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62" r:id="rId3"/>
    <p:sldId id="270" r:id="rId4"/>
    <p:sldId id="268" r:id="rId5"/>
    <p:sldId id="269" r:id="rId6"/>
    <p:sldId id="258" r:id="rId7"/>
    <p:sldId id="263" r:id="rId8"/>
    <p:sldId id="261" r:id="rId9"/>
    <p:sldId id="260" r:id="rId10"/>
    <p:sldId id="264" r:id="rId11"/>
    <p:sldId id="267" r:id="rId12"/>
    <p:sldId id="265"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C4AB2A-FB73-DF1A-24B6-CE90F69B8E8F}" v="666" dt="2026-06-11T12:16:26.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6/11/2026</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14413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6/11/2026</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41201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6/11/2026</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47500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6/11/2026</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89231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6/11/2026</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17687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6/11/2026</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96143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6/11/2026</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11110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6/11/2026</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92529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6/11/2026</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28068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6/11/2026</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46862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6/11/2026</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069739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6/11/2026</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705814567"/>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www.pngall.com/kids-png/download/16676"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outreach.org/articles/learning-through-play-early-years-development/" TargetMode="External"/><Relationship Id="rId2" Type="http://schemas.openxmlformats.org/officeDocument/2006/relationships/image" Target="../media/image8.jpeg"/><Relationship Id="rId1" Type="http://schemas.openxmlformats.org/officeDocument/2006/relationships/slideLayout" Target="../slideLayouts/slideLayout6.xml"/><Relationship Id="rId5" Type="http://schemas.openxmlformats.org/officeDocument/2006/relationships/hyperlink" Target="https://mommysnippets.com/learn-through-play/"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rosarubicondior.blogspot.com/2013/0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hyperlink" Target="https://mappingignorance.org/2019/11/25/nature-versus-nurture-how-modern-science-is-rewriting-it/"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emergentbydesign.com/2010/07/01/guidelines-for-group-collaboration-and-emergence/" TargetMode="External"/><Relationship Id="rId2" Type="http://schemas.openxmlformats.org/officeDocument/2006/relationships/image" Target="../media/image14.png"/><Relationship Id="rId1" Type="http://schemas.openxmlformats.org/officeDocument/2006/relationships/slideLayout" Target="../slideLayouts/slideLayout5.xml"/><Relationship Id="rId5" Type="http://schemas.openxmlformats.org/officeDocument/2006/relationships/hyperlink" Target="http://www.pngall.com/support-png" TargetMode="Externa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bluediamondgallery.com/handwriting/e/evaluation.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acuartaherida.blogspot.com/2008/08/jean-piaget.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BB49594-5EF9-098A-AFE4-1C2B6DC6BBDF}"/>
              </a:ext>
            </a:extLst>
          </p:cNvPr>
          <p:cNvPicPr>
            <a:picLocks noChangeAspect="1"/>
          </p:cNvPicPr>
          <p:nvPr/>
        </p:nvPicPr>
        <p:blipFill>
          <a:blip r:embed="rId2"/>
          <a:srcRect t="28634" r="1" b="15820"/>
          <a:stretch>
            <a:fillRect/>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21" name="Rectangle 20">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371" y="871314"/>
            <a:ext cx="4867234" cy="3204926"/>
          </a:xfrm>
        </p:spPr>
        <p:txBody>
          <a:bodyPr anchor="t">
            <a:normAutofit fontScale="90000"/>
          </a:bodyPr>
          <a:lstStyle/>
          <a:p>
            <a:pPr>
              <a:lnSpc>
                <a:spcPct val="90000"/>
              </a:lnSpc>
            </a:pPr>
            <a:r>
              <a:rPr lang="en-GB" sz="4200" dirty="0">
                <a:solidFill>
                  <a:srgbClr val="FFFFFF"/>
                </a:solidFill>
              </a:rPr>
              <a:t> LCHS4010</a:t>
            </a:r>
            <a:br>
              <a:rPr lang="en-GB" sz="4200" dirty="0">
                <a:solidFill>
                  <a:srgbClr val="FFFFFF"/>
                </a:solidFill>
              </a:rPr>
            </a:br>
            <a:r>
              <a:rPr lang="en-GB" sz="4200" dirty="0">
                <a:solidFill>
                  <a:srgbClr val="FFFFFF"/>
                </a:solidFill>
              </a:rPr>
              <a:t>Component 1-Presentation</a:t>
            </a:r>
            <a:br>
              <a:rPr lang="en-GB" sz="4200" dirty="0"/>
            </a:br>
            <a:r>
              <a:rPr lang="en-GB" sz="4200" dirty="0">
                <a:solidFill>
                  <a:srgbClr val="FFFFFF"/>
                </a:solidFill>
              </a:rPr>
              <a:t>June Kelly Ring</a:t>
            </a:r>
            <a:br>
              <a:rPr lang="en-GB" sz="4200" dirty="0">
                <a:solidFill>
                  <a:srgbClr val="FFFFFF"/>
                </a:solidFill>
              </a:rPr>
            </a:br>
            <a:r>
              <a:rPr lang="en-GB" sz="4200" dirty="0">
                <a:solidFill>
                  <a:srgbClr val="FFFFFF"/>
                </a:solidFill>
              </a:rPr>
              <a:t>2505639 </a:t>
            </a:r>
            <a:br>
              <a:rPr lang="en-GB" sz="4200" dirty="0"/>
            </a:br>
            <a:r>
              <a:rPr lang="en-GB" sz="4200" dirty="0">
                <a:solidFill>
                  <a:srgbClr val="FFFFFF"/>
                </a:solidFill>
              </a:rPr>
              <a:t>Alice Clayton</a:t>
            </a:r>
            <a:br>
              <a:rPr lang="en-GB" sz="4200" dirty="0"/>
            </a:br>
            <a:endParaRPr lang="en-GB" sz="4200">
              <a:solidFill>
                <a:srgbClr val="FFFFFF"/>
              </a:solidFill>
            </a:endParaRPr>
          </a:p>
        </p:txBody>
      </p:sp>
      <p:sp>
        <p:nvSpPr>
          <p:cNvPr id="3" name="Subtitle 2"/>
          <p:cNvSpPr>
            <a:spLocks noGrp="1"/>
          </p:cNvSpPr>
          <p:nvPr>
            <p:ph type="subTitle" idx="1"/>
          </p:nvPr>
        </p:nvSpPr>
        <p:spPr>
          <a:xfrm>
            <a:off x="477370" y="3545918"/>
            <a:ext cx="4867234" cy="1738058"/>
          </a:xfrm>
        </p:spPr>
        <p:txBody>
          <a:bodyPr anchor="b">
            <a:normAutofit/>
          </a:bodyPr>
          <a:lstStyle/>
          <a:p>
            <a:r>
              <a:rPr lang="en-GB" b="1" dirty="0">
                <a:solidFill>
                  <a:srgbClr val="FFFFFF"/>
                </a:solidFill>
              </a:rPr>
              <a:t> Jean Piaget's Theory of cognitive </a:t>
            </a:r>
            <a:r>
              <a:rPr lang="en-GB" b="1">
                <a:solidFill>
                  <a:srgbClr val="FFFFFF"/>
                </a:solidFill>
              </a:rPr>
              <a:t>development</a:t>
            </a:r>
            <a:endParaRPr lang="en-GB" b="1"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DF456-A75D-9386-8CFB-DF2541C851C5}"/>
              </a:ext>
            </a:extLst>
          </p:cNvPr>
          <p:cNvSpPr>
            <a:spLocks noGrp="1"/>
          </p:cNvSpPr>
          <p:nvPr>
            <p:ph type="title"/>
          </p:nvPr>
        </p:nvSpPr>
        <p:spPr>
          <a:xfrm>
            <a:off x="484552" y="365125"/>
            <a:ext cx="5022630" cy="2430030"/>
          </a:xfrm>
        </p:spPr>
        <p:txBody>
          <a:bodyPr vert="horz" lIns="91440" tIns="45720" rIns="91440" bIns="45720" rtlCol="0" anchor="b">
            <a:normAutofit/>
          </a:bodyPr>
          <a:lstStyle/>
          <a:p>
            <a:r>
              <a:rPr lang="en-US" sz="5400"/>
              <a:t>Introduction </a:t>
            </a:r>
            <a:br>
              <a:rPr lang="en-US" sz="5400" dirty="0"/>
            </a:br>
            <a:r>
              <a:rPr lang="en-US" sz="5400" dirty="0"/>
              <a:t>   </a:t>
            </a:r>
          </a:p>
        </p:txBody>
      </p:sp>
      <p:sp>
        <p:nvSpPr>
          <p:cNvPr id="3" name="Content Placeholder 2">
            <a:extLst>
              <a:ext uri="{FF2B5EF4-FFF2-40B4-BE49-F238E27FC236}">
                <a16:creationId xmlns:a16="http://schemas.microsoft.com/office/drawing/2014/main" id="{8402C776-53C6-69A0-5D5B-752A747E7143}"/>
              </a:ext>
            </a:extLst>
          </p:cNvPr>
          <p:cNvSpPr>
            <a:spLocks noGrp="1"/>
          </p:cNvSpPr>
          <p:nvPr>
            <p:ph type="body" sz="half" idx="2"/>
          </p:nvPr>
        </p:nvSpPr>
        <p:spPr>
          <a:xfrm>
            <a:off x="484552" y="3054927"/>
            <a:ext cx="5022630" cy="3122036"/>
          </a:xfrm>
        </p:spPr>
        <p:txBody>
          <a:bodyPr vert="horz" lIns="91440" tIns="45720" rIns="91440" bIns="45720" rtlCol="0" anchor="t">
            <a:normAutofit/>
          </a:bodyPr>
          <a:lstStyle/>
          <a:p>
            <a:pPr>
              <a:lnSpc>
                <a:spcPct val="110000"/>
              </a:lnSpc>
              <a:spcBef>
                <a:spcPts val="0"/>
              </a:spcBef>
              <a:spcAft>
                <a:spcPts val="600"/>
              </a:spcAft>
            </a:pPr>
            <a:r>
              <a:rPr lang="en-US" sz="1500" dirty="0">
                <a:solidFill>
                  <a:schemeClr val="bg1"/>
                </a:solidFill>
              </a:rPr>
              <a:t>My name is June Kelly Ring and this presentation will explore Jean's Piaget's Theory of cognitive development  and its relevance to Isaac's case. Piaget's theory explains how children construct knowledge through interaction with their environment, progressing through distinct stages of cognitive growth. Understanding these stages helps practitioners in early years to support  children's learning and development effectively, particularly those facing emotional or social challenges like Issac's.</a:t>
            </a:r>
          </a:p>
        </p:txBody>
      </p:sp>
      <p:pic>
        <p:nvPicPr>
          <p:cNvPr id="5" name="Picture 4" descr="Blue puzzle pieces with one red puzzle forming a circle">
            <a:extLst>
              <a:ext uri="{FF2B5EF4-FFF2-40B4-BE49-F238E27FC236}">
                <a16:creationId xmlns:a16="http://schemas.microsoft.com/office/drawing/2014/main" id="{952B84F5-B407-D950-4853-F674C6240F1A}"/>
              </a:ext>
            </a:extLst>
          </p:cNvPr>
          <p:cNvPicPr>
            <a:picLocks noChangeAspect="1"/>
          </p:cNvPicPr>
          <p:nvPr/>
        </p:nvPicPr>
        <p:blipFill>
          <a:blip r:embed="rId2"/>
          <a:srcRect l="15924" r="16840" b="1"/>
          <a:stretch>
            <a:fillRect/>
          </a:stretch>
        </p:blipFill>
        <p:spPr>
          <a:xfrm>
            <a:off x="6083644" y="10"/>
            <a:ext cx="6108356" cy="6857990"/>
          </a:xfrm>
          <a:prstGeom prst="rect">
            <a:avLst/>
          </a:prstGeom>
        </p:spPr>
      </p:pic>
    </p:spTree>
    <p:extLst>
      <p:ext uri="{BB962C8B-B14F-4D97-AF65-F5344CB8AC3E}">
        <p14:creationId xmlns:p14="http://schemas.microsoft.com/office/powerpoint/2010/main" val="1056053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5FA735-C6C9-4BE8-96ED-F6D8F0819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7023783-1BA7-4B53-8EDC-B7F22732F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BEECA9E-C489-4B62-9103-5A6D60EA2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51"/>
            <a:ext cx="6095993" cy="23071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4923AE-81B3-F0F7-9086-B9FB37885E9E}"/>
              </a:ext>
            </a:extLst>
          </p:cNvPr>
          <p:cNvSpPr>
            <a:spLocks noGrp="1"/>
          </p:cNvSpPr>
          <p:nvPr>
            <p:ph type="title"/>
          </p:nvPr>
        </p:nvSpPr>
        <p:spPr>
          <a:xfrm>
            <a:off x="484552" y="398495"/>
            <a:ext cx="5251230" cy="1601755"/>
          </a:xfrm>
        </p:spPr>
        <p:txBody>
          <a:bodyPr vert="horz" lIns="91440" tIns="45720" rIns="91440" bIns="45720" rtlCol="0" anchor="b">
            <a:normAutofit/>
          </a:bodyPr>
          <a:lstStyle/>
          <a:p>
            <a:r>
              <a:rPr lang="en-US" sz="4400"/>
              <a:t>Introducing Issac.</a:t>
            </a:r>
            <a:br>
              <a:rPr lang="en-US" sz="4400"/>
            </a:br>
            <a:endParaRPr lang="en-US" sz="4400"/>
          </a:p>
        </p:txBody>
      </p:sp>
      <p:pic>
        <p:nvPicPr>
          <p:cNvPr id="5" name="Picture Placeholder 4" descr="Brown haired boy vector image | Free SVG">
            <a:extLst>
              <a:ext uri="{FF2B5EF4-FFF2-40B4-BE49-F238E27FC236}">
                <a16:creationId xmlns:a16="http://schemas.microsoft.com/office/drawing/2014/main" id="{4DFE101F-1629-1CA5-4CFA-03DF308379BB}"/>
              </a:ext>
            </a:extLst>
          </p:cNvPr>
          <p:cNvPicPr>
            <a:picLocks noGrp="1" noChangeAspect="1"/>
          </p:cNvPicPr>
          <p:nvPr>
            <p:ph type="pic" idx="1"/>
          </p:nvPr>
        </p:nvPicPr>
        <p:blipFill>
          <a:blip r:embed="rId2"/>
          <a:srcRect l="2952" r="2952"/>
          <a:stretch/>
        </p:blipFill>
        <p:spPr>
          <a:xfrm>
            <a:off x="6717378" y="190919"/>
            <a:ext cx="1806229" cy="1919560"/>
          </a:xfrm>
          <a:prstGeom prst="rect">
            <a:avLst/>
          </a:prstGeom>
        </p:spPr>
      </p:pic>
      <p:pic>
        <p:nvPicPr>
          <p:cNvPr id="9" name="Picture 8" descr="Cute toddler with duck tube on the beach | Free photo - 424474">
            <a:extLst>
              <a:ext uri="{FF2B5EF4-FFF2-40B4-BE49-F238E27FC236}">
                <a16:creationId xmlns:a16="http://schemas.microsoft.com/office/drawing/2014/main" id="{BA4386BE-1C38-0BD7-AC03-2F092AF141B2}"/>
              </a:ext>
            </a:extLst>
          </p:cNvPr>
          <p:cNvPicPr>
            <a:picLocks noChangeAspect="1"/>
          </p:cNvPicPr>
          <p:nvPr/>
        </p:nvPicPr>
        <p:blipFill>
          <a:blip r:embed="rId3"/>
          <a:stretch>
            <a:fillRect/>
          </a:stretch>
        </p:blipFill>
        <p:spPr>
          <a:xfrm>
            <a:off x="9472012" y="190919"/>
            <a:ext cx="2391975" cy="1919560"/>
          </a:xfrm>
          <a:prstGeom prst="rect">
            <a:avLst/>
          </a:prstGeom>
        </p:spPr>
      </p:pic>
      <p:grpSp>
        <p:nvGrpSpPr>
          <p:cNvPr id="22" name="Group 21">
            <a:extLst>
              <a:ext uri="{FF2B5EF4-FFF2-40B4-BE49-F238E27FC236}">
                <a16:creationId xmlns:a16="http://schemas.microsoft.com/office/drawing/2014/main" id="{5895078B-82B0-4F35-87FA-C8483EB1C2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01398"/>
            <a:ext cx="12192000" cy="4556602"/>
            <a:chOff x="6096002" y="-9073"/>
            <a:chExt cx="6095998" cy="6867073"/>
          </a:xfrm>
        </p:grpSpPr>
        <p:sp>
          <p:nvSpPr>
            <p:cNvPr id="23" name="Rectangle 22">
              <a:extLst>
                <a:ext uri="{FF2B5EF4-FFF2-40B4-BE49-F238E27FC236}">
                  <a16:creationId xmlns:a16="http://schemas.microsoft.com/office/drawing/2014/main" id="{CD26F270-966A-483B-B5C9-FB5C94C88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Rectangle 23">
              <a:extLst>
                <a:ext uri="{FF2B5EF4-FFF2-40B4-BE49-F238E27FC236}">
                  <a16:creationId xmlns:a16="http://schemas.microsoft.com/office/drawing/2014/main" id="{5A0AAAC9-925D-444C-A0A7-F9790EAF9F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sp>
        <p:nvSpPr>
          <p:cNvPr id="4" name="Text Placeholder 3">
            <a:extLst>
              <a:ext uri="{FF2B5EF4-FFF2-40B4-BE49-F238E27FC236}">
                <a16:creationId xmlns:a16="http://schemas.microsoft.com/office/drawing/2014/main" id="{CAE8D0FB-7C47-10DE-4A43-139DE3045F40}"/>
              </a:ext>
            </a:extLst>
          </p:cNvPr>
          <p:cNvSpPr>
            <a:spLocks noGrp="1"/>
          </p:cNvSpPr>
          <p:nvPr>
            <p:ph type="body" sz="half" idx="2"/>
          </p:nvPr>
        </p:nvSpPr>
        <p:spPr>
          <a:xfrm>
            <a:off x="484551" y="2665270"/>
            <a:ext cx="10228475" cy="3496539"/>
          </a:xfrm>
        </p:spPr>
        <p:txBody>
          <a:bodyPr vert="horz" lIns="91440" tIns="45720" rIns="91440" bIns="45720" rtlCol="0">
            <a:normAutofit/>
          </a:bodyPr>
          <a:lstStyle/>
          <a:p>
            <a:r>
              <a:rPr lang="en-US" sz="2200"/>
              <a:t>Issac is a four year old boy attending an early year's setting. He often enjoys solitary play and shows curiosity about his surroundings but sometimes struggles to express his emotions and interact confidently with his peers.</a:t>
            </a:r>
          </a:p>
          <a:p>
            <a:r>
              <a:rPr lang="en-US" sz="2200"/>
              <a:t>Applying Piagets theory helps us understand Issacs cognitive development within the Preoperational stage, where children begin to use symbols and language but still think egocentrically. Recognising Issac's stage of development enables practitioners to tailor support that encourages, emotional expression and problem solving through play-based learning.</a:t>
            </a:r>
          </a:p>
        </p:txBody>
      </p:sp>
    </p:spTree>
    <p:extLst>
      <p:ext uri="{BB962C8B-B14F-4D97-AF65-F5344CB8AC3E}">
        <p14:creationId xmlns:p14="http://schemas.microsoft.com/office/powerpoint/2010/main" val="203573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1103C-AA24-C9E1-68FD-7CD202ECB6C4}"/>
              </a:ext>
            </a:extLst>
          </p:cNvPr>
          <p:cNvSpPr>
            <a:spLocks noGrp="1"/>
          </p:cNvSpPr>
          <p:nvPr>
            <p:ph type="title"/>
          </p:nvPr>
        </p:nvSpPr>
        <p:spPr>
          <a:xfrm>
            <a:off x="484552" y="10402"/>
            <a:ext cx="5272251" cy="2022754"/>
          </a:xfrm>
        </p:spPr>
        <p:txBody>
          <a:bodyPr vert="horz" lIns="91440" tIns="45720" rIns="91440" bIns="45720" rtlCol="0" anchor="ctr">
            <a:normAutofit/>
          </a:bodyPr>
          <a:lstStyle/>
          <a:p>
            <a:pPr algn="ctr"/>
            <a:r>
              <a:rPr lang="en-GB" sz="5000"/>
              <a:t>          Overview   </a:t>
            </a:r>
            <a:r>
              <a:rPr lang="en-GB" sz="5000" dirty="0"/>
              <a:t>        of Theory</a:t>
            </a:r>
            <a:endParaRPr lang="en-US" dirty="0"/>
          </a:p>
        </p:txBody>
      </p:sp>
      <p:sp>
        <p:nvSpPr>
          <p:cNvPr id="3" name="Content Placeholder 2">
            <a:extLst>
              <a:ext uri="{FF2B5EF4-FFF2-40B4-BE49-F238E27FC236}">
                <a16:creationId xmlns:a16="http://schemas.microsoft.com/office/drawing/2014/main" id="{C6943DBA-0170-3310-CE43-5C076CC13D62}"/>
              </a:ext>
            </a:extLst>
          </p:cNvPr>
          <p:cNvSpPr>
            <a:spLocks noGrp="1"/>
          </p:cNvSpPr>
          <p:nvPr>
            <p:ph idx="1"/>
          </p:nvPr>
        </p:nvSpPr>
        <p:spPr>
          <a:xfrm>
            <a:off x="484552" y="3870613"/>
            <a:ext cx="5022630" cy="2306349"/>
          </a:xfrm>
        </p:spPr>
        <p:txBody>
          <a:bodyPr vert="horz" lIns="91440" tIns="45720" rIns="91440" bIns="45720" rtlCol="0" anchor="t">
            <a:noAutofit/>
          </a:bodyPr>
          <a:lstStyle/>
          <a:p>
            <a:pPr>
              <a:lnSpc>
                <a:spcPct val="110000"/>
              </a:lnSpc>
            </a:pPr>
            <a:r>
              <a:rPr lang="en-GB" sz="1400" dirty="0"/>
              <a:t>Jean Piaget (1896-1980) proposed that children actively construct knowledge through interaction with their environment.(Piaget, 1952). He identifies 4 stages of cognitive development each reflecting how children think and learn at different stages.</a:t>
            </a:r>
          </a:p>
          <a:p>
            <a:pPr marL="285750" indent="-285750">
              <a:lnSpc>
                <a:spcPct val="110000"/>
              </a:lnSpc>
              <a:buChar char="•"/>
            </a:pPr>
            <a:r>
              <a:rPr lang="en-GB" sz="1400"/>
              <a:t>Sensorimotor (0-2 years)</a:t>
            </a:r>
            <a:endParaRPr lang="en-GB" sz="1400" dirty="0"/>
          </a:p>
          <a:p>
            <a:pPr marL="342900" indent="-342900">
              <a:lnSpc>
                <a:spcPct val="110000"/>
              </a:lnSpc>
              <a:buChar char="•"/>
            </a:pPr>
            <a:r>
              <a:rPr lang="en-GB" sz="1400"/>
              <a:t>Preoperational (2-7 years)</a:t>
            </a:r>
            <a:endParaRPr lang="en-GB" sz="1400" dirty="0"/>
          </a:p>
          <a:p>
            <a:pPr marL="342900" indent="-342900">
              <a:lnSpc>
                <a:spcPct val="110000"/>
              </a:lnSpc>
              <a:buChar char="•"/>
            </a:pPr>
            <a:r>
              <a:rPr lang="en-GB" sz="1400"/>
              <a:t>Concrete operational (7-11 years)</a:t>
            </a:r>
            <a:endParaRPr lang="en-GB" sz="1400" dirty="0"/>
          </a:p>
          <a:p>
            <a:pPr marL="342900" indent="-342900">
              <a:lnSpc>
                <a:spcPct val="110000"/>
              </a:lnSpc>
              <a:buChar char="•"/>
            </a:pPr>
            <a:r>
              <a:rPr lang="en-GB" sz="1400"/>
              <a:t>Formal operational (11+years)</a:t>
            </a:r>
            <a:endParaRPr lang="en-GB" sz="1400" dirty="0"/>
          </a:p>
        </p:txBody>
      </p:sp>
      <p:pic>
        <p:nvPicPr>
          <p:cNvPr id="5" name="Picture 4" descr="Wooden blocks stacked to form houses">
            <a:extLst>
              <a:ext uri="{FF2B5EF4-FFF2-40B4-BE49-F238E27FC236}">
                <a16:creationId xmlns:a16="http://schemas.microsoft.com/office/drawing/2014/main" id="{05322061-3C81-5AA9-6B86-34807A999FBE}"/>
              </a:ext>
            </a:extLst>
          </p:cNvPr>
          <p:cNvPicPr>
            <a:picLocks noChangeAspect="1"/>
          </p:cNvPicPr>
          <p:nvPr/>
        </p:nvPicPr>
        <p:blipFill>
          <a:blip r:embed="rId2"/>
          <a:srcRect l="19878" r="20755" b="-3"/>
          <a:stretch>
            <a:fillRect/>
          </a:stretch>
        </p:blipFill>
        <p:spPr>
          <a:xfrm>
            <a:off x="6241299" y="10"/>
            <a:ext cx="6108356" cy="6857990"/>
          </a:xfrm>
          <a:prstGeom prst="rect">
            <a:avLst/>
          </a:prstGeom>
        </p:spPr>
      </p:pic>
      <p:pic>
        <p:nvPicPr>
          <p:cNvPr id="4" name="Picture 3" descr="A group of kids running&#10;&#10;AI-generated content may be incorrect.">
            <a:extLst>
              <a:ext uri="{FF2B5EF4-FFF2-40B4-BE49-F238E27FC236}">
                <a16:creationId xmlns:a16="http://schemas.microsoft.com/office/drawing/2014/main" id="{ABB65FED-3EC9-B882-8239-5C14ED6743A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94137" y="1665071"/>
            <a:ext cx="5320863" cy="1767374"/>
          </a:xfrm>
          <a:prstGeom prst="rect">
            <a:avLst/>
          </a:prstGeom>
        </p:spPr>
      </p:pic>
    </p:spTree>
    <p:extLst>
      <p:ext uri="{BB962C8B-B14F-4D97-AF65-F5344CB8AC3E}">
        <p14:creationId xmlns:p14="http://schemas.microsoft.com/office/powerpoint/2010/main" val="134135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28AA5B0-EA1F-42BB-AE4B-1A06337DD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8111"/>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iaget Stages of Development">
            <a:extLst>
              <a:ext uri="{FF2B5EF4-FFF2-40B4-BE49-F238E27FC236}">
                <a16:creationId xmlns:a16="http://schemas.microsoft.com/office/drawing/2014/main" id="{E2A5CC4A-0DED-9583-1B92-EEFF48C0C6DB}"/>
              </a:ext>
            </a:extLst>
          </p:cNvPr>
          <p:cNvPicPr>
            <a:picLocks noChangeAspect="1"/>
          </p:cNvPicPr>
          <p:nvPr/>
        </p:nvPicPr>
        <p:blipFill>
          <a:blip r:embed="rId2"/>
          <a:srcRect t="1184"/>
          <a:stretch>
            <a:fillRect/>
          </a:stretch>
        </p:blipFill>
        <p:spPr>
          <a:xfrm>
            <a:off x="20" y="10"/>
            <a:ext cx="6095979" cy="4578101"/>
          </a:xfrm>
          <a:prstGeom prst="rect">
            <a:avLst/>
          </a:prstGeom>
        </p:spPr>
      </p:pic>
      <p:sp>
        <p:nvSpPr>
          <p:cNvPr id="2" name="TextBox 1">
            <a:extLst>
              <a:ext uri="{FF2B5EF4-FFF2-40B4-BE49-F238E27FC236}">
                <a16:creationId xmlns:a16="http://schemas.microsoft.com/office/drawing/2014/main" id="{7ECC32D7-5D6B-19DF-D636-00058F9C4655}"/>
              </a:ext>
            </a:extLst>
          </p:cNvPr>
          <p:cNvSpPr txBox="1"/>
          <p:nvPr/>
        </p:nvSpPr>
        <p:spPr>
          <a:xfrm>
            <a:off x="6531319" y="221876"/>
            <a:ext cx="4822482" cy="415514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pPr>
            <a:r>
              <a:rPr lang="en-US"/>
              <a:t>Piaget’s theory helps us understand how children’s thinking evolves through distinct stages. At Isaac’s age. four years old  he is in the preoperational stage, where imagination and language are developing, but thinking is still egocentric. This means he may struggle to see things from others’ perspectives, which can affect his social interactions and emotional responses</a:t>
            </a:r>
          </a:p>
          <a:p>
            <a:pPr>
              <a:lnSpc>
                <a:spcPct val="120000"/>
              </a:lnSpc>
              <a:spcAft>
                <a:spcPts val="600"/>
              </a:spcAft>
            </a:pPr>
            <a:endParaRPr lang="en-US"/>
          </a:p>
        </p:txBody>
      </p:sp>
      <p:sp>
        <p:nvSpPr>
          <p:cNvPr id="4" name="TextBox 3">
            <a:extLst>
              <a:ext uri="{FF2B5EF4-FFF2-40B4-BE49-F238E27FC236}">
                <a16:creationId xmlns:a16="http://schemas.microsoft.com/office/drawing/2014/main" id="{75D8345A-C453-4B9C-CBBD-7C671F9DE6E7}"/>
              </a:ext>
            </a:extLst>
          </p:cNvPr>
          <p:cNvSpPr txBox="1"/>
          <p:nvPr/>
        </p:nvSpPr>
        <p:spPr>
          <a:xfrm>
            <a:off x="6096021" y="4330508"/>
            <a:ext cx="2220288" cy="24760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Helpful professor, (2024)</a:t>
            </a:r>
          </a:p>
        </p:txBody>
      </p:sp>
    </p:spTree>
    <p:extLst>
      <p:ext uri="{BB962C8B-B14F-4D97-AF65-F5344CB8AC3E}">
        <p14:creationId xmlns:p14="http://schemas.microsoft.com/office/powerpoint/2010/main" val="249014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0D586-9C8F-5C46-A8FC-777126AB99D6}"/>
              </a:ext>
            </a:extLst>
          </p:cNvPr>
          <p:cNvSpPr>
            <a:spLocks noGrp="1"/>
          </p:cNvSpPr>
          <p:nvPr>
            <p:ph type="title"/>
          </p:nvPr>
        </p:nvSpPr>
        <p:spPr>
          <a:xfrm>
            <a:off x="484552" y="365125"/>
            <a:ext cx="5022630" cy="2430030"/>
          </a:xfrm>
        </p:spPr>
        <p:txBody>
          <a:bodyPr vert="horz" lIns="91440" tIns="45720" rIns="91440" bIns="45720" rtlCol="0" anchor="b">
            <a:normAutofit/>
          </a:bodyPr>
          <a:lstStyle/>
          <a:p>
            <a:r>
              <a:rPr lang="en-US"/>
              <a:t>Applying key concepts Part 1</a:t>
            </a:r>
          </a:p>
        </p:txBody>
      </p:sp>
      <p:pic>
        <p:nvPicPr>
          <p:cNvPr id="4" name="Picture 3" descr="A couple of children playing with colorful building blocks&#10;&#10;AI-generated content may be incorrect.">
            <a:extLst>
              <a:ext uri="{FF2B5EF4-FFF2-40B4-BE49-F238E27FC236}">
                <a16:creationId xmlns:a16="http://schemas.microsoft.com/office/drawing/2014/main" id="{BA522771-FB0A-B15C-02C4-9B02F46461ED}"/>
              </a:ext>
            </a:extLst>
          </p:cNvPr>
          <p:cNvPicPr>
            <a:picLocks noChangeAspect="1"/>
          </p:cNvPicPr>
          <p:nvPr/>
        </p:nvPicPr>
        <p:blipFill>
          <a:blip r:embed="rId2">
            <a:extLst>
              <a:ext uri="{837473B0-CC2E-450A-ABE3-18F120FF3D39}">
                <a1611:picAttrSrcUrl xmlns:a1611="http://schemas.microsoft.com/office/drawing/2016/11/main" r:id="rId3"/>
              </a:ext>
            </a:extLst>
          </a:blip>
          <a:srcRect t="3173" r="1" b="12728"/>
          <a:stretch>
            <a:fillRect/>
          </a:stretch>
        </p:blipFill>
        <p:spPr>
          <a:xfrm>
            <a:off x="6083644" y="1"/>
            <a:ext cx="6108356" cy="3429000"/>
          </a:xfrm>
          <a:prstGeom prst="rect">
            <a:avLst/>
          </a:prstGeom>
        </p:spPr>
      </p:pic>
      <p:sp>
        <p:nvSpPr>
          <p:cNvPr id="3" name="TextBox 2">
            <a:extLst>
              <a:ext uri="{FF2B5EF4-FFF2-40B4-BE49-F238E27FC236}">
                <a16:creationId xmlns:a16="http://schemas.microsoft.com/office/drawing/2014/main" id="{DB8A4BB5-0A19-CBC5-4129-843F005BA799}"/>
              </a:ext>
            </a:extLst>
          </p:cNvPr>
          <p:cNvSpPr txBox="1"/>
          <p:nvPr/>
        </p:nvSpPr>
        <p:spPr>
          <a:xfrm>
            <a:off x="484552" y="3594717"/>
            <a:ext cx="5022630" cy="32654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628650" indent="-285750">
              <a:lnSpc>
                <a:spcPct val="110000"/>
              </a:lnSpc>
              <a:spcAft>
                <a:spcPts val="600"/>
              </a:spcAft>
              <a:buFont typeface="Arial"/>
              <a:buChar char="•"/>
            </a:pPr>
            <a:r>
              <a:rPr lang="en-US" sz="1400">
                <a:latin typeface="Avenir Next LT Pro"/>
                <a:ea typeface="Calibri"/>
                <a:cs typeface="Calibri"/>
              </a:rPr>
              <a:t>At 4 years old Isaac is in Piaget's </a:t>
            </a:r>
            <a:r>
              <a:rPr lang="en-US" sz="1400" dirty="0">
                <a:latin typeface="Avenir Next LT Pro"/>
                <a:ea typeface="Calibri"/>
                <a:cs typeface="Calibri"/>
              </a:rPr>
              <a:t>preoperational  stage (2-7 years ) </a:t>
            </a:r>
            <a:r>
              <a:rPr lang="en-US" sz="1200">
                <a:latin typeface="Avenir Next LT Pro"/>
                <a:ea typeface="Calibri"/>
                <a:cs typeface="Calibri"/>
              </a:rPr>
              <a:t>(Piaget, 1952)</a:t>
            </a:r>
            <a:endParaRPr lang="en-US" sz="1200" dirty="0">
              <a:latin typeface="Avenir Next LT Pro"/>
              <a:ea typeface="Calibri"/>
              <a:cs typeface="Calibri"/>
            </a:endParaRPr>
          </a:p>
          <a:p>
            <a:pPr marL="628650" indent="-285750">
              <a:lnSpc>
                <a:spcPct val="110000"/>
              </a:lnSpc>
              <a:spcAft>
                <a:spcPts val="600"/>
              </a:spcAft>
              <a:buFont typeface="Arial"/>
              <a:buChar char="•"/>
            </a:pPr>
            <a:r>
              <a:rPr lang="en-US" sz="1400">
                <a:latin typeface="Avenir Next LT Pro"/>
                <a:ea typeface="Calibri"/>
                <a:cs typeface="Calibri"/>
              </a:rPr>
              <a:t>Developing language and symbolic thinking </a:t>
            </a:r>
            <a:r>
              <a:rPr lang="en-US" sz="1200" i="1">
                <a:latin typeface="Avenir Next LT Pro"/>
                <a:ea typeface="Calibri"/>
                <a:cs typeface="Calibri"/>
              </a:rPr>
              <a:t>(Piaget, 1952; McLeod, 2023)</a:t>
            </a:r>
            <a:r>
              <a:rPr lang="en-US" sz="1200" dirty="0">
                <a:latin typeface="Avenir Next LT Pro"/>
                <a:ea typeface="Calibri"/>
                <a:cs typeface="Calibri"/>
              </a:rPr>
              <a:t> </a:t>
            </a:r>
          </a:p>
          <a:p>
            <a:pPr marL="628650" indent="-285750">
              <a:lnSpc>
                <a:spcPct val="110000"/>
              </a:lnSpc>
              <a:spcAft>
                <a:spcPts val="600"/>
              </a:spcAft>
              <a:buFont typeface="Arial"/>
              <a:buChar char="•"/>
            </a:pPr>
            <a:r>
              <a:rPr lang="en-US" sz="1400" dirty="0">
                <a:latin typeface="Avenir Next LT Pro"/>
                <a:ea typeface="Calibri"/>
                <a:cs typeface="Calibri"/>
              </a:rPr>
              <a:t>Egocentrism- </a:t>
            </a:r>
            <a:r>
              <a:rPr lang="en-US" sz="1400">
                <a:latin typeface="Avenir Next LT Pro"/>
                <a:ea typeface="Calibri"/>
                <a:cs typeface="Calibri"/>
              </a:rPr>
              <a:t>Understanding other</a:t>
            </a:r>
            <a:r>
              <a:rPr lang="en-US" sz="1400" dirty="0">
                <a:latin typeface="Avenir Next LT Pro"/>
                <a:ea typeface="Calibri"/>
                <a:cs typeface="Calibri"/>
              </a:rPr>
              <a:t> perspectives</a:t>
            </a:r>
          </a:p>
          <a:p>
            <a:pPr marL="628650" indent="-285750">
              <a:lnSpc>
                <a:spcPct val="110000"/>
              </a:lnSpc>
              <a:spcAft>
                <a:spcPts val="600"/>
              </a:spcAft>
              <a:buFont typeface="Arial"/>
              <a:buChar char="•"/>
            </a:pPr>
            <a:r>
              <a:rPr lang="en-US" sz="1400" dirty="0">
                <a:latin typeface="Avenir Next LT Pro"/>
                <a:ea typeface="Calibri"/>
                <a:cs typeface="Calibri"/>
              </a:rPr>
              <a:t>Disrupted childcare and maternal mental health, limited exploration and play</a:t>
            </a:r>
            <a:r>
              <a:rPr lang="en-US" sz="1200" dirty="0">
                <a:latin typeface="Avenir Next LT Pro"/>
                <a:ea typeface="Calibri"/>
                <a:cs typeface="Calibri"/>
              </a:rPr>
              <a:t>(Berk, 2021)</a:t>
            </a:r>
          </a:p>
          <a:p>
            <a:pPr marL="628650" indent="-285750">
              <a:lnSpc>
                <a:spcPct val="110000"/>
              </a:lnSpc>
              <a:spcAft>
                <a:spcPts val="600"/>
              </a:spcAft>
              <a:buFont typeface="Arial"/>
              <a:buChar char="•"/>
            </a:pPr>
            <a:r>
              <a:rPr lang="en-US" sz="1400">
                <a:latin typeface="Avenir Next LT Pro"/>
                <a:ea typeface="Calibri"/>
                <a:cs typeface="Calibri"/>
              </a:rPr>
              <a:t>Support through structured play and language</a:t>
            </a:r>
            <a:r>
              <a:rPr lang="en-US" sz="1200" dirty="0">
                <a:latin typeface="Avenir Next LT Pro"/>
                <a:ea typeface="Calibri"/>
                <a:cs typeface="Calibri"/>
              </a:rPr>
              <a:t> </a:t>
            </a:r>
            <a:r>
              <a:rPr lang="en-US" sz="1200">
                <a:ea typeface="+mn-lt"/>
                <a:cs typeface="+mn-lt"/>
              </a:rPr>
              <a:t> </a:t>
            </a:r>
            <a:r>
              <a:rPr lang="en-US" sz="1200" i="1">
                <a:ea typeface="+mn-lt"/>
                <a:cs typeface="+mn-lt"/>
              </a:rPr>
              <a:t>(Department for Education, 2021)</a:t>
            </a:r>
          </a:p>
          <a:p>
            <a:pPr marL="628650" indent="-285750">
              <a:lnSpc>
                <a:spcPct val="110000"/>
              </a:lnSpc>
              <a:spcAft>
                <a:spcPts val="600"/>
              </a:spcAft>
              <a:buFont typeface="Arial"/>
              <a:buChar char="•"/>
            </a:pPr>
            <a:endParaRPr lang="en-US" sz="1600" dirty="0"/>
          </a:p>
          <a:p>
            <a:pPr marL="571500" indent="-285750">
              <a:lnSpc>
                <a:spcPct val="110000"/>
              </a:lnSpc>
              <a:spcAft>
                <a:spcPts val="600"/>
              </a:spcAft>
              <a:buFont typeface="Arial"/>
              <a:buChar char="•"/>
            </a:pPr>
            <a:endParaRPr lang="en-US" sz="1600" dirty="0"/>
          </a:p>
          <a:p>
            <a:pPr>
              <a:lnSpc>
                <a:spcPct val="110000"/>
              </a:lnSpc>
              <a:spcAft>
                <a:spcPts val="600"/>
              </a:spcAft>
            </a:pPr>
            <a:endParaRPr lang="en-US" sz="1500"/>
          </a:p>
          <a:p>
            <a:pPr>
              <a:lnSpc>
                <a:spcPct val="110000"/>
              </a:lnSpc>
              <a:spcAft>
                <a:spcPts val="600"/>
              </a:spcAft>
            </a:pPr>
            <a:endParaRPr lang="en-US" sz="1500"/>
          </a:p>
        </p:txBody>
      </p:sp>
      <p:pic>
        <p:nvPicPr>
          <p:cNvPr id="7" name="Picture 6" descr="A child walking on a rug with letters on it&#10;&#10;AI-generated content may be incorrect.">
            <a:extLst>
              <a:ext uri="{FF2B5EF4-FFF2-40B4-BE49-F238E27FC236}">
                <a16:creationId xmlns:a16="http://schemas.microsoft.com/office/drawing/2014/main" id="{B9F0AB15-0DCE-69C8-4FDD-D42743BD06E0}"/>
              </a:ext>
            </a:extLst>
          </p:cNvPr>
          <p:cNvPicPr>
            <a:picLocks noChangeAspect="1"/>
          </p:cNvPicPr>
          <p:nvPr/>
        </p:nvPicPr>
        <p:blipFill>
          <a:blip r:embed="rId4">
            <a:extLst>
              <a:ext uri="{837473B0-CC2E-450A-ABE3-18F120FF3D39}">
                <a1611:picAttrSrcUrl xmlns:a1611="http://schemas.microsoft.com/office/drawing/2016/11/main" r:id="rId5"/>
              </a:ext>
            </a:extLst>
          </a:blip>
          <a:srcRect t="17288" r="1" b="7791"/>
          <a:stretch>
            <a:fillRect/>
          </a:stretch>
        </p:blipFill>
        <p:spPr>
          <a:xfrm>
            <a:off x="6083644" y="3429000"/>
            <a:ext cx="6108356" cy="3432333"/>
          </a:xfrm>
          <a:prstGeom prst="rect">
            <a:avLst/>
          </a:prstGeom>
        </p:spPr>
      </p:pic>
    </p:spTree>
    <p:extLst>
      <p:ext uri="{BB962C8B-B14F-4D97-AF65-F5344CB8AC3E}">
        <p14:creationId xmlns:p14="http://schemas.microsoft.com/office/powerpoint/2010/main" val="1400573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9C59D-ECE1-6183-77BA-A22BCC7C089A}"/>
              </a:ext>
            </a:extLst>
          </p:cNvPr>
          <p:cNvSpPr>
            <a:spLocks noGrp="1"/>
          </p:cNvSpPr>
          <p:nvPr>
            <p:ph type="title"/>
          </p:nvPr>
        </p:nvSpPr>
        <p:spPr>
          <a:xfrm>
            <a:off x="484552" y="512608"/>
            <a:ext cx="5022630" cy="2282547"/>
          </a:xfrm>
        </p:spPr>
        <p:txBody>
          <a:bodyPr>
            <a:normAutofit fontScale="90000"/>
          </a:bodyPr>
          <a:lstStyle/>
          <a:p>
            <a:r>
              <a:rPr lang="en-GB" dirty="0"/>
              <a:t>Applying key </a:t>
            </a:r>
            <a:r>
              <a:rPr lang="en-GB"/>
              <a:t>concepts Part 2</a:t>
            </a:r>
            <a:br>
              <a:rPr lang="en-GB" dirty="0"/>
            </a:br>
            <a:endParaRPr lang="en-GB" dirty="0"/>
          </a:p>
        </p:txBody>
      </p:sp>
      <p:sp>
        <p:nvSpPr>
          <p:cNvPr id="3" name="Content Placeholder 2">
            <a:extLst>
              <a:ext uri="{FF2B5EF4-FFF2-40B4-BE49-F238E27FC236}">
                <a16:creationId xmlns:a16="http://schemas.microsoft.com/office/drawing/2014/main" id="{A12E8CCC-73EE-D859-F79F-A8110F0DA5B4}"/>
              </a:ext>
            </a:extLst>
          </p:cNvPr>
          <p:cNvSpPr>
            <a:spLocks noGrp="1"/>
          </p:cNvSpPr>
          <p:nvPr>
            <p:ph idx="1"/>
          </p:nvPr>
        </p:nvSpPr>
        <p:spPr>
          <a:xfrm>
            <a:off x="484552" y="2759960"/>
            <a:ext cx="5022630" cy="3417003"/>
          </a:xfrm>
        </p:spPr>
        <p:txBody>
          <a:bodyPr vert="horz" lIns="91440" tIns="45720" rIns="91440" bIns="45720" rtlCol="0" anchor="t">
            <a:noAutofit/>
          </a:bodyPr>
          <a:lstStyle/>
          <a:p>
            <a:pPr marL="342900" indent="-342900">
              <a:buChar char="•"/>
            </a:pPr>
            <a:r>
              <a:rPr lang="en-GB" sz="1600">
                <a:solidFill>
                  <a:schemeClr val="bg1"/>
                </a:solidFill>
              </a:rPr>
              <a:t>Age 4- Preoperational stage</a:t>
            </a:r>
            <a:endParaRPr lang="en-US" sz="1600">
              <a:solidFill>
                <a:schemeClr val="bg1"/>
              </a:solidFill>
            </a:endParaRPr>
          </a:p>
          <a:p>
            <a:pPr marL="342900" indent="-342900">
              <a:buChar char="•"/>
            </a:pPr>
            <a:r>
              <a:rPr lang="en-GB" sz="1600">
                <a:solidFill>
                  <a:schemeClr val="bg1"/>
                </a:solidFill>
              </a:rPr>
              <a:t>Language delay, limited symbolic thinking</a:t>
            </a:r>
            <a:r>
              <a:rPr lang="en-GB" sz="1600">
                <a:solidFill>
                  <a:schemeClr val="bg1"/>
                </a:solidFill>
                <a:ea typeface="+mn-lt"/>
                <a:cs typeface="+mn-lt"/>
              </a:rPr>
              <a:t> (Piaget, 1952; McLeod, 2023)</a:t>
            </a:r>
          </a:p>
          <a:p>
            <a:pPr marL="342900" indent="-342900">
              <a:buChar char="•"/>
            </a:pPr>
            <a:r>
              <a:rPr lang="en-GB" sz="1600" dirty="0">
                <a:solidFill>
                  <a:schemeClr val="bg1"/>
                </a:solidFill>
              </a:rPr>
              <a:t>Schemas:  Issac builds knowledge through play and interaction (Piaget,1952: Atherto</a:t>
            </a:r>
            <a:r>
              <a:rPr lang="en-GB" sz="1600">
                <a:solidFill>
                  <a:schemeClr val="bg1"/>
                </a:solidFill>
              </a:rPr>
              <a:t>n, 2013)</a:t>
            </a:r>
            <a:endParaRPr lang="en-GB" sz="1600" dirty="0">
              <a:solidFill>
                <a:schemeClr val="bg1"/>
              </a:solidFill>
            </a:endParaRPr>
          </a:p>
          <a:p>
            <a:pPr marL="342900" indent="-342900">
              <a:buChar char="•"/>
            </a:pPr>
            <a:r>
              <a:rPr lang="en-GB" sz="1600">
                <a:solidFill>
                  <a:schemeClr val="bg1"/>
                </a:solidFill>
              </a:rPr>
              <a:t>Structured strategies structured play </a:t>
            </a:r>
            <a:r>
              <a:rPr lang="en-GB" sz="1600" dirty="0">
                <a:solidFill>
                  <a:schemeClr val="bg1"/>
                </a:solidFill>
              </a:rPr>
              <a:t>language rich activities, </a:t>
            </a:r>
            <a:r>
              <a:rPr lang="en-GB" sz="1600">
                <a:solidFill>
                  <a:schemeClr val="bg1"/>
                </a:solidFill>
              </a:rPr>
              <a:t>consistent</a:t>
            </a:r>
            <a:r>
              <a:rPr lang="en-GB" sz="1600" dirty="0">
                <a:solidFill>
                  <a:schemeClr val="bg1"/>
                </a:solidFill>
              </a:rPr>
              <a:t> care</a:t>
            </a:r>
          </a:p>
          <a:p>
            <a:pPr marL="342900" indent="-342900">
              <a:buChar char="•"/>
            </a:pPr>
            <a:r>
              <a:rPr lang="en-GB" sz="1600" dirty="0">
                <a:solidFill>
                  <a:schemeClr val="bg1"/>
                </a:solidFill>
              </a:rPr>
              <a:t>1:1 care </a:t>
            </a:r>
            <a:r>
              <a:rPr lang="en-GB" sz="1600" dirty="0" err="1">
                <a:solidFill>
                  <a:schemeClr val="bg1"/>
                </a:solidFill>
              </a:rPr>
              <a:t>ie</a:t>
            </a:r>
            <a:r>
              <a:rPr lang="en-GB" sz="1600" dirty="0">
                <a:solidFill>
                  <a:schemeClr val="bg1"/>
                </a:solidFill>
              </a:rPr>
              <a:t>: buddy system, allocated member of staff (keyworker)</a:t>
            </a:r>
          </a:p>
          <a:p>
            <a:pPr marL="342900" indent="-342900">
              <a:buChar char="•"/>
            </a:pPr>
            <a:r>
              <a:rPr lang="en-GB" sz="1600" dirty="0">
                <a:solidFill>
                  <a:schemeClr val="bg1"/>
                </a:solidFill>
              </a:rPr>
              <a:t>Supporting mom with advice and </a:t>
            </a:r>
            <a:r>
              <a:rPr lang="en-GB" sz="1600">
                <a:solidFill>
                  <a:schemeClr val="bg1"/>
                </a:solidFill>
              </a:rPr>
              <a:t>opportunities to seek help and support.</a:t>
            </a:r>
            <a:endParaRPr lang="en-GB" sz="1600" dirty="0">
              <a:solidFill>
                <a:schemeClr val="bg1"/>
              </a:solidFill>
            </a:endParaRPr>
          </a:p>
          <a:p>
            <a:pPr marL="342900" indent="-342900">
              <a:buChar char="•"/>
            </a:pPr>
            <a:endParaRPr lang="en-GB">
              <a:solidFill>
                <a:schemeClr val="bg1"/>
              </a:solidFill>
            </a:endParaRPr>
          </a:p>
          <a:p>
            <a:endParaRPr lang="en-GB">
              <a:solidFill>
                <a:schemeClr val="bg1"/>
              </a:solidFill>
            </a:endParaRPr>
          </a:p>
        </p:txBody>
      </p:sp>
      <p:pic>
        <p:nvPicPr>
          <p:cNvPr id="4" name="Picture 3" descr="Building Blocks Construction · Free photo on Pixabay">
            <a:extLst>
              <a:ext uri="{FF2B5EF4-FFF2-40B4-BE49-F238E27FC236}">
                <a16:creationId xmlns:a16="http://schemas.microsoft.com/office/drawing/2014/main" id="{A194EA26-764E-A11B-55DF-9E9547F2817F}"/>
              </a:ext>
            </a:extLst>
          </p:cNvPr>
          <p:cNvPicPr>
            <a:picLocks noChangeAspect="1"/>
          </p:cNvPicPr>
          <p:nvPr/>
        </p:nvPicPr>
        <p:blipFill>
          <a:blip r:embed="rId2"/>
          <a:srcRect r="1" b="11161"/>
          <a:stretch>
            <a:fillRect/>
          </a:stretch>
        </p:blipFill>
        <p:spPr>
          <a:xfrm>
            <a:off x="6083644" y="3429000"/>
            <a:ext cx="6108356" cy="3432333"/>
          </a:xfrm>
          <a:prstGeom prst="rect">
            <a:avLst/>
          </a:prstGeom>
        </p:spPr>
      </p:pic>
      <p:pic>
        <p:nvPicPr>
          <p:cNvPr id="5" name="Picture 4" descr="A puzzle pieces with one missing piece&#10;&#10;AI-generated content may be incorrect.">
            <a:extLst>
              <a:ext uri="{FF2B5EF4-FFF2-40B4-BE49-F238E27FC236}">
                <a16:creationId xmlns:a16="http://schemas.microsoft.com/office/drawing/2014/main" id="{97D96048-AD64-C12C-3D4F-09675CCB8D78}"/>
              </a:ext>
            </a:extLst>
          </p:cNvPr>
          <p:cNvPicPr>
            <a:picLocks noChangeAspect="1"/>
          </p:cNvPicPr>
          <p:nvPr/>
        </p:nvPicPr>
        <p:blipFill>
          <a:blip r:embed="rId3">
            <a:extLst>
              <a:ext uri="{837473B0-CC2E-450A-ABE3-18F120FF3D39}">
                <a1611:picAttrSrcUrl xmlns:a1611="http://schemas.microsoft.com/office/drawing/2016/11/main" r:id="rId4"/>
              </a:ext>
            </a:extLst>
          </a:blip>
          <a:srcRect r="1" b="7506"/>
          <a:stretch>
            <a:fillRect/>
          </a:stretch>
        </p:blipFill>
        <p:spPr>
          <a:xfrm>
            <a:off x="6083644" y="10"/>
            <a:ext cx="6108356" cy="3432323"/>
          </a:xfrm>
          <a:prstGeom prst="rect">
            <a:avLst/>
          </a:prstGeom>
        </p:spPr>
      </p:pic>
    </p:spTree>
    <p:extLst>
      <p:ext uri="{BB962C8B-B14F-4D97-AF65-F5344CB8AC3E}">
        <p14:creationId xmlns:p14="http://schemas.microsoft.com/office/powerpoint/2010/main" val="734507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63A5E-EE6E-F760-5486-411B61A7C0FE}"/>
              </a:ext>
            </a:extLst>
          </p:cNvPr>
          <p:cNvSpPr>
            <a:spLocks noGrp="1"/>
          </p:cNvSpPr>
          <p:nvPr>
            <p:ph type="title"/>
          </p:nvPr>
        </p:nvSpPr>
        <p:spPr/>
        <p:txBody>
          <a:bodyPr>
            <a:normAutofit fontScale="90000"/>
          </a:bodyPr>
          <a:lstStyle/>
          <a:p>
            <a:r>
              <a:rPr lang="en-GB" dirty="0"/>
              <a:t>Nature/Nurture on </a:t>
            </a:r>
            <a:r>
              <a:rPr lang="en-GB"/>
              <a:t>Isaac's</a:t>
            </a:r>
            <a:r>
              <a:rPr lang="en-GB" dirty="0"/>
              <a:t> development</a:t>
            </a:r>
          </a:p>
        </p:txBody>
      </p:sp>
      <p:sp>
        <p:nvSpPr>
          <p:cNvPr id="3" name="Content Placeholder 2">
            <a:extLst>
              <a:ext uri="{FF2B5EF4-FFF2-40B4-BE49-F238E27FC236}">
                <a16:creationId xmlns:a16="http://schemas.microsoft.com/office/drawing/2014/main" id="{14F35B65-3035-E7FF-33F4-6327F617D210}"/>
              </a:ext>
            </a:extLst>
          </p:cNvPr>
          <p:cNvSpPr>
            <a:spLocks noGrp="1"/>
          </p:cNvSpPr>
          <p:nvPr>
            <p:ph sz="half" idx="1"/>
          </p:nvPr>
        </p:nvSpPr>
        <p:spPr/>
        <p:txBody>
          <a:bodyPr vert="horz" lIns="91440" tIns="45720" rIns="91440" bIns="45720" rtlCol="0" anchor="t">
            <a:normAutofit/>
          </a:bodyPr>
          <a:lstStyle/>
          <a:p>
            <a:r>
              <a:rPr lang="en-GB" b="1" u="sng"/>
              <a:t>Biological influences</a:t>
            </a:r>
          </a:p>
          <a:p>
            <a:pPr marL="342900" indent="-342900">
              <a:buChar char="•"/>
            </a:pPr>
            <a:r>
              <a:rPr lang="en-GB"/>
              <a:t>Temperament</a:t>
            </a:r>
            <a:r>
              <a:rPr lang="en-GB" dirty="0"/>
              <a:t> and early brain </a:t>
            </a:r>
            <a:r>
              <a:rPr lang="en-GB"/>
              <a:t>development (Berk,2021)</a:t>
            </a:r>
          </a:p>
          <a:p>
            <a:pPr marL="342900" indent="-342900">
              <a:buChar char="•"/>
            </a:pPr>
            <a:r>
              <a:rPr lang="en-GB" dirty="0"/>
              <a:t>Genetic </a:t>
            </a:r>
            <a:r>
              <a:rPr lang="en-GB"/>
              <a:t>predisposition</a:t>
            </a:r>
            <a:r>
              <a:rPr lang="en-GB" dirty="0"/>
              <a:t> to emotional sensitivity</a:t>
            </a:r>
          </a:p>
          <a:p>
            <a:pPr marL="342900" indent="-342900">
              <a:buChar char="•"/>
            </a:pPr>
            <a:r>
              <a:rPr lang="en-GB" dirty="0"/>
              <a:t>Sleep patterns and stress response affect learning </a:t>
            </a:r>
            <a:r>
              <a:rPr lang="en-GB"/>
              <a:t>and</a:t>
            </a:r>
            <a:r>
              <a:rPr lang="en-GB" dirty="0"/>
              <a:t> language</a:t>
            </a:r>
          </a:p>
          <a:p>
            <a:pPr marL="342900" indent="-342900">
              <a:buChar char="•"/>
            </a:pPr>
            <a:endParaRPr lang="en-GB" dirty="0"/>
          </a:p>
          <a:p>
            <a:pPr marL="342900" indent="-342900">
              <a:buChar char="•"/>
            </a:pPr>
            <a:endParaRPr lang="en-GB" dirty="0"/>
          </a:p>
          <a:p>
            <a:endParaRPr lang="en-GB" dirty="0"/>
          </a:p>
        </p:txBody>
      </p:sp>
      <p:sp>
        <p:nvSpPr>
          <p:cNvPr id="4" name="Content Placeholder 3">
            <a:extLst>
              <a:ext uri="{FF2B5EF4-FFF2-40B4-BE49-F238E27FC236}">
                <a16:creationId xmlns:a16="http://schemas.microsoft.com/office/drawing/2014/main" id="{F4D65743-14E3-B7F4-A5A4-94BA41BF42CB}"/>
              </a:ext>
            </a:extLst>
          </p:cNvPr>
          <p:cNvSpPr>
            <a:spLocks noGrp="1"/>
          </p:cNvSpPr>
          <p:nvPr>
            <p:ph sz="half" idx="2"/>
          </p:nvPr>
        </p:nvSpPr>
        <p:spPr/>
        <p:txBody>
          <a:bodyPr vert="horz" lIns="91440" tIns="45720" rIns="91440" bIns="45720" rtlCol="0" anchor="t">
            <a:normAutofit/>
          </a:bodyPr>
          <a:lstStyle/>
          <a:p>
            <a:r>
              <a:rPr lang="en-GB" b="1" u="sng"/>
              <a:t>Environmental influences</a:t>
            </a:r>
            <a:endParaRPr lang="en-US"/>
          </a:p>
          <a:p>
            <a:pPr marL="342900" indent="-342900">
              <a:buChar char="•"/>
            </a:pPr>
            <a:r>
              <a:rPr lang="en-GB" dirty="0"/>
              <a:t>Maternal mental health and </a:t>
            </a:r>
            <a:r>
              <a:rPr lang="en-GB"/>
              <a:t>attachment quality </a:t>
            </a:r>
            <a:r>
              <a:rPr lang="en-GB">
                <a:ea typeface="+mn-lt"/>
                <a:cs typeface="+mn-lt"/>
              </a:rPr>
              <a:t>(Bowlby, 1969; Department for Education, 2021)</a:t>
            </a:r>
            <a:endParaRPr lang="en-GB" dirty="0"/>
          </a:p>
          <a:p>
            <a:pPr marL="342900" indent="-342900">
              <a:buChar char="•"/>
            </a:pPr>
            <a:r>
              <a:rPr lang="en-GB" dirty="0"/>
              <a:t>Disrupted childcare and limited social </a:t>
            </a:r>
            <a:r>
              <a:rPr lang="en-GB"/>
              <a:t>interaction (Paiegte.1952)</a:t>
            </a:r>
            <a:endParaRPr lang="en-GB" dirty="0"/>
          </a:p>
          <a:p>
            <a:pPr marL="342900" indent="-342900">
              <a:buChar char="•"/>
            </a:pPr>
            <a:r>
              <a:rPr lang="en-GB"/>
              <a:t>Opportunities</a:t>
            </a:r>
            <a:r>
              <a:rPr lang="en-GB" dirty="0"/>
              <a:t> for play and language development in early year settings.</a:t>
            </a:r>
          </a:p>
          <a:p>
            <a:pPr marL="342900" indent="-342900">
              <a:buChar char="•"/>
            </a:pPr>
            <a:endParaRPr lang="en-GB" dirty="0"/>
          </a:p>
          <a:p>
            <a:endParaRPr lang="en-GB" dirty="0"/>
          </a:p>
        </p:txBody>
      </p:sp>
      <p:pic>
        <p:nvPicPr>
          <p:cNvPr id="5" name="Picture 4" descr="Clipart - tree">
            <a:extLst>
              <a:ext uri="{FF2B5EF4-FFF2-40B4-BE49-F238E27FC236}">
                <a16:creationId xmlns:a16="http://schemas.microsoft.com/office/drawing/2014/main" id="{FB910878-4C75-5752-BCF5-8BD1819E65A0}"/>
              </a:ext>
            </a:extLst>
          </p:cNvPr>
          <p:cNvPicPr>
            <a:picLocks noChangeAspect="1"/>
          </p:cNvPicPr>
          <p:nvPr/>
        </p:nvPicPr>
        <p:blipFill>
          <a:blip r:embed="rId2"/>
          <a:stretch>
            <a:fillRect/>
          </a:stretch>
        </p:blipFill>
        <p:spPr>
          <a:xfrm>
            <a:off x="4410663" y="5231998"/>
            <a:ext cx="1872950" cy="1622902"/>
          </a:xfrm>
          <a:prstGeom prst="rect">
            <a:avLst/>
          </a:prstGeom>
        </p:spPr>
      </p:pic>
      <p:pic>
        <p:nvPicPr>
          <p:cNvPr id="6" name="Picture 5">
            <a:extLst>
              <a:ext uri="{FF2B5EF4-FFF2-40B4-BE49-F238E27FC236}">
                <a16:creationId xmlns:a16="http://schemas.microsoft.com/office/drawing/2014/main" id="{7817ED66-52C2-D858-A6E5-64863EF2CD9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7416" y="605659"/>
            <a:ext cx="4543098" cy="1442545"/>
          </a:xfrm>
          <a:prstGeom prst="rect">
            <a:avLst/>
          </a:prstGeom>
        </p:spPr>
      </p:pic>
    </p:spTree>
    <p:extLst>
      <p:ext uri="{BB962C8B-B14F-4D97-AF65-F5344CB8AC3E}">
        <p14:creationId xmlns:p14="http://schemas.microsoft.com/office/powerpoint/2010/main" val="2299566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C218-485A-81A7-F184-E75529A3B886}"/>
              </a:ext>
            </a:extLst>
          </p:cNvPr>
          <p:cNvSpPr>
            <a:spLocks noGrp="1"/>
          </p:cNvSpPr>
          <p:nvPr>
            <p:ph type="title"/>
          </p:nvPr>
        </p:nvSpPr>
        <p:spPr/>
        <p:txBody>
          <a:bodyPr>
            <a:normAutofit fontScale="90000"/>
          </a:bodyPr>
          <a:lstStyle/>
          <a:p>
            <a:r>
              <a:rPr lang="en-GB"/>
              <a:t>Theory- informed support for Issac</a:t>
            </a:r>
            <a:endParaRPr lang="en-GB" dirty="0"/>
          </a:p>
        </p:txBody>
      </p:sp>
      <p:sp>
        <p:nvSpPr>
          <p:cNvPr id="3" name="Text Placeholder 2">
            <a:extLst>
              <a:ext uri="{FF2B5EF4-FFF2-40B4-BE49-F238E27FC236}">
                <a16:creationId xmlns:a16="http://schemas.microsoft.com/office/drawing/2014/main" id="{B3D3FE81-C00A-71B7-E09A-F2707F593F46}"/>
              </a:ext>
            </a:extLst>
          </p:cNvPr>
          <p:cNvSpPr>
            <a:spLocks noGrp="1"/>
          </p:cNvSpPr>
          <p:nvPr>
            <p:ph type="body" idx="1"/>
          </p:nvPr>
        </p:nvSpPr>
        <p:spPr/>
        <p:txBody>
          <a:bodyPr>
            <a:normAutofit/>
          </a:bodyPr>
          <a:lstStyle/>
          <a:p>
            <a:r>
              <a:rPr lang="en-GB" b="1" u="sng"/>
              <a:t>Evaluation</a:t>
            </a:r>
          </a:p>
        </p:txBody>
      </p:sp>
      <p:sp>
        <p:nvSpPr>
          <p:cNvPr id="4" name="Content Placeholder 3">
            <a:extLst>
              <a:ext uri="{FF2B5EF4-FFF2-40B4-BE49-F238E27FC236}">
                <a16:creationId xmlns:a16="http://schemas.microsoft.com/office/drawing/2014/main" id="{81336CC0-A451-C3F5-8851-414E97583008}"/>
              </a:ext>
            </a:extLst>
          </p:cNvPr>
          <p:cNvSpPr>
            <a:spLocks noGrp="1"/>
          </p:cNvSpPr>
          <p:nvPr>
            <p:ph sz="half" idx="2"/>
          </p:nvPr>
        </p:nvSpPr>
        <p:spPr/>
        <p:txBody>
          <a:bodyPr vert="horz" lIns="91440" tIns="45720" rIns="91440" bIns="45720" rtlCol="0" anchor="t">
            <a:normAutofit/>
          </a:bodyPr>
          <a:lstStyle/>
          <a:p>
            <a:pPr marL="342900" indent="-342900">
              <a:buChar char="•"/>
            </a:pPr>
            <a:r>
              <a:rPr lang="en-GB" sz="1600"/>
              <a:t>Understand Isacc's</a:t>
            </a:r>
            <a:r>
              <a:rPr lang="en-GB" sz="1600" dirty="0"/>
              <a:t> behaviour an</a:t>
            </a:r>
            <a:r>
              <a:rPr lang="en-GB" sz="1600"/>
              <a:t>d emotional cues </a:t>
            </a:r>
            <a:r>
              <a:rPr lang="en-GB" sz="1600">
                <a:ea typeface="+mn-lt"/>
                <a:cs typeface="+mn-lt"/>
              </a:rPr>
              <a:t>(Piaget, 1952; Berk, 2021)</a:t>
            </a:r>
            <a:endParaRPr lang="en-GB" sz="1600"/>
          </a:p>
          <a:p>
            <a:pPr marL="342900" indent="-342900">
              <a:buChar char="•"/>
            </a:pPr>
            <a:r>
              <a:rPr lang="en-GB" sz="1600"/>
              <a:t>Encourage independence and confidence  through play and peer interaction.</a:t>
            </a:r>
            <a:endParaRPr lang="en-GB" sz="1600" dirty="0"/>
          </a:p>
          <a:p>
            <a:pPr marL="342900" indent="-342900">
              <a:buChar char="•"/>
            </a:pPr>
            <a:r>
              <a:rPr lang="en-GB" sz="1600" dirty="0"/>
              <a:t>Build secure relationships with mother </a:t>
            </a:r>
            <a:r>
              <a:rPr lang="en-GB" sz="1600"/>
              <a:t>and</a:t>
            </a:r>
            <a:r>
              <a:rPr lang="en-GB" sz="1600" dirty="0"/>
              <a:t> staff to support emotional stability.</a:t>
            </a:r>
          </a:p>
          <a:p>
            <a:pPr marL="342900" indent="-342900">
              <a:buChar char="•"/>
            </a:pPr>
            <a:endParaRPr lang="en-GB" dirty="0"/>
          </a:p>
        </p:txBody>
      </p:sp>
      <p:sp>
        <p:nvSpPr>
          <p:cNvPr id="5" name="Text Placeholder 4">
            <a:extLst>
              <a:ext uri="{FF2B5EF4-FFF2-40B4-BE49-F238E27FC236}">
                <a16:creationId xmlns:a16="http://schemas.microsoft.com/office/drawing/2014/main" id="{E8DDCD35-64E0-C51A-E552-DF606683EB93}"/>
              </a:ext>
            </a:extLst>
          </p:cNvPr>
          <p:cNvSpPr>
            <a:spLocks noGrp="1"/>
          </p:cNvSpPr>
          <p:nvPr>
            <p:ph type="body" sz="quarter" idx="3"/>
          </p:nvPr>
        </p:nvSpPr>
        <p:spPr>
          <a:xfrm>
            <a:off x="6099369" y="2896300"/>
            <a:ext cx="5292596" cy="534878"/>
          </a:xfrm>
        </p:spPr>
        <p:txBody>
          <a:bodyPr>
            <a:normAutofit/>
          </a:bodyPr>
          <a:lstStyle/>
          <a:p>
            <a:r>
              <a:rPr lang="en-GB" sz="1900" b="1" u="sng" dirty="0" err="1"/>
              <a:t>Stratergies</a:t>
            </a:r>
            <a:endParaRPr lang="en-GB" sz="1900" b="1" u="sng"/>
          </a:p>
          <a:p>
            <a:endParaRPr lang="en-GB" dirty="0"/>
          </a:p>
        </p:txBody>
      </p:sp>
      <p:sp>
        <p:nvSpPr>
          <p:cNvPr id="6" name="Content Placeholder 5">
            <a:extLst>
              <a:ext uri="{FF2B5EF4-FFF2-40B4-BE49-F238E27FC236}">
                <a16:creationId xmlns:a16="http://schemas.microsoft.com/office/drawing/2014/main" id="{29E4544A-70AB-2EBA-579C-9956AAEB73CB}"/>
              </a:ext>
            </a:extLst>
          </p:cNvPr>
          <p:cNvSpPr>
            <a:spLocks noGrp="1"/>
          </p:cNvSpPr>
          <p:nvPr>
            <p:ph sz="quarter" idx="4"/>
          </p:nvPr>
        </p:nvSpPr>
        <p:spPr>
          <a:xfrm>
            <a:off x="6270162" y="2949224"/>
            <a:ext cx="5358285" cy="3240438"/>
          </a:xfrm>
        </p:spPr>
        <p:txBody>
          <a:bodyPr vert="horz" lIns="91440" tIns="45720" rIns="91440" bIns="45720" rtlCol="0" anchor="t">
            <a:normAutofit/>
          </a:bodyPr>
          <a:lstStyle/>
          <a:p>
            <a:pPr marL="342900" indent="-342900">
              <a:buChar char="•"/>
            </a:pPr>
            <a:r>
              <a:rPr lang="en-GB" sz="1600" dirty="0"/>
              <a:t>Key worker/1:1 work-Build confidence (DFE, </a:t>
            </a:r>
            <a:r>
              <a:rPr lang="en-GB" sz="1600"/>
              <a:t>2021)</a:t>
            </a:r>
            <a:endParaRPr lang="en-GB" sz="1600" dirty="0"/>
          </a:p>
          <a:p>
            <a:pPr marL="342900" indent="-342900">
              <a:buChar char="•"/>
            </a:pPr>
            <a:r>
              <a:rPr lang="en-GB" sz="1600" dirty="0"/>
              <a:t>Structured play and language-</a:t>
            </a:r>
            <a:r>
              <a:rPr lang="en-GB" sz="1600"/>
              <a:t>ric</a:t>
            </a:r>
            <a:r>
              <a:rPr lang="en-GB" sz="1600" dirty="0"/>
              <a:t>h activities, to help develop schemas and communic</a:t>
            </a:r>
            <a:r>
              <a:rPr lang="en-GB" sz="1600"/>
              <a:t>ation skills.</a:t>
            </a:r>
          </a:p>
          <a:p>
            <a:pPr marL="342900" indent="-342900">
              <a:buChar char="•"/>
            </a:pPr>
            <a:r>
              <a:rPr lang="en-GB" sz="1600" dirty="0"/>
              <a:t>Use scaffolding  </a:t>
            </a:r>
            <a:r>
              <a:rPr lang="en-GB" sz="1600"/>
              <a:t>techniques</a:t>
            </a:r>
            <a:r>
              <a:rPr lang="en-GB" sz="1600" dirty="0"/>
              <a:t> as described by Vygotsky (1978).</a:t>
            </a:r>
          </a:p>
          <a:p>
            <a:pPr marL="342900" indent="-342900">
              <a:buChar char="•"/>
            </a:pPr>
            <a:r>
              <a:rPr lang="en-GB" sz="1600" dirty="0"/>
              <a:t>Symbolic play, role play or </a:t>
            </a:r>
            <a:r>
              <a:rPr lang="en-GB" sz="1600"/>
              <a:t>storytelling.</a:t>
            </a:r>
          </a:p>
          <a:p>
            <a:pPr marL="342900" indent="-342900">
              <a:buChar char="•"/>
            </a:pPr>
            <a:r>
              <a:rPr lang="en-GB" sz="1600"/>
              <a:t>Collaboration with parents</a:t>
            </a:r>
            <a:r>
              <a:rPr lang="en-GB" sz="1600" dirty="0"/>
              <a:t> and staff,</a:t>
            </a:r>
          </a:p>
        </p:txBody>
      </p:sp>
      <p:pic>
        <p:nvPicPr>
          <p:cNvPr id="7" name="Picture 6" descr="A group of people standing in a line&#10;&#10;AI-generated content may be incorrect.">
            <a:extLst>
              <a:ext uri="{FF2B5EF4-FFF2-40B4-BE49-F238E27FC236}">
                <a16:creationId xmlns:a16="http://schemas.microsoft.com/office/drawing/2014/main" id="{E7FE5C7B-AA65-6A93-1ABB-E5C240FADA9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65967" y="5295180"/>
            <a:ext cx="1807954" cy="1357224"/>
          </a:xfrm>
          <a:prstGeom prst="rect">
            <a:avLst/>
          </a:prstGeom>
        </p:spPr>
      </p:pic>
      <p:pic>
        <p:nvPicPr>
          <p:cNvPr id="12" name="Picture 11" descr="A blue circle with white people shaking hands&#10;&#10;AI-generated content may be incorrect.">
            <a:extLst>
              <a:ext uri="{FF2B5EF4-FFF2-40B4-BE49-F238E27FC236}">
                <a16:creationId xmlns:a16="http://schemas.microsoft.com/office/drawing/2014/main" id="{A9BDC9A2-70FD-68FA-75FB-7DEE6AC81C1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399860" y="271013"/>
            <a:ext cx="1887750" cy="1902128"/>
          </a:xfrm>
          <a:prstGeom prst="rect">
            <a:avLst/>
          </a:prstGeom>
        </p:spPr>
      </p:pic>
    </p:spTree>
    <p:extLst>
      <p:ext uri="{BB962C8B-B14F-4D97-AF65-F5344CB8AC3E}">
        <p14:creationId xmlns:p14="http://schemas.microsoft.com/office/powerpoint/2010/main" val="461117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33FC2-F3E2-22FA-E002-15AE2CD20DFC}"/>
              </a:ext>
            </a:extLst>
          </p:cNvPr>
          <p:cNvSpPr>
            <a:spLocks noGrp="1"/>
          </p:cNvSpPr>
          <p:nvPr>
            <p:ph type="title"/>
          </p:nvPr>
        </p:nvSpPr>
        <p:spPr>
          <a:xfrm>
            <a:off x="484552" y="365125"/>
            <a:ext cx="10869248" cy="1530910"/>
          </a:xfrm>
        </p:spPr>
        <p:txBody>
          <a:bodyPr>
            <a:normAutofit/>
          </a:bodyPr>
          <a:lstStyle/>
          <a:p>
            <a:r>
              <a:rPr lang="en-GB"/>
              <a:t>Evaluation Part 1</a:t>
            </a:r>
            <a:endParaRPr lang="en-GB" dirty="0"/>
          </a:p>
        </p:txBody>
      </p:sp>
      <p:sp>
        <p:nvSpPr>
          <p:cNvPr id="3" name="Content Placeholder 2">
            <a:extLst>
              <a:ext uri="{FF2B5EF4-FFF2-40B4-BE49-F238E27FC236}">
                <a16:creationId xmlns:a16="http://schemas.microsoft.com/office/drawing/2014/main" id="{B33ED51F-3EA8-725A-0220-74144857C1DD}"/>
              </a:ext>
            </a:extLst>
          </p:cNvPr>
          <p:cNvSpPr>
            <a:spLocks noGrp="1"/>
          </p:cNvSpPr>
          <p:nvPr>
            <p:ph idx="1"/>
          </p:nvPr>
        </p:nvSpPr>
        <p:spPr>
          <a:xfrm>
            <a:off x="484552" y="2837329"/>
            <a:ext cx="5331229" cy="3339634"/>
          </a:xfrm>
        </p:spPr>
        <p:txBody>
          <a:bodyPr vert="horz" lIns="91440" tIns="45720" rIns="91440" bIns="45720" rtlCol="0" anchor="t">
            <a:normAutofit/>
          </a:bodyPr>
          <a:lstStyle/>
          <a:p>
            <a:r>
              <a:rPr lang="en-GB" dirty="0"/>
              <a:t>The strengths of  Piaget's theory, highlights </a:t>
            </a:r>
            <a:r>
              <a:rPr lang="en-GB"/>
              <a:t>how</a:t>
            </a:r>
            <a:r>
              <a:rPr lang="en-GB" dirty="0"/>
              <a:t> children actively </a:t>
            </a:r>
            <a:r>
              <a:rPr lang="en-GB"/>
              <a:t>construct </a:t>
            </a:r>
            <a:r>
              <a:rPr lang="en-GB" dirty="0"/>
              <a:t>knowledge through exploration and play.</a:t>
            </a:r>
          </a:p>
          <a:p>
            <a:r>
              <a:rPr lang="en-GB" dirty="0"/>
              <a:t>Piaget may have underestimated children's abilities and </a:t>
            </a:r>
            <a:r>
              <a:rPr lang="en-GB"/>
              <a:t>did not</a:t>
            </a:r>
            <a:r>
              <a:rPr lang="en-GB" dirty="0"/>
              <a:t> fully account for social or cultural influences (Vygotsky,1978).</a:t>
            </a:r>
          </a:p>
          <a:p>
            <a:endParaRPr lang="en-GB" dirty="0"/>
          </a:p>
        </p:txBody>
      </p:sp>
      <p:pic>
        <p:nvPicPr>
          <p:cNvPr id="4" name="Picture 3" descr="Group of diverse kids holding plants | Royalty free stock photo - 147435">
            <a:extLst>
              <a:ext uri="{FF2B5EF4-FFF2-40B4-BE49-F238E27FC236}">
                <a16:creationId xmlns:a16="http://schemas.microsoft.com/office/drawing/2014/main" id="{7C12C176-C886-7EF7-E7C8-AA35AB13524C}"/>
              </a:ext>
            </a:extLst>
          </p:cNvPr>
          <p:cNvPicPr>
            <a:picLocks noChangeAspect="1"/>
          </p:cNvPicPr>
          <p:nvPr/>
        </p:nvPicPr>
        <p:blipFill>
          <a:blip r:embed="rId2"/>
          <a:srcRect r="18442" b="-1"/>
          <a:stretch>
            <a:fillRect/>
          </a:stretch>
        </p:blipFill>
        <p:spPr>
          <a:xfrm>
            <a:off x="6095998" y="2279889"/>
            <a:ext cx="6095998" cy="4578111"/>
          </a:xfrm>
          <a:prstGeom prst="rect">
            <a:avLst/>
          </a:prstGeom>
        </p:spPr>
      </p:pic>
    </p:spTree>
    <p:extLst>
      <p:ext uri="{BB962C8B-B14F-4D97-AF65-F5344CB8AC3E}">
        <p14:creationId xmlns:p14="http://schemas.microsoft.com/office/powerpoint/2010/main" val="1163182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E1ECD-B9E0-3CE0-8098-F6C785D1945E}"/>
              </a:ext>
            </a:extLst>
          </p:cNvPr>
          <p:cNvSpPr>
            <a:spLocks noGrp="1"/>
          </p:cNvSpPr>
          <p:nvPr>
            <p:ph type="title"/>
          </p:nvPr>
        </p:nvSpPr>
        <p:spPr/>
        <p:txBody>
          <a:bodyPr/>
          <a:lstStyle/>
          <a:p>
            <a:r>
              <a:rPr lang="en-GB"/>
              <a:t>Evaluation Part 2</a:t>
            </a:r>
          </a:p>
        </p:txBody>
      </p:sp>
      <p:sp>
        <p:nvSpPr>
          <p:cNvPr id="3" name="Content Placeholder 2">
            <a:extLst>
              <a:ext uri="{FF2B5EF4-FFF2-40B4-BE49-F238E27FC236}">
                <a16:creationId xmlns:a16="http://schemas.microsoft.com/office/drawing/2014/main" id="{21801E6E-7019-A315-D8AD-77DBCE1CD777}"/>
              </a:ext>
            </a:extLst>
          </p:cNvPr>
          <p:cNvSpPr>
            <a:spLocks noGrp="1"/>
          </p:cNvSpPr>
          <p:nvPr>
            <p:ph idx="1"/>
          </p:nvPr>
        </p:nvSpPr>
        <p:spPr/>
        <p:txBody>
          <a:bodyPr vert="horz" lIns="91440" tIns="45720" rIns="91440" bIns="45720" rtlCol="0" anchor="t">
            <a:normAutofit/>
          </a:bodyPr>
          <a:lstStyle/>
          <a:p>
            <a:r>
              <a:rPr lang="en-GB" dirty="0"/>
              <a:t>In Isaacs case, while Piaget's stages help explain his cognitive development, individual differences and </a:t>
            </a:r>
            <a:r>
              <a:rPr lang="en-GB"/>
              <a:t>environmental</a:t>
            </a:r>
            <a:r>
              <a:rPr lang="en-GB" dirty="0"/>
              <a:t> factors must also be considered.</a:t>
            </a:r>
            <a:endParaRPr lang="en-US" dirty="0"/>
          </a:p>
          <a:p>
            <a:r>
              <a:rPr lang="en-GB" dirty="0"/>
              <a:t>Combining </a:t>
            </a:r>
            <a:r>
              <a:rPr lang="en-GB"/>
              <a:t>Piaget's</a:t>
            </a:r>
            <a:r>
              <a:rPr lang="en-GB" dirty="0"/>
              <a:t> and Vygotsky's </a:t>
            </a:r>
            <a:r>
              <a:rPr lang="en-GB"/>
              <a:t>perspectives</a:t>
            </a:r>
            <a:r>
              <a:rPr lang="en-GB" dirty="0"/>
              <a:t> offers a more holistic understanding of Isaacs learning growth.</a:t>
            </a:r>
            <a:endParaRPr lang="en-US" dirty="0"/>
          </a:p>
          <a:p>
            <a:endParaRPr lang="en-GB" dirty="0"/>
          </a:p>
        </p:txBody>
      </p:sp>
      <p:pic>
        <p:nvPicPr>
          <p:cNvPr id="4" name="Picture 3" descr="A hand writing on a white board&#10;&#10;AI-generated content may be incorrect.">
            <a:extLst>
              <a:ext uri="{FF2B5EF4-FFF2-40B4-BE49-F238E27FC236}">
                <a16:creationId xmlns:a16="http://schemas.microsoft.com/office/drawing/2014/main" id="{BDF22D31-3F52-6ACD-B00B-B6BEE6CA7F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55827" y="3928241"/>
            <a:ext cx="4112173" cy="2732690"/>
          </a:xfrm>
          <a:prstGeom prst="rect">
            <a:avLst/>
          </a:prstGeom>
        </p:spPr>
      </p:pic>
    </p:spTree>
    <p:extLst>
      <p:ext uri="{BB962C8B-B14F-4D97-AF65-F5344CB8AC3E}">
        <p14:creationId xmlns:p14="http://schemas.microsoft.com/office/powerpoint/2010/main" val="2529871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EA8A5-0C4A-E261-28C7-9528280A805A}"/>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A5E252B2-AA9E-3108-85C4-D536087BF9A5}"/>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To conclude, Piaget’s theory </a:t>
            </a:r>
            <a:r>
              <a:rPr lang="en-GB">
                <a:ea typeface="+mn-lt"/>
                <a:cs typeface="+mn-lt"/>
              </a:rPr>
              <a:t>offers</a:t>
            </a:r>
            <a:r>
              <a:rPr lang="en-GB" dirty="0">
                <a:ea typeface="+mn-lt"/>
                <a:cs typeface="+mn-lt"/>
              </a:rPr>
              <a:t> valuable insight into how children actively construct knowledge through exploration and play.</a:t>
            </a:r>
            <a:endParaRPr lang="en-US" dirty="0"/>
          </a:p>
          <a:p>
            <a:r>
              <a:rPr lang="en-GB">
                <a:ea typeface="+mn-lt"/>
                <a:cs typeface="+mn-lt"/>
              </a:rPr>
              <a:t>Applying this to Isaac’s case helps explain his curiosity and learning style, showing how structured, supportive environments can nurture his development. However, combining Piaget’s ideas with Vygotsky’s emphasis on social interaction gives a more complete picture of how children learn — recognising both individual and environmental influences.</a:t>
            </a:r>
          </a:p>
          <a:p>
            <a:r>
              <a:rPr lang="en-GB">
                <a:ea typeface="+mn-lt"/>
                <a:cs typeface="+mn-lt"/>
              </a:rPr>
              <a:t>Overall, this presentation highlights the importance of using theory to inform practice, ensuring that support for children like Isaac is both evidence‑based and person‑centred.</a:t>
            </a:r>
            <a:endParaRPr lang="en-GB"/>
          </a:p>
          <a:p>
            <a:endParaRPr lang="en-GB" dirty="0"/>
          </a:p>
          <a:p>
            <a:r>
              <a:rPr lang="en-GB"/>
              <a:t>Thank you, Any questions?</a:t>
            </a:r>
            <a:endParaRPr lang="en-GB" dirty="0"/>
          </a:p>
        </p:txBody>
      </p:sp>
      <p:pic>
        <p:nvPicPr>
          <p:cNvPr id="4" name="Picture 3" descr="A person wearing glasses and smoking a pipe&#10;&#10;AI-generated content may be incorrect.">
            <a:extLst>
              <a:ext uri="{FF2B5EF4-FFF2-40B4-BE49-F238E27FC236}">
                <a16:creationId xmlns:a16="http://schemas.microsoft.com/office/drawing/2014/main" id="{59E14A53-14A6-D750-844D-4459AA042E7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82758" y="3120"/>
            <a:ext cx="2627587" cy="2371725"/>
          </a:xfrm>
          <a:prstGeom prst="rect">
            <a:avLst/>
          </a:prstGeom>
        </p:spPr>
      </p:pic>
    </p:spTree>
    <p:extLst>
      <p:ext uri="{BB962C8B-B14F-4D97-AF65-F5344CB8AC3E}">
        <p14:creationId xmlns:p14="http://schemas.microsoft.com/office/powerpoint/2010/main" val="1486978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EE85B3-B912-09D2-B79C-62F634949356}"/>
              </a:ext>
            </a:extLst>
          </p:cNvPr>
          <p:cNvSpPr txBox="1"/>
          <p:nvPr/>
        </p:nvSpPr>
        <p:spPr>
          <a:xfrm>
            <a:off x="902883" y="571211"/>
            <a:ext cx="94342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References</a:t>
            </a:r>
          </a:p>
        </p:txBody>
      </p:sp>
      <p:sp>
        <p:nvSpPr>
          <p:cNvPr id="4" name="TextBox 3">
            <a:extLst>
              <a:ext uri="{FF2B5EF4-FFF2-40B4-BE49-F238E27FC236}">
                <a16:creationId xmlns:a16="http://schemas.microsoft.com/office/drawing/2014/main" id="{F020588D-1A16-0A4F-46F3-2AA4A33E92B5}"/>
              </a:ext>
            </a:extLst>
          </p:cNvPr>
          <p:cNvSpPr txBox="1"/>
          <p:nvPr/>
        </p:nvSpPr>
        <p:spPr>
          <a:xfrm>
            <a:off x="617484" y="1195552"/>
            <a:ext cx="915713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Piaget, J. (1952). </a:t>
            </a:r>
            <a:r>
              <a:rPr lang="en-US" i="1"/>
              <a:t>The origins of intelligence in children.</a:t>
            </a:r>
            <a:r>
              <a:rPr lang="en-US"/>
              <a:t> New York: International Universities Press.</a:t>
            </a:r>
          </a:p>
          <a:p>
            <a:pPr algn="ctr"/>
            <a:r>
              <a:rPr lang="en-US" dirty="0">
                <a:ea typeface="+mn-lt"/>
                <a:cs typeface="+mn-lt"/>
              </a:rPr>
              <a:t> </a:t>
            </a:r>
            <a:r>
              <a:rPr lang="en-US">
                <a:ea typeface="+mn-lt"/>
                <a:cs typeface="+mn-lt"/>
              </a:rPr>
              <a:t>McLeod, S. (2023). </a:t>
            </a:r>
            <a:r>
              <a:rPr lang="en-US" i="1">
                <a:ea typeface="+mn-lt"/>
                <a:cs typeface="+mn-lt"/>
              </a:rPr>
              <a:t>Piaget’s Stages of Cognitive Development.</a:t>
            </a:r>
            <a:r>
              <a:rPr lang="en-US">
                <a:ea typeface="+mn-lt"/>
                <a:cs typeface="+mn-lt"/>
              </a:rPr>
              <a:t> Simply Psychology. Atherton, J. S. (2013). </a:t>
            </a:r>
            <a:r>
              <a:rPr lang="en-US" i="1">
                <a:ea typeface="+mn-lt"/>
                <a:cs typeface="+mn-lt"/>
              </a:rPr>
              <a:t>Learning and Teaching: Piaget’s Developmental Theory.</a:t>
            </a:r>
            <a:r>
              <a:rPr lang="en-US">
                <a:ea typeface="+mn-lt"/>
                <a:cs typeface="+mn-lt"/>
              </a:rPr>
              <a:t> Learning and Teaching Info. Berk, L. E. (2021). </a:t>
            </a:r>
            <a:r>
              <a:rPr lang="en-US" i="1">
                <a:ea typeface="+mn-lt"/>
                <a:cs typeface="+mn-lt"/>
              </a:rPr>
              <a:t>Development Through the Lifespan.</a:t>
            </a:r>
            <a:r>
              <a:rPr lang="en-US">
                <a:ea typeface="+mn-lt"/>
                <a:cs typeface="+mn-lt"/>
              </a:rPr>
              <a:t> 7th ed. Pearson Education. Department for Education (2021). </a:t>
            </a:r>
            <a:r>
              <a:rPr lang="en-US" i="1">
                <a:ea typeface="+mn-lt"/>
                <a:cs typeface="+mn-lt"/>
              </a:rPr>
              <a:t>Statutory Framework for the Early Years Foundation Stage.</a:t>
            </a:r>
            <a:r>
              <a:rPr lang="en-US">
                <a:ea typeface="+mn-lt"/>
                <a:cs typeface="+mn-lt"/>
              </a:rPr>
              <a:t> London: DfE.</a:t>
            </a:r>
            <a:endParaRPr lang="en-US"/>
          </a:p>
          <a:p>
            <a:pPr algn="ctr"/>
            <a:r>
              <a:rPr lang="en-US">
                <a:ea typeface="+mn-lt"/>
                <a:cs typeface="+mn-lt"/>
              </a:rPr>
              <a:t>NHS Education for Scotland (2020) </a:t>
            </a:r>
            <a:r>
              <a:rPr lang="en-US" i="1">
                <a:ea typeface="+mn-lt"/>
                <a:cs typeface="+mn-lt"/>
              </a:rPr>
              <a:t>Supporting children’s emotional wellbeing: Guidance for early years practitioners.</a:t>
            </a:r>
            <a:r>
              <a:rPr lang="en-US">
                <a:ea typeface="+mn-lt"/>
                <a:cs typeface="+mn-lt"/>
              </a:rPr>
              <a:t> Edinburgh: NHS Education for Scotland.</a:t>
            </a:r>
            <a:endParaRPr lang="en-US"/>
          </a:p>
          <a:p>
            <a:pPr algn="ctr"/>
            <a:endParaRPr lang="en-GB"/>
          </a:p>
        </p:txBody>
      </p:sp>
    </p:spTree>
    <p:extLst>
      <p:ext uri="{BB962C8B-B14F-4D97-AF65-F5344CB8AC3E}">
        <p14:creationId xmlns:p14="http://schemas.microsoft.com/office/powerpoint/2010/main" val="809251083"/>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MatrixVTI</vt:lpstr>
      <vt:lpstr> LCHS4010 Component 1-Presentation June Kelly Ring 2505639  Alice Clayton </vt:lpstr>
      <vt:lpstr>Introduction     </vt:lpstr>
      <vt:lpstr>Introducing Issac. </vt:lpstr>
      <vt:lpstr>          Overview           of Theory</vt:lpstr>
      <vt:lpstr>PowerPoint Presentation</vt:lpstr>
      <vt:lpstr>Applying key concepts Part 1</vt:lpstr>
      <vt:lpstr>Applying key concepts Part 2 </vt:lpstr>
      <vt:lpstr>Nature/Nurture on Isaac's development</vt:lpstr>
      <vt:lpstr>Theory- informed support for Issac</vt:lpstr>
      <vt:lpstr>Evaluation Part 1</vt:lpstr>
      <vt:lpstr>Evaluation Part 2</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966</cp:revision>
  <dcterms:created xsi:type="dcterms:W3CDTF">2026-05-29T12:36:11Z</dcterms:created>
  <dcterms:modified xsi:type="dcterms:W3CDTF">2026-06-11T12:17:07Z</dcterms:modified>
</cp:coreProperties>
</file>