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04" r:id="rId1"/>
    <p:sldMasterId id="2147484145" r:id="rId2"/>
  </p:sldMasterIdLst>
  <p:notesMasterIdLst>
    <p:notesMasterId r:id="rId22"/>
  </p:notesMasterIdLst>
  <p:sldIdLst>
    <p:sldId id="256" r:id="rId3"/>
    <p:sldId id="264" r:id="rId4"/>
    <p:sldId id="268" r:id="rId5"/>
    <p:sldId id="265" r:id="rId6"/>
    <p:sldId id="257" r:id="rId7"/>
    <p:sldId id="270" r:id="rId8"/>
    <p:sldId id="267" r:id="rId9"/>
    <p:sldId id="258" r:id="rId10"/>
    <p:sldId id="259" r:id="rId11"/>
    <p:sldId id="271" r:id="rId12"/>
    <p:sldId id="266" r:id="rId13"/>
    <p:sldId id="261" r:id="rId14"/>
    <p:sldId id="272" r:id="rId15"/>
    <p:sldId id="273" r:id="rId16"/>
    <p:sldId id="274" r:id="rId17"/>
    <p:sldId id="276" r:id="rId18"/>
    <p:sldId id="269" r:id="rId19"/>
    <p:sldId id="278" r:id="rId20"/>
    <p:sldId id="27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82"/>
    <p:restoredTop sz="94649"/>
  </p:normalViewPr>
  <p:slideViewPr>
    <p:cSldViewPr snapToGrid="0" snapToObjects="1">
      <p:cViewPr>
        <p:scale>
          <a:sx n="87" d="100"/>
          <a:sy n="87" d="100"/>
        </p:scale>
        <p:origin x="576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Colored Fill - Accent 1"/>
  <dgm:desc val=""/>
  <dgm:catLst/>
  <dgm:styleLbl name="">
    <dgm:fillClrLst/>
    <dgm:linClrLst/>
    <dgm:effectClrLst/>
    <dgm:txLinClrLst/>
    <dgm:txFillClrLst/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node0">
    <dgm:fillClrLst meth="repeat">
      <a:schemeClr val="accent1">
        <a:tint val="50000"/>
        <a:alpha val="40000"/>
      </a:schemeClr>
      <a:schemeClr val="accent1"/>
    </dgm:fillClrLst>
    <dgm:linClrLst meth="repeat">
      <a:schemeClr val="accent1"/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">
    <dgm:fillClrLst/>
    <dgm:linClrLst/>
    <dgm:effectClrLst/>
    <dgm:txLinClrLst/>
    <dgm:txFillClrLst/>
    <dgm:txEffectClrLst/>
  </dgm:styleLbl>
  <dgm:styleLbl name="revTx">
    <dgm:fillClrLst meth="repeat">
      <a:schemeClr val="lt1">
        <a:alpha val="0"/>
      </a:schemeClr>
    </dgm:fillClrLst>
    <dgm:linClrLst meth="repeat">
      <a:schemeClr val="accent1"/>
      <a:schemeClr val="dk1">
        <a:alpha val="0"/>
      </a:schemeClr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">
    <dgm:fillClrLst/>
    <dgm:linClrLst/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E49478-5A96-5F44-9FED-986AA00B245A}" type="doc">
      <dgm:prSet loTypeId="urn:microsoft.com/office/officeart/2005/8/layout/process1" loCatId="process" qsTypeId="urn:microsoft.com/office/officeart/2005/8/quickstyle/simple4#1" qsCatId="simple" csTypeId="urn:microsoft.com/office/officeart/2005/8/colors/accent1_2#1" csCatId="" phldr="1"/>
      <dgm:spPr/>
    </dgm:pt>
    <dgm:pt modelId="{D14DD1D6-0EA3-B544-A3DF-5CC3230979C3}">
      <dgm:prSet phldrT="[Text]"/>
      <dgm:spPr/>
      <dgm:t>
        <a:bodyPr/>
        <a:lstStyle/>
        <a:p>
          <a:r>
            <a:rPr lang="en-US" b="1" dirty="0" smtClean="0"/>
            <a:t>Prototype Stage </a:t>
          </a:r>
        </a:p>
        <a:p>
          <a:r>
            <a:rPr lang="en-US" b="0" dirty="0" smtClean="0"/>
            <a:t>0-9 months</a:t>
          </a:r>
        </a:p>
        <a:p>
          <a:endParaRPr lang="en-US" b="1" dirty="0" smtClean="0"/>
        </a:p>
        <a:p>
          <a:r>
            <a:rPr lang="en-US" b="1" dirty="0" smtClean="0"/>
            <a:t>Test market and seek partnerships with streaming platforms</a:t>
          </a:r>
        </a:p>
        <a:p>
          <a:r>
            <a:rPr lang="en-US" b="1" dirty="0" err="1" smtClean="0"/>
            <a:t>Minimise</a:t>
          </a:r>
          <a:r>
            <a:rPr lang="en-US" b="1" dirty="0" smtClean="0"/>
            <a:t> expenses</a:t>
          </a:r>
          <a:endParaRPr lang="en-US" b="1" dirty="0"/>
        </a:p>
      </dgm:t>
    </dgm:pt>
    <dgm:pt modelId="{EA5AD514-C6C3-A54D-A29C-F5245F522335}" type="parTrans" cxnId="{06A79D10-01F8-8540-B19E-E0F777842ED0}">
      <dgm:prSet/>
      <dgm:spPr/>
      <dgm:t>
        <a:bodyPr/>
        <a:lstStyle/>
        <a:p>
          <a:endParaRPr lang="en-US"/>
        </a:p>
      </dgm:t>
    </dgm:pt>
    <dgm:pt modelId="{2F192757-D2F3-3846-9ED0-62F6AC44CC00}" type="sibTrans" cxnId="{06A79D10-01F8-8540-B19E-E0F777842ED0}">
      <dgm:prSet/>
      <dgm:spPr/>
      <dgm:t>
        <a:bodyPr/>
        <a:lstStyle/>
        <a:p>
          <a:endParaRPr lang="en-US"/>
        </a:p>
      </dgm:t>
    </dgm:pt>
    <dgm:pt modelId="{14697C96-5F86-5040-B7BE-CB3EA2B2AFC3}">
      <dgm:prSet phldrT="[Text]"/>
      <dgm:spPr/>
      <dgm:t>
        <a:bodyPr/>
        <a:lstStyle/>
        <a:p>
          <a:endParaRPr lang="en-US" b="1" dirty="0" smtClean="0"/>
        </a:p>
        <a:p>
          <a:r>
            <a:rPr lang="en-US" b="1" dirty="0" smtClean="0"/>
            <a:t>Integration Stage</a:t>
          </a:r>
        </a:p>
        <a:p>
          <a:r>
            <a:rPr lang="en-US" b="0" dirty="0" smtClean="0"/>
            <a:t>9-18 months</a:t>
          </a:r>
        </a:p>
        <a:p>
          <a:endParaRPr lang="en-US" b="1" dirty="0" smtClean="0"/>
        </a:p>
        <a:p>
          <a:r>
            <a:rPr lang="en-US" b="1" dirty="0" smtClean="0"/>
            <a:t>Complete work on AI platform, integrations with streaming platforms, and artist interface</a:t>
          </a:r>
        </a:p>
        <a:p>
          <a:r>
            <a:rPr lang="en-US" b="1" dirty="0" smtClean="0"/>
            <a:t>Prepare for launch</a:t>
          </a:r>
          <a:endParaRPr lang="en-US" b="1" dirty="0"/>
        </a:p>
      </dgm:t>
    </dgm:pt>
    <dgm:pt modelId="{47A9DC85-782D-1344-A516-ECD94988E79B}" type="parTrans" cxnId="{0CD160B6-DE65-8E45-A83C-C4C7C16ED5B0}">
      <dgm:prSet/>
      <dgm:spPr/>
      <dgm:t>
        <a:bodyPr/>
        <a:lstStyle/>
        <a:p>
          <a:endParaRPr lang="en-US"/>
        </a:p>
      </dgm:t>
    </dgm:pt>
    <dgm:pt modelId="{F7372C88-D6FD-4644-B3A3-E02E18B37656}" type="sibTrans" cxnId="{0CD160B6-DE65-8E45-A83C-C4C7C16ED5B0}">
      <dgm:prSet/>
      <dgm:spPr/>
      <dgm:t>
        <a:bodyPr/>
        <a:lstStyle/>
        <a:p>
          <a:endParaRPr lang="en-US"/>
        </a:p>
      </dgm:t>
    </dgm:pt>
    <dgm:pt modelId="{6CFE4909-3B28-FB44-9240-76E1FA3475AE}">
      <dgm:prSet phldrT="[Text]"/>
      <dgm:spPr/>
      <dgm:t>
        <a:bodyPr/>
        <a:lstStyle/>
        <a:p>
          <a:endParaRPr lang="en-US" b="1" dirty="0" smtClean="0"/>
        </a:p>
        <a:p>
          <a:r>
            <a:rPr lang="en-US" b="1" dirty="0" smtClean="0"/>
            <a:t>Launch </a:t>
          </a:r>
        </a:p>
        <a:p>
          <a:r>
            <a:rPr lang="en-US" b="0" dirty="0" smtClean="0"/>
            <a:t>18 months </a:t>
          </a:r>
        </a:p>
        <a:p>
          <a:endParaRPr lang="en-US" b="1" dirty="0" smtClean="0"/>
        </a:p>
        <a:p>
          <a:r>
            <a:rPr lang="en-US" b="1" dirty="0" smtClean="0"/>
            <a:t>Launch the service, with focused business development strategy and a coordinated marketing campaign aimed at artists and the industry</a:t>
          </a:r>
          <a:endParaRPr lang="en-US" b="1" dirty="0"/>
        </a:p>
      </dgm:t>
    </dgm:pt>
    <dgm:pt modelId="{816736A1-1F85-0E44-BC57-2A8BD7F9DD95}" type="parTrans" cxnId="{F31D45DF-10A7-834C-A62C-CC8759DAD302}">
      <dgm:prSet/>
      <dgm:spPr/>
      <dgm:t>
        <a:bodyPr/>
        <a:lstStyle/>
        <a:p>
          <a:endParaRPr lang="en-US"/>
        </a:p>
      </dgm:t>
    </dgm:pt>
    <dgm:pt modelId="{45614411-657B-6B4A-8CDB-236E0C22FDFF}" type="sibTrans" cxnId="{F31D45DF-10A7-834C-A62C-CC8759DAD302}">
      <dgm:prSet/>
      <dgm:spPr/>
      <dgm:t>
        <a:bodyPr/>
        <a:lstStyle/>
        <a:p>
          <a:endParaRPr lang="en-US"/>
        </a:p>
      </dgm:t>
    </dgm:pt>
    <dgm:pt modelId="{D2A0241E-3857-804B-B532-7E20355010E6}" type="pres">
      <dgm:prSet presAssocID="{00E49478-5A96-5F44-9FED-986AA00B245A}" presName="Name0" presStyleCnt="0">
        <dgm:presLayoutVars>
          <dgm:dir/>
          <dgm:resizeHandles val="exact"/>
        </dgm:presLayoutVars>
      </dgm:prSet>
      <dgm:spPr/>
    </dgm:pt>
    <dgm:pt modelId="{32D681C3-D210-5B46-A203-D44E32B230CD}" type="pres">
      <dgm:prSet presAssocID="{D14DD1D6-0EA3-B544-A3DF-5CC3230979C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B86945-B39C-8543-B8EA-F50E495AE340}" type="pres">
      <dgm:prSet presAssocID="{2F192757-D2F3-3846-9ED0-62F6AC44CC00}" presName="sibTrans" presStyleLbl="sibTrans2D1" presStyleIdx="0" presStyleCnt="2"/>
      <dgm:spPr/>
      <dgm:t>
        <a:bodyPr/>
        <a:lstStyle/>
        <a:p>
          <a:endParaRPr lang="en-US"/>
        </a:p>
      </dgm:t>
    </dgm:pt>
    <dgm:pt modelId="{EC7D5D6E-9D23-914D-B064-8ADEBDBBBD76}" type="pres">
      <dgm:prSet presAssocID="{2F192757-D2F3-3846-9ED0-62F6AC44CC00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BF18A22-9843-B24A-A74D-D15349023E9E}" type="pres">
      <dgm:prSet presAssocID="{14697C96-5F86-5040-B7BE-CB3EA2B2AFC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4FF41B-8A9B-4D47-9301-013DCEAA4E88}" type="pres">
      <dgm:prSet presAssocID="{F7372C88-D6FD-4644-B3A3-E02E18B37656}" presName="sibTrans" presStyleLbl="sibTrans2D1" presStyleIdx="1" presStyleCnt="2"/>
      <dgm:spPr/>
      <dgm:t>
        <a:bodyPr/>
        <a:lstStyle/>
        <a:p>
          <a:endParaRPr lang="en-US"/>
        </a:p>
      </dgm:t>
    </dgm:pt>
    <dgm:pt modelId="{9F1A87D3-FDA3-2845-8A80-DEAD545AA3DC}" type="pres">
      <dgm:prSet presAssocID="{F7372C88-D6FD-4644-B3A3-E02E18B37656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1561291C-3BA4-D544-8D37-31C17B887638}" type="pres">
      <dgm:prSet presAssocID="{6CFE4909-3B28-FB44-9240-76E1FA3475A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EE4D9CB-1B63-7443-BE68-224C9820A9FC}" type="presOf" srcId="{F7372C88-D6FD-4644-B3A3-E02E18B37656}" destId="{844FF41B-8A9B-4D47-9301-013DCEAA4E88}" srcOrd="0" destOrd="0" presId="urn:microsoft.com/office/officeart/2005/8/layout/process1"/>
    <dgm:cxn modelId="{08EC42A7-3093-FF42-866D-42CF9C50BEFB}" type="presOf" srcId="{6CFE4909-3B28-FB44-9240-76E1FA3475AE}" destId="{1561291C-3BA4-D544-8D37-31C17B887638}" srcOrd="0" destOrd="0" presId="urn:microsoft.com/office/officeart/2005/8/layout/process1"/>
    <dgm:cxn modelId="{608DAB2D-B56D-9447-ABCE-78F0D5814299}" type="presOf" srcId="{14697C96-5F86-5040-B7BE-CB3EA2B2AFC3}" destId="{1BF18A22-9843-B24A-A74D-D15349023E9E}" srcOrd="0" destOrd="0" presId="urn:microsoft.com/office/officeart/2005/8/layout/process1"/>
    <dgm:cxn modelId="{EEEEE489-3E44-4C45-B443-770208B596B1}" type="presOf" srcId="{00E49478-5A96-5F44-9FED-986AA00B245A}" destId="{D2A0241E-3857-804B-B532-7E20355010E6}" srcOrd="0" destOrd="0" presId="urn:microsoft.com/office/officeart/2005/8/layout/process1"/>
    <dgm:cxn modelId="{F31D45DF-10A7-834C-A62C-CC8759DAD302}" srcId="{00E49478-5A96-5F44-9FED-986AA00B245A}" destId="{6CFE4909-3B28-FB44-9240-76E1FA3475AE}" srcOrd="2" destOrd="0" parTransId="{816736A1-1F85-0E44-BC57-2A8BD7F9DD95}" sibTransId="{45614411-657B-6B4A-8CDB-236E0C22FDFF}"/>
    <dgm:cxn modelId="{33333140-9ED3-5249-B8E9-B47AFFED96C5}" type="presOf" srcId="{2F192757-D2F3-3846-9ED0-62F6AC44CC00}" destId="{EC7D5D6E-9D23-914D-B064-8ADEBDBBBD76}" srcOrd="1" destOrd="0" presId="urn:microsoft.com/office/officeart/2005/8/layout/process1"/>
    <dgm:cxn modelId="{12847A0A-5B00-6443-9C31-27CBC084354A}" type="presOf" srcId="{D14DD1D6-0EA3-B544-A3DF-5CC3230979C3}" destId="{32D681C3-D210-5B46-A203-D44E32B230CD}" srcOrd="0" destOrd="0" presId="urn:microsoft.com/office/officeart/2005/8/layout/process1"/>
    <dgm:cxn modelId="{06A79D10-01F8-8540-B19E-E0F777842ED0}" srcId="{00E49478-5A96-5F44-9FED-986AA00B245A}" destId="{D14DD1D6-0EA3-B544-A3DF-5CC3230979C3}" srcOrd="0" destOrd="0" parTransId="{EA5AD514-C6C3-A54D-A29C-F5245F522335}" sibTransId="{2F192757-D2F3-3846-9ED0-62F6AC44CC00}"/>
    <dgm:cxn modelId="{20542569-5720-E44E-9F30-D756A0D40E52}" type="presOf" srcId="{F7372C88-D6FD-4644-B3A3-E02E18B37656}" destId="{9F1A87D3-FDA3-2845-8A80-DEAD545AA3DC}" srcOrd="1" destOrd="0" presId="urn:microsoft.com/office/officeart/2005/8/layout/process1"/>
    <dgm:cxn modelId="{29081574-3FA6-7842-A023-736CF59AB68E}" type="presOf" srcId="{2F192757-D2F3-3846-9ED0-62F6AC44CC00}" destId="{D9B86945-B39C-8543-B8EA-F50E495AE340}" srcOrd="0" destOrd="0" presId="urn:microsoft.com/office/officeart/2005/8/layout/process1"/>
    <dgm:cxn modelId="{0CD160B6-DE65-8E45-A83C-C4C7C16ED5B0}" srcId="{00E49478-5A96-5F44-9FED-986AA00B245A}" destId="{14697C96-5F86-5040-B7BE-CB3EA2B2AFC3}" srcOrd="1" destOrd="0" parTransId="{47A9DC85-782D-1344-A516-ECD94988E79B}" sibTransId="{F7372C88-D6FD-4644-B3A3-E02E18B37656}"/>
    <dgm:cxn modelId="{94D5A452-477C-2A4C-8B21-923E98AAFCDF}" type="presParOf" srcId="{D2A0241E-3857-804B-B532-7E20355010E6}" destId="{32D681C3-D210-5B46-A203-D44E32B230CD}" srcOrd="0" destOrd="0" presId="urn:microsoft.com/office/officeart/2005/8/layout/process1"/>
    <dgm:cxn modelId="{705FF420-F0F8-2940-A4F9-375FC5A342EB}" type="presParOf" srcId="{D2A0241E-3857-804B-B532-7E20355010E6}" destId="{D9B86945-B39C-8543-B8EA-F50E495AE340}" srcOrd="1" destOrd="0" presId="urn:microsoft.com/office/officeart/2005/8/layout/process1"/>
    <dgm:cxn modelId="{C0210F8B-80D0-C448-A532-5B994C0D8C1A}" type="presParOf" srcId="{D9B86945-B39C-8543-B8EA-F50E495AE340}" destId="{EC7D5D6E-9D23-914D-B064-8ADEBDBBBD76}" srcOrd="0" destOrd="0" presId="urn:microsoft.com/office/officeart/2005/8/layout/process1"/>
    <dgm:cxn modelId="{FA84BA72-B579-E340-AA8D-E8FF57E446BB}" type="presParOf" srcId="{D2A0241E-3857-804B-B532-7E20355010E6}" destId="{1BF18A22-9843-B24A-A74D-D15349023E9E}" srcOrd="2" destOrd="0" presId="urn:microsoft.com/office/officeart/2005/8/layout/process1"/>
    <dgm:cxn modelId="{232763EC-551A-C745-8060-045DA643D4A6}" type="presParOf" srcId="{D2A0241E-3857-804B-B532-7E20355010E6}" destId="{844FF41B-8A9B-4D47-9301-013DCEAA4E88}" srcOrd="3" destOrd="0" presId="urn:microsoft.com/office/officeart/2005/8/layout/process1"/>
    <dgm:cxn modelId="{8EB3F3A2-B836-1A45-A5FF-894D15377AD3}" type="presParOf" srcId="{844FF41B-8A9B-4D47-9301-013DCEAA4E88}" destId="{9F1A87D3-FDA3-2845-8A80-DEAD545AA3DC}" srcOrd="0" destOrd="0" presId="urn:microsoft.com/office/officeart/2005/8/layout/process1"/>
    <dgm:cxn modelId="{6A08796F-19C2-B849-AAFA-C3AD297AA6AE}" type="presParOf" srcId="{D2A0241E-3857-804B-B532-7E20355010E6}" destId="{1561291C-3BA4-D544-8D37-31C17B887638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D681C3-D210-5B46-A203-D44E32B230CD}">
      <dsp:nvSpPr>
        <dsp:cNvPr id="0" name=""/>
        <dsp:cNvSpPr/>
      </dsp:nvSpPr>
      <dsp:spPr>
        <a:xfrm>
          <a:off x="9818" y="1044341"/>
          <a:ext cx="2934669" cy="33299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Prototype Stage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smtClean="0"/>
            <a:t>0-9 months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Test market and seek partnerships with streaming platforms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/>
            <a:t>Minimise</a:t>
          </a:r>
          <a:r>
            <a:rPr lang="en-US" sz="1800" b="1" kern="1200" dirty="0" smtClean="0"/>
            <a:t> expenses</a:t>
          </a:r>
          <a:endParaRPr lang="en-US" sz="1800" b="1" kern="1200" dirty="0"/>
        </a:p>
      </dsp:txBody>
      <dsp:txXfrm>
        <a:off x="95772" y="1130295"/>
        <a:ext cx="2762761" cy="3158075"/>
      </dsp:txXfrm>
    </dsp:sp>
    <dsp:sp modelId="{D9B86945-B39C-8543-B8EA-F50E495AE340}">
      <dsp:nvSpPr>
        <dsp:cNvPr id="0" name=""/>
        <dsp:cNvSpPr/>
      </dsp:nvSpPr>
      <dsp:spPr>
        <a:xfrm>
          <a:off x="3237955" y="2345434"/>
          <a:ext cx="622149" cy="72779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237955" y="2490994"/>
        <a:ext cx="435504" cy="436678"/>
      </dsp:txXfrm>
    </dsp:sp>
    <dsp:sp modelId="{1BF18A22-9843-B24A-A74D-D15349023E9E}">
      <dsp:nvSpPr>
        <dsp:cNvPr id="0" name=""/>
        <dsp:cNvSpPr/>
      </dsp:nvSpPr>
      <dsp:spPr>
        <a:xfrm>
          <a:off x="4118356" y="1044341"/>
          <a:ext cx="2934669" cy="33299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Integration Stage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smtClean="0"/>
            <a:t>9-18 months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Complete work on AI platform, integrations with streaming platforms, and artist interface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Prepare for launch</a:t>
          </a:r>
          <a:endParaRPr lang="en-US" sz="1800" b="1" kern="1200" dirty="0"/>
        </a:p>
      </dsp:txBody>
      <dsp:txXfrm>
        <a:off x="4204310" y="1130295"/>
        <a:ext cx="2762761" cy="3158075"/>
      </dsp:txXfrm>
    </dsp:sp>
    <dsp:sp modelId="{844FF41B-8A9B-4D47-9301-013DCEAA4E88}">
      <dsp:nvSpPr>
        <dsp:cNvPr id="0" name=""/>
        <dsp:cNvSpPr/>
      </dsp:nvSpPr>
      <dsp:spPr>
        <a:xfrm>
          <a:off x="7346492" y="2345434"/>
          <a:ext cx="622149" cy="72779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7346492" y="2490994"/>
        <a:ext cx="435504" cy="436678"/>
      </dsp:txXfrm>
    </dsp:sp>
    <dsp:sp modelId="{1561291C-3BA4-D544-8D37-31C17B887638}">
      <dsp:nvSpPr>
        <dsp:cNvPr id="0" name=""/>
        <dsp:cNvSpPr/>
      </dsp:nvSpPr>
      <dsp:spPr>
        <a:xfrm>
          <a:off x="8226893" y="1044341"/>
          <a:ext cx="2934669" cy="33299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Launch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 smtClean="0"/>
            <a:t>18 months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Launch the service, with focused business development strategy and a coordinated marketing campaign aimed at artists and the industry</a:t>
          </a:r>
          <a:endParaRPr lang="en-US" sz="1800" b="1" kern="1200" dirty="0"/>
        </a:p>
      </dsp:txBody>
      <dsp:txXfrm>
        <a:off x="8312847" y="1130295"/>
        <a:ext cx="2762761" cy="31580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Moderate Effect"/>
  <dgm:desc val="Moderate Effect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2DC4DD-1A13-7541-B5CE-90D0552790BF}" type="datetimeFigureOut">
              <a:rPr lang="en-US" smtClean="0"/>
              <a:t>5/9/18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107A68-0B7B-4B46-817B-63A3C319E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493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 Hello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Obsessive</a:t>
            </a:r>
            <a:r>
              <a:rPr lang="en-US" baseline="0" dirty="0" smtClean="0"/>
              <a:t> interest </a:t>
            </a:r>
            <a:r>
              <a:rPr lang="en-US" dirty="0" smtClean="0"/>
              <a:t>in digital music</a:t>
            </a:r>
            <a:r>
              <a:rPr lang="en-US" baseline="0" dirty="0" smtClean="0"/>
              <a:t> market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VC perspective </a:t>
            </a:r>
            <a:r>
              <a:rPr lang="mr-IN" baseline="0" dirty="0" smtClean="0"/>
              <a:t>–</a:t>
            </a:r>
            <a:r>
              <a:rPr lang="en-US" baseline="0" dirty="0" smtClean="0"/>
              <a:t> I know what a bad idea is, and every idea I’ve had in last 3 years I’ve shut down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However, really excited about this and will be my final project</a:t>
            </a:r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107A68-0B7B-4B46-817B-63A3C319E7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413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107A68-0B7B-4B46-817B-63A3C319E7D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033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Simon Fuller </a:t>
            </a:r>
            <a:r>
              <a:rPr lang="mr-IN" dirty="0" smtClean="0"/>
              <a:t>–</a:t>
            </a:r>
            <a:r>
              <a:rPr lang="en-US" dirty="0" smtClean="0"/>
              <a:t> pop idol/American</a:t>
            </a:r>
            <a:r>
              <a:rPr lang="en-US" baseline="0" dirty="0" smtClean="0"/>
              <a:t> idol, managed Spice Girls, Amy Winehouse, Kelly Clarkson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107A68-0B7B-4B46-817B-63A3C319E7D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02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bg1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50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bg1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9B57067B-351A-FE45-B235-54916DACD04A}" type="datetimeFigureOut">
              <a:rPr lang="en-US" smtClean="0"/>
              <a:t>5/9/18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0B25943F-63C9-0348-B162-F158F00BF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8553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46" r:id="rId1"/>
    <p:sldLayoutId id="2147484147" r:id="rId2"/>
    <p:sldLayoutId id="2147484148" r:id="rId3"/>
    <p:sldLayoutId id="2147484149" r:id="rId4"/>
    <p:sldLayoutId id="2147484150" r:id="rId5"/>
    <p:sldLayoutId id="2147484151" r:id="rId6"/>
    <p:sldLayoutId id="2147484152" r:id="rId7"/>
    <p:sldLayoutId id="2147484153" r:id="rId8"/>
    <p:sldLayoutId id="2147484154" r:id="rId9"/>
    <p:sldLayoutId id="2147484155" r:id="rId10"/>
    <p:sldLayoutId id="2147484156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13.xml"/><Relationship Id="rId2" Type="http://schemas.openxmlformats.org/officeDocument/2006/relationships/diagramData" Target="../diagrams/data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usicbusinessworldwide.com/less-than-1-of-artists-are-top-tier-earners-on-spotify-so-what/" TargetMode="External"/><Relationship Id="rId4" Type="http://schemas.openxmlformats.org/officeDocument/2006/relationships/hyperlink" Target="https://www.scribd.com/document/345287818/Music-in-the-Air-Stairway-to-Heaven" TargetMode="External"/><Relationship Id="rId5" Type="http://schemas.openxmlformats.org/officeDocument/2006/relationships/hyperlink" Target="http://www.ifpi.org/news/IFPI-GLOBAL-MUSIC-REPORT-2018" TargetMode="External"/><Relationship Id="rId6" Type="http://schemas.openxmlformats.org/officeDocument/2006/relationships/hyperlink" Target="https://www.musicbusinessworldwide.com/simon-fuller-the-identity-of-artists-is-being-lost-on-streaming-platforms/" TargetMode="External"/><Relationship Id="rId7" Type="http://schemas.openxmlformats.org/officeDocument/2006/relationships/hyperlink" Target="https://www.recode.net/2017/12/4/16733460/2017-digital-ad-spend-advertising-beat-tv" TargetMode="External"/><Relationship Id="rId1" Type="http://schemas.openxmlformats.org/officeDocument/2006/relationships/slideLayout" Target="../slideLayouts/slideLayout13.xml"/><Relationship Id="rId2" Type="http://schemas.openxmlformats.org/officeDocument/2006/relationships/hyperlink" Target="https://www.bpi.co.uk/news-analysis/what-the-uk-streamed-in-2017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ampplaybook.com/artist-audio-messages/" TargetMode="External"/><Relationship Id="rId4" Type="http://schemas.openxmlformats.org/officeDocument/2006/relationships/hyperlink" Target="http://www.riaa.com/wp-content/uploads/2018/03/RIAA-Year-End-2017-News-and-Notes.pdf" TargetMode="External"/><Relationship Id="rId5" Type="http://schemas.openxmlformats.org/officeDocument/2006/relationships/hyperlink" Target="https://www.wsj.com/articles/didnt-like-that-new-album-another-one-is-coming-before-you-know-it-1522076320?mod=e2tw" TargetMode="External"/><Relationship Id="rId6" Type="http://schemas.openxmlformats.org/officeDocument/2006/relationships/hyperlink" Target="https://www.musicbusinessworldwide.com/how-streaming-will-continue-to-change-everything-in-the-music-business/" TargetMode="External"/><Relationship Id="rId7" Type="http://schemas.openxmlformats.org/officeDocument/2006/relationships/hyperlink" Target="https://investors.spotify.com/financials/press-release-details/2018/Spotify-Technology-SA-Announces-Financial-Results-for-First-Quarter-2018/default.aspx" TargetMode="External"/><Relationship Id="rId1" Type="http://schemas.openxmlformats.org/officeDocument/2006/relationships/slideLayout" Target="../slideLayouts/slideLayout13.xml"/><Relationship Id="rId2" Type="http://schemas.openxmlformats.org/officeDocument/2006/relationships/hyperlink" Target="https://www.mckinsey.com/business-functions/marketing-and-sales/our-insights/the-consumer-decision-journe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092035"/>
            <a:ext cx="9144000" cy="919163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103398"/>
            <a:ext cx="9144000" cy="599231"/>
          </a:xfrm>
        </p:spPr>
        <p:txBody>
          <a:bodyPr>
            <a:normAutofit/>
          </a:bodyPr>
          <a:lstStyle/>
          <a:p>
            <a:r>
              <a:rPr lang="en-US" sz="3000" dirty="0" smtClean="0"/>
              <a:t>“Reach Your Fans”</a:t>
            </a:r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714" y="978063"/>
            <a:ext cx="5861449" cy="28319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45429" y="5794829"/>
            <a:ext cx="4232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Private and Confidential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New Streaming World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0981" y="2660072"/>
            <a:ext cx="8756073" cy="3629891"/>
          </a:xfrm>
        </p:spPr>
        <p:txBody>
          <a:bodyPr>
            <a:normAutofit/>
          </a:bodyPr>
          <a:lstStyle/>
          <a:p>
            <a:r>
              <a:rPr lang="en-US" b="1" dirty="0" smtClean="0"/>
              <a:t>Latest IFPI figures: music </a:t>
            </a:r>
            <a:r>
              <a:rPr lang="en-US" b="1" dirty="0"/>
              <a:t>revenues </a:t>
            </a:r>
            <a:r>
              <a:rPr lang="en-US" b="1" dirty="0" smtClean="0"/>
              <a:t>grew by </a:t>
            </a:r>
            <a:r>
              <a:rPr lang="en-US" b="1" dirty="0"/>
              <a:t>8.1%, </a:t>
            </a:r>
            <a:r>
              <a:rPr lang="en-US" b="1" dirty="0" smtClean="0"/>
              <a:t>or £1.3bn </a:t>
            </a:r>
            <a:r>
              <a:rPr lang="en-US" b="1" dirty="0"/>
              <a:t>for a second year in a </a:t>
            </a:r>
            <a:r>
              <a:rPr lang="en-US" b="1" dirty="0" smtClean="0"/>
              <a:t>row- third </a:t>
            </a:r>
            <a:r>
              <a:rPr lang="en-US" b="1" dirty="0"/>
              <a:t>consecutive year of growth following 15 years of revenue </a:t>
            </a:r>
            <a:r>
              <a:rPr lang="en-US" b="1" dirty="0" smtClean="0"/>
              <a:t>decline (IFPI, 2018)</a:t>
            </a:r>
          </a:p>
          <a:p>
            <a:r>
              <a:rPr lang="en-US" b="1" dirty="0" smtClean="0"/>
              <a:t>Streaming: </a:t>
            </a:r>
            <a:r>
              <a:rPr lang="en-GB" b="1" dirty="0" smtClean="0"/>
              <a:t>43</a:t>
            </a:r>
            <a:r>
              <a:rPr lang="en-US" b="1" dirty="0" smtClean="0"/>
              <a:t>% of music revenues globally </a:t>
            </a:r>
            <a:r>
              <a:rPr lang="mr-IN" b="1" dirty="0" smtClean="0"/>
              <a:t>–</a:t>
            </a:r>
            <a:r>
              <a:rPr lang="en-US" b="1" dirty="0" smtClean="0"/>
              <a:t> 65% US (RIAA, 2018) and 50.4% UK (BPI, 2018)</a:t>
            </a:r>
          </a:p>
          <a:p>
            <a:r>
              <a:rPr lang="en-US" b="1" dirty="0" smtClean="0"/>
              <a:t>The </a:t>
            </a:r>
            <a:r>
              <a:rPr lang="en-US" b="1" dirty="0"/>
              <a:t>f</a:t>
            </a:r>
            <a:r>
              <a:rPr lang="en-US" b="1" dirty="0" smtClean="0"/>
              <a:t>uture of streaming: casual and global = international long tail.  Advertising. Smart speakers and cars (Simms, 2018)</a:t>
            </a:r>
          </a:p>
          <a:p>
            <a:r>
              <a:rPr lang="en-US" b="1" dirty="0" smtClean="0"/>
              <a:t>Goldman Sachs estimate streaming will be worth $34bn by 2030; ad-supported streaming $6bn (Goldman Sachs, 2017)</a:t>
            </a:r>
          </a:p>
          <a:p>
            <a:r>
              <a:rPr lang="en-US" b="1" dirty="0" smtClean="0"/>
              <a:t>Advertising revenues lagging </a:t>
            </a:r>
            <a:r>
              <a:rPr lang="mr-IN" b="1" dirty="0" smtClean="0"/>
              <a:t>–</a:t>
            </a:r>
            <a:r>
              <a:rPr lang="en-GB" b="1" dirty="0" smtClean="0"/>
              <a:t> as exemplified by the Value Gap debate and YouTube. Advertising is only10% of Spotify’s revenues (Spotify, 2018)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45551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Problem With Streaming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“The </a:t>
            </a:r>
            <a:r>
              <a:rPr lang="en-US" b="1" dirty="0"/>
              <a:t>identity of artists is being lost and the ability to break through is harder than ever</a:t>
            </a:r>
            <a:r>
              <a:rPr lang="en-US" b="1" dirty="0" smtClean="0"/>
              <a:t>” </a:t>
            </a:r>
            <a:r>
              <a:rPr lang="mr-IN" b="1" dirty="0" smtClean="0"/>
              <a:t>–</a:t>
            </a:r>
            <a:r>
              <a:rPr lang="en-US" b="1" dirty="0" smtClean="0"/>
              <a:t> Simon Fuller (Ingham, 2018)</a:t>
            </a:r>
          </a:p>
          <a:p>
            <a:r>
              <a:rPr lang="en-US" b="1" dirty="0" smtClean="0"/>
              <a:t>Too much music</a:t>
            </a:r>
            <a:r>
              <a:rPr lang="en-US" b="1" dirty="0"/>
              <a:t>. </a:t>
            </a:r>
            <a:r>
              <a:rPr lang="en-US" b="1" dirty="0" smtClean="0"/>
              <a:t>150k </a:t>
            </a:r>
            <a:r>
              <a:rPr lang="en-US" b="1" dirty="0"/>
              <a:t>albums were released last </a:t>
            </a:r>
            <a:r>
              <a:rPr lang="en-US" b="1" dirty="0" smtClean="0"/>
              <a:t>year</a:t>
            </a:r>
            <a:r>
              <a:rPr lang="en-US" b="1" dirty="0"/>
              <a:t> </a:t>
            </a:r>
            <a:r>
              <a:rPr lang="en-US" b="1" dirty="0" smtClean="0"/>
              <a:t>(Shah, 2018). Spotify has 35m songs and adds 20,000 new songs a day (</a:t>
            </a:r>
            <a:r>
              <a:rPr lang="en-US" b="1" dirty="0" err="1" smtClean="0"/>
              <a:t>Collum</a:t>
            </a:r>
            <a:r>
              <a:rPr lang="en-US" b="1" dirty="0" smtClean="0"/>
              <a:t>, 2018).  That’s 50m songs by 2020!</a:t>
            </a:r>
          </a:p>
          <a:p>
            <a:r>
              <a:rPr lang="en-US" b="1" dirty="0" smtClean="0"/>
              <a:t>Streaming platforms are playlist </a:t>
            </a:r>
            <a:r>
              <a:rPr lang="en-US" b="1" dirty="0"/>
              <a:t>and single focused and </a:t>
            </a:r>
            <a:r>
              <a:rPr lang="en-US" b="1" dirty="0" smtClean="0"/>
              <a:t>leave artists largely </a:t>
            </a:r>
            <a:r>
              <a:rPr lang="en-US" b="1" dirty="0"/>
              <a:t>anonymous </a:t>
            </a:r>
            <a:r>
              <a:rPr lang="mr-IN" b="1" dirty="0"/>
              <a:t>–</a:t>
            </a:r>
            <a:r>
              <a:rPr lang="en-US" b="1" dirty="0"/>
              <a:t> 30% of listening </a:t>
            </a:r>
            <a:r>
              <a:rPr lang="en-US" b="1" dirty="0" smtClean="0"/>
              <a:t>on Spotify comes </a:t>
            </a:r>
            <a:r>
              <a:rPr lang="en-US" b="1" dirty="0"/>
              <a:t>from recommendations</a:t>
            </a:r>
          </a:p>
          <a:p>
            <a:r>
              <a:rPr lang="en-US" b="1" dirty="0" smtClean="0"/>
              <a:t>CDs and digital </a:t>
            </a:r>
            <a:r>
              <a:rPr lang="en-US" b="1" dirty="0"/>
              <a:t>d</a:t>
            </a:r>
            <a:r>
              <a:rPr lang="en-US" b="1" dirty="0" smtClean="0"/>
              <a:t>ownloads </a:t>
            </a:r>
            <a:r>
              <a:rPr lang="mr-IN" b="1" dirty="0" smtClean="0"/>
              <a:t>–</a:t>
            </a:r>
            <a:r>
              <a:rPr lang="en-US" b="1" dirty="0" smtClean="0"/>
              <a:t> you knew what you were listening to!</a:t>
            </a:r>
          </a:p>
          <a:p>
            <a:r>
              <a:rPr lang="en-US" b="1" dirty="0" smtClean="0"/>
              <a:t>Smart speakers will make this worse: </a:t>
            </a:r>
            <a:r>
              <a:rPr lang="en-US" b="1" dirty="0"/>
              <a:t>m</a:t>
            </a:r>
            <a:r>
              <a:rPr lang="en-US" b="1" dirty="0" smtClean="0"/>
              <a:t>ore lean-back listening!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91905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Direct-To-Fan Landscape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Streaming platforms are the main place artists have fans engaged with them!</a:t>
            </a:r>
            <a:endParaRPr lang="en-US" b="1" dirty="0"/>
          </a:p>
          <a:p>
            <a:r>
              <a:rPr lang="en-US" b="1" dirty="0"/>
              <a:t>No truly dominant and scalable D2C </a:t>
            </a:r>
            <a:r>
              <a:rPr lang="en-US" b="1" dirty="0" smtClean="0"/>
              <a:t>platforms</a:t>
            </a:r>
          </a:p>
          <a:p>
            <a:r>
              <a:rPr lang="en-US" b="1" dirty="0" smtClean="0"/>
              <a:t>Social </a:t>
            </a:r>
            <a:r>
              <a:rPr lang="en-US" b="1" dirty="0"/>
              <a:t>m</a:t>
            </a:r>
            <a:r>
              <a:rPr lang="en-US" b="1" dirty="0" smtClean="0"/>
              <a:t>edia is awful for direct-to-fan</a:t>
            </a:r>
            <a:r>
              <a:rPr lang="en-GB" b="1" dirty="0"/>
              <a:t>:</a:t>
            </a:r>
            <a:r>
              <a:rPr lang="en-GB" b="1" dirty="0" smtClean="0"/>
              <a:t> organic content reach is below </a:t>
            </a:r>
            <a:r>
              <a:rPr lang="en-GB" b="1" dirty="0"/>
              <a:t>5</a:t>
            </a:r>
            <a:r>
              <a:rPr lang="en-GB" b="1" dirty="0" smtClean="0"/>
              <a:t>% and you have to pay to reach your own fans</a:t>
            </a:r>
          </a:p>
          <a:p>
            <a:r>
              <a:rPr lang="en-US" b="1" dirty="0" smtClean="0"/>
              <a:t>Advertising on social media is expensive! Cost per click 20p </a:t>
            </a:r>
            <a:r>
              <a:rPr lang="mr-IN" b="1" dirty="0" smtClean="0"/>
              <a:t>–</a:t>
            </a:r>
            <a:r>
              <a:rPr lang="en-US" b="1" dirty="0" smtClean="0"/>
              <a:t> 50p.</a:t>
            </a:r>
          </a:p>
          <a:p>
            <a:r>
              <a:rPr lang="en-US" b="1" dirty="0" smtClean="0"/>
              <a:t>And what do you advertise? Great for tour dates, but not for music </a:t>
            </a:r>
            <a:r>
              <a:rPr lang="mr-IN" b="1" dirty="0" smtClean="0"/>
              <a:t>–</a:t>
            </a:r>
            <a:r>
              <a:rPr lang="en-US" b="1" dirty="0" smtClean="0"/>
              <a:t> just pushes fans to streaming platforms and does not incentivize deeper connections</a:t>
            </a:r>
          </a:p>
        </p:txBody>
      </p:sp>
    </p:spTree>
    <p:extLst>
      <p:ext uri="{BB962C8B-B14F-4D97-AF65-F5344CB8AC3E}">
        <p14:creationId xmlns:p14="http://schemas.microsoft.com/office/powerpoint/2010/main" val="85955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 smtClean="0"/>
              <a:t>Streamspot</a:t>
            </a:r>
            <a:r>
              <a:rPr lang="en-US" dirty="0" smtClean="0"/>
              <a:t>: An AI Advertising Platform for Artists in a Streaming World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 err="1" smtClean="0"/>
              <a:t>Streamspot</a:t>
            </a:r>
            <a:r>
              <a:rPr lang="en-US" sz="2400" b="1" dirty="0" smtClean="0"/>
              <a:t> is a data-driven smart advertising platform that enables artists to reach select listeners on streaming platforms</a:t>
            </a:r>
          </a:p>
          <a:p>
            <a:r>
              <a:rPr lang="en-US" sz="2400" b="1" dirty="0" smtClean="0"/>
              <a:t>We use listening data to identity ‘key listeners’ </a:t>
            </a:r>
            <a:r>
              <a:rPr lang="en-US" sz="2400" b="1" dirty="0"/>
              <a:t>on streaming platforms</a:t>
            </a:r>
            <a:r>
              <a:rPr lang="en-US" sz="2400" b="1" dirty="0" smtClean="0"/>
              <a:t> and target them with </a:t>
            </a:r>
            <a:r>
              <a:rPr lang="en-US" sz="2400" b="1" dirty="0" err="1" smtClean="0"/>
              <a:t>personalised</a:t>
            </a:r>
            <a:r>
              <a:rPr lang="en-US" sz="2400" b="1" dirty="0" smtClean="0"/>
              <a:t> and contextual artist advertising</a:t>
            </a:r>
          </a:p>
        </p:txBody>
      </p:sp>
    </p:spTree>
    <p:extLst>
      <p:ext uri="{BB962C8B-B14F-4D97-AF65-F5344CB8AC3E}">
        <p14:creationId xmlns:p14="http://schemas.microsoft.com/office/powerpoint/2010/main" val="104330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tx1">
              <a:lumMod val="95000"/>
            </a:schemeClr>
          </a:fgClr>
          <a:bgClr>
            <a:schemeClr val="tx1">
              <a:lumMod val="9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Point of inspiration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0953" y="3942180"/>
            <a:ext cx="7731125" cy="258331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487499" y="2503050"/>
            <a:ext cx="958146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b="1" dirty="0" smtClean="0">
                <a:solidFill>
                  <a:schemeClr val="bg1"/>
                </a:solidFill>
              </a:rPr>
              <a:t>Today’s streaming </a:t>
            </a:r>
            <a:r>
              <a:rPr lang="en-US" sz="2000" b="1" dirty="0">
                <a:solidFill>
                  <a:schemeClr val="bg1"/>
                </a:solidFill>
              </a:rPr>
              <a:t>landscape </a:t>
            </a:r>
            <a:r>
              <a:rPr lang="en-US" sz="2000" b="1" dirty="0" smtClean="0">
                <a:solidFill>
                  <a:schemeClr val="bg1"/>
                </a:solidFill>
              </a:rPr>
              <a:t>is </a:t>
            </a:r>
            <a:r>
              <a:rPr lang="en-US" sz="2000" b="1" dirty="0">
                <a:solidFill>
                  <a:schemeClr val="bg1"/>
                </a:solidFill>
              </a:rPr>
              <a:t>about </a:t>
            </a:r>
            <a:r>
              <a:rPr lang="en-US" sz="2000" b="1" dirty="0" smtClean="0">
                <a:solidFill>
                  <a:schemeClr val="bg1"/>
                </a:solidFill>
              </a:rPr>
              <a:t>discovery - not connection! </a:t>
            </a:r>
            <a:endParaRPr lang="en-US" sz="2000" b="1" dirty="0">
              <a:solidFill>
                <a:schemeClr val="bg1"/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en-US" sz="20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000" b="1" dirty="0" smtClean="0">
                <a:solidFill>
                  <a:schemeClr val="bg1"/>
                </a:solidFill>
              </a:rPr>
              <a:t>A </a:t>
            </a:r>
            <a:r>
              <a:rPr lang="en-US" sz="2000" b="1" dirty="0">
                <a:solidFill>
                  <a:schemeClr val="bg1"/>
                </a:solidFill>
              </a:rPr>
              <a:t>deeper </a:t>
            </a:r>
            <a:r>
              <a:rPr lang="en-US" sz="2000" b="1" dirty="0" smtClean="0">
                <a:solidFill>
                  <a:schemeClr val="bg1"/>
                </a:solidFill>
              </a:rPr>
              <a:t>connection between artists and listeners </a:t>
            </a:r>
            <a:r>
              <a:rPr lang="en-US" sz="2000" b="1" dirty="0">
                <a:solidFill>
                  <a:schemeClr val="bg1"/>
                </a:solidFill>
              </a:rPr>
              <a:t>at the point of inspiration</a:t>
            </a:r>
          </a:p>
          <a:p>
            <a:pPr marL="285750" indent="-285750">
              <a:buFont typeface="Arial" charset="0"/>
              <a:buChar char="•"/>
            </a:pP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960864" y="5427406"/>
            <a:ext cx="2000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(McKinsey, 2009)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15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Great Advertising Is Contextual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7056604"/>
              </p:ext>
            </p:extLst>
          </p:nvPr>
        </p:nvGraphicFramePr>
        <p:xfrm>
          <a:off x="2097690" y="3174725"/>
          <a:ext cx="7996620" cy="3683275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3998310"/>
                <a:gridCol w="3998310"/>
              </a:tblGrid>
              <a:tr h="312101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Smart</a:t>
                      </a:r>
                      <a:endParaRPr lang="en-US" sz="1600" b="1" dirty="0"/>
                    </a:p>
                  </a:txBody>
                  <a:tcPr>
                    <a:lnL w="6350" cap="flat" cmpd="sng" algn="ctr">
                      <a:noFill/>
                      <a:prstDash val="soli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</a:lnT>
                    <a:lnB w="3175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/>
                        <a:t>Personalised</a:t>
                      </a:r>
                      <a:endParaRPr lang="en-US" sz="1600" b="1" dirty="0"/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3175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220032">
                <a:tc>
                  <a:txBody>
                    <a:bodyPr/>
                    <a:lstStyle/>
                    <a:p>
                      <a:pPr algn="just"/>
                      <a:r>
                        <a:rPr lang="en-US" sz="1500" b="0" dirty="0" smtClean="0"/>
                        <a:t>We use listening data to </a:t>
                      </a:r>
                      <a:r>
                        <a:rPr lang="en-US" sz="1500" b="0" dirty="0" err="1" smtClean="0"/>
                        <a:t>analyse</a:t>
                      </a:r>
                      <a:r>
                        <a:rPr lang="en-US" sz="1500" b="0" dirty="0" smtClean="0"/>
                        <a:t> and profile a listener’s relationship with an artist and identify</a:t>
                      </a:r>
                      <a:r>
                        <a:rPr lang="en-US" sz="1500" b="0" baseline="0" dirty="0" smtClean="0"/>
                        <a:t> ’key listeners’ to target</a:t>
                      </a:r>
                      <a:endParaRPr lang="en-US" sz="1500" b="0" dirty="0" smtClean="0"/>
                    </a:p>
                  </a:txBody>
                  <a:tcPr anchor="ctr">
                    <a:lnL w="6350" cap="flat" cmpd="sng" algn="ctr">
                      <a:noFill/>
                      <a:prstDash val="solid"/>
                    </a:lnL>
                    <a:lnR>
                      <a:noFill/>
                    </a:lnR>
                    <a:lnT w="31750" cap="flat" cmpd="sng" algn="ctr">
                      <a:noFill/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dirty="0" smtClean="0"/>
                        <a:t>Artists can serve entirely</a:t>
                      </a:r>
                      <a:r>
                        <a:rPr lang="en-US" sz="1500" b="0" baseline="0" dirty="0" smtClean="0"/>
                        <a:t> </a:t>
                      </a:r>
                      <a:r>
                        <a:rPr lang="en-US" sz="1500" b="0" dirty="0" smtClean="0"/>
                        <a:t>different adverts to different listeners,</a:t>
                      </a:r>
                      <a:r>
                        <a:rPr lang="en-US" sz="1500" b="0" baseline="0" dirty="0" smtClean="0"/>
                        <a:t> and artists can voice-record their own artists as </a:t>
                      </a:r>
                      <a:r>
                        <a:rPr lang="en-US" sz="1500" b="0" dirty="0" smtClean="0"/>
                        <a:t>artist ads,</a:t>
                      </a:r>
                      <a:r>
                        <a:rPr lang="en-US" sz="1500" b="0" baseline="0" dirty="0" smtClean="0"/>
                        <a:t> similar to Pandora’s Artist Audio Messages (Pandora, 2018)</a:t>
                      </a:r>
                      <a:endParaRPr lang="en-US" sz="1500" b="0" dirty="0" smtClean="0"/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</a:lnR>
                    <a:lnT w="31750" cap="flat" cmpd="sng" algn="ctr">
                      <a:noFill/>
                      <a:prstDash val="soli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1279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dirty="0" smtClean="0"/>
                        <a:t>A few basic data points we look at: on-demand plays, passive plays, skips, repeat listening, contextual listening (day or time,</a:t>
                      </a:r>
                      <a:r>
                        <a:rPr lang="en-US" sz="1500" b="0" baseline="0" dirty="0" smtClean="0"/>
                        <a:t> playlist type</a:t>
                      </a:r>
                      <a:r>
                        <a:rPr lang="en-US" sz="1500" b="0" dirty="0" smtClean="0"/>
                        <a:t>), likes/saves/follows, lapsed and relapsed listeners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dirty="0" smtClean="0"/>
                        <a:t>Assumptions,</a:t>
                      </a:r>
                      <a:r>
                        <a:rPr lang="en-US" sz="1500" b="0" baseline="0" dirty="0" smtClean="0"/>
                        <a:t> </a:t>
                      </a:r>
                      <a:r>
                        <a:rPr lang="en-US" sz="1500" b="0" dirty="0" smtClean="0"/>
                        <a:t>that improve with time and data, can be made, based on these data points, about which fans to target and when to target them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dirty="0" smtClean="0"/>
                        <a:t>Our data identifies</a:t>
                      </a:r>
                      <a:r>
                        <a:rPr lang="en-US" sz="1500" b="0" baseline="0" dirty="0" smtClean="0"/>
                        <a:t> ’key listeners’ which can be </a:t>
                      </a:r>
                      <a:r>
                        <a:rPr lang="en-US" sz="1500" b="0" baseline="0" dirty="0" err="1" smtClean="0"/>
                        <a:t>targetted</a:t>
                      </a:r>
                      <a:r>
                        <a:rPr lang="en-US" sz="1500" b="0" baseline="0" dirty="0" smtClean="0"/>
                        <a:t> with advertising that is </a:t>
                      </a:r>
                      <a:r>
                        <a:rPr lang="en-US" sz="1500" b="0" dirty="0" smtClean="0"/>
                        <a:t>more likely to connect at the point of inspiration</a:t>
                      </a:r>
                      <a:r>
                        <a:rPr lang="en-US" sz="1500" b="0" baseline="0" dirty="0" smtClean="0"/>
                        <a:t> </a:t>
                      </a:r>
                      <a:r>
                        <a:rPr lang="en-US" sz="1500" b="0" dirty="0" smtClean="0"/>
                        <a:t>and boost engagement and ROI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dirty="0" smtClean="0"/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59528" y="2325106"/>
            <a:ext cx="882534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We want to become THE advertising platform for artists via smart and </a:t>
            </a:r>
            <a:r>
              <a:rPr lang="en-US" sz="2000" b="1" dirty="0" err="1"/>
              <a:t>personalised</a:t>
            </a:r>
            <a:r>
              <a:rPr lang="en-US" sz="2000" b="1" dirty="0"/>
              <a:t> advertising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90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we make money?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We take a </a:t>
            </a:r>
            <a:r>
              <a:rPr lang="en-US" b="1" u="sng" dirty="0" smtClean="0"/>
              <a:t>5% cut</a:t>
            </a:r>
            <a:r>
              <a:rPr lang="en-US" b="1" dirty="0" smtClean="0"/>
              <a:t> of all advertising spend on the platform</a:t>
            </a:r>
          </a:p>
          <a:p>
            <a:r>
              <a:rPr lang="en-US" b="1" dirty="0" smtClean="0"/>
              <a:t>Only 5%?</a:t>
            </a:r>
            <a:r>
              <a:rPr lang="en-US" b="1" dirty="0"/>
              <a:t> </a:t>
            </a:r>
            <a:r>
              <a:rPr lang="en-US" b="1" dirty="0" smtClean="0"/>
              <a:t>Scale </a:t>
            </a:r>
            <a:r>
              <a:rPr lang="en-US" b="1" dirty="0"/>
              <a:t>is </a:t>
            </a:r>
            <a:r>
              <a:rPr lang="en-US" b="1" dirty="0" smtClean="0"/>
              <a:t>key!  </a:t>
            </a:r>
          </a:p>
          <a:p>
            <a:r>
              <a:rPr lang="en-US" b="1" dirty="0"/>
              <a:t>L</a:t>
            </a:r>
            <a:r>
              <a:rPr lang="en-US" b="1" dirty="0" smtClean="0"/>
              <a:t>ow commission is </a:t>
            </a:r>
            <a:r>
              <a:rPr lang="en-US" b="1" dirty="0"/>
              <a:t>reflective of artist-friendly company </a:t>
            </a:r>
            <a:r>
              <a:rPr lang="en-US" b="1" dirty="0" smtClean="0"/>
              <a:t>ethos and attractive for both independent artists and corporate clients with significant advertising budgets</a:t>
            </a:r>
          </a:p>
          <a:p>
            <a:r>
              <a:rPr lang="en-US" b="1" dirty="0" smtClean="0"/>
              <a:t>Vast and lucrative addressable market: how many of the 150,000 albums released last year spent money on digital advertising?</a:t>
            </a:r>
          </a:p>
          <a:p>
            <a:r>
              <a:rPr lang="en-US" b="1" dirty="0" smtClean="0"/>
              <a:t>Global digital advertising market in 2017 was $209bn (Kafka, 2017) </a:t>
            </a:r>
            <a:r>
              <a:rPr lang="mr-IN" b="1" dirty="0" smtClean="0"/>
              <a:t>–</a:t>
            </a:r>
            <a:r>
              <a:rPr lang="en-GB" b="1" dirty="0" smtClean="0"/>
              <a:t> </a:t>
            </a:r>
            <a:r>
              <a:rPr lang="en-US" b="1" dirty="0" smtClean="0"/>
              <a:t>Facebook and Google took 60% of that but are largely ineffective platforms for artists</a:t>
            </a:r>
          </a:p>
        </p:txBody>
      </p:sp>
    </p:spTree>
    <p:extLst>
      <p:ext uri="{BB962C8B-B14F-4D97-AF65-F5344CB8AC3E}">
        <p14:creationId xmlns:p14="http://schemas.microsoft.com/office/powerpoint/2010/main" val="60463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B2B and B2C: Opportunities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Win-win for both streaming services and artists</a:t>
            </a:r>
          </a:p>
          <a:p>
            <a:r>
              <a:rPr lang="en-US" b="1" dirty="0"/>
              <a:t>O</a:t>
            </a:r>
            <a:r>
              <a:rPr lang="en-US" b="1" dirty="0" smtClean="0"/>
              <a:t>ur platform enables streaming services to unlock a new revenue stream to boost lagging advertising revenues, while improving artist sentiment towards streaming services by giving artists a powerful new tool</a:t>
            </a:r>
          </a:p>
          <a:p>
            <a:r>
              <a:rPr lang="en-US" b="1" dirty="0"/>
              <a:t>A</a:t>
            </a:r>
            <a:r>
              <a:rPr lang="en-US" b="1" dirty="0" smtClean="0"/>
              <a:t>rtists will be able reach and convert fans more efficiently; cheaper than Facebook/Google advertising and with a significantly better return on investment, as we are reaching actual listeners!</a:t>
            </a:r>
          </a:p>
          <a:p>
            <a:r>
              <a:rPr lang="en-US" b="1" dirty="0" smtClean="0"/>
              <a:t>“Self-driving music” </a:t>
            </a:r>
            <a:r>
              <a:rPr lang="mr-IN" b="1" dirty="0" smtClean="0"/>
              <a:t>–</a:t>
            </a:r>
            <a:r>
              <a:rPr lang="en-US" b="1" dirty="0" smtClean="0"/>
              <a:t> as we amass more data and test the most effective strategies, our AI will </a:t>
            </a:r>
            <a:r>
              <a:rPr lang="en-US" b="1" dirty="0"/>
              <a:t>get </a:t>
            </a:r>
            <a:r>
              <a:rPr lang="en-US" b="1" dirty="0" smtClean="0"/>
              <a:t>smarter with time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7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B2B and B2C: </a:t>
            </a:r>
            <a:r>
              <a:rPr lang="en-US" dirty="0" smtClean="0"/>
              <a:t>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Gatekeepers: we would require partnerships with streaming services which would require a degree of data sharing and willingness to adopt a new advertising category</a:t>
            </a:r>
          </a:p>
          <a:p>
            <a:r>
              <a:rPr lang="en-US" b="1" dirty="0" smtClean="0"/>
              <a:t>Legal and privacy: </a:t>
            </a:r>
            <a:r>
              <a:rPr lang="en-US" b="1" dirty="0"/>
              <a:t>d</a:t>
            </a:r>
            <a:r>
              <a:rPr lang="en-US" b="1" dirty="0" smtClean="0"/>
              <a:t>ata handling is a heated issue currently and is also commercially sensitive. Thus, listener data would need to be </a:t>
            </a:r>
            <a:r>
              <a:rPr lang="en-US" b="1" dirty="0" err="1" smtClean="0"/>
              <a:t>anonymised</a:t>
            </a:r>
            <a:r>
              <a:rPr lang="en-US" b="1" dirty="0" smtClean="0"/>
              <a:t> while achieving interoperability of platforms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279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and Partnerships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Streaming platforms. Target both international and regional streaming services.  Huge international growth potential via primarily advertising supported markets such as China, India, Latin America, and Africa</a:t>
            </a:r>
          </a:p>
          <a:p>
            <a:r>
              <a:rPr lang="en-US" b="1" dirty="0" smtClean="0"/>
              <a:t>Market to artist community; </a:t>
            </a:r>
            <a:r>
              <a:rPr lang="en-US" b="1" dirty="0"/>
              <a:t>c</a:t>
            </a:r>
            <a:r>
              <a:rPr lang="en-US" b="1" dirty="0" smtClean="0"/>
              <a:t>onferences, music press, influencers</a:t>
            </a:r>
          </a:p>
          <a:p>
            <a:r>
              <a:rPr lang="en-US" b="1" dirty="0" smtClean="0"/>
              <a:t>Seek partnerships with distributors and aggregators (</a:t>
            </a:r>
            <a:r>
              <a:rPr lang="en-US" b="1" dirty="0" err="1" smtClean="0"/>
              <a:t>Tunecore</a:t>
            </a:r>
            <a:r>
              <a:rPr lang="en-US" b="1" dirty="0" smtClean="0"/>
              <a:t>, </a:t>
            </a:r>
            <a:r>
              <a:rPr lang="en-US" b="1" dirty="0" err="1" smtClean="0"/>
              <a:t>CDBaby</a:t>
            </a:r>
            <a:r>
              <a:rPr lang="en-US" b="1" dirty="0" smtClean="0"/>
              <a:t>, 7Digital), trade bodies (AIM, MMF, Merlin), as well as record labels (major and independent), management companies and booking agencies</a:t>
            </a:r>
          </a:p>
          <a:p>
            <a:r>
              <a:rPr lang="en-US" b="1" dirty="0" smtClean="0"/>
              <a:t>Word of mouth!</a:t>
            </a:r>
          </a:p>
          <a:p>
            <a:r>
              <a:rPr lang="en-US" b="1" dirty="0" smtClean="0"/>
              <a:t>A team of experienced strategic advisors in the streaming, analytics, and digital advertising spaces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678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Business Development Timeline</a:t>
            </a:r>
            <a:endParaRPr lang="en-US" dirty="0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657227253"/>
              </p:ext>
            </p:extLst>
          </p:nvPr>
        </p:nvGraphicFramePr>
        <p:xfrm>
          <a:off x="701963" y="1495521"/>
          <a:ext cx="1117138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484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Budget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Expenses will be kept low during the Prototype stage, prior to putting partnerships in place. </a:t>
            </a:r>
          </a:p>
          <a:p>
            <a:r>
              <a:rPr lang="en-US" dirty="0" smtClean="0"/>
              <a:t>Once we have proof of concept, we will commit to completing AI platform and integrating with partners</a:t>
            </a:r>
            <a:endParaRPr lang="en-US" dirty="0"/>
          </a:p>
          <a:p>
            <a:r>
              <a:rPr lang="en-US" dirty="0" smtClean="0"/>
              <a:t>Upon launch, we will spend aggressively on marketing and business development. </a:t>
            </a:r>
          </a:p>
          <a:p>
            <a:r>
              <a:rPr lang="en-US" dirty="0" smtClean="0"/>
              <a:t>Long term plan is to court industry partnerships, where larger advertising budgets will result is high margin commissions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88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Budget: expenses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485154"/>
              </p:ext>
            </p:extLst>
          </p:nvPr>
        </p:nvGraphicFramePr>
        <p:xfrm>
          <a:off x="1972011" y="2707492"/>
          <a:ext cx="8128002" cy="3243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/>
                <a:gridCol w="1354667"/>
                <a:gridCol w="1354667"/>
                <a:gridCol w="1354667"/>
                <a:gridCol w="1354667"/>
                <a:gridCol w="1354667"/>
              </a:tblGrid>
              <a:tr h="64530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Prototype (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0-9</a:t>
                      </a:r>
                      <a:r>
                        <a:rPr lang="en-U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 months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Integration (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9-18m)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Integration (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18m</a:t>
                      </a:r>
                      <a:r>
                        <a:rPr lang="en-U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 </a:t>
                      </a:r>
                      <a:r>
                        <a:rPr lang="mr-IN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–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charset="0"/>
                        </a:rPr>
                        <a:t> 30m)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Technology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£5,000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Staffing (exc. Tech)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£75,000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Marketing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£250,000 </a:t>
                      </a:r>
                    </a:p>
                  </a:txBody>
                  <a:tcPr marL="6350" marR="6350" marT="635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Legal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£3,000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Business Development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£50,000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Staffing (inc. Tech)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£120,000</a:t>
                      </a:r>
                    </a:p>
                  </a:txBody>
                  <a:tcPr marL="6350" marR="6350" marT="635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Business Development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£2,000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Technology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£50,000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Business Development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£75,000 </a:t>
                      </a:r>
                    </a:p>
                  </a:txBody>
                  <a:tcPr marL="6350" marR="6350" marT="635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Legal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£10,000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Legal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£30,000 </a:t>
                      </a:r>
                    </a:p>
                  </a:txBody>
                  <a:tcPr marL="6350" marR="6350" marT="635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200" b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b="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Office Space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£7,500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Office Space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£9,000 </a:t>
                      </a:r>
                    </a:p>
                  </a:txBody>
                  <a:tcPr marL="6350" marR="6350" marT="635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200" b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b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Website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£2,000 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" marR="6350" marT="635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Total</a:t>
                      </a:r>
                      <a:endParaRPr lang="en-US" sz="12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£10,000</a:t>
                      </a:r>
                      <a:endParaRPr lang="en-US" sz="1200" b="1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Total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£262,000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Calibri" charset="0"/>
                          <a:ea typeface="Calibri" charset="0"/>
                          <a:cs typeface="Calibri" charset="0"/>
                        </a:rPr>
                        <a:t>£484,000</a:t>
                      </a:r>
                      <a:endParaRPr lang="en-US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084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Budget: Revenue model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757329"/>
              </p:ext>
            </p:extLst>
          </p:nvPr>
        </p:nvGraphicFramePr>
        <p:xfrm>
          <a:off x="1967345" y="2514599"/>
          <a:ext cx="8104913" cy="3652206"/>
        </p:xfrm>
        <a:graphic>
          <a:graphicData uri="http://schemas.openxmlformats.org/drawingml/2006/table">
            <a:tbl>
              <a:tblPr firstCol="1">
                <a:tableStyleId>{37CE84F3-28C3-443E-9E96-99CF82512B78}</a:tableStyleId>
              </a:tblPr>
              <a:tblGrid>
                <a:gridCol w="3301593"/>
                <a:gridCol w="960664"/>
                <a:gridCol w="960664"/>
                <a:gridCol w="960664"/>
                <a:gridCol w="960664"/>
                <a:gridCol w="960664"/>
              </a:tblGrid>
              <a:tr h="4010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Gross </a:t>
                      </a:r>
                      <a:r>
                        <a:rPr lang="en-US" sz="1200" b="1" u="none" strike="noStrike" dirty="0" smtClean="0">
                          <a:effectLst/>
                        </a:rPr>
                        <a:t>Earnings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Number of </a:t>
                      </a:r>
                      <a:r>
                        <a:rPr lang="en-US" sz="1200" b="1" u="none" strike="noStrike" dirty="0" smtClean="0">
                          <a:effectLst/>
                        </a:rPr>
                        <a:t>Campaigns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1" u="none" strike="noStrike" dirty="0">
                          <a:effectLst/>
                        </a:rPr>
                        <a:t>100</a:t>
                      </a:r>
                      <a:endParaRPr lang="is-I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1" u="none" strike="noStrike" dirty="0">
                          <a:effectLst/>
                        </a:rPr>
                        <a:t>500</a:t>
                      </a:r>
                      <a:endParaRPr lang="is-I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1" u="none" strike="noStrike" dirty="0">
                          <a:effectLst/>
                        </a:rPr>
                        <a:t>1000</a:t>
                      </a:r>
                      <a:endParaRPr lang="is-I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1" u="none" strike="noStrike" dirty="0">
                          <a:effectLst/>
                        </a:rPr>
                        <a:t>5000</a:t>
                      </a:r>
                      <a:endParaRPr lang="is-I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10,000</a:t>
                      </a:r>
                      <a:endParaRPr lang="is-I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Small Artist (Average Spend of £50)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£5000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£25,000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£50,000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£250,000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£500,000</a:t>
                      </a:r>
                      <a:endParaRPr lang="is-IS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Medium Artist (Average Spend of £500)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£50,000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£250,000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£500,000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£2,500,000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£5,000,000</a:t>
                      </a:r>
                      <a:endParaRPr lang="is-IS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Major Artist (Average Spend of £5000)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£500,000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£2,500,000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£5,000,000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£25,000,000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£50,000,000</a:t>
                      </a:r>
                      <a:endParaRPr lang="is-IS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u="none" strike="noStrike" dirty="0" smtClean="0">
                          <a:effectLst/>
                        </a:rPr>
                        <a:t>Net Earnings (5% Commission)</a:t>
                      </a:r>
                      <a:endParaRPr lang="en-US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£250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>
                          <a:effectLst/>
                        </a:rPr>
                        <a:t>£750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£1500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£7500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£25,000</a:t>
                      </a:r>
                      <a:endParaRPr lang="is-IS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£2500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£7500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£15,000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£75,000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£250,000</a:t>
                      </a:r>
                      <a:endParaRPr lang="is-IS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£15,000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£75,000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£150,000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£750,000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£2,500,000</a:t>
                      </a:r>
                      <a:endParaRPr lang="is-IS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01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Budget: PROJECTED EARNINGS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32278"/>
              </p:ext>
            </p:extLst>
          </p:nvPr>
        </p:nvGraphicFramePr>
        <p:xfrm>
          <a:off x="2043542" y="3938179"/>
          <a:ext cx="8104913" cy="2005060"/>
        </p:xfrm>
        <a:graphic>
          <a:graphicData uri="http://schemas.openxmlformats.org/drawingml/2006/table">
            <a:tbl>
              <a:tblPr firstCol="1">
                <a:tableStyleId>{37CE84F3-28C3-443E-9E96-99CF82512B78}</a:tableStyleId>
              </a:tblPr>
              <a:tblGrid>
                <a:gridCol w="3301593"/>
                <a:gridCol w="960664"/>
                <a:gridCol w="960664"/>
                <a:gridCol w="960664"/>
                <a:gridCol w="960664"/>
                <a:gridCol w="960664"/>
              </a:tblGrid>
              <a:tr h="4010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 smtClean="0">
                          <a:effectLst/>
                        </a:rPr>
                        <a:t>Net</a:t>
                      </a:r>
                      <a:r>
                        <a:rPr lang="en-US" sz="1200" b="1" u="none" strike="noStrike" baseline="0" dirty="0" smtClean="0">
                          <a:effectLst/>
                        </a:rPr>
                        <a:t> </a:t>
                      </a:r>
                      <a:r>
                        <a:rPr lang="en-US" sz="1200" b="1" u="none" strike="noStrike" dirty="0" smtClean="0">
                          <a:effectLst/>
                        </a:rPr>
                        <a:t>Earnings (5% commission)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Number of </a:t>
                      </a:r>
                      <a:r>
                        <a:rPr lang="en-US" sz="1200" b="1" u="none" strike="noStrike" dirty="0" smtClean="0">
                          <a:effectLst/>
                        </a:rPr>
                        <a:t>Artist</a:t>
                      </a:r>
                      <a:r>
                        <a:rPr lang="en-US" sz="1200" b="1" u="none" strike="noStrike" baseline="0" dirty="0" smtClean="0">
                          <a:effectLst/>
                        </a:rPr>
                        <a:t> Campaigns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1" u="none" strike="noStrike" dirty="0">
                          <a:effectLst/>
                        </a:rPr>
                        <a:t>100</a:t>
                      </a:r>
                      <a:endParaRPr lang="is-I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1" u="none" strike="noStrike" dirty="0">
                          <a:effectLst/>
                        </a:rPr>
                        <a:t>500</a:t>
                      </a:r>
                      <a:endParaRPr lang="is-I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1" u="none" strike="noStrike" dirty="0">
                          <a:effectLst/>
                        </a:rPr>
                        <a:t>1000</a:t>
                      </a:r>
                      <a:endParaRPr lang="is-I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1" u="none" strike="noStrike" dirty="0">
                          <a:effectLst/>
                        </a:rPr>
                        <a:t>5000</a:t>
                      </a:r>
                      <a:endParaRPr lang="is-I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10,000</a:t>
                      </a:r>
                      <a:endParaRPr lang="is-I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Small Artist (Average Spend of £50)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£250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>
                          <a:effectLst/>
                        </a:rPr>
                        <a:t>£750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£1500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£7500</a:t>
                      </a:r>
                      <a:endParaRPr lang="is-IS" sz="1200" b="0" i="0" u="none" strike="noStrike" dirty="0">
                        <a:solidFill>
                          <a:srgbClr val="FF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0" i="0" u="none" strike="noStrike" dirty="0" smtClean="0">
                          <a:solidFill>
                            <a:srgbClr val="92D050"/>
                          </a:solidFill>
                          <a:effectLst/>
                          <a:latin typeface="Calibri" charset="0"/>
                        </a:rPr>
                        <a:t>£25,000</a:t>
                      </a:r>
                      <a:endParaRPr lang="is-IS" sz="1200" b="0" i="0" u="none" strike="noStrike" dirty="0">
                        <a:solidFill>
                          <a:srgbClr val="92D05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Medium Artist (Average Spend of £500)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£2500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£7500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£15,000</a:t>
                      </a:r>
                      <a:endParaRPr lang="is-IS" sz="1200" b="0" i="0" u="none" strike="noStrike" dirty="0">
                        <a:solidFill>
                          <a:srgbClr val="FF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solidFill>
                            <a:srgbClr val="92D050"/>
                          </a:solidFill>
                          <a:effectLst/>
                        </a:rPr>
                        <a:t>£75,000</a:t>
                      </a:r>
                      <a:endParaRPr lang="is-IS" sz="1200" b="0" i="0" u="none" strike="noStrike" dirty="0">
                        <a:solidFill>
                          <a:srgbClr val="92D05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£250,000</a:t>
                      </a:r>
                      <a:endParaRPr lang="is-IS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  <a:tr h="40101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Major Artist (Average Spend of £5000)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£15,000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£75,000</a:t>
                      </a:r>
                      <a:endParaRPr lang="is-IS" sz="1200" b="0" i="0" u="none" strike="noStrike" dirty="0">
                        <a:solidFill>
                          <a:srgbClr val="FF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solidFill>
                            <a:srgbClr val="92D050"/>
                          </a:solidFill>
                          <a:effectLst/>
                        </a:rPr>
                        <a:t>£150,000</a:t>
                      </a:r>
                      <a:endParaRPr lang="is-IS" sz="1200" b="0" i="0" u="none" strike="noStrike" dirty="0">
                        <a:solidFill>
                          <a:srgbClr val="92D05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u="none" strike="noStrike" dirty="0" smtClean="0">
                          <a:effectLst/>
                        </a:rPr>
                        <a:t>£750,000</a:t>
                      </a:r>
                      <a:endParaRPr lang="is-I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charset="0"/>
                        </a:rPr>
                        <a:t>£2,500,000</a:t>
                      </a:r>
                      <a:endParaRPr lang="is-IS" sz="1200" b="0" i="0" u="none" strike="noStrike" dirty="0">
                        <a:solidFill>
                          <a:schemeClr val="tx1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7200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976730" y="2610465"/>
            <a:ext cx="82385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 line with expected user adoption and average campaign spend, we are projecting Year One revenues of £97,500, denoted in red, and Year Two revenues of £250,000, denoted in green.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16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Exit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While platform will generate revenues, losses are forecast for the first two to three years due to expansion and marketing costs</a:t>
            </a:r>
          </a:p>
          <a:p>
            <a:r>
              <a:rPr lang="en-US" dirty="0" smtClean="0"/>
              <a:t>However, we believe our AI platform will be an attractive acquisition target for a streaming service looking to bolster their ad-tech infrastructure</a:t>
            </a:r>
          </a:p>
          <a:p>
            <a:r>
              <a:rPr lang="en-US" dirty="0" smtClean="0"/>
              <a:t>Spotify have bought 13 companies operating around streaming ecosystem for over £200m to date </a:t>
            </a:r>
          </a:p>
          <a:p>
            <a:r>
              <a:rPr lang="en-US" dirty="0" smtClean="0"/>
              <a:t>Our proprietary AI will only get smarter and more valuable with time, we believe a valuation of at least £3m after three years is realistic, offering a 5x return on the £500,000 in investment we will require.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03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328448"/>
            <a:ext cx="7729728" cy="1188720"/>
          </a:xfrm>
        </p:spPr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1767890"/>
            <a:ext cx="7729728" cy="3101983"/>
          </a:xfrm>
        </p:spPr>
        <p:txBody>
          <a:bodyPr>
            <a:noAutofit/>
          </a:bodyPr>
          <a:lstStyle/>
          <a:p>
            <a:r>
              <a:rPr lang="en-US" sz="1500" dirty="0"/>
              <a:t>BPI (2018) What the UK Streamed in 2017. </a:t>
            </a:r>
            <a:r>
              <a:rPr lang="en-US" sz="1500" dirty="0" smtClean="0"/>
              <a:t> Available </a:t>
            </a:r>
            <a:r>
              <a:rPr lang="en-US" sz="1500" dirty="0"/>
              <a:t>at: </a:t>
            </a:r>
            <a:r>
              <a:rPr lang="en-US" sz="1500" dirty="0">
                <a:hlinkClick r:id="rId2"/>
              </a:rPr>
              <a:t>https://www.bpi.co.uk/news-analysis/what-the-uk-streamed-in-2017/</a:t>
            </a:r>
            <a:r>
              <a:rPr lang="en-US" sz="1500" dirty="0"/>
              <a:t> (Accessed: May 8th 2018</a:t>
            </a:r>
            <a:r>
              <a:rPr lang="en-US" sz="1500" dirty="0" smtClean="0"/>
              <a:t>)</a:t>
            </a:r>
            <a:endParaRPr lang="en-US" sz="1500" dirty="0"/>
          </a:p>
          <a:p>
            <a:r>
              <a:rPr lang="en-US" sz="1500" dirty="0" err="1"/>
              <a:t>Collum</a:t>
            </a:r>
            <a:r>
              <a:rPr lang="en-US" sz="1500" dirty="0"/>
              <a:t>, J. (2018) Less Than 1% of Artists Are ‘Top Tier’ Earners on Spotify. Available: </a:t>
            </a:r>
            <a:r>
              <a:rPr lang="en-US" sz="1500" dirty="0">
                <a:hlinkClick r:id="rId3"/>
              </a:rPr>
              <a:t>https://www.musicbusinessworldwide.com/less-than-1-of-artists-are-top-tier-earners-on-spotify-so-what/</a:t>
            </a:r>
            <a:r>
              <a:rPr lang="en-US" sz="1500" dirty="0"/>
              <a:t> (Accessed: May 8th 2018)</a:t>
            </a:r>
          </a:p>
          <a:p>
            <a:r>
              <a:rPr lang="en-US" sz="1500" dirty="0" smtClean="0"/>
              <a:t>Goldman </a:t>
            </a:r>
            <a:r>
              <a:rPr lang="en-US" sz="1500" dirty="0"/>
              <a:t>Sachs (2017) Music In The Air. Available at: </a:t>
            </a:r>
            <a:r>
              <a:rPr lang="en-US" sz="1500" dirty="0">
                <a:hlinkClick r:id="rId4"/>
              </a:rPr>
              <a:t>https://www.scribd.com/document/345287818/Music-in-the-Air-Stairway-to-Heaven</a:t>
            </a:r>
            <a:r>
              <a:rPr lang="en-US" sz="1500" dirty="0"/>
              <a:t> (Accessed: May 8th </a:t>
            </a:r>
            <a:r>
              <a:rPr lang="en-US" sz="1500" dirty="0" smtClean="0"/>
              <a:t>2018)</a:t>
            </a:r>
          </a:p>
          <a:p>
            <a:r>
              <a:rPr lang="en-US" sz="1500" dirty="0" smtClean="0"/>
              <a:t>IFPI </a:t>
            </a:r>
            <a:r>
              <a:rPr lang="en-US" sz="1500" dirty="0"/>
              <a:t>(2018) Global Music Report 2018. Available at: </a:t>
            </a:r>
            <a:r>
              <a:rPr lang="en-US" sz="1500" dirty="0">
                <a:hlinkClick r:id="rId5"/>
              </a:rPr>
              <a:t>http://www.ifpi.org/news/IFPI-GLOBAL-MUSIC-REPORT-2018</a:t>
            </a:r>
            <a:r>
              <a:rPr lang="en-US" sz="1500" dirty="0"/>
              <a:t> (Accessed: May 8th 2018)</a:t>
            </a:r>
          </a:p>
          <a:p>
            <a:r>
              <a:rPr lang="en-US" sz="1500" dirty="0" smtClean="0"/>
              <a:t>Ingham</a:t>
            </a:r>
            <a:r>
              <a:rPr lang="en-US" sz="1500" dirty="0"/>
              <a:t>, T. (2018) Simon Fuller: The Identity of Artists is Being Lost on Streaming Platforms. Available: </a:t>
            </a:r>
            <a:r>
              <a:rPr lang="en-US" sz="1500" dirty="0">
                <a:hlinkClick r:id="rId6"/>
              </a:rPr>
              <a:t>https://www.musicbusinessworldwide.com/simon-fuller-the-identity-of-artists-is-being-lost-on-streaming-platforms/</a:t>
            </a:r>
            <a:r>
              <a:rPr lang="en-US" sz="1500" dirty="0"/>
              <a:t> (Accessed: May 8th 2018</a:t>
            </a:r>
            <a:r>
              <a:rPr lang="en-US" sz="1500" dirty="0" smtClean="0"/>
              <a:t>)</a:t>
            </a:r>
          </a:p>
          <a:p>
            <a:r>
              <a:rPr lang="en-US" sz="1500" dirty="0"/>
              <a:t>Kafka, P. (2017) 2017 was the year digital ad spending finally beat TV. Available: </a:t>
            </a:r>
            <a:r>
              <a:rPr lang="en-US" sz="1500" dirty="0">
                <a:hlinkClick r:id="rId7"/>
              </a:rPr>
              <a:t>https://www.recode.net/2017/12/4/16733460/2017-digital-ad-spend-advertising-beat-tv</a:t>
            </a:r>
            <a:r>
              <a:rPr lang="en-US" sz="1500" dirty="0"/>
              <a:t> (Accessed: May 8th 2018) </a:t>
            </a:r>
          </a:p>
          <a:p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8613899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315763"/>
            <a:ext cx="7729728" cy="1188720"/>
          </a:xfrm>
        </p:spPr>
        <p:txBody>
          <a:bodyPr/>
          <a:lstStyle/>
          <a:p>
            <a:r>
              <a:rPr lang="en-US" dirty="0" smtClean="0"/>
              <a:t>References continued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1826882"/>
            <a:ext cx="7729728" cy="3101983"/>
          </a:xfrm>
        </p:spPr>
        <p:txBody>
          <a:bodyPr>
            <a:noAutofit/>
          </a:bodyPr>
          <a:lstStyle/>
          <a:p>
            <a:r>
              <a:rPr lang="en-US" sz="1500" dirty="0" smtClean="0"/>
              <a:t>McKinsey (2009) The consumer decision journey. </a:t>
            </a:r>
            <a:r>
              <a:rPr lang="en-US" sz="1500" dirty="0"/>
              <a:t>Available: </a:t>
            </a:r>
            <a:r>
              <a:rPr lang="en-US" sz="1500" dirty="0">
                <a:hlinkClick r:id="rId2"/>
              </a:rPr>
              <a:t>https://</a:t>
            </a:r>
            <a:r>
              <a:rPr lang="en-US" sz="1500" dirty="0" smtClean="0">
                <a:hlinkClick r:id="rId2"/>
              </a:rPr>
              <a:t>www.mckinsey.com/business-functions/marketing-and-sales/our-insights/the-consumer-decision-journey</a:t>
            </a:r>
            <a:r>
              <a:rPr lang="en-US" sz="1500" dirty="0" smtClean="0"/>
              <a:t> (Accessed: May 9th 2018)</a:t>
            </a:r>
            <a:endParaRPr lang="en-US" sz="1500" dirty="0"/>
          </a:p>
          <a:p>
            <a:r>
              <a:rPr lang="en-US" sz="1500" dirty="0" smtClean="0"/>
              <a:t>Pandora </a:t>
            </a:r>
            <a:r>
              <a:rPr lang="en-US" sz="1500" dirty="0"/>
              <a:t>(2018) Artist Audio Messages. Available: </a:t>
            </a:r>
            <a:r>
              <a:rPr lang="en-US" sz="1500" dirty="0">
                <a:hlinkClick r:id="rId3"/>
              </a:rPr>
              <a:t>https://ampplaybook.com/artist-audio-messages/</a:t>
            </a:r>
            <a:r>
              <a:rPr lang="en-US" sz="1500" dirty="0"/>
              <a:t> (Accessed: May 8th 2018)</a:t>
            </a:r>
          </a:p>
          <a:p>
            <a:r>
              <a:rPr lang="en-US" sz="1500" dirty="0"/>
              <a:t>RIAA (2018) 2017 RIAA Revenue Statistics. Available at: </a:t>
            </a:r>
            <a:r>
              <a:rPr lang="en-US" sz="1500" dirty="0">
                <a:hlinkClick r:id="rId4"/>
              </a:rPr>
              <a:t>http://www.riaa.com/wp-content/uploads/2018/03/RIAA-Year-End-2017-News-and-Notes.pdf</a:t>
            </a:r>
            <a:r>
              <a:rPr lang="en-US" sz="1500" dirty="0"/>
              <a:t> (Accessed: May 8th 2018)</a:t>
            </a:r>
          </a:p>
          <a:p>
            <a:r>
              <a:rPr lang="en-US" sz="1500" dirty="0"/>
              <a:t>Shah, N. (2018) Didn’t Like That New Album? Another One is Coming Before You Know It. Available: </a:t>
            </a:r>
            <a:r>
              <a:rPr lang="en-US" sz="1500" dirty="0">
                <a:hlinkClick r:id="rId5"/>
              </a:rPr>
              <a:t>https://www.wsj.com/articles/didnt-like-that-new-album-another-one-is-coming-before-you-know-it-1522076320?mod=e2tw</a:t>
            </a:r>
            <a:r>
              <a:rPr lang="en-US" sz="1500" dirty="0"/>
              <a:t> (Accessed: May 8th 2018)</a:t>
            </a:r>
          </a:p>
          <a:p>
            <a:r>
              <a:rPr lang="en-US" sz="1500" dirty="0"/>
              <a:t>Simms, D. (2018) How Streaming Will Continue To Change The Music Business. Available at: </a:t>
            </a:r>
            <a:r>
              <a:rPr lang="en-US" sz="1500" dirty="0">
                <a:hlinkClick r:id="rId6"/>
              </a:rPr>
              <a:t>https://www.musicbusinessworldwide.com/how-streaming-will-continue-to-change-everything-in-the-music-business/</a:t>
            </a:r>
            <a:r>
              <a:rPr lang="en-US" sz="1500" dirty="0"/>
              <a:t> (Accessed: May 8th 2018</a:t>
            </a:r>
            <a:r>
              <a:rPr lang="en-US" sz="1500" dirty="0" smtClean="0"/>
              <a:t>)</a:t>
            </a:r>
            <a:endParaRPr lang="en-US" sz="1500" dirty="0"/>
          </a:p>
          <a:p>
            <a:r>
              <a:rPr lang="en-US" sz="1500" dirty="0"/>
              <a:t>Spotify (2018) Spotify Announce Financial Results for First Quarter 2018. Available at: </a:t>
            </a:r>
            <a:r>
              <a:rPr lang="en-US" sz="1500" dirty="0">
                <a:hlinkClick r:id="rId7"/>
              </a:rPr>
              <a:t>https://investors.spotify.com/financials/press-release-details/2018/Spotify-Technology-SA-Announces-Financial-Results-for-First-Quarter-2018/default.aspx</a:t>
            </a:r>
            <a:r>
              <a:rPr lang="en-US" sz="1500" dirty="0"/>
              <a:t> (Accessed: May 9th 2018)</a:t>
            </a:r>
          </a:p>
          <a:p>
            <a:endParaRPr lang="en-US" sz="1500" dirty="0"/>
          </a:p>
          <a:p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1530097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1037</TotalTime>
  <Words>1885</Words>
  <Application>Microsoft Macintosh PowerPoint</Application>
  <PresentationFormat>Widescreen</PresentationFormat>
  <Paragraphs>215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Calibri</vt:lpstr>
      <vt:lpstr>Calibri Light</vt:lpstr>
      <vt:lpstr>Gill Sans MT</vt:lpstr>
      <vt:lpstr>Mangal</vt:lpstr>
      <vt:lpstr>Arial</vt:lpstr>
      <vt:lpstr>Office Theme</vt:lpstr>
      <vt:lpstr>Parcel</vt:lpstr>
      <vt:lpstr>PowerPoint Presentation</vt:lpstr>
      <vt:lpstr>The New Streaming World</vt:lpstr>
      <vt:lpstr>The Problem With Streaming</vt:lpstr>
      <vt:lpstr>Current Direct-To-Fan Landscape</vt:lpstr>
      <vt:lpstr>Streamspot: An AI Advertising Platform for Artists in a Streaming World</vt:lpstr>
      <vt:lpstr>The Point of inspiration</vt:lpstr>
      <vt:lpstr>Great Advertising Is Contextual</vt:lpstr>
      <vt:lpstr>How do we make money?</vt:lpstr>
      <vt:lpstr>B2B and B2C: Opportunities</vt:lpstr>
      <vt:lpstr>B2B and B2C: Challenges</vt:lpstr>
      <vt:lpstr>Growth and Partnerships</vt:lpstr>
      <vt:lpstr>Business Development Timeline</vt:lpstr>
      <vt:lpstr>Budget</vt:lpstr>
      <vt:lpstr>Budget: expenses</vt:lpstr>
      <vt:lpstr>Budget: Revenue model</vt:lpstr>
      <vt:lpstr>Budget: PROJECTED EARNINGS</vt:lpstr>
      <vt:lpstr>Exit Strategy</vt:lpstr>
      <vt:lpstr>References</vt:lpstr>
      <vt:lpstr>References continued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Company TBA</dc:title>
  <dc:creator>Microsoft Office User</dc:creator>
  <cp:lastModifiedBy>Microsoft Office User</cp:lastModifiedBy>
  <cp:revision>57</cp:revision>
  <dcterms:created xsi:type="dcterms:W3CDTF">2018-05-06T03:04:17Z</dcterms:created>
  <dcterms:modified xsi:type="dcterms:W3CDTF">2018-05-09T13:49:21Z</dcterms:modified>
</cp:coreProperties>
</file>