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Lst>
  <p:notesMasterIdLst>
    <p:notesMasterId r:id="rId27"/>
  </p:notesMasterIdLst>
  <p:sldIdLst>
    <p:sldId id="408" r:id="rId5"/>
    <p:sldId id="409" r:id="rId6"/>
    <p:sldId id="403" r:id="rId7"/>
    <p:sldId id="404" r:id="rId8"/>
    <p:sldId id="405" r:id="rId9"/>
    <p:sldId id="286" r:id="rId10"/>
    <p:sldId id="310" r:id="rId11"/>
    <p:sldId id="287" r:id="rId12"/>
    <p:sldId id="313" r:id="rId13"/>
    <p:sldId id="332" r:id="rId14"/>
    <p:sldId id="324" r:id="rId15"/>
    <p:sldId id="291" r:id="rId16"/>
    <p:sldId id="303" r:id="rId17"/>
    <p:sldId id="334" r:id="rId18"/>
    <p:sldId id="335" r:id="rId19"/>
    <p:sldId id="337" r:id="rId20"/>
    <p:sldId id="338" r:id="rId21"/>
    <p:sldId id="339" r:id="rId22"/>
    <p:sldId id="299" r:id="rId23"/>
    <p:sldId id="309" r:id="rId24"/>
    <p:sldId id="411" r:id="rId25"/>
    <p:sldId id="340" r:id="rId2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1" autoAdjust="0"/>
    <p:restoredTop sz="94701"/>
  </p:normalViewPr>
  <p:slideViewPr>
    <p:cSldViewPr snapToGrid="0">
      <p:cViewPr varScale="1">
        <p:scale>
          <a:sx n="98" d="100"/>
          <a:sy n="98" d="100"/>
        </p:scale>
        <p:origin x="1391" y="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08/02/2021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D38FE9-B6F1-4E2E-8551-4EC347A5F6F0}"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651008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49541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08/02/2021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0880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08/02/2021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603218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08/02/2021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3307191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08/02/2021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186219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08/02/2021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995504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08/02/2021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763621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08/02/2021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4009015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08/02/2021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483529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08/02/2021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925069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08/02/2021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742731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3473272"/>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3.xml"/><Relationship Id="rId1" Type="http://schemas.openxmlformats.org/officeDocument/2006/relationships/video" Target="https://www.youtube.com/embed/NDgqqPvMn0U"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uwtsd.ac.uk/media/uwtsd-website/content-assets/documents/library-and-learning-resources/infoskills/harvard-eng.PDF" TargetMode="External"/><Relationship Id="rId1" Type="http://schemas.openxmlformats.org/officeDocument/2006/relationships/slideLayout" Target="../slideLayouts/slideLayout3.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032001"/>
            <a:ext cx="7772400" cy="3484216"/>
          </a:xfrm>
        </p:spPr>
        <p:txBody>
          <a:bodyPr/>
          <a:lstStyle/>
          <a:p>
            <a:br>
              <a:rPr lang="en-GB" altLang="en-US" dirty="0"/>
            </a:br>
            <a:r>
              <a:rPr lang="en-GB" altLang="en-US" dirty="0"/>
              <a:t> </a:t>
            </a:r>
            <a:r>
              <a:rPr lang="en-GB" altLang="en-US" sz="3600" dirty="0">
                <a:latin typeface="Arial Rounded MT Bold" charset="0"/>
                <a:ea typeface="Arial Rounded MT Bold" charset="0"/>
                <a:cs typeface="Arial Rounded MT Bold" charset="0"/>
              </a:rPr>
              <a:t>Academic &amp; Research Skills</a:t>
            </a:r>
            <a:br>
              <a:rPr lang="en-GB" altLang="en-US" sz="3600" dirty="0">
                <a:latin typeface="Arial Rounded MT Bold" charset="0"/>
                <a:ea typeface="Arial Rounded MT Bold" charset="0"/>
                <a:cs typeface="Arial Rounded MT Bold" charset="0"/>
              </a:rPr>
            </a:br>
            <a:r>
              <a:rPr lang="en-GB" altLang="en-US" sz="5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BMSK4008</a:t>
            </a:r>
            <a:br>
              <a:rPr lang="en-US" dirty="0">
                <a:latin typeface="+mj-ea"/>
                <a:cs typeface="+mj-ea"/>
              </a:rPr>
            </a:br>
            <a:b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Session 5</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443672" y="714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CertHE</a:t>
            </a: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1624954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13567"/>
            <a:ext cx="8540750" cy="4891413"/>
          </a:xfrm>
        </p:spPr>
        <p:txBody>
          <a:bodyPr>
            <a:noAutofit/>
          </a:bodyPr>
          <a:lstStyle/>
          <a:p>
            <a:pPr marL="0" indent="0">
              <a:buNone/>
              <a:defRPr/>
            </a:pPr>
            <a:r>
              <a:rPr lang="en-GB" sz="3600" dirty="0">
                <a:latin typeface="Arial Rounded MT Bold" charset="0"/>
                <a:ea typeface="Arial Rounded MT Bold" charset="0"/>
                <a:cs typeface="Arial Rounded MT Bold" charset="0"/>
              </a:rPr>
              <a:t>Todays Session</a:t>
            </a:r>
          </a:p>
          <a:p>
            <a:pPr marL="0" indent="0">
              <a:buNone/>
              <a:defRPr/>
            </a:pPr>
            <a:endParaRPr lang="en-GB" sz="3600" dirty="0">
              <a:latin typeface="Arial Rounded MT Bold" charset="0"/>
              <a:ea typeface="Arial Rounded MT Bold" charset="0"/>
              <a:cs typeface="Arial Rounded MT Bold" charset="0"/>
            </a:endParaRPr>
          </a:p>
          <a:p>
            <a:pPr>
              <a:defRPr/>
            </a:pPr>
            <a:r>
              <a:rPr lang="en-GB" sz="3600" dirty="0">
                <a:effectLst>
                  <a:outerShdw blurRad="38100" dist="38100" dir="2700000" algn="tl">
                    <a:srgbClr val="000000">
                      <a:alpha val="43137"/>
                    </a:srgbClr>
                  </a:outerShdw>
                </a:effectLst>
                <a:latin typeface="Arial Rounded MT Bold" charset="0"/>
              </a:rPr>
              <a:t>Paraphrasing and Citing</a:t>
            </a:r>
            <a:endParaRPr lang="en-GB" sz="3600" dirty="0">
              <a:latin typeface="Arial Rounded MT Bold" charset="0"/>
              <a:ea typeface="Arial Rounded MT Bold" charset="0"/>
              <a:cs typeface="Arial Rounded MT Bold" charset="0"/>
            </a:endParaRPr>
          </a:p>
          <a:p>
            <a:pPr>
              <a:defRPr/>
            </a:pPr>
            <a:r>
              <a:rPr lang="en-GB" sz="3600" dirty="0">
                <a:latin typeface="Arial Rounded MT Bold" charset="0"/>
                <a:ea typeface="Arial Rounded MT Bold" charset="0"/>
                <a:cs typeface="Arial Rounded MT Bold" charset="0"/>
              </a:rPr>
              <a:t>Harvard referencing</a:t>
            </a:r>
          </a:p>
        </p:txBody>
      </p:sp>
      <p:sp>
        <p:nvSpPr>
          <p:cNvPr id="4" name="Slide Number Placeholder 3"/>
          <p:cNvSpPr>
            <a:spLocks noGrp="1"/>
          </p:cNvSpPr>
          <p:nvPr>
            <p:ph type="sldNum" sz="quarter" idx="12"/>
          </p:nvPr>
        </p:nvSpPr>
        <p:spPr/>
        <p:txBody>
          <a:bodyP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9A8315E-A193-4633-90EA-6DF2636B2301}"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0855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and Citing</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587295"/>
            <a:ext cx="7855527" cy="3912009"/>
          </a:xfrm>
        </p:spPr>
        <p:txBody>
          <a:bodyPr/>
          <a:lstStyle/>
          <a:p>
            <a:pPr>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After reading an article in a book, newspaper or journal, it is probably useful for students to note down the most relevant points of the article (perhaps in bullet points) and then to write ‘</a:t>
            </a:r>
            <a:r>
              <a:rPr lang="en-GB" sz="2800" i="1" dirty="0">
                <a:latin typeface="Calibri" panose="020F0502020204030204" pitchFamily="34" charset="0"/>
                <a:ea typeface="Calibri" panose="020F0502020204030204" pitchFamily="34" charset="0"/>
                <a:cs typeface="Calibri" panose="020F0502020204030204" pitchFamily="34" charset="0"/>
              </a:rPr>
              <a:t>in their own words’</a:t>
            </a:r>
            <a:r>
              <a:rPr lang="en-GB" sz="2800" dirty="0">
                <a:latin typeface="Calibri" panose="020F0502020204030204" pitchFamily="34" charset="0"/>
                <a:ea typeface="Calibri" panose="020F0502020204030204" pitchFamily="34" charset="0"/>
                <a:cs typeface="Calibri" panose="020F0502020204030204" pitchFamily="34" charset="0"/>
              </a:rPr>
              <a:t> the ‘gist’ (‘</a:t>
            </a:r>
            <a:r>
              <a:rPr lang="en-GB" sz="2800" i="1" dirty="0">
                <a:latin typeface="Calibri" panose="020F0502020204030204" pitchFamily="34" charset="0"/>
                <a:ea typeface="Calibri" panose="020F0502020204030204" pitchFamily="34" charset="0"/>
                <a:cs typeface="Calibri" panose="020F0502020204030204" pitchFamily="34" charset="0"/>
              </a:rPr>
              <a:t>substance or general meaning of the text’</a:t>
            </a:r>
            <a:r>
              <a:rPr lang="en-GB" sz="2800" dirty="0">
                <a:latin typeface="Calibri" panose="020F0502020204030204" pitchFamily="34" charset="0"/>
                <a:ea typeface="Calibri" panose="020F0502020204030204" pitchFamily="34" charset="0"/>
                <a:cs typeface="Calibri" panose="020F0502020204030204" pitchFamily="34" charset="0"/>
              </a:rPr>
              <a:t>) of what has been read– going back to check that something important has not been missed out. </a:t>
            </a: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2071757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and Citing</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66148" y="1472995"/>
            <a:ext cx="7855527" cy="3912009"/>
          </a:xfrm>
        </p:spPr>
        <p:txBody>
          <a:bodyPr/>
          <a:lstStyle/>
          <a:p>
            <a:pPr>
              <a:spcAft>
                <a:spcPts val="800"/>
              </a:spcAft>
              <a:buFont typeface="Wingdings" panose="05000000000000000000" pitchFamily="2" charset="2"/>
              <a:buChar char="Ø"/>
            </a:pPr>
            <a:r>
              <a:rPr lang="en-US" sz="2800" dirty="0">
                <a:latin typeface="Calibri" panose="020F0502020204030204" pitchFamily="34" charset="0"/>
                <a:ea typeface="Calibri" panose="020F0502020204030204" pitchFamily="34" charset="0"/>
                <a:cs typeface="Calibri" panose="020F0502020204030204" pitchFamily="34" charset="0"/>
              </a:rPr>
              <a:t>Any  ideas, theories, opinions or any other information taken from elsewhere must be </a:t>
            </a:r>
            <a:r>
              <a:rPr lang="en-US" sz="2800" b="1" dirty="0">
                <a:latin typeface="Calibri" panose="020F0502020204030204" pitchFamily="34" charset="0"/>
                <a:ea typeface="Calibri" panose="020F0502020204030204" pitchFamily="34" charset="0"/>
                <a:cs typeface="Calibri" panose="020F0502020204030204" pitchFamily="34" charset="0"/>
              </a:rPr>
              <a:t>cited and referenced correctly. </a:t>
            </a:r>
            <a:br>
              <a:rPr lang="en-US" sz="2800" dirty="0">
                <a:latin typeface="Calibri" panose="020F0502020204030204" pitchFamily="34" charset="0"/>
                <a:ea typeface="Calibri" panose="020F0502020204030204" pitchFamily="34" charset="0"/>
                <a:cs typeface="Calibri" panose="020F0502020204030204" pitchFamily="34" charset="0"/>
              </a:rPr>
            </a:br>
            <a:r>
              <a:rPr lang="en-US" sz="2800" dirty="0">
                <a:latin typeface="Calibri" panose="020F0502020204030204" pitchFamily="34" charset="0"/>
                <a:ea typeface="Calibri" panose="020F0502020204030204" pitchFamily="34" charset="0"/>
                <a:cs typeface="Calibri" panose="020F0502020204030204" pitchFamily="34" charset="0"/>
              </a:rPr>
              <a:t> </a:t>
            </a:r>
            <a:endParaRPr lang="en-GB" sz="28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US" sz="2800" dirty="0">
                <a:latin typeface="Calibri" panose="020F0502020204030204" pitchFamily="34" charset="0"/>
                <a:ea typeface="Calibri" panose="020F0502020204030204" pitchFamily="34" charset="0"/>
                <a:cs typeface="Calibri" panose="020F0502020204030204" pitchFamily="34" charset="0"/>
              </a:rPr>
              <a:t>The art of writing a good assignment is for a student to be able to develop their own academic style to weave together other authors’ ideas and research results. </a:t>
            </a:r>
            <a:endParaRPr lang="en-GB" sz="28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4155536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and Citing</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66148" y="1576904"/>
            <a:ext cx="7855527" cy="3556205"/>
          </a:xfrm>
        </p:spPr>
        <p:txBody>
          <a:bodyPr/>
          <a:lstStyle/>
          <a:p>
            <a:pPr>
              <a:spcAft>
                <a:spcPts val="8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However, all the authors that have provided the student with this knowledge must be </a:t>
            </a:r>
            <a:r>
              <a:rPr lang="en-US" sz="2400" b="1" dirty="0">
                <a:latin typeface="Calibri" panose="020F0502020204030204" pitchFamily="34" charset="0"/>
                <a:ea typeface="Calibri" panose="020F0502020204030204" pitchFamily="34" charset="0"/>
                <a:cs typeface="Calibri" panose="020F0502020204030204" pitchFamily="34" charset="0"/>
              </a:rPr>
              <a:t>‘cited’ </a:t>
            </a:r>
            <a:r>
              <a:rPr lang="en-US" sz="2400" dirty="0">
                <a:latin typeface="Calibri" panose="020F0502020204030204" pitchFamily="34" charset="0"/>
                <a:ea typeface="Calibri" panose="020F0502020204030204" pitchFamily="34" charset="0"/>
                <a:cs typeface="Calibri" panose="020F0502020204030204" pitchFamily="34" charset="0"/>
              </a:rPr>
              <a:t>and </a:t>
            </a:r>
            <a:r>
              <a:rPr lang="en-US" sz="2400" b="1" dirty="0">
                <a:latin typeface="Calibri" panose="020F0502020204030204" pitchFamily="34" charset="0"/>
                <a:ea typeface="Calibri" panose="020F0502020204030204" pitchFamily="34" charset="0"/>
                <a:cs typeface="Calibri" panose="020F0502020204030204" pitchFamily="34" charset="0"/>
              </a:rPr>
              <a:t>‘referenced’ </a:t>
            </a:r>
            <a:r>
              <a:rPr lang="en-US" sz="2400" dirty="0">
                <a:latin typeface="Calibri" panose="020F0502020204030204" pitchFamily="34" charset="0"/>
                <a:ea typeface="Calibri" panose="020F0502020204030204" pitchFamily="34" charset="0"/>
                <a:cs typeface="Calibri" panose="020F0502020204030204" pitchFamily="34" charset="0"/>
              </a:rPr>
              <a:t>as the student did not come up with the theories or undertake the original research themselves.  </a:t>
            </a:r>
            <a:br>
              <a:rPr lang="en-US"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In fact, students must use other people’s research as a means to underpin the issues they discuss in their assignments, otherwise their discussion is merely ‘</a:t>
            </a:r>
            <a:r>
              <a:rPr lang="en-US" sz="2400" i="1" dirty="0">
                <a:latin typeface="Calibri" panose="020F0502020204030204" pitchFamily="34" charset="0"/>
                <a:ea typeface="Calibri" panose="020F0502020204030204" pitchFamily="34" charset="0"/>
                <a:cs typeface="Calibri" panose="020F0502020204030204" pitchFamily="34" charset="0"/>
              </a:rPr>
              <a:t>opinion</a:t>
            </a:r>
            <a:r>
              <a:rPr lang="en-US" sz="2400" dirty="0">
                <a:latin typeface="Calibri" panose="020F0502020204030204" pitchFamily="34" charset="0"/>
                <a:ea typeface="Calibri" panose="020F0502020204030204" pitchFamily="34" charset="0"/>
                <a:cs typeface="Calibri" panose="020F0502020204030204" pitchFamily="34" charset="0"/>
              </a:rPr>
              <a:t>’ and lacks credibility, as well as academic rigour. </a:t>
            </a:r>
            <a:endParaRPr lang="en-GB" sz="24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3486034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fontScale="90000"/>
          </a:bodyPr>
          <a:lstStyle/>
          <a:p>
            <a:r>
              <a:rPr lang="en-GB" sz="5300" dirty="0">
                <a:effectLst>
                  <a:outerShdw blurRad="38100" dist="38100" dir="2700000" algn="tl">
                    <a:srgbClr val="000000">
                      <a:alpha val="43137"/>
                    </a:srgbClr>
                  </a:outerShdw>
                </a:effectLst>
                <a:latin typeface="Arial Rounded MT Bold" panose="020F0704030504030204" pitchFamily="34" charset="0"/>
              </a:rPr>
              <a:t>What is Referencing?</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484784"/>
            <a:ext cx="8229600" cy="4032448"/>
          </a:xfrm>
        </p:spPr>
        <p:txBody>
          <a:bodyPr>
            <a:normAutofit fontScale="92500" lnSpcReduction="10000"/>
          </a:bodyP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When you are asked to write an assignment for SfWP, you are expected to conduct </a:t>
            </a:r>
            <a:r>
              <a:rPr lang="en-GB" i="1" dirty="0">
                <a:latin typeface="Arial" panose="020B0604020202020204" pitchFamily="34" charset="0"/>
                <a:ea typeface="Calibri" panose="020F0502020204030204" pitchFamily="34" charset="0"/>
                <a:cs typeface="Arial" panose="020B0604020202020204" pitchFamily="34" charset="0"/>
              </a:rPr>
              <a:t>‘research’</a:t>
            </a:r>
            <a:r>
              <a:rPr lang="en-GB" dirty="0">
                <a:latin typeface="Arial" panose="020B0604020202020204" pitchFamily="34" charset="0"/>
                <a:ea typeface="Calibri" panose="020F0502020204030204" pitchFamily="34" charset="0"/>
                <a:cs typeface="Arial" panose="020B0604020202020204" pitchFamily="34" charset="0"/>
              </a:rPr>
              <a:t> on each module topic before you begin writing. </a:t>
            </a: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You will probably not know much - if anything - about these topics when you start and will not be carrying this information around ‘in your head’; so, you will therefore begin your research by reading books, journal articles, articles on websites and so on to find the information you need.</a:t>
            </a:r>
          </a:p>
          <a:p>
            <a:endParaRPr lang="en-GB" dirty="0"/>
          </a:p>
        </p:txBody>
      </p:sp>
    </p:spTree>
    <p:extLst>
      <p:ext uri="{BB962C8B-B14F-4D97-AF65-F5344CB8AC3E}">
        <p14:creationId xmlns:p14="http://schemas.microsoft.com/office/powerpoint/2010/main" val="1189536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78701"/>
            <a:ext cx="8229600" cy="1152128"/>
          </a:xfrm>
        </p:spPr>
        <p:txBody>
          <a:bodyPr>
            <a:normAutofit fontScale="90000"/>
          </a:bodyPr>
          <a:lstStyle/>
          <a:p>
            <a:r>
              <a:rPr lang="en-GB" sz="5300" dirty="0">
                <a:effectLst>
                  <a:outerShdw blurRad="38100" dist="38100" dir="2700000" algn="tl">
                    <a:srgbClr val="000000">
                      <a:alpha val="43137"/>
                    </a:srgbClr>
                  </a:outerShdw>
                </a:effectLst>
                <a:latin typeface="Arial Rounded MT Bold" panose="020F0704030504030204" pitchFamily="34" charset="0"/>
              </a:rPr>
              <a:t>What is Referencing?</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268760"/>
            <a:ext cx="8229600" cy="4320480"/>
          </a:xfrm>
        </p:spPr>
        <p:txBody>
          <a:bodyPr>
            <a:normAutofit fontScale="25000" lnSpcReduction="20000"/>
          </a:bodyPr>
          <a:lstStyle/>
          <a:p>
            <a:pPr>
              <a:lnSpc>
                <a:spcPct val="107000"/>
              </a:lnSpc>
              <a:spcAft>
                <a:spcPts val="800"/>
              </a:spcAft>
            </a:pPr>
            <a:r>
              <a:rPr lang="en-GB" sz="11200" dirty="0">
                <a:latin typeface="Arial" panose="020B0604020202020204" pitchFamily="34" charset="0"/>
                <a:ea typeface="Calibri" panose="020F0502020204030204" pitchFamily="34" charset="0"/>
                <a:cs typeface="Arial" panose="020B0604020202020204" pitchFamily="34" charset="0"/>
              </a:rPr>
              <a:t>Your assignment will contain </a:t>
            </a:r>
            <a:r>
              <a:rPr lang="en-GB" sz="11200" i="1" dirty="0">
                <a:latin typeface="Arial" panose="020B0604020202020204" pitchFamily="34" charset="0"/>
                <a:ea typeface="Calibri" panose="020F0502020204030204" pitchFamily="34" charset="0"/>
                <a:cs typeface="Arial" panose="020B0604020202020204" pitchFamily="34" charset="0"/>
              </a:rPr>
              <a:t>‘references’</a:t>
            </a:r>
            <a:r>
              <a:rPr lang="en-GB" sz="11200" dirty="0">
                <a:latin typeface="Arial" panose="020B0604020202020204" pitchFamily="34" charset="0"/>
                <a:ea typeface="Calibri" panose="020F0502020204030204" pitchFamily="34" charset="0"/>
                <a:cs typeface="Arial" panose="020B0604020202020204" pitchFamily="34" charset="0"/>
              </a:rPr>
              <a:t> to these </a:t>
            </a:r>
            <a:r>
              <a:rPr lang="en-GB" sz="11200" i="1" dirty="0">
                <a:latin typeface="Arial" panose="020B0604020202020204" pitchFamily="34" charset="0"/>
                <a:ea typeface="Calibri" panose="020F0502020204030204" pitchFamily="34" charset="0"/>
                <a:cs typeface="Arial" panose="020B0604020202020204" pitchFamily="34" charset="0"/>
              </a:rPr>
              <a:t>‘sources of information’</a:t>
            </a:r>
            <a:r>
              <a:rPr lang="en-GB" sz="11200" dirty="0">
                <a:latin typeface="Arial" panose="020B0604020202020204" pitchFamily="34" charset="0"/>
                <a:ea typeface="Calibri" panose="020F0502020204030204" pitchFamily="34" charset="0"/>
                <a:cs typeface="Arial" panose="020B0604020202020204" pitchFamily="34" charset="0"/>
              </a:rPr>
              <a:t> - which will show your tutors where you discovered this information and whether you have understood what you have been reading about. </a:t>
            </a:r>
          </a:p>
          <a:p>
            <a:pPr>
              <a:lnSpc>
                <a:spcPct val="107000"/>
              </a:lnSpc>
              <a:spcAft>
                <a:spcPts val="800"/>
              </a:spcAft>
            </a:pPr>
            <a:r>
              <a:rPr lang="en-GB" sz="11200" dirty="0">
                <a:latin typeface="Arial" panose="020B0604020202020204" pitchFamily="34" charset="0"/>
                <a:cs typeface="Arial" panose="020B0604020202020204" pitchFamily="34" charset="0"/>
              </a:rPr>
              <a:t>Never make statements of fact without supporting evidence – if you think something is true or false, you will probably have read about it somewhere or seen it on the tv or internet.  Go and find the source of what you are saying and tell us where you found the information.</a:t>
            </a:r>
          </a:p>
          <a:p>
            <a:pPr>
              <a:lnSpc>
                <a:spcPct val="107000"/>
              </a:lnSpc>
              <a:spcAft>
                <a:spcPts val="800"/>
              </a:spcAft>
            </a:pPr>
            <a:endParaRPr lang="en-GB" sz="8600" dirty="0">
              <a:latin typeface="Calibri" panose="020F0502020204030204" pitchFamily="34" charset="0"/>
              <a:cs typeface="Calibri" panose="020F0502020204030204" pitchFamily="34"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230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94320"/>
            <a:ext cx="8229600" cy="1152128"/>
          </a:xfrm>
        </p:spPr>
        <p:txBody>
          <a:bodyPr>
            <a:normAutofit fontScale="90000"/>
          </a:bodyPr>
          <a:lstStyle/>
          <a:p>
            <a:r>
              <a:rPr lang="en-GB" sz="5300" dirty="0">
                <a:effectLst>
                  <a:outerShdw blurRad="38100" dist="38100" dir="2700000" algn="tl">
                    <a:srgbClr val="000000">
                      <a:alpha val="43137"/>
                    </a:srgbClr>
                  </a:outerShdw>
                </a:effectLst>
                <a:latin typeface="Arial Rounded MT Bold" panose="020F0704030504030204" pitchFamily="34" charset="0"/>
              </a:rPr>
              <a:t>Why Reference?</a:t>
            </a:r>
            <a:br>
              <a:rPr lang="en-GB" sz="5300" dirty="0">
                <a:effectLst>
                  <a:outerShdw blurRad="38100" dist="38100" dir="2700000" algn="tl">
                    <a:srgbClr val="000000">
                      <a:alpha val="43137"/>
                    </a:srgbClr>
                  </a:outerShdw>
                </a:effectLst>
                <a:latin typeface="Arial Rounded MT Bold" panose="020F0704030504030204" pitchFamily="34" charset="0"/>
              </a:rPr>
            </a:br>
            <a:endParaRPr lang="en-GB" sz="53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43347" y="1246448"/>
            <a:ext cx="8229600" cy="4365104"/>
          </a:xfrm>
        </p:spPr>
        <p:txBody>
          <a:bodyPr>
            <a:normAutofit/>
          </a:bodyPr>
          <a:lstStyle/>
          <a:p>
            <a:pPr marL="0" indent="0">
              <a:lnSpc>
                <a:spcPct val="120000"/>
              </a:lnSpc>
              <a:buNone/>
            </a:pPr>
            <a:endParaRPr lang="en-GB" sz="2800" dirty="0">
              <a:latin typeface="Calibri" panose="020F0502020204030204" pitchFamily="34" charset="0"/>
              <a:cs typeface="Calibri" panose="020F0502020204030204" pitchFamily="34" charset="0"/>
            </a:endParaRPr>
          </a:p>
          <a:p>
            <a:endParaRPr lang="en-GB" dirty="0"/>
          </a:p>
        </p:txBody>
      </p:sp>
      <p:sp>
        <p:nvSpPr>
          <p:cNvPr id="4" name="Rectangle 3">
            <a:extLst>
              <a:ext uri="{FF2B5EF4-FFF2-40B4-BE49-F238E27FC236}">
                <a16:creationId xmlns:a16="http://schemas.microsoft.com/office/drawing/2014/main" id="{30EF1474-AD46-41D4-A215-86E1F8FABB80}"/>
              </a:ext>
            </a:extLst>
          </p:cNvPr>
          <p:cNvSpPr/>
          <p:nvPr/>
        </p:nvSpPr>
        <p:spPr>
          <a:xfrm>
            <a:off x="571053" y="1211762"/>
            <a:ext cx="8229599" cy="2434641"/>
          </a:xfrm>
          <a:prstGeom prst="rect">
            <a:avLst/>
          </a:prstGeom>
        </p:spPr>
        <p:txBody>
          <a:bodyPr wrap="square">
            <a:spAutoFit/>
          </a:bodyPr>
          <a:lstStyle/>
          <a:p>
            <a:pPr>
              <a:lnSpc>
                <a:spcPct val="107000"/>
              </a:lnSpc>
              <a:spcAft>
                <a:spcPts val="800"/>
              </a:spcAft>
            </a:pPr>
            <a:r>
              <a:rPr lang="en-GB" sz="2400" dirty="0">
                <a:latin typeface="Arial" panose="020B0604020202020204" pitchFamily="34" charset="0"/>
                <a:cs typeface="Arial" panose="020B0604020202020204" pitchFamily="34" charset="0"/>
              </a:rPr>
              <a:t>When you reference your assignment correctly you are demonstrating that you have read widely on a topic and can support the theme of your work with evidence and comments from experts - which in turn gives your work ‘credibility’ and will help you gain higher marks for your efforts.</a:t>
            </a:r>
          </a:p>
        </p:txBody>
      </p:sp>
      <p:pic>
        <p:nvPicPr>
          <p:cNvPr id="6" name="Picture 5" descr="A drawing of a face&#10;&#10;Description automatically generated">
            <a:extLst>
              <a:ext uri="{FF2B5EF4-FFF2-40B4-BE49-F238E27FC236}">
                <a16:creationId xmlns:a16="http://schemas.microsoft.com/office/drawing/2014/main" id="{95D4EAA1-E7B7-48D0-9F30-A8CAA14AEF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03240" y="3207058"/>
            <a:ext cx="3870176" cy="2448531"/>
          </a:xfrm>
          <a:prstGeom prst="rect">
            <a:avLst/>
          </a:prstGeom>
        </p:spPr>
      </p:pic>
    </p:spTree>
    <p:extLst>
      <p:ext uri="{BB962C8B-B14F-4D97-AF65-F5344CB8AC3E}">
        <p14:creationId xmlns:p14="http://schemas.microsoft.com/office/powerpoint/2010/main" val="3403795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619672" y="404664"/>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2" name="Online Media 1" title="A guide to Harvard Referencing">
            <a:hlinkClick r:id="" action="ppaction://media"/>
            <a:extLst>
              <a:ext uri="{FF2B5EF4-FFF2-40B4-BE49-F238E27FC236}">
                <a16:creationId xmlns:a16="http://schemas.microsoft.com/office/drawing/2014/main" id="{B4404D11-897C-4311-993F-01B8C81A4C19}"/>
              </a:ext>
            </a:extLst>
          </p:cNvPr>
          <p:cNvPicPr>
            <a:picLocks noRot="1" noChangeAspect="1"/>
          </p:cNvPicPr>
          <p:nvPr>
            <a:videoFile r:link="rId1"/>
          </p:nvPr>
        </p:nvPicPr>
        <p:blipFill>
          <a:blip r:embed="rId3"/>
          <a:stretch>
            <a:fillRect/>
          </a:stretch>
        </p:blipFill>
        <p:spPr>
          <a:xfrm>
            <a:off x="1115616" y="1268115"/>
            <a:ext cx="6656740" cy="3888432"/>
          </a:xfrm>
          <a:prstGeom prst="rect">
            <a:avLst/>
          </a:prstGeom>
        </p:spPr>
      </p:pic>
    </p:spTree>
    <p:extLst>
      <p:ext uri="{BB962C8B-B14F-4D97-AF65-F5344CB8AC3E}">
        <p14:creationId xmlns:p14="http://schemas.microsoft.com/office/powerpoint/2010/main" val="3942723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sign&#10;&#10;Description automatically generated">
            <a:hlinkClick r:id="rId2"/>
            <a:extLst>
              <a:ext uri="{FF2B5EF4-FFF2-40B4-BE49-F238E27FC236}">
                <a16:creationId xmlns:a16="http://schemas.microsoft.com/office/drawing/2014/main" id="{182F30BE-6550-48BD-9124-00B5D7715A90}"/>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2590650" y="116632"/>
            <a:ext cx="3962699" cy="55446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01506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3B5F192-61E3-4EEE-A142-3B2DC42623A4}"/>
              </a:ext>
            </a:extLst>
          </p:cNvPr>
          <p:cNvSpPr txBox="1"/>
          <p:nvPr/>
        </p:nvSpPr>
        <p:spPr>
          <a:xfrm>
            <a:off x="1575073" y="116632"/>
            <a:ext cx="5544616" cy="830997"/>
          </a:xfrm>
          <a:prstGeom prst="rect">
            <a:avLst/>
          </a:prstGeom>
          <a:noFill/>
        </p:spPr>
        <p:txBody>
          <a:bodyPr wrap="square" rtlCol="0">
            <a:sp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How to Reference</a:t>
            </a:r>
          </a:p>
        </p:txBody>
      </p:sp>
      <p:pic>
        <p:nvPicPr>
          <p:cNvPr id="4" name="Picture 3" descr="A screenshot of a cell phone&#10;&#10;Description automatically generated">
            <a:extLst>
              <a:ext uri="{FF2B5EF4-FFF2-40B4-BE49-F238E27FC236}">
                <a16:creationId xmlns:a16="http://schemas.microsoft.com/office/drawing/2014/main" id="{2887FA4E-4D54-4AD6-962D-2AE58EEF4AA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530474" y="820162"/>
            <a:ext cx="5705822" cy="47248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09072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a:bodyPr>
          <a:lstStyle/>
          <a:p>
            <a:r>
              <a:rPr lang="en-GB" sz="4800" dirty="0">
                <a:effectLst>
                  <a:outerShdw blurRad="38100" dist="38100" dir="2700000" algn="tl">
                    <a:srgbClr val="000000">
                      <a:alpha val="43137"/>
                    </a:srgbClr>
                  </a:outerShdw>
                </a:effectLst>
                <a:latin typeface="Arial Rounded MT Bold" panose="020F0704030504030204" pitchFamily="34" charset="0"/>
              </a:rPr>
              <a:t>In-text Citations</a:t>
            </a:r>
            <a:endParaRPr lang="en-GB" sz="4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539552" y="1628800"/>
            <a:ext cx="8229600" cy="3744416"/>
          </a:xfrm>
        </p:spPr>
        <p:txBody>
          <a:bodyPr>
            <a:normAutofit/>
          </a:bodyPr>
          <a:lstStyle/>
          <a:p>
            <a:pPr marL="0" indent="0">
              <a:buNone/>
            </a:pPr>
            <a:r>
              <a:rPr lang="en-GB" dirty="0">
                <a:latin typeface="Arial" panose="020B0604020202020204" pitchFamily="34" charset="0"/>
                <a:cs typeface="Arial" panose="020B0604020202020204" pitchFamily="34" charset="0"/>
              </a:rPr>
              <a:t>In the Harvard system there are two steps to referencing: </a:t>
            </a:r>
          </a:p>
          <a:p>
            <a:pPr marL="0" indent="0">
              <a:buNone/>
            </a:pPr>
            <a:r>
              <a:rPr lang="en-GB" dirty="0">
                <a:latin typeface="Arial" panose="020B0604020202020204" pitchFamily="34" charset="0"/>
                <a:cs typeface="Arial" panose="020B0604020202020204" pitchFamily="34" charset="0"/>
              </a:rPr>
              <a:t>1. Identify the author(s) and year of publication of the source you are using - for your </a:t>
            </a:r>
            <a:r>
              <a:rPr lang="en-GB" i="1" dirty="0">
                <a:latin typeface="Arial" panose="020B0604020202020204" pitchFamily="34" charset="0"/>
                <a:cs typeface="Arial" panose="020B0604020202020204" pitchFamily="34" charset="0"/>
              </a:rPr>
              <a:t>in-text citation</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2. Provide the full details of the reference in a list at the end of your piece of work. Arrange this list - by author(s) - in alphabetical order.</a:t>
            </a:r>
          </a:p>
          <a:p>
            <a:pPr marL="0" indent="0">
              <a:buNone/>
            </a:pPr>
            <a:r>
              <a:rPr lang="en-GB" dirty="0">
                <a:latin typeface="Calibri" panose="020F0502020204030204" pitchFamily="34" charset="0"/>
                <a:cs typeface="Calibri" panose="020F0502020204030204" pitchFamily="34" charset="0"/>
              </a:rPr>
              <a:t> </a:t>
            </a:r>
          </a:p>
          <a:p>
            <a:endParaRPr lang="en-GB" dirty="0"/>
          </a:p>
        </p:txBody>
      </p:sp>
    </p:spTree>
    <p:extLst>
      <p:ext uri="{BB962C8B-B14F-4D97-AF65-F5344CB8AC3E}">
        <p14:creationId xmlns:p14="http://schemas.microsoft.com/office/powerpoint/2010/main" val="884467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0AFF389A-DFF1-4335-9A0F-D6AFE7E610E1}"/>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625310" y="188640"/>
            <a:ext cx="5893379" cy="54006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46469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2C580EF1-1C28-4311-85DF-5823BAD5CD00}"/>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691680" y="188640"/>
            <a:ext cx="5945302" cy="54726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25563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screenshot of a cell phone&#10;&#10;Description automatically generated">
            <a:extLst>
              <a:ext uri="{FF2B5EF4-FFF2-40B4-BE49-F238E27FC236}">
                <a16:creationId xmlns:a16="http://schemas.microsoft.com/office/drawing/2014/main" id="{8643F7FB-15ED-43D2-B5FF-7D6288E49E88}"/>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871327" y="1556792"/>
            <a:ext cx="7401346" cy="30243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600362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6168F1EF-7AAD-41B1-855E-B69CF761D392}"/>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547664" y="260648"/>
            <a:ext cx="5870365" cy="53285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56968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A799DEAA-75DF-4544-9F86-21849329B8A9}"/>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043608" y="332656"/>
            <a:ext cx="7376073" cy="53285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66768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8A9D91B9-FB61-4494-86CF-F08B60CC1E16}"/>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755576" y="476672"/>
            <a:ext cx="7844827" cy="51125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911420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5400" dirty="0">
                <a:effectLst>
                  <a:outerShdw blurRad="38100" dist="38100" dir="2700000" algn="tl">
                    <a:srgbClr val="000000">
                      <a:alpha val="43137"/>
                    </a:srgbClr>
                  </a:outerShdw>
                </a:effectLst>
                <a:latin typeface="Arial Rounded MT Bold" panose="020F0704030504030204" pitchFamily="34" charset="0"/>
              </a:rPr>
              <a:t>Reference List</a:t>
            </a:r>
            <a:endParaRPr lang="en-GB" sz="5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r>
              <a:rPr lang="en-GB" sz="2400" dirty="0">
                <a:latin typeface="Arial" panose="020B0604020202020204" pitchFamily="34" charset="0"/>
                <a:cs typeface="Arial" panose="020B0604020202020204" pitchFamily="34" charset="0"/>
              </a:rPr>
              <a:t>A reference list is always required when you cite other people’s work within your assignment.</a:t>
            </a:r>
          </a:p>
          <a:p>
            <a:r>
              <a:rPr lang="en-GB" sz="2400" dirty="0">
                <a:latin typeface="Arial" panose="020B0604020202020204" pitchFamily="34" charset="0"/>
                <a:cs typeface="Arial" panose="020B0604020202020204" pitchFamily="34" charset="0"/>
              </a:rPr>
              <a:t>It should be in alphabetical order by author surname and be placed at the end of your written work before any appendices.</a:t>
            </a:r>
          </a:p>
          <a:p>
            <a:r>
              <a:rPr lang="en-GB" sz="2400" dirty="0">
                <a:latin typeface="Arial" panose="020B0604020202020204" pitchFamily="34" charset="0"/>
                <a:cs typeface="Arial" panose="020B0604020202020204" pitchFamily="34" charset="0"/>
              </a:rPr>
              <a:t>The reference list should include details for everything that you cite in your assignment.  </a:t>
            </a:r>
          </a:p>
          <a:p>
            <a:endParaRPr lang="en-GB" dirty="0"/>
          </a:p>
        </p:txBody>
      </p:sp>
    </p:spTree>
    <p:extLst>
      <p:ext uri="{BB962C8B-B14F-4D97-AF65-F5344CB8AC3E}">
        <p14:creationId xmlns:p14="http://schemas.microsoft.com/office/powerpoint/2010/main" val="6350516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5400" dirty="0">
                <a:effectLst>
                  <a:outerShdw blurRad="38100" dist="38100" dir="2700000" algn="tl">
                    <a:srgbClr val="000000">
                      <a:alpha val="43137"/>
                    </a:srgbClr>
                  </a:outerShdw>
                </a:effectLst>
                <a:latin typeface="Arial Rounded MT Bold" panose="020F0704030504030204" pitchFamily="34" charset="0"/>
              </a:rPr>
              <a:t>Bibliography</a:t>
            </a:r>
            <a:endParaRPr lang="en-GB" sz="5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r>
              <a:rPr lang="en-GB" sz="2400" dirty="0">
                <a:latin typeface="Arial" panose="020B0604020202020204" pitchFamily="34" charset="0"/>
                <a:cs typeface="Arial" panose="020B0604020202020204" pitchFamily="34" charset="0"/>
              </a:rPr>
              <a:t>A bibliography is a list of all the sources you have read for your assignment, </a:t>
            </a:r>
            <a:r>
              <a:rPr lang="en-GB" sz="2400" i="1" dirty="0">
                <a:latin typeface="Arial" panose="020B0604020202020204" pitchFamily="34" charset="0"/>
                <a:cs typeface="Arial" panose="020B0604020202020204" pitchFamily="34" charset="0"/>
              </a:rPr>
              <a:t>whether or not you have cited them in your text </a:t>
            </a:r>
            <a:r>
              <a:rPr lang="en-GB" sz="2400" dirty="0">
                <a:latin typeface="Arial" panose="020B0604020202020204" pitchFamily="34" charset="0"/>
                <a:cs typeface="Arial" panose="020B0604020202020204" pitchFamily="34" charset="0"/>
              </a:rPr>
              <a:t>and therefore is more exhaustive than a reference list.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should also be in alphabetical order by author surname and be placed at the end of your written work before any appendices.</a:t>
            </a:r>
          </a:p>
          <a:p>
            <a:endParaRPr lang="en-GB" dirty="0"/>
          </a:p>
        </p:txBody>
      </p:sp>
    </p:spTree>
    <p:extLst>
      <p:ext uri="{BB962C8B-B14F-4D97-AF65-F5344CB8AC3E}">
        <p14:creationId xmlns:p14="http://schemas.microsoft.com/office/powerpoint/2010/main" val="14414543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References</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782791" cy="3912009"/>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SBS (2018) </a:t>
            </a:r>
            <a:r>
              <a:rPr lang="en-GB" sz="2000" i="1" dirty="0">
                <a:latin typeface="Arial" panose="020B0604020202020204" pitchFamily="34" charset="0"/>
                <a:ea typeface="Calibri" panose="020F0502020204030204" pitchFamily="34" charset="0"/>
                <a:cs typeface="Times New Roman" panose="02020603050405020304" pitchFamily="18" charset="0"/>
              </a:rPr>
              <a:t>School of Business Full Referencing Guide,</a:t>
            </a:r>
            <a:r>
              <a:rPr lang="en-GB" sz="2000" dirty="0">
                <a:latin typeface="Arial" panose="020B0604020202020204" pitchFamily="34" charset="0"/>
                <a:ea typeface="Calibri" panose="020F0502020204030204" pitchFamily="34" charset="0"/>
                <a:cs typeface="Times New Roman" panose="02020603050405020304" pitchFamily="18" charset="0"/>
              </a:rPr>
              <a:t> [online] available at https://moodle.uwtsd.ac.uk/pluginfile.php/96074/mod_resource/content/12/SBS_Full_Referencing_Guide_2018.pdf  accessed 12.04.18 (login required)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University of Derby. (2012), ‘</a:t>
            </a:r>
            <a:r>
              <a:rPr lang="en-GB" sz="2000" i="1" dirty="0">
                <a:latin typeface="Arial" panose="020B0604020202020204" pitchFamily="34" charset="0"/>
                <a:ea typeface="Calibri" panose="020F0502020204030204" pitchFamily="34" charset="0"/>
                <a:cs typeface="Times New Roman" panose="02020603050405020304" pitchFamily="18" charset="0"/>
              </a:rPr>
              <a:t>A Guide to Harvard Referencing’ </a:t>
            </a:r>
            <a:r>
              <a:rPr lang="en-GB" sz="2000" dirty="0">
                <a:latin typeface="Arial" panose="020B0604020202020204" pitchFamily="34" charset="0"/>
                <a:ea typeface="Calibri" panose="020F0502020204030204" pitchFamily="34" charset="0"/>
                <a:cs typeface="Times New Roman" panose="02020603050405020304" pitchFamily="18" charset="0"/>
              </a:rPr>
              <a:t>[online] available at https://www.youtube.com/watch?v=NDgqqPvMn0U  accessed 12.04.18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3819242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E7E9-897B-4B16-A259-0F75691711CE}"/>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References</a:t>
            </a:r>
            <a:endParaRPr lang="en-GB" dirty="0"/>
          </a:p>
        </p:txBody>
      </p:sp>
      <p:sp>
        <p:nvSpPr>
          <p:cNvPr id="3" name="Content Placeholder 2">
            <a:extLst>
              <a:ext uri="{FF2B5EF4-FFF2-40B4-BE49-F238E27FC236}">
                <a16:creationId xmlns:a16="http://schemas.microsoft.com/office/drawing/2014/main" id="{A9C6F7D0-A9A5-4B72-BFDA-99C6AFA617AE}"/>
              </a:ext>
            </a:extLst>
          </p:cNvPr>
          <p:cNvSpPr>
            <a:spLocks noGrp="1"/>
          </p:cNvSpPr>
          <p:nvPr>
            <p:ph idx="1"/>
          </p:nvPr>
        </p:nvSpPr>
        <p:spPr/>
        <p:txBody>
          <a:bodyPr>
            <a:normAutofit fontScale="70000" lnSpcReduction="20000"/>
          </a:bodyPr>
          <a:lstStyle/>
          <a:p>
            <a:pPr marL="0" indent="0">
              <a:lnSpc>
                <a:spcPct val="120000"/>
              </a:lnSpc>
              <a:buNone/>
            </a:pPr>
            <a:r>
              <a:rPr lang="en-GB" dirty="0">
                <a:latin typeface="Calibri" panose="020F0502020204030204" pitchFamily="34" charset="0"/>
                <a:cs typeface="Calibri" panose="020F0502020204030204" pitchFamily="34" charset="0"/>
              </a:rPr>
              <a:t>Downes, E. and Evans, A. (2018) </a:t>
            </a:r>
            <a:r>
              <a:rPr lang="en-GB" i="1" dirty="0">
                <a:latin typeface="Calibri" panose="020F0502020204030204" pitchFamily="34" charset="0"/>
                <a:cs typeface="Calibri" panose="020F0502020204030204" pitchFamily="34" charset="0"/>
              </a:rPr>
              <a:t>REFERENCING HANDBOOK, HARVARD, UWTSD Library and Learning Resources. </a:t>
            </a:r>
            <a:r>
              <a:rPr lang="en-GB" dirty="0">
                <a:latin typeface="Calibri" panose="020F0502020204030204" pitchFamily="34" charset="0"/>
                <a:cs typeface="Calibri" panose="020F0502020204030204" pitchFamily="34" charset="0"/>
              </a:rPr>
              <a:t>[online] Available at: https://www.uwtsd.ac.uk/media/uwtsd-website/content-assets/documents/library-and-learning-resources/infoskills/harvard-eng.PDF (Accessed: 25.10.19).</a:t>
            </a:r>
          </a:p>
          <a:p>
            <a:pPr marL="0" indent="0">
              <a:lnSpc>
                <a:spcPct val="120000"/>
              </a:lnSpc>
              <a:buNone/>
            </a:pPr>
            <a:r>
              <a:rPr lang="en-GB" dirty="0">
                <a:latin typeface="Calibri" panose="020F0502020204030204" pitchFamily="34" charset="0"/>
                <a:cs typeface="Calibri" panose="020F0502020204030204" pitchFamily="34" charset="0"/>
              </a:rPr>
              <a:t>University of Derby (2012) </a:t>
            </a:r>
            <a:r>
              <a:rPr lang="en-GB" i="1" dirty="0">
                <a:latin typeface="Calibri" panose="020F0502020204030204" pitchFamily="34" charset="0"/>
                <a:cs typeface="Calibri" panose="020F0502020204030204" pitchFamily="34" charset="0"/>
              </a:rPr>
              <a:t>A Guide to Harvard Referencing. </a:t>
            </a:r>
            <a:r>
              <a:rPr lang="en-GB" dirty="0">
                <a:latin typeface="Calibri" panose="020F0502020204030204" pitchFamily="34" charset="0"/>
                <a:cs typeface="Calibri" panose="020F0502020204030204" pitchFamily="34" charset="0"/>
              </a:rPr>
              <a:t>[online] Available at: https://www.youtube.com/watch?v=NDgqqPvMn0U  (Accessed: 25.10.19).</a:t>
            </a:r>
          </a:p>
          <a:p>
            <a:pPr marL="0" indent="0">
              <a:lnSpc>
                <a:spcPct val="120000"/>
              </a:lnSpc>
              <a:buNone/>
            </a:pPr>
            <a:r>
              <a:rPr lang="en-GB" dirty="0">
                <a:latin typeface="Calibri" panose="020F0502020204030204" pitchFamily="34" charset="0"/>
                <a:cs typeface="Calibri" panose="020F0502020204030204" pitchFamily="34" charset="0"/>
              </a:rPr>
              <a:t>University of Wales Trinity Saint David (2019) </a:t>
            </a:r>
            <a:r>
              <a:rPr lang="en-GB" i="1" dirty="0">
                <a:latin typeface="Calibri" panose="020F0502020204030204" pitchFamily="34" charset="0"/>
                <a:cs typeface="Calibri" panose="020F0502020204030204" pitchFamily="34" charset="0"/>
              </a:rPr>
              <a:t>Academic Quality Handbook 2019-2020. </a:t>
            </a:r>
            <a:r>
              <a:rPr lang="en-GB" dirty="0">
                <a:latin typeface="Calibri" panose="020F0502020204030204" pitchFamily="34" charset="0"/>
                <a:cs typeface="Calibri" panose="020F0502020204030204" pitchFamily="34" charset="0"/>
              </a:rPr>
              <a:t>[online] Available at: https://www.uwtsd.ac.uk/academic-office/academic-quality-handbook/ (Accessed: 25.10.19).</a:t>
            </a:r>
            <a:endParaRPr lang="en-GB" i="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141457129"/>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0" ma:contentTypeDescription="Create a new document." ma:contentTypeScope="" ma:versionID="e0541e7154bb3f712d97a0810d791772">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42544b206df2f82f3b9f8e2908e3acb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865184DA-0349-45D2-8DFF-557E329E9070}">
  <ds:schemaRefs>
    <ds:schemaRef ds:uri="http://purl.org/dc/terms/"/>
    <ds:schemaRef ds:uri="http://purl.org/dc/elements/1.1/"/>
    <ds:schemaRef ds:uri="http://schemas.microsoft.com/office/2006/documentManagement/types"/>
    <ds:schemaRef ds:uri="af73078d-a5bc-48dc-b246-bc0132131284"/>
    <ds:schemaRef ds:uri="29175ae9-5035-4541-baef-9062a3a44232"/>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7861C291-67D0-47CC-B9E1-A93AF245EC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SfWP Outreach Theme</Template>
  <TotalTime>66</TotalTime>
  <Words>946</Words>
  <Application>Microsoft Office PowerPoint</Application>
  <PresentationFormat>On-screen Show (4:3)</PresentationFormat>
  <Paragraphs>51</Paragraphs>
  <Slides>22</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 Rounded MT Bold</vt:lpstr>
      <vt:lpstr>Calibri</vt:lpstr>
      <vt:lpstr>Calibri Light</vt:lpstr>
      <vt:lpstr>Trebuchet MS</vt:lpstr>
      <vt:lpstr>Wingdings</vt:lpstr>
      <vt:lpstr>Custom Design</vt:lpstr>
      <vt:lpstr>  Academic &amp; Research Skills BMSK4008  Session 5  </vt:lpstr>
      <vt:lpstr>PowerPoint Presentation</vt:lpstr>
      <vt:lpstr>Paraphrasing and Citing</vt:lpstr>
      <vt:lpstr>Paraphrasing and Citing</vt:lpstr>
      <vt:lpstr>Paraphrasing and Citing</vt:lpstr>
      <vt:lpstr>What is Referencing? </vt:lpstr>
      <vt:lpstr>What is Referencing? </vt:lpstr>
      <vt:lpstr>Why Reference? </vt:lpstr>
      <vt:lpstr>PowerPoint Presentation</vt:lpstr>
      <vt:lpstr>PowerPoint Presentation</vt:lpstr>
      <vt:lpstr>PowerPoint Presentation</vt:lpstr>
      <vt:lpstr>In-text Citations</vt:lpstr>
      <vt:lpstr>PowerPoint Presentation</vt:lpstr>
      <vt:lpstr>PowerPoint Presentation</vt:lpstr>
      <vt:lpstr>PowerPoint Presentation</vt:lpstr>
      <vt:lpstr>PowerPoint Presentation</vt:lpstr>
      <vt:lpstr>PowerPoint Presentation</vt:lpstr>
      <vt:lpstr>PowerPoint Presentation</vt:lpstr>
      <vt:lpstr>Reference List</vt:lpstr>
      <vt:lpstr>Bibliography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5</dc:title>
  <dc:creator>Julia Ault;Gavin Hill John</dc:creator>
  <cp:lastModifiedBy>Julia Ault</cp:lastModifiedBy>
  <cp:revision>10</cp:revision>
  <dcterms:created xsi:type="dcterms:W3CDTF">2018-04-16T14:36:32Z</dcterms:created>
  <dcterms:modified xsi:type="dcterms:W3CDTF">2021-02-08T18:43:45Z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