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1" r:id="rId1"/>
  </p:sldMasterIdLst>
  <p:notesMasterIdLst>
    <p:notesMasterId r:id="rId17"/>
  </p:notesMasterIdLst>
  <p:handoutMasterIdLst>
    <p:handoutMasterId r:id="rId18"/>
  </p:handoutMasterIdLst>
  <p:sldIdLst>
    <p:sldId id="257" r:id="rId2"/>
    <p:sldId id="258" r:id="rId3"/>
    <p:sldId id="259" r:id="rId4"/>
    <p:sldId id="271" r:id="rId5"/>
    <p:sldId id="260" r:id="rId6"/>
    <p:sldId id="273" r:id="rId7"/>
    <p:sldId id="261" r:id="rId8"/>
    <p:sldId id="263" r:id="rId9"/>
    <p:sldId id="264" r:id="rId10"/>
    <p:sldId id="266" r:id="rId11"/>
    <p:sldId id="267" r:id="rId12"/>
    <p:sldId id="268" r:id="rId13"/>
    <p:sldId id="269" r:id="rId14"/>
    <p:sldId id="275" r:id="rId15"/>
    <p:sldId id="276"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guide id="3" pos="7296" userDrawn="1">
          <p15:clr>
            <a:srgbClr val="A4A3A4"/>
          </p15:clr>
        </p15:guide>
        <p15:guide id="4" orient="horz" pos="4128"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6BBA4A-D3F2-4A7A-9006-1BBC5C042760}" v="632" dt="2024-10-09T19:16:06.588"/>
  </p1510:revLst>
</p1510:revInfo>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241" autoAdjust="0"/>
    <p:restoredTop sz="89911" autoAdjust="0"/>
  </p:normalViewPr>
  <p:slideViewPr>
    <p:cSldViewPr snapToGrid="0">
      <p:cViewPr varScale="1">
        <p:scale>
          <a:sx n="104" d="100"/>
          <a:sy n="104" d="100"/>
        </p:scale>
        <p:origin x="96" y="264"/>
      </p:cViewPr>
      <p:guideLst>
        <p:guide orient="horz" pos="2160"/>
        <p:guide pos="3840"/>
        <p:guide pos="7296"/>
        <p:guide orient="horz" pos="4128"/>
      </p:guideLst>
    </p:cSldViewPr>
  </p:slideViewPr>
  <p:notesTextViewPr>
    <p:cViewPr>
      <p:scale>
        <a:sx n="3" d="2"/>
        <a:sy n="3" d="2"/>
      </p:scale>
      <p:origin x="0" y="0"/>
    </p:cViewPr>
  </p:notesTextViewPr>
  <p:notesViewPr>
    <p:cSldViewPr snapToGrid="0" showGuides="1">
      <p:cViewPr varScale="1">
        <p:scale>
          <a:sx n="90" d="100"/>
          <a:sy n="90" d="100"/>
        </p:scale>
        <p:origin x="285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B9B649-CA19-4D1B-A84E-21BD30BC8A3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1E69673-97B7-404E-88B3-2938358B8C07}">
      <dgm:prSet/>
      <dgm:spPr/>
      <dgm:t>
        <a:bodyPr/>
        <a:lstStyle/>
        <a:p>
          <a:r>
            <a:rPr lang="en-GB" dirty="0"/>
            <a:t>Introduce the project</a:t>
          </a:r>
          <a:endParaRPr lang="en-US" dirty="0"/>
        </a:p>
      </dgm:t>
    </dgm:pt>
    <dgm:pt modelId="{A401D266-3554-4405-9EAF-CFE1F31EF798}" type="parTrans" cxnId="{6456C1B8-B432-4D7E-9927-FA5C77B4BBAF}">
      <dgm:prSet/>
      <dgm:spPr/>
      <dgm:t>
        <a:bodyPr/>
        <a:lstStyle/>
        <a:p>
          <a:endParaRPr lang="en-US"/>
        </a:p>
      </dgm:t>
    </dgm:pt>
    <dgm:pt modelId="{DFF1EEAD-E9EC-4858-AD83-488166C87DBE}" type="sibTrans" cxnId="{6456C1B8-B432-4D7E-9927-FA5C77B4BBAF}">
      <dgm:prSet/>
      <dgm:spPr/>
      <dgm:t>
        <a:bodyPr/>
        <a:lstStyle/>
        <a:p>
          <a:endParaRPr lang="en-US"/>
        </a:p>
      </dgm:t>
    </dgm:pt>
    <dgm:pt modelId="{F4D7B42D-3914-4ED7-ABDB-BFDB1EFC0D6D}">
      <dgm:prSet/>
      <dgm:spPr/>
      <dgm:t>
        <a:bodyPr/>
        <a:lstStyle/>
        <a:p>
          <a:r>
            <a:rPr lang="en-GB" dirty="0"/>
            <a:t>Research findings</a:t>
          </a:r>
          <a:endParaRPr lang="en-US" dirty="0"/>
        </a:p>
      </dgm:t>
    </dgm:pt>
    <dgm:pt modelId="{6DD98AFD-83C9-4619-81CB-87D4B618F1B5}" type="parTrans" cxnId="{0011CD85-0F5E-4B0D-8709-8F67DD3226F5}">
      <dgm:prSet/>
      <dgm:spPr/>
      <dgm:t>
        <a:bodyPr/>
        <a:lstStyle/>
        <a:p>
          <a:endParaRPr lang="en-US"/>
        </a:p>
      </dgm:t>
    </dgm:pt>
    <dgm:pt modelId="{DEF54698-C007-4098-9A66-E5FC6EC853DD}" type="sibTrans" cxnId="{0011CD85-0F5E-4B0D-8709-8F67DD3226F5}">
      <dgm:prSet/>
      <dgm:spPr/>
      <dgm:t>
        <a:bodyPr/>
        <a:lstStyle/>
        <a:p>
          <a:endParaRPr lang="en-US"/>
        </a:p>
      </dgm:t>
    </dgm:pt>
    <dgm:pt modelId="{C76BAFA2-FB86-4207-9C5E-219CE93B899C}">
      <dgm:prSet/>
      <dgm:spPr/>
      <dgm:t>
        <a:bodyPr/>
        <a:lstStyle/>
        <a:p>
          <a:r>
            <a:rPr lang="en-US" dirty="0"/>
            <a:t>Learning outcomes from project research undertaken</a:t>
          </a:r>
        </a:p>
      </dgm:t>
    </dgm:pt>
    <dgm:pt modelId="{B720A585-7A5F-44B2-8546-A47A65A6B53E}" type="parTrans" cxnId="{E3302131-5C20-429D-98C5-3554BF4108E7}">
      <dgm:prSet/>
      <dgm:spPr/>
      <dgm:t>
        <a:bodyPr/>
        <a:lstStyle/>
        <a:p>
          <a:endParaRPr lang="en-US"/>
        </a:p>
      </dgm:t>
    </dgm:pt>
    <dgm:pt modelId="{E4544C0D-5B1D-4263-A099-536FE8AFCB7D}" type="sibTrans" cxnId="{E3302131-5C20-429D-98C5-3554BF4108E7}">
      <dgm:prSet/>
      <dgm:spPr/>
      <dgm:t>
        <a:bodyPr/>
        <a:lstStyle/>
        <a:p>
          <a:endParaRPr lang="en-US"/>
        </a:p>
      </dgm:t>
    </dgm:pt>
    <dgm:pt modelId="{15E83ABF-2037-4146-844E-58A2FEA9D9C3}">
      <dgm:prSet/>
      <dgm:spPr/>
      <dgm:t>
        <a:bodyPr/>
        <a:lstStyle/>
        <a:p>
          <a:r>
            <a:rPr lang="en-US" dirty="0"/>
            <a:t>Reflections of being an inside researcher</a:t>
          </a:r>
        </a:p>
      </dgm:t>
    </dgm:pt>
    <dgm:pt modelId="{EED80366-7087-4EC7-A268-B72965E899F9}" type="parTrans" cxnId="{C784041E-51A3-4184-9E34-F1A9AA0BE99B}">
      <dgm:prSet/>
      <dgm:spPr/>
      <dgm:t>
        <a:bodyPr/>
        <a:lstStyle/>
        <a:p>
          <a:endParaRPr lang="en-US"/>
        </a:p>
      </dgm:t>
    </dgm:pt>
    <dgm:pt modelId="{210CC728-1745-4F84-B318-102037652FCD}" type="sibTrans" cxnId="{C784041E-51A3-4184-9E34-F1A9AA0BE99B}">
      <dgm:prSet/>
      <dgm:spPr/>
      <dgm:t>
        <a:bodyPr/>
        <a:lstStyle/>
        <a:p>
          <a:endParaRPr lang="en-US"/>
        </a:p>
      </dgm:t>
    </dgm:pt>
    <dgm:pt modelId="{116EFE48-0814-479A-BE4D-8F4ADFE22B67}" type="pres">
      <dgm:prSet presAssocID="{97B9B649-CA19-4D1B-A84E-21BD30BC8A38}" presName="root" presStyleCnt="0">
        <dgm:presLayoutVars>
          <dgm:dir/>
          <dgm:resizeHandles val="exact"/>
        </dgm:presLayoutVars>
      </dgm:prSet>
      <dgm:spPr/>
    </dgm:pt>
    <dgm:pt modelId="{8A1479A2-A839-4584-88DC-8F414B50DD91}" type="pres">
      <dgm:prSet presAssocID="{E1E69673-97B7-404E-88B3-2938358B8C07}" presName="compNode" presStyleCnt="0"/>
      <dgm:spPr/>
    </dgm:pt>
    <dgm:pt modelId="{3F57DBBF-61A2-43A0-958F-2E0539656B0F}" type="pres">
      <dgm:prSet presAssocID="{E1E69673-97B7-404E-88B3-2938358B8C07}" presName="bgRect" presStyleLbl="bgShp" presStyleIdx="0" presStyleCnt="4"/>
      <dgm:spPr/>
    </dgm:pt>
    <dgm:pt modelId="{F2C369C1-A39E-471D-9DF5-63C181B9B64E}" type="pres">
      <dgm:prSet presAssocID="{E1E69673-97B7-404E-88B3-2938358B8C0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049AF9CC-A049-44A9-A617-1BC89360E73A}" type="pres">
      <dgm:prSet presAssocID="{E1E69673-97B7-404E-88B3-2938358B8C07}" presName="spaceRect" presStyleCnt="0"/>
      <dgm:spPr/>
    </dgm:pt>
    <dgm:pt modelId="{E2B6E195-4008-4109-A97B-4136FDD258F6}" type="pres">
      <dgm:prSet presAssocID="{E1E69673-97B7-404E-88B3-2938358B8C07}" presName="parTx" presStyleLbl="revTx" presStyleIdx="0" presStyleCnt="4">
        <dgm:presLayoutVars>
          <dgm:chMax val="0"/>
          <dgm:chPref val="0"/>
        </dgm:presLayoutVars>
      </dgm:prSet>
      <dgm:spPr/>
    </dgm:pt>
    <dgm:pt modelId="{8F71F2E5-4BF5-43F0-9EAE-433912B7C38C}" type="pres">
      <dgm:prSet presAssocID="{DFF1EEAD-E9EC-4858-AD83-488166C87DBE}" presName="sibTrans" presStyleCnt="0"/>
      <dgm:spPr/>
    </dgm:pt>
    <dgm:pt modelId="{EC928000-DBCE-4AB0-A140-5633D508308C}" type="pres">
      <dgm:prSet presAssocID="{F4D7B42D-3914-4ED7-ABDB-BFDB1EFC0D6D}" presName="compNode" presStyleCnt="0"/>
      <dgm:spPr/>
    </dgm:pt>
    <dgm:pt modelId="{48A964C3-B440-4E5B-88BC-DF5E5F9A02E8}" type="pres">
      <dgm:prSet presAssocID="{F4D7B42D-3914-4ED7-ABDB-BFDB1EFC0D6D}" presName="bgRect" presStyleLbl="bgShp" presStyleIdx="1" presStyleCnt="4"/>
      <dgm:spPr/>
    </dgm:pt>
    <dgm:pt modelId="{BC942356-2198-47BC-B49D-DACE56BCBD9D}" type="pres">
      <dgm:prSet presAssocID="{F4D7B42D-3914-4ED7-ABDB-BFDB1EFC0D6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eatre"/>
        </a:ext>
      </dgm:extLst>
    </dgm:pt>
    <dgm:pt modelId="{C0C3ED75-CB13-456D-BB83-3AC87EF1F12C}" type="pres">
      <dgm:prSet presAssocID="{F4D7B42D-3914-4ED7-ABDB-BFDB1EFC0D6D}" presName="spaceRect" presStyleCnt="0"/>
      <dgm:spPr/>
    </dgm:pt>
    <dgm:pt modelId="{BB285E84-3799-4BE6-A007-34E43A64CF0E}" type="pres">
      <dgm:prSet presAssocID="{F4D7B42D-3914-4ED7-ABDB-BFDB1EFC0D6D}" presName="parTx" presStyleLbl="revTx" presStyleIdx="1" presStyleCnt="4">
        <dgm:presLayoutVars>
          <dgm:chMax val="0"/>
          <dgm:chPref val="0"/>
        </dgm:presLayoutVars>
      </dgm:prSet>
      <dgm:spPr/>
    </dgm:pt>
    <dgm:pt modelId="{5D1214F6-C949-4A4E-9C7C-502C38112C7A}" type="pres">
      <dgm:prSet presAssocID="{DEF54698-C007-4098-9A66-E5FC6EC853DD}" presName="sibTrans" presStyleCnt="0"/>
      <dgm:spPr/>
    </dgm:pt>
    <dgm:pt modelId="{6E86C61D-9F5F-42D1-B25F-A8B99FC71E65}" type="pres">
      <dgm:prSet presAssocID="{C76BAFA2-FB86-4207-9C5E-219CE93B899C}" presName="compNode" presStyleCnt="0"/>
      <dgm:spPr/>
    </dgm:pt>
    <dgm:pt modelId="{730379B4-940B-46FF-BB18-C276B924DDF2}" type="pres">
      <dgm:prSet presAssocID="{C76BAFA2-FB86-4207-9C5E-219CE93B899C}" presName="bgRect" presStyleLbl="bgShp" presStyleIdx="2" presStyleCnt="4"/>
      <dgm:spPr/>
    </dgm:pt>
    <dgm:pt modelId="{C9B68D48-3664-4D29-8CCB-849603782680}" type="pres">
      <dgm:prSet presAssocID="{C76BAFA2-FB86-4207-9C5E-219CE93B899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aduation Cap"/>
        </a:ext>
      </dgm:extLst>
    </dgm:pt>
    <dgm:pt modelId="{F4220929-F17C-468E-815F-1D7C5FFF5E0A}" type="pres">
      <dgm:prSet presAssocID="{C76BAFA2-FB86-4207-9C5E-219CE93B899C}" presName="spaceRect" presStyleCnt="0"/>
      <dgm:spPr/>
    </dgm:pt>
    <dgm:pt modelId="{E02E94D5-533E-4AFF-8DBC-97B638894001}" type="pres">
      <dgm:prSet presAssocID="{C76BAFA2-FB86-4207-9C5E-219CE93B899C}" presName="parTx" presStyleLbl="revTx" presStyleIdx="2" presStyleCnt="4">
        <dgm:presLayoutVars>
          <dgm:chMax val="0"/>
          <dgm:chPref val="0"/>
        </dgm:presLayoutVars>
      </dgm:prSet>
      <dgm:spPr/>
    </dgm:pt>
    <dgm:pt modelId="{9982908E-CF43-46FA-8297-872A9A8B0C32}" type="pres">
      <dgm:prSet presAssocID="{E4544C0D-5B1D-4263-A099-536FE8AFCB7D}" presName="sibTrans" presStyleCnt="0"/>
      <dgm:spPr/>
    </dgm:pt>
    <dgm:pt modelId="{3F088D9D-0219-45A0-AD82-CD1004359ABC}" type="pres">
      <dgm:prSet presAssocID="{15E83ABF-2037-4146-844E-58A2FEA9D9C3}" presName="compNode" presStyleCnt="0"/>
      <dgm:spPr/>
    </dgm:pt>
    <dgm:pt modelId="{886B6A71-D450-46B4-9905-3D42DAE354BE}" type="pres">
      <dgm:prSet presAssocID="{15E83ABF-2037-4146-844E-58A2FEA9D9C3}" presName="bgRect" presStyleLbl="bgShp" presStyleIdx="3" presStyleCnt="4"/>
      <dgm:spPr/>
    </dgm:pt>
    <dgm:pt modelId="{C2349910-776B-4DE5-9236-B13223738BDF}" type="pres">
      <dgm:prSet presAssocID="{15E83ABF-2037-4146-844E-58A2FEA9D9C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peech"/>
        </a:ext>
      </dgm:extLst>
    </dgm:pt>
    <dgm:pt modelId="{928547F1-4D41-4055-88B7-49CA58570B2F}" type="pres">
      <dgm:prSet presAssocID="{15E83ABF-2037-4146-844E-58A2FEA9D9C3}" presName="spaceRect" presStyleCnt="0"/>
      <dgm:spPr/>
    </dgm:pt>
    <dgm:pt modelId="{A86E0977-0DAF-41A3-B804-1D9E9A52C11D}" type="pres">
      <dgm:prSet presAssocID="{15E83ABF-2037-4146-844E-58A2FEA9D9C3}" presName="parTx" presStyleLbl="revTx" presStyleIdx="3" presStyleCnt="4">
        <dgm:presLayoutVars>
          <dgm:chMax val="0"/>
          <dgm:chPref val="0"/>
        </dgm:presLayoutVars>
      </dgm:prSet>
      <dgm:spPr/>
    </dgm:pt>
  </dgm:ptLst>
  <dgm:cxnLst>
    <dgm:cxn modelId="{24906B19-4BA2-4759-B53E-A5E7806A15E7}" type="presOf" srcId="{97B9B649-CA19-4D1B-A84E-21BD30BC8A38}" destId="{116EFE48-0814-479A-BE4D-8F4ADFE22B67}" srcOrd="0" destOrd="0" presId="urn:microsoft.com/office/officeart/2018/2/layout/IconVerticalSolidList"/>
    <dgm:cxn modelId="{C784041E-51A3-4184-9E34-F1A9AA0BE99B}" srcId="{97B9B649-CA19-4D1B-A84E-21BD30BC8A38}" destId="{15E83ABF-2037-4146-844E-58A2FEA9D9C3}" srcOrd="3" destOrd="0" parTransId="{EED80366-7087-4EC7-A268-B72965E899F9}" sibTransId="{210CC728-1745-4F84-B318-102037652FCD}"/>
    <dgm:cxn modelId="{E3302131-5C20-429D-98C5-3554BF4108E7}" srcId="{97B9B649-CA19-4D1B-A84E-21BD30BC8A38}" destId="{C76BAFA2-FB86-4207-9C5E-219CE93B899C}" srcOrd="2" destOrd="0" parTransId="{B720A585-7A5F-44B2-8546-A47A65A6B53E}" sibTransId="{E4544C0D-5B1D-4263-A099-536FE8AFCB7D}"/>
    <dgm:cxn modelId="{2B2DD344-6920-492E-9784-BAEC36BA60F1}" type="presOf" srcId="{E1E69673-97B7-404E-88B3-2938358B8C07}" destId="{E2B6E195-4008-4109-A97B-4136FDD258F6}" srcOrd="0" destOrd="0" presId="urn:microsoft.com/office/officeart/2018/2/layout/IconVerticalSolidList"/>
    <dgm:cxn modelId="{81A0317A-01C1-4284-B35B-16A99655CB29}" type="presOf" srcId="{F4D7B42D-3914-4ED7-ABDB-BFDB1EFC0D6D}" destId="{BB285E84-3799-4BE6-A007-34E43A64CF0E}" srcOrd="0" destOrd="0" presId="urn:microsoft.com/office/officeart/2018/2/layout/IconVerticalSolidList"/>
    <dgm:cxn modelId="{0011CD85-0F5E-4B0D-8709-8F67DD3226F5}" srcId="{97B9B649-CA19-4D1B-A84E-21BD30BC8A38}" destId="{F4D7B42D-3914-4ED7-ABDB-BFDB1EFC0D6D}" srcOrd="1" destOrd="0" parTransId="{6DD98AFD-83C9-4619-81CB-87D4B618F1B5}" sibTransId="{DEF54698-C007-4098-9A66-E5FC6EC853DD}"/>
    <dgm:cxn modelId="{6456C1B8-B432-4D7E-9927-FA5C77B4BBAF}" srcId="{97B9B649-CA19-4D1B-A84E-21BD30BC8A38}" destId="{E1E69673-97B7-404E-88B3-2938358B8C07}" srcOrd="0" destOrd="0" parTransId="{A401D266-3554-4405-9EAF-CFE1F31EF798}" sibTransId="{DFF1EEAD-E9EC-4858-AD83-488166C87DBE}"/>
    <dgm:cxn modelId="{5FC10FEC-93A1-401C-93C3-AA231B5B44EE}" type="presOf" srcId="{C76BAFA2-FB86-4207-9C5E-219CE93B899C}" destId="{E02E94D5-533E-4AFF-8DBC-97B638894001}" srcOrd="0" destOrd="0" presId="urn:microsoft.com/office/officeart/2018/2/layout/IconVerticalSolidList"/>
    <dgm:cxn modelId="{102991FA-9304-41AF-9D9A-7A9483D96103}" type="presOf" srcId="{15E83ABF-2037-4146-844E-58A2FEA9D9C3}" destId="{A86E0977-0DAF-41A3-B804-1D9E9A52C11D}" srcOrd="0" destOrd="0" presId="urn:microsoft.com/office/officeart/2018/2/layout/IconVerticalSolidList"/>
    <dgm:cxn modelId="{E6FEDB37-6929-4397-BCCD-7CEB55869E5A}" type="presParOf" srcId="{116EFE48-0814-479A-BE4D-8F4ADFE22B67}" destId="{8A1479A2-A839-4584-88DC-8F414B50DD91}" srcOrd="0" destOrd="0" presId="urn:microsoft.com/office/officeart/2018/2/layout/IconVerticalSolidList"/>
    <dgm:cxn modelId="{890D1584-7CDA-44D6-90FD-C41A4BD112A5}" type="presParOf" srcId="{8A1479A2-A839-4584-88DC-8F414B50DD91}" destId="{3F57DBBF-61A2-43A0-958F-2E0539656B0F}" srcOrd="0" destOrd="0" presId="urn:microsoft.com/office/officeart/2018/2/layout/IconVerticalSolidList"/>
    <dgm:cxn modelId="{0F4E1D02-F5FB-46ED-83C5-4709BE96207E}" type="presParOf" srcId="{8A1479A2-A839-4584-88DC-8F414B50DD91}" destId="{F2C369C1-A39E-471D-9DF5-63C181B9B64E}" srcOrd="1" destOrd="0" presId="urn:microsoft.com/office/officeart/2018/2/layout/IconVerticalSolidList"/>
    <dgm:cxn modelId="{7028CE4F-B4FB-4C84-8C82-720A2AC5D2B0}" type="presParOf" srcId="{8A1479A2-A839-4584-88DC-8F414B50DD91}" destId="{049AF9CC-A049-44A9-A617-1BC89360E73A}" srcOrd="2" destOrd="0" presId="urn:microsoft.com/office/officeart/2018/2/layout/IconVerticalSolidList"/>
    <dgm:cxn modelId="{3D469976-4D7F-4438-88C5-97FD6734F71D}" type="presParOf" srcId="{8A1479A2-A839-4584-88DC-8F414B50DD91}" destId="{E2B6E195-4008-4109-A97B-4136FDD258F6}" srcOrd="3" destOrd="0" presId="urn:microsoft.com/office/officeart/2018/2/layout/IconVerticalSolidList"/>
    <dgm:cxn modelId="{F02CCDB6-B282-4DF9-BA2D-7775854060CF}" type="presParOf" srcId="{116EFE48-0814-479A-BE4D-8F4ADFE22B67}" destId="{8F71F2E5-4BF5-43F0-9EAE-433912B7C38C}" srcOrd="1" destOrd="0" presId="urn:microsoft.com/office/officeart/2018/2/layout/IconVerticalSolidList"/>
    <dgm:cxn modelId="{9AFFF585-48F3-43C4-B85B-03AFAEDAB0B9}" type="presParOf" srcId="{116EFE48-0814-479A-BE4D-8F4ADFE22B67}" destId="{EC928000-DBCE-4AB0-A140-5633D508308C}" srcOrd="2" destOrd="0" presId="urn:microsoft.com/office/officeart/2018/2/layout/IconVerticalSolidList"/>
    <dgm:cxn modelId="{1B03AC7F-7A8F-4628-8847-E69E4BAEEB9A}" type="presParOf" srcId="{EC928000-DBCE-4AB0-A140-5633D508308C}" destId="{48A964C3-B440-4E5B-88BC-DF5E5F9A02E8}" srcOrd="0" destOrd="0" presId="urn:microsoft.com/office/officeart/2018/2/layout/IconVerticalSolidList"/>
    <dgm:cxn modelId="{22623E36-DA91-4142-B87E-D8015B4C848B}" type="presParOf" srcId="{EC928000-DBCE-4AB0-A140-5633D508308C}" destId="{BC942356-2198-47BC-B49D-DACE56BCBD9D}" srcOrd="1" destOrd="0" presId="urn:microsoft.com/office/officeart/2018/2/layout/IconVerticalSolidList"/>
    <dgm:cxn modelId="{1FD68010-9186-4E78-8500-521EFC3F44C6}" type="presParOf" srcId="{EC928000-DBCE-4AB0-A140-5633D508308C}" destId="{C0C3ED75-CB13-456D-BB83-3AC87EF1F12C}" srcOrd="2" destOrd="0" presId="urn:microsoft.com/office/officeart/2018/2/layout/IconVerticalSolidList"/>
    <dgm:cxn modelId="{651BF5AF-B50A-4121-86EB-FD02C913936B}" type="presParOf" srcId="{EC928000-DBCE-4AB0-A140-5633D508308C}" destId="{BB285E84-3799-4BE6-A007-34E43A64CF0E}" srcOrd="3" destOrd="0" presId="urn:microsoft.com/office/officeart/2018/2/layout/IconVerticalSolidList"/>
    <dgm:cxn modelId="{A43F4A9A-69CC-47DA-9011-0880786F2C2B}" type="presParOf" srcId="{116EFE48-0814-479A-BE4D-8F4ADFE22B67}" destId="{5D1214F6-C949-4A4E-9C7C-502C38112C7A}" srcOrd="3" destOrd="0" presId="urn:microsoft.com/office/officeart/2018/2/layout/IconVerticalSolidList"/>
    <dgm:cxn modelId="{86BCAF8A-603D-4BBA-A652-2C2FAC092546}" type="presParOf" srcId="{116EFE48-0814-479A-BE4D-8F4ADFE22B67}" destId="{6E86C61D-9F5F-42D1-B25F-A8B99FC71E65}" srcOrd="4" destOrd="0" presId="urn:microsoft.com/office/officeart/2018/2/layout/IconVerticalSolidList"/>
    <dgm:cxn modelId="{6003BBC6-CD45-4E54-B429-C7CE65154005}" type="presParOf" srcId="{6E86C61D-9F5F-42D1-B25F-A8B99FC71E65}" destId="{730379B4-940B-46FF-BB18-C276B924DDF2}" srcOrd="0" destOrd="0" presId="urn:microsoft.com/office/officeart/2018/2/layout/IconVerticalSolidList"/>
    <dgm:cxn modelId="{5E188CCE-8FB7-4B38-8EA7-0611D2269EB8}" type="presParOf" srcId="{6E86C61D-9F5F-42D1-B25F-A8B99FC71E65}" destId="{C9B68D48-3664-4D29-8CCB-849603782680}" srcOrd="1" destOrd="0" presId="urn:microsoft.com/office/officeart/2018/2/layout/IconVerticalSolidList"/>
    <dgm:cxn modelId="{70F2299D-526F-4991-994F-D50829603B5D}" type="presParOf" srcId="{6E86C61D-9F5F-42D1-B25F-A8B99FC71E65}" destId="{F4220929-F17C-468E-815F-1D7C5FFF5E0A}" srcOrd="2" destOrd="0" presId="urn:microsoft.com/office/officeart/2018/2/layout/IconVerticalSolidList"/>
    <dgm:cxn modelId="{EE954F44-0DE1-439E-8C18-BED6517A7711}" type="presParOf" srcId="{6E86C61D-9F5F-42D1-B25F-A8B99FC71E65}" destId="{E02E94D5-533E-4AFF-8DBC-97B638894001}" srcOrd="3" destOrd="0" presId="urn:microsoft.com/office/officeart/2018/2/layout/IconVerticalSolidList"/>
    <dgm:cxn modelId="{924EFD6A-A6D6-47ED-AEFC-86669987A07D}" type="presParOf" srcId="{116EFE48-0814-479A-BE4D-8F4ADFE22B67}" destId="{9982908E-CF43-46FA-8297-872A9A8B0C32}" srcOrd="5" destOrd="0" presId="urn:microsoft.com/office/officeart/2018/2/layout/IconVerticalSolidList"/>
    <dgm:cxn modelId="{20B3118C-E6B7-4699-B3EB-FC398179927E}" type="presParOf" srcId="{116EFE48-0814-479A-BE4D-8F4ADFE22B67}" destId="{3F088D9D-0219-45A0-AD82-CD1004359ABC}" srcOrd="6" destOrd="0" presId="urn:microsoft.com/office/officeart/2018/2/layout/IconVerticalSolidList"/>
    <dgm:cxn modelId="{56C3D834-6CD7-4D17-9CE0-A9B42D8FF8E5}" type="presParOf" srcId="{3F088D9D-0219-45A0-AD82-CD1004359ABC}" destId="{886B6A71-D450-46B4-9905-3D42DAE354BE}" srcOrd="0" destOrd="0" presId="urn:microsoft.com/office/officeart/2018/2/layout/IconVerticalSolidList"/>
    <dgm:cxn modelId="{4065FFB3-B037-4183-8066-412B0CEDB1ED}" type="presParOf" srcId="{3F088D9D-0219-45A0-AD82-CD1004359ABC}" destId="{C2349910-776B-4DE5-9236-B13223738BDF}" srcOrd="1" destOrd="0" presId="urn:microsoft.com/office/officeart/2018/2/layout/IconVerticalSolidList"/>
    <dgm:cxn modelId="{D26C2AA7-F68C-42BC-A26C-1CA420EDB290}" type="presParOf" srcId="{3F088D9D-0219-45A0-AD82-CD1004359ABC}" destId="{928547F1-4D41-4055-88B7-49CA58570B2F}" srcOrd="2" destOrd="0" presId="urn:microsoft.com/office/officeart/2018/2/layout/IconVerticalSolidList"/>
    <dgm:cxn modelId="{871AC3A6-900C-4533-88FC-83569811D368}" type="presParOf" srcId="{3F088D9D-0219-45A0-AD82-CD1004359ABC}" destId="{A86E0977-0DAF-41A3-B804-1D9E9A52C11D}"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57DBBF-61A2-43A0-958F-2E0539656B0F}">
      <dsp:nvSpPr>
        <dsp:cNvPr id="0" name=""/>
        <dsp:cNvSpPr/>
      </dsp:nvSpPr>
      <dsp:spPr>
        <a:xfrm>
          <a:off x="0" y="2042"/>
          <a:ext cx="6656769" cy="103518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C369C1-A39E-471D-9DF5-63C181B9B64E}">
      <dsp:nvSpPr>
        <dsp:cNvPr id="0" name=""/>
        <dsp:cNvSpPr/>
      </dsp:nvSpPr>
      <dsp:spPr>
        <a:xfrm>
          <a:off x="313143" y="234959"/>
          <a:ext cx="569351" cy="5693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2B6E195-4008-4109-A97B-4136FDD258F6}">
      <dsp:nvSpPr>
        <dsp:cNvPr id="0" name=""/>
        <dsp:cNvSpPr/>
      </dsp:nvSpPr>
      <dsp:spPr>
        <a:xfrm>
          <a:off x="1195638" y="2042"/>
          <a:ext cx="5461130" cy="10351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57" tIns="109557" rIns="109557" bIns="109557" numCol="1" spcCol="1270" anchor="ctr" anchorCtr="0">
          <a:noAutofit/>
        </a:bodyPr>
        <a:lstStyle/>
        <a:p>
          <a:pPr marL="0" lvl="0" indent="0" algn="l" defTabSz="977900">
            <a:lnSpc>
              <a:spcPct val="90000"/>
            </a:lnSpc>
            <a:spcBef>
              <a:spcPct val="0"/>
            </a:spcBef>
            <a:spcAft>
              <a:spcPct val="35000"/>
            </a:spcAft>
            <a:buNone/>
          </a:pPr>
          <a:r>
            <a:rPr lang="en-GB" sz="2200" kern="1200" dirty="0"/>
            <a:t>Introduce the project</a:t>
          </a:r>
          <a:endParaRPr lang="en-US" sz="2200" kern="1200" dirty="0"/>
        </a:p>
      </dsp:txBody>
      <dsp:txXfrm>
        <a:off x="1195638" y="2042"/>
        <a:ext cx="5461130" cy="1035185"/>
      </dsp:txXfrm>
    </dsp:sp>
    <dsp:sp modelId="{48A964C3-B440-4E5B-88BC-DF5E5F9A02E8}">
      <dsp:nvSpPr>
        <dsp:cNvPr id="0" name=""/>
        <dsp:cNvSpPr/>
      </dsp:nvSpPr>
      <dsp:spPr>
        <a:xfrm>
          <a:off x="0" y="1296024"/>
          <a:ext cx="6656769" cy="103518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942356-2198-47BC-B49D-DACE56BCBD9D}">
      <dsp:nvSpPr>
        <dsp:cNvPr id="0" name=""/>
        <dsp:cNvSpPr/>
      </dsp:nvSpPr>
      <dsp:spPr>
        <a:xfrm>
          <a:off x="313143" y="1528940"/>
          <a:ext cx="569351" cy="5693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B285E84-3799-4BE6-A007-34E43A64CF0E}">
      <dsp:nvSpPr>
        <dsp:cNvPr id="0" name=""/>
        <dsp:cNvSpPr/>
      </dsp:nvSpPr>
      <dsp:spPr>
        <a:xfrm>
          <a:off x="1195638" y="1296024"/>
          <a:ext cx="5461130" cy="10351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57" tIns="109557" rIns="109557" bIns="109557" numCol="1" spcCol="1270" anchor="ctr" anchorCtr="0">
          <a:noAutofit/>
        </a:bodyPr>
        <a:lstStyle/>
        <a:p>
          <a:pPr marL="0" lvl="0" indent="0" algn="l" defTabSz="977900">
            <a:lnSpc>
              <a:spcPct val="90000"/>
            </a:lnSpc>
            <a:spcBef>
              <a:spcPct val="0"/>
            </a:spcBef>
            <a:spcAft>
              <a:spcPct val="35000"/>
            </a:spcAft>
            <a:buNone/>
          </a:pPr>
          <a:r>
            <a:rPr lang="en-GB" sz="2200" kern="1200" dirty="0"/>
            <a:t>Research findings</a:t>
          </a:r>
          <a:endParaRPr lang="en-US" sz="2200" kern="1200" dirty="0"/>
        </a:p>
      </dsp:txBody>
      <dsp:txXfrm>
        <a:off x="1195638" y="1296024"/>
        <a:ext cx="5461130" cy="1035185"/>
      </dsp:txXfrm>
    </dsp:sp>
    <dsp:sp modelId="{730379B4-940B-46FF-BB18-C276B924DDF2}">
      <dsp:nvSpPr>
        <dsp:cNvPr id="0" name=""/>
        <dsp:cNvSpPr/>
      </dsp:nvSpPr>
      <dsp:spPr>
        <a:xfrm>
          <a:off x="0" y="2590005"/>
          <a:ext cx="6656769" cy="103518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B68D48-3664-4D29-8CCB-849603782680}">
      <dsp:nvSpPr>
        <dsp:cNvPr id="0" name=""/>
        <dsp:cNvSpPr/>
      </dsp:nvSpPr>
      <dsp:spPr>
        <a:xfrm>
          <a:off x="313143" y="2822922"/>
          <a:ext cx="569351" cy="5693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02E94D5-533E-4AFF-8DBC-97B638894001}">
      <dsp:nvSpPr>
        <dsp:cNvPr id="0" name=""/>
        <dsp:cNvSpPr/>
      </dsp:nvSpPr>
      <dsp:spPr>
        <a:xfrm>
          <a:off x="1195638" y="2590005"/>
          <a:ext cx="5461130" cy="10351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57" tIns="109557" rIns="109557" bIns="109557" numCol="1" spcCol="1270" anchor="ctr" anchorCtr="0">
          <a:noAutofit/>
        </a:bodyPr>
        <a:lstStyle/>
        <a:p>
          <a:pPr marL="0" lvl="0" indent="0" algn="l" defTabSz="977900">
            <a:lnSpc>
              <a:spcPct val="90000"/>
            </a:lnSpc>
            <a:spcBef>
              <a:spcPct val="0"/>
            </a:spcBef>
            <a:spcAft>
              <a:spcPct val="35000"/>
            </a:spcAft>
            <a:buNone/>
          </a:pPr>
          <a:r>
            <a:rPr lang="en-US" sz="2200" kern="1200" dirty="0"/>
            <a:t>Learning outcomes from project research undertaken</a:t>
          </a:r>
        </a:p>
      </dsp:txBody>
      <dsp:txXfrm>
        <a:off x="1195638" y="2590005"/>
        <a:ext cx="5461130" cy="1035185"/>
      </dsp:txXfrm>
    </dsp:sp>
    <dsp:sp modelId="{886B6A71-D450-46B4-9905-3D42DAE354BE}">
      <dsp:nvSpPr>
        <dsp:cNvPr id="0" name=""/>
        <dsp:cNvSpPr/>
      </dsp:nvSpPr>
      <dsp:spPr>
        <a:xfrm>
          <a:off x="0" y="3883987"/>
          <a:ext cx="6656769" cy="103518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349910-776B-4DE5-9236-B13223738BDF}">
      <dsp:nvSpPr>
        <dsp:cNvPr id="0" name=""/>
        <dsp:cNvSpPr/>
      </dsp:nvSpPr>
      <dsp:spPr>
        <a:xfrm>
          <a:off x="313143" y="4116903"/>
          <a:ext cx="569351" cy="5693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86E0977-0DAF-41A3-B804-1D9E9A52C11D}">
      <dsp:nvSpPr>
        <dsp:cNvPr id="0" name=""/>
        <dsp:cNvSpPr/>
      </dsp:nvSpPr>
      <dsp:spPr>
        <a:xfrm>
          <a:off x="1195638" y="3883987"/>
          <a:ext cx="5461130" cy="10351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57" tIns="109557" rIns="109557" bIns="109557" numCol="1" spcCol="1270" anchor="ctr" anchorCtr="0">
          <a:noAutofit/>
        </a:bodyPr>
        <a:lstStyle/>
        <a:p>
          <a:pPr marL="0" lvl="0" indent="0" algn="l" defTabSz="977900">
            <a:lnSpc>
              <a:spcPct val="90000"/>
            </a:lnSpc>
            <a:spcBef>
              <a:spcPct val="0"/>
            </a:spcBef>
            <a:spcAft>
              <a:spcPct val="35000"/>
            </a:spcAft>
            <a:buNone/>
          </a:pPr>
          <a:r>
            <a:rPr lang="en-US" sz="2200" kern="1200" dirty="0"/>
            <a:t>Reflections of being an inside researcher</a:t>
          </a:r>
        </a:p>
      </dsp:txBody>
      <dsp:txXfrm>
        <a:off x="1195638" y="3883987"/>
        <a:ext cx="5461130" cy="103518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BE3387C1-8EFB-44F7-8485-D662F1CF7333}" type="datetime1">
              <a:rPr lang="en-GB" smtClean="0"/>
              <a:t>09/10/2024</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64E50CC-F33A-4EF4-9F12-93EC4A21A0CF}" type="slidenum">
              <a:rPr lang="en-GB" smtClean="0"/>
              <a:t>‹#›</a:t>
            </a:fld>
            <a:endParaRPr lang="en-GB" dirty="0"/>
          </a:p>
        </p:txBody>
      </p:sp>
    </p:spTree>
    <p:extLst>
      <p:ext uri="{BB962C8B-B14F-4D97-AF65-F5344CB8AC3E}">
        <p14:creationId xmlns:p14="http://schemas.microsoft.com/office/powerpoint/2010/main" val="132329507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88D6434E-09F1-48C0-A525-B5A7008B7802}" type="datetime1">
              <a:rPr lang="en-GB" noProof="0" smtClean="0"/>
              <a:t>09/10/2024</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2674CE4-FBD8-4481-AEFB-CA53E599A745}" type="slidenum">
              <a:rPr lang="en-GB" noProof="0" smtClean="0"/>
              <a:t>‹#›</a:t>
            </a:fld>
            <a:endParaRPr lang="en-GB" noProof="0" dirty="0"/>
          </a:p>
        </p:txBody>
      </p:sp>
    </p:spTree>
    <p:extLst>
      <p:ext uri="{BB962C8B-B14F-4D97-AF65-F5344CB8AC3E}">
        <p14:creationId xmlns:p14="http://schemas.microsoft.com/office/powerpoint/2010/main" val="127326818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Hello, my name is Victoria Wall and I am a student at University of Wales Trinity St David and I am presenting to you today, a critical reflection on the outcomes of my project undertaken</a:t>
            </a:r>
          </a:p>
        </p:txBody>
      </p:sp>
      <p:sp>
        <p:nvSpPr>
          <p:cNvPr id="4" name="Slide Number Placeholder 3"/>
          <p:cNvSpPr>
            <a:spLocks noGrp="1"/>
          </p:cNvSpPr>
          <p:nvPr>
            <p:ph type="sldNum" sz="quarter" idx="10"/>
          </p:nvPr>
        </p:nvSpPr>
        <p:spPr/>
        <p:txBody>
          <a:bodyPr rtlCol="0"/>
          <a:lstStyle/>
          <a:p>
            <a:pPr rtl="0"/>
            <a:fld id="{32674CE4-FBD8-4481-AEFB-CA53E599A745}" type="slidenum">
              <a:rPr lang="en-GB" smtClean="0"/>
              <a:t>1</a:t>
            </a:fld>
            <a:endParaRPr lang="en-GB" dirty="0"/>
          </a:p>
        </p:txBody>
      </p:sp>
    </p:spTree>
    <p:extLst>
      <p:ext uri="{BB962C8B-B14F-4D97-AF65-F5344CB8AC3E}">
        <p14:creationId xmlns:p14="http://schemas.microsoft.com/office/powerpoint/2010/main" val="21479742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171450" indent="-171450" rtl="0">
              <a:buFont typeface="Arial" panose="020B0604020202020204" pitchFamily="34" charset="0"/>
              <a:buChar char="•"/>
            </a:pPr>
            <a:r>
              <a:rPr lang="en-GB" dirty="0"/>
              <a:t>The Aim of today’s presentation is to critically reflect on the learning outcomes of the project which will include discussing issues of being an inside researcher and how I overcome these.</a:t>
            </a:r>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2</a:t>
            </a:fld>
            <a:endParaRPr lang="en-GB" dirty="0"/>
          </a:p>
        </p:txBody>
      </p:sp>
    </p:spTree>
    <p:extLst>
      <p:ext uri="{BB962C8B-B14F-4D97-AF65-F5344CB8AC3E}">
        <p14:creationId xmlns:p14="http://schemas.microsoft.com/office/powerpoint/2010/main" val="118867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3</a:t>
            </a:fld>
            <a:endParaRPr lang="en-GB" dirty="0"/>
          </a:p>
        </p:txBody>
      </p:sp>
    </p:spTree>
    <p:extLst>
      <p:ext uri="{BB962C8B-B14F-4D97-AF65-F5344CB8AC3E}">
        <p14:creationId xmlns:p14="http://schemas.microsoft.com/office/powerpoint/2010/main" val="9558711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FF1602-AC9D-22B0-58E4-DD12A39C79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955698-8594-82B8-50BA-B46E00530B3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EDB6612-43BA-14A0-D5AD-4E637D894AC3}"/>
              </a:ext>
            </a:extLst>
          </p:cNvPr>
          <p:cNvSpPr>
            <a:spLocks noGrp="1"/>
          </p:cNvSpPr>
          <p:nvPr>
            <p:ph type="body" idx="1"/>
          </p:nvPr>
        </p:nvSpPr>
        <p:spPr/>
        <p:txBody>
          <a:bodyPr rtlCol="0"/>
          <a:lstStyle/>
          <a:p>
            <a:pPr rtl="0"/>
            <a:endParaRPr lang="en-GB" dirty="0"/>
          </a:p>
        </p:txBody>
      </p:sp>
      <p:sp>
        <p:nvSpPr>
          <p:cNvPr id="4" name="Slide Number Placeholder 3">
            <a:extLst>
              <a:ext uri="{FF2B5EF4-FFF2-40B4-BE49-F238E27FC236}">
                <a16:creationId xmlns:a16="http://schemas.microsoft.com/office/drawing/2014/main" id="{F4638972-432D-D6AC-262E-2642B9064F7E}"/>
              </a:ext>
            </a:extLst>
          </p:cNvPr>
          <p:cNvSpPr>
            <a:spLocks noGrp="1"/>
          </p:cNvSpPr>
          <p:nvPr>
            <p:ph type="sldNum" sz="quarter" idx="10"/>
          </p:nvPr>
        </p:nvSpPr>
        <p:spPr/>
        <p:txBody>
          <a:bodyPr rtlCol="0"/>
          <a:lstStyle/>
          <a:p>
            <a:pPr rtl="0"/>
            <a:fld id="{CF2FD335-6D8E-486A-8F5F-DFC7325903FF}" type="slidenum">
              <a:rPr lang="en-GB" smtClean="0"/>
              <a:t>4</a:t>
            </a:fld>
            <a:endParaRPr lang="en-GB" dirty="0"/>
          </a:p>
        </p:txBody>
      </p:sp>
    </p:spTree>
    <p:extLst>
      <p:ext uri="{BB962C8B-B14F-4D97-AF65-F5344CB8AC3E}">
        <p14:creationId xmlns:p14="http://schemas.microsoft.com/office/powerpoint/2010/main" val="35901886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The research onion is a metaphorical model which was developed by Saunders et al (2007).  It’s purpose is to assist researchers to recognise the different stages of research undertaken to get to the core of the project. Utilising the research onion encourages the researcher to process considerations, working through the outer layer to the inner layer of research. </a:t>
            </a:r>
          </a:p>
          <a:p>
            <a:pPr rtl="0"/>
            <a:endParaRPr lang="en-GB" dirty="0"/>
          </a:p>
          <a:p>
            <a:pPr rtl="0"/>
            <a:r>
              <a:rPr lang="en-GB" dirty="0"/>
              <a:t>I was aware that I was going to be conducting secondary research and not primary research. Being an insider researcher meant I still needed to consider what type of research I would be using to establish the strategy to undertake secondary research and understand the nature of reality within policing practice. </a:t>
            </a:r>
          </a:p>
          <a:p>
            <a:pPr rtl="0"/>
            <a:endParaRPr lang="en-GB" dirty="0"/>
          </a:p>
          <a:p>
            <a:pPr rtl="0"/>
            <a:r>
              <a:rPr lang="en-GB" dirty="0"/>
              <a:t>I adopted an ontological approach to my project as I wanted to explore the structure of professionalising the police and the role of university education</a:t>
            </a:r>
          </a:p>
          <a:p>
            <a:pPr rtl="0"/>
            <a:endParaRPr lang="en-GB" dirty="0"/>
          </a:p>
          <a:p>
            <a:pPr rtl="0"/>
            <a:r>
              <a:rPr lang="en-GB" dirty="0"/>
              <a:t>This approach is relevant to the aims and objectives of the project as I wanted establish views of senior leaders, students, academics and the government in respect of policing education. </a:t>
            </a:r>
          </a:p>
          <a:p>
            <a:pPr rtl="0"/>
            <a:r>
              <a:rPr lang="en-GB" dirty="0"/>
              <a:t> I reviewed a wide range of resources to minimise research bias from findings. </a:t>
            </a:r>
          </a:p>
          <a:p>
            <a:pPr rtl="0"/>
            <a:endParaRPr lang="en-GB" dirty="0"/>
          </a:p>
          <a:p>
            <a:pPr rtl="0"/>
            <a:r>
              <a:rPr lang="en-GB" dirty="0"/>
              <a:t>Literature review as a research method holds relevancy to practice as stated by Snyder (2019)can be viewed as the best methodological tool to provide answers or provide an overview of academic references on a single subject. My intention for the literature review was to not repeat what I had read but to make sure I undertook a critical evaluation with the aim to identify any missing gaps.</a:t>
            </a:r>
          </a:p>
          <a:p>
            <a:pPr rtl="0"/>
            <a:endParaRPr lang="en-GB" dirty="0"/>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5</a:t>
            </a:fld>
            <a:endParaRPr lang="en-GB" dirty="0"/>
          </a:p>
        </p:txBody>
      </p:sp>
    </p:spTree>
    <p:extLst>
      <p:ext uri="{BB962C8B-B14F-4D97-AF65-F5344CB8AC3E}">
        <p14:creationId xmlns:p14="http://schemas.microsoft.com/office/powerpoint/2010/main" val="30694413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Aware secondary research was to be undertaken as per assignment guidelines.  As an insider researcher, cognisant that will naturally result in constraints over data retrieved.  Worked around this by ensuring I set a research scope with clear guidelines of what information I wanted to retrieve.</a:t>
            </a:r>
          </a:p>
          <a:p>
            <a:pPr marL="228600" indent="-228600">
              <a:buAutoNum type="arabicPeriod"/>
            </a:pPr>
            <a:r>
              <a:rPr lang="en-GB" dirty="0"/>
              <a:t>  The lack of data was an issue when looking particularly at retention and attrition rates of DHEP and PCDA students as it was unclear with minimal attrition data showing over 70% of police leavers within 5 years of service, the amount of leavers on HE programmes and whether this was a reason for leaving.  Further examination in this area is required</a:t>
            </a:r>
          </a:p>
          <a:p>
            <a:pPr marL="228600" indent="-228600">
              <a:buAutoNum type="arabicPeriod"/>
            </a:pPr>
            <a:r>
              <a:rPr lang="en-GB" dirty="0"/>
              <a:t>Literature regarding professionalism in the police goes back many years and is beneficial to provide historical context around professionalism within the police.  It was my role as researcher to ensure that any source material used was current and relevant to meet the aims.  </a:t>
            </a:r>
          </a:p>
          <a:p>
            <a:pPr marL="228600" indent="-228600">
              <a:buAutoNum type="arabicPeriod"/>
            </a:pPr>
            <a:r>
              <a:rPr lang="en-GB" dirty="0" err="1"/>
              <a:t>Ablison</a:t>
            </a:r>
            <a:r>
              <a:rPr lang="en-GB" dirty="0"/>
              <a:t> (2024) recognised that being an inside researcher undertaking secondary research may run the risk of the research not always being appropriate and fitting the needs of the current research question.  This was an issue that I was presented with and I overcame this by ensuring my keywords were concise and relevant to what I wanted to achieve</a:t>
            </a:r>
          </a:p>
          <a:p>
            <a:pPr marL="228600" indent="-228600">
              <a:buAutoNum type="arabicPeriod"/>
            </a:pPr>
            <a:r>
              <a:rPr lang="en-GB" dirty="0"/>
              <a:t>This was a particular concern of mine as an inside researcher.  A lot of research or articles around policing degrees and academic qualifications were either written by police chiefs, police federation or academics.  It was recognised that articles present bias and that is why I ensured I incorporated both sources to ensure there was a balanced view to support a critical analysis. </a:t>
            </a:r>
          </a:p>
          <a:p>
            <a:pPr marL="228600" indent="-228600">
              <a:buAutoNum type="arabicPeriod"/>
            </a:pPr>
            <a:r>
              <a:rPr lang="en-GB" dirty="0"/>
              <a:t>This was identified during the project research as there appeared to be very little quantitative data regarding the policing degrees and views of students.  The only recent study identified was that conducted by the College of Policing and it lacked detail of the reasoning behind options taken. Some responses did not correlate.</a:t>
            </a:r>
          </a:p>
          <a:p>
            <a:pPr marL="228600" indent="-228600">
              <a:buAutoNum type="arabicPeriod"/>
            </a:pPr>
            <a:r>
              <a:rPr lang="en-GB" dirty="0"/>
              <a:t>Minimal qualitative data to understand fully the relevancy of HE in professional policing practice.  The only current survey identified mainly quantitative data but did not provide the rationale behind choices made.  There were not any retrievable surveys conducted on senior leadership teams to understand the views and possible culture implications and reasoning behind the apparent lack of support from some chief officers. </a:t>
            </a:r>
          </a:p>
          <a:p>
            <a:pPr marL="228600" indent="-228600">
              <a:buAutoNum type="arabicPeriod"/>
            </a:pPr>
            <a:r>
              <a:rPr lang="en-GB" dirty="0"/>
              <a:t>Ethical considerations were in my mindset as an insider researcher throughout the project and considerations were made regarding copyright and academic integrity if using source material .Credible Open-source material was used only for this research project with no identifiable individual data. </a:t>
            </a: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pPr rtl="0"/>
            <a:fld id="{32674CE4-FBD8-4481-AEFB-CA53E599A745}" type="slidenum">
              <a:rPr lang="en-GB" noProof="0" smtClean="0"/>
              <a:t>6</a:t>
            </a:fld>
            <a:endParaRPr lang="en-GB" noProof="0" dirty="0"/>
          </a:p>
        </p:txBody>
      </p:sp>
    </p:spTree>
    <p:extLst>
      <p:ext uri="{BB962C8B-B14F-4D97-AF65-F5344CB8AC3E}">
        <p14:creationId xmlns:p14="http://schemas.microsoft.com/office/powerpoint/2010/main" val="11999752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Following research undertaken and findings recorded in my literature review, the following learning outcomes have been identified. </a:t>
            </a:r>
          </a:p>
          <a:p>
            <a:endParaRPr lang="en-GB" dirty="0"/>
          </a:p>
          <a:p>
            <a:pPr marL="228600" indent="-228600">
              <a:buAutoNum type="arabicPeriod"/>
            </a:pPr>
            <a:r>
              <a:rPr lang="en-GB" dirty="0"/>
              <a:t>Policing has seen significant change in new recruit training since the first police training school was established in 1907 – Peel House.  </a:t>
            </a:r>
          </a:p>
          <a:p>
            <a:pPr marL="228600" indent="-228600">
              <a:buAutoNum type="arabicPeriod"/>
            </a:pPr>
            <a:endParaRPr lang="en-GB" dirty="0"/>
          </a:p>
          <a:p>
            <a:pPr marL="228600" indent="-228600">
              <a:buAutoNum type="arabicPeriod"/>
            </a:pPr>
            <a:r>
              <a:rPr lang="en-GB" dirty="0"/>
              <a:t>Professionalism in the police is not a new idea with roots to police professionalism dating back to 1829.</a:t>
            </a:r>
          </a:p>
          <a:p>
            <a:pPr marL="228600" indent="-228600">
              <a:buAutoNum type="arabicPeriod"/>
            </a:pPr>
            <a:r>
              <a:rPr lang="en-GB" dirty="0"/>
              <a:t>Significant cases were instrumental in calls for improvement to police training, accountability and professionalism in police.  An example of this was following the Stephen Lawrence murder in 1993.  This led to a public enquiry in 1997 (The Macpherson enquiry) concluding that the investigation had been impacted by professional incompetence, institutional racism and failings in police leadership (Shaw, 2019). </a:t>
            </a:r>
          </a:p>
        </p:txBody>
      </p:sp>
      <p:sp>
        <p:nvSpPr>
          <p:cNvPr id="4" name="Slide Number Placeholder 3"/>
          <p:cNvSpPr>
            <a:spLocks noGrp="1"/>
          </p:cNvSpPr>
          <p:nvPr>
            <p:ph type="sldNum" sz="quarter" idx="10"/>
          </p:nvPr>
        </p:nvSpPr>
        <p:spPr/>
        <p:txBody>
          <a:bodyPr/>
          <a:lstStyle/>
          <a:p>
            <a:pPr rtl="0"/>
            <a:fld id="{32674CE4-FBD8-4481-AEFB-CA53E599A745}" type="slidenum">
              <a:rPr lang="en-GB" smtClean="0"/>
              <a:t>7</a:t>
            </a:fld>
            <a:endParaRPr lang="en-GB" dirty="0"/>
          </a:p>
        </p:txBody>
      </p:sp>
    </p:spTree>
    <p:extLst>
      <p:ext uri="{BB962C8B-B14F-4D97-AF65-F5344CB8AC3E}">
        <p14:creationId xmlns:p14="http://schemas.microsoft.com/office/powerpoint/2010/main" val="12010505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There were some significant milestones which impacted police training and provided a focus for improvement.  The 2000 publication of ‘Training matters’ and also the government white paper – policing a new century resulted in government proposing a reform to initial training.</a:t>
            </a:r>
          </a:p>
          <a:p>
            <a:pPr rtl="0"/>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In 2006, policing saw the creation and implementation of the 26-week initial police learning and development programme (IPLDP) and this became the responsibility of the respective forces to train newly recruited constables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Nugmanova</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et al, 2020)</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rtl="0"/>
            <a:endParaRPr lang="en-GB" dirty="0"/>
          </a:p>
          <a:p>
            <a:pPr rtl="0"/>
            <a:r>
              <a:rPr lang="en-GB" dirty="0"/>
              <a:t>The IPLDP aim was to modernise the workforce and strengthen accountability and engagement within the community. From research, it identified this programme produced a polarised approach to initial police learning which then caused a disparity in training provision standards between forces (</a:t>
            </a:r>
            <a:r>
              <a:rPr lang="en-GB" dirty="0" err="1"/>
              <a:t>Blackemore</a:t>
            </a:r>
            <a:r>
              <a:rPr lang="en-GB" dirty="0"/>
              <a:t> &amp; Simpson, 2010)</a:t>
            </a:r>
          </a:p>
          <a:p>
            <a:pPr rtl="0"/>
            <a:endParaRPr lang="en-GB" dirty="0"/>
          </a:p>
        </p:txBody>
      </p:sp>
      <p:sp>
        <p:nvSpPr>
          <p:cNvPr id="4" name="Slide Number Placeholder 3"/>
          <p:cNvSpPr>
            <a:spLocks noGrp="1"/>
          </p:cNvSpPr>
          <p:nvPr>
            <p:ph type="sldNum" sz="quarter" idx="10"/>
          </p:nvPr>
        </p:nvSpPr>
        <p:spPr/>
        <p:txBody>
          <a:bodyPr rtlCol="0"/>
          <a:lstStyle/>
          <a:p>
            <a:pPr rtl="0"/>
            <a:fld id="{5800B302-F4DC-4547-9C74-CF794137D166}" type="slidenum">
              <a:rPr lang="en-GB" smtClean="0"/>
              <a:t>8</a:t>
            </a:fld>
            <a:endParaRPr lang="en-GB" dirty="0"/>
          </a:p>
        </p:txBody>
      </p:sp>
    </p:spTree>
    <p:extLst>
      <p:ext uri="{BB962C8B-B14F-4D97-AF65-F5344CB8AC3E}">
        <p14:creationId xmlns:p14="http://schemas.microsoft.com/office/powerpoint/2010/main" val="9086555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Neyroud</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(2011) argued that the relationship between police education and practice and higher education had not reached the level of embedded partnership that was evident in the field of medicine or education. A recommendation was for forces to work closely with Higher education providers to provide the ‘Policing initial qualification’.  The policing professional body would have the responsibility for training provision, and this would advocate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Neyroud’s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‘moving away from house delivered’ programmes, </a:t>
            </a:r>
            <a:endParaRPr lang="en-GB" dirty="0"/>
          </a:p>
          <a:p>
            <a:endParaRPr lang="en-GB" dirty="0"/>
          </a:p>
          <a:p>
            <a:r>
              <a:rPr lang="en-GB" dirty="0"/>
              <a:t>Due to the changing complexities around police work, it was identified the need to develop policing studies. Research suggested that </a:t>
            </a:r>
            <a:r>
              <a:rPr lang="en-GB" sz="1800" dirty="0">
                <a:effectLst/>
                <a:latin typeface="Arial" panose="020B0604020202020204" pitchFamily="34" charset="0"/>
                <a:ea typeface="Aptos" panose="020B0004020202020204" pitchFamily="34" charset="0"/>
              </a:rPr>
              <a:t>higher education degree trends have a significant impact on police officer knowledge and appreciation of the lifestyles and values of people from different cultures, in particular minority groups and immigrants. As a result, a professional academic education programme was seen as vital for the development of police officers in the United Kingdom</a:t>
            </a:r>
          </a:p>
          <a:p>
            <a:endParaRPr lang="en-GB" sz="1800" dirty="0">
              <a:effectLst/>
              <a:latin typeface="Arial" panose="020B0604020202020204" pitchFamily="34" charset="0"/>
            </a:endParaRPr>
          </a:p>
          <a:p>
            <a:endParaRPr lang="en-GB" sz="1800" dirty="0">
              <a:effectLst/>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rtl="0"/>
            <a:fld id="{32674CE4-FBD8-4481-AEFB-CA53E599A745}" type="slidenum">
              <a:rPr lang="en-GB" smtClean="0"/>
              <a:t>9</a:t>
            </a:fld>
            <a:endParaRPr lang="en-GB" dirty="0"/>
          </a:p>
        </p:txBody>
      </p:sp>
    </p:spTree>
    <p:extLst>
      <p:ext uri="{BB962C8B-B14F-4D97-AF65-F5344CB8AC3E}">
        <p14:creationId xmlns:p14="http://schemas.microsoft.com/office/powerpoint/2010/main" val="20009539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Supported by NPCC but seen a turn around in recent years. </a:t>
            </a:r>
          </a:p>
        </p:txBody>
      </p:sp>
      <p:sp>
        <p:nvSpPr>
          <p:cNvPr id="4" name="Slide Number Placeholder 3"/>
          <p:cNvSpPr>
            <a:spLocks noGrp="1"/>
          </p:cNvSpPr>
          <p:nvPr>
            <p:ph type="sldNum" sz="quarter" idx="10"/>
          </p:nvPr>
        </p:nvSpPr>
        <p:spPr/>
        <p:txBody>
          <a:bodyPr/>
          <a:lstStyle/>
          <a:p>
            <a:pPr rtl="0"/>
            <a:fld id="{32674CE4-FBD8-4481-AEFB-CA53E599A745}" type="slidenum">
              <a:rPr lang="en-GB" smtClean="0"/>
              <a:t>10</a:t>
            </a:fld>
            <a:endParaRPr lang="en-GB" dirty="0"/>
          </a:p>
        </p:txBody>
      </p:sp>
    </p:spTree>
    <p:extLst>
      <p:ext uri="{BB962C8B-B14F-4D97-AF65-F5344CB8AC3E}">
        <p14:creationId xmlns:p14="http://schemas.microsoft.com/office/powerpoint/2010/main" val="21566603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2674CE4-FBD8-4481-AEFB-CA53E599A745}" type="slidenum">
              <a:rPr lang="en-GB" smtClean="0"/>
              <a:t>11</a:t>
            </a:fld>
            <a:endParaRPr lang="en-GB" dirty="0"/>
          </a:p>
        </p:txBody>
      </p:sp>
    </p:spTree>
    <p:extLst>
      <p:ext uri="{BB962C8B-B14F-4D97-AF65-F5344CB8AC3E}">
        <p14:creationId xmlns:p14="http://schemas.microsoft.com/office/powerpoint/2010/main" val="3256384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a:lnSpc>
                <a:spcPct val="200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It could also be argued that Police forces are at risk of not adhering to the Policing Vision 2025 set out by the National Police Chief’s council (NPCC) which stated that by 2025, policing will be a profession with a more representative workforce that will align with the right powers and experience to meet challenging environments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Shohel</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et al, 2020).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The Higher Education programmes bring transferrable skills to the classroom to prepare the students with the correct skills, attitudes and behaviours to bring them outside the traditional rank and file mindset that impacts police culture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Shohel</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et al, 2020).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pPr rtl="0"/>
            <a:fld id="{32674CE4-FBD8-4481-AEFB-CA53E599A745}" type="slidenum">
              <a:rPr lang="en-GB" smtClean="0"/>
              <a:t>12</a:t>
            </a:fld>
            <a:endParaRPr lang="en-GB" dirty="0"/>
          </a:p>
        </p:txBody>
      </p:sp>
    </p:spTree>
    <p:extLst>
      <p:ext uri="{BB962C8B-B14F-4D97-AF65-F5344CB8AC3E}">
        <p14:creationId xmlns:p14="http://schemas.microsoft.com/office/powerpoint/2010/main" val="4314844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Policing culture presents as an influence into the integration and acceptance of policing degrees. Andrews (2024) supports this finding arguing that the resistance to professionalism in policing comes from senior leadership. Despite initial acceptance of an entry qualifications framework, it rapidly brought hostility regarding the abstraction from front line duties following initial training.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Blackemore</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&amp; Simpson (2010) argue that if the vision has not been communicated effectively throughout the organisation, then change is unlikely to succeed.</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pPr rtl="0"/>
            <a:fld id="{32674CE4-FBD8-4481-AEFB-CA53E599A745}" type="slidenum">
              <a:rPr lang="en-GB" smtClean="0"/>
              <a:t>13</a:t>
            </a:fld>
            <a:endParaRPr lang="en-GB" dirty="0"/>
          </a:p>
        </p:txBody>
      </p:sp>
    </p:spTree>
    <p:extLst>
      <p:ext uri="{BB962C8B-B14F-4D97-AF65-F5344CB8AC3E}">
        <p14:creationId xmlns:p14="http://schemas.microsoft.com/office/powerpoint/2010/main" val="39137858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32674CE4-FBD8-4481-AEFB-CA53E599A745}" type="slidenum">
              <a:rPr lang="en-GB" noProof="0" smtClean="0"/>
              <a:t>14</a:t>
            </a:fld>
            <a:endParaRPr lang="en-GB" noProof="0" dirty="0"/>
          </a:p>
        </p:txBody>
      </p:sp>
    </p:spTree>
    <p:extLst>
      <p:ext uri="{BB962C8B-B14F-4D97-AF65-F5344CB8AC3E}">
        <p14:creationId xmlns:p14="http://schemas.microsoft.com/office/powerpoint/2010/main" val="15346578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rtl="0"/>
            <a:fld id="{B4AAD351-6347-4318-B935-1E0F1B6A61D6}" type="datetime1">
              <a:rPr lang="en-GB" noProof="0" smtClean="0"/>
              <a:t>09/10/2024</a:t>
            </a:fld>
            <a:endParaRPr lang="en-GB" noProof="0" dirty="0"/>
          </a:p>
        </p:txBody>
      </p:sp>
      <p:sp>
        <p:nvSpPr>
          <p:cNvPr id="5" name="Footer Placeholder 4"/>
          <p:cNvSpPr>
            <a:spLocks noGrp="1"/>
          </p:cNvSpPr>
          <p:nvPr>
            <p:ph type="ftr" sz="quarter" idx="11"/>
          </p:nvPr>
        </p:nvSpPr>
        <p:spPr/>
        <p:txBody>
          <a:bodyPr/>
          <a:lstStyle/>
          <a:p>
            <a:pPr rtl="0"/>
            <a:r>
              <a:rPr lang="en-GB" noProof="0"/>
              <a:t>Add a footer</a:t>
            </a:r>
            <a:endParaRPr lang="en-GB" noProof="0" dirty="0"/>
          </a:p>
        </p:txBody>
      </p:sp>
      <p:sp>
        <p:nvSpPr>
          <p:cNvPr id="6" name="Slide Number Placeholder 5"/>
          <p:cNvSpPr>
            <a:spLocks noGrp="1"/>
          </p:cNvSpPr>
          <p:nvPr>
            <p:ph type="sldNum" sz="quarter" idx="12"/>
          </p:nvPr>
        </p:nvSpPr>
        <p:spPr/>
        <p:txBody>
          <a:body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2132540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71F23539-3F81-4F1E-A9B7-5CE0C1986E23}" type="datetime1">
              <a:rPr lang="en-GB" noProof="0" smtClean="0"/>
              <a:t>09/10/2024</a:t>
            </a:fld>
            <a:endParaRPr lang="en-GB" noProof="0" dirty="0"/>
          </a:p>
        </p:txBody>
      </p:sp>
      <p:sp>
        <p:nvSpPr>
          <p:cNvPr id="5" name="Footer Placeholder 4"/>
          <p:cNvSpPr>
            <a:spLocks noGrp="1"/>
          </p:cNvSpPr>
          <p:nvPr>
            <p:ph type="ftr" sz="quarter" idx="11"/>
          </p:nvPr>
        </p:nvSpPr>
        <p:spPr/>
        <p:txBody>
          <a:bodyPr/>
          <a:lstStyle/>
          <a:p>
            <a:pPr rtl="0"/>
            <a:r>
              <a:rPr lang="en-GB" noProof="0"/>
              <a:t>Add a footer</a:t>
            </a:r>
            <a:endParaRPr lang="en-GB" noProof="0" dirty="0"/>
          </a:p>
        </p:txBody>
      </p:sp>
      <p:sp>
        <p:nvSpPr>
          <p:cNvPr id="6" name="Slide Number Placeholder 5"/>
          <p:cNvSpPr>
            <a:spLocks noGrp="1"/>
          </p:cNvSpPr>
          <p:nvPr>
            <p:ph type="sldNum" sz="quarter" idx="12"/>
          </p:nvPr>
        </p:nvSpPr>
        <p:spPr/>
        <p:txBody>
          <a:body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971250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56854DA5-E4EE-42EA-9BC9-3160B1480769}" type="datetime1">
              <a:rPr lang="en-GB" noProof="0" smtClean="0"/>
              <a:t>09/10/2024</a:t>
            </a:fld>
            <a:endParaRPr lang="en-GB" noProof="0" dirty="0"/>
          </a:p>
        </p:txBody>
      </p:sp>
      <p:sp>
        <p:nvSpPr>
          <p:cNvPr id="5" name="Footer Placeholder 4"/>
          <p:cNvSpPr>
            <a:spLocks noGrp="1"/>
          </p:cNvSpPr>
          <p:nvPr>
            <p:ph type="ftr" sz="quarter" idx="11"/>
          </p:nvPr>
        </p:nvSpPr>
        <p:spPr/>
        <p:txBody>
          <a:bodyPr/>
          <a:lstStyle/>
          <a:p>
            <a:pPr rtl="0"/>
            <a:r>
              <a:rPr lang="en-GB" noProof="0"/>
              <a:t>Add a footer</a:t>
            </a:r>
            <a:endParaRPr lang="en-GB" noProof="0" dirty="0"/>
          </a:p>
        </p:txBody>
      </p:sp>
      <p:sp>
        <p:nvSpPr>
          <p:cNvPr id="6" name="Slide Number Placeholder 5"/>
          <p:cNvSpPr>
            <a:spLocks noGrp="1"/>
          </p:cNvSpPr>
          <p:nvPr>
            <p:ph type="sldNum" sz="quarter" idx="12"/>
          </p:nvPr>
        </p:nvSpPr>
        <p:spPr/>
        <p:txBody>
          <a:body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2274604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rtl="0"/>
            <a:fld id="{E9A1BF5D-7537-4BA8-9976-6302714DE26C}" type="datetime1">
              <a:rPr lang="en-GB" noProof="0" smtClean="0"/>
              <a:t>09/10/2024</a:t>
            </a:fld>
            <a:endParaRPr lang="en-GB" noProof="0" dirty="0"/>
          </a:p>
        </p:txBody>
      </p:sp>
      <p:sp>
        <p:nvSpPr>
          <p:cNvPr id="6" name="Footer Placeholder 5"/>
          <p:cNvSpPr>
            <a:spLocks noGrp="1"/>
          </p:cNvSpPr>
          <p:nvPr>
            <p:ph type="ftr" sz="quarter" idx="11"/>
          </p:nvPr>
        </p:nvSpPr>
        <p:spPr/>
        <p:txBody>
          <a:bodyPr/>
          <a:lstStyle/>
          <a:p>
            <a:pPr rtl="0"/>
            <a:r>
              <a:rPr lang="en-GB" noProof="0"/>
              <a:t>Add a footer</a:t>
            </a:r>
            <a:endParaRPr lang="en-GB" noProof="0" dirty="0"/>
          </a:p>
        </p:txBody>
      </p:sp>
      <p:sp>
        <p:nvSpPr>
          <p:cNvPr id="7" name="Slide Number Placeholder 6"/>
          <p:cNvSpPr>
            <a:spLocks noGrp="1"/>
          </p:cNvSpPr>
          <p:nvPr>
            <p:ph type="sldNum" sz="quarter" idx="12"/>
          </p:nvPr>
        </p:nvSpPr>
        <p:spPr/>
        <p:txBody>
          <a:body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9729464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rtl="0"/>
            <a:fld id="{8F8E4797-21F6-4D41-B035-97FEABB63BCE}" type="datetime1">
              <a:rPr lang="en-GB" noProof="0" smtClean="0"/>
              <a:t>09/10/2024</a:t>
            </a:fld>
            <a:endParaRPr lang="en-GB" noProof="0" dirty="0"/>
          </a:p>
        </p:txBody>
      </p:sp>
      <p:sp>
        <p:nvSpPr>
          <p:cNvPr id="8" name="Footer Placeholder 7"/>
          <p:cNvSpPr>
            <a:spLocks noGrp="1"/>
          </p:cNvSpPr>
          <p:nvPr>
            <p:ph type="ftr" sz="quarter" idx="11"/>
          </p:nvPr>
        </p:nvSpPr>
        <p:spPr/>
        <p:txBody>
          <a:bodyPr/>
          <a:lstStyle/>
          <a:p>
            <a:pPr rtl="0"/>
            <a:r>
              <a:rPr lang="en-GB" noProof="0"/>
              <a:t>Add a footer</a:t>
            </a:r>
            <a:endParaRPr lang="en-GB" noProof="0" dirty="0"/>
          </a:p>
        </p:txBody>
      </p:sp>
      <p:sp>
        <p:nvSpPr>
          <p:cNvPr id="9" name="Slide Number Placeholder 8"/>
          <p:cNvSpPr>
            <a:spLocks noGrp="1"/>
          </p:cNvSpPr>
          <p:nvPr>
            <p:ph type="sldNum" sz="quarter" idx="12"/>
          </p:nvPr>
        </p:nvSpPr>
        <p:spPr/>
        <p:txBody>
          <a:body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6450683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rtl="0"/>
            <a:fld id="{4EC45D07-A3FD-40EE-BB45-F5E3D0F2E1C8}" type="datetime1">
              <a:rPr lang="en-GB" noProof="0" smtClean="0"/>
              <a:t>09/10/2024</a:t>
            </a:fld>
            <a:endParaRPr lang="en-GB" noProof="0" dirty="0"/>
          </a:p>
        </p:txBody>
      </p:sp>
      <p:sp>
        <p:nvSpPr>
          <p:cNvPr id="4" name="Footer Placeholder 3"/>
          <p:cNvSpPr>
            <a:spLocks noGrp="1"/>
          </p:cNvSpPr>
          <p:nvPr>
            <p:ph type="ftr" sz="quarter" idx="11"/>
          </p:nvPr>
        </p:nvSpPr>
        <p:spPr/>
        <p:txBody>
          <a:bodyPr/>
          <a:lstStyle/>
          <a:p>
            <a:pPr rtl="0"/>
            <a:r>
              <a:rPr lang="en-GB" noProof="0"/>
              <a:t>Add a footer</a:t>
            </a:r>
            <a:endParaRPr lang="en-GB" noProof="0" dirty="0"/>
          </a:p>
        </p:txBody>
      </p:sp>
      <p:sp>
        <p:nvSpPr>
          <p:cNvPr id="5" name="Slide Number Placeholder 4"/>
          <p:cNvSpPr>
            <a:spLocks noGrp="1"/>
          </p:cNvSpPr>
          <p:nvPr>
            <p:ph type="sldNum" sz="quarter" idx="12"/>
          </p:nvPr>
        </p:nvSpPr>
        <p:spPr/>
        <p:txBody>
          <a:body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41289936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fld id="{30FFDAF9-DFA9-4947-9568-03347A66D233}" type="datetime1">
              <a:rPr lang="en-GB" noProof="0" smtClean="0"/>
              <a:t>09/10/2024</a:t>
            </a:fld>
            <a:endParaRPr lang="en-GB" noProof="0" dirty="0"/>
          </a:p>
        </p:txBody>
      </p:sp>
      <p:sp>
        <p:nvSpPr>
          <p:cNvPr id="3" name="Footer Placeholder 2"/>
          <p:cNvSpPr>
            <a:spLocks noGrp="1"/>
          </p:cNvSpPr>
          <p:nvPr>
            <p:ph type="ftr" sz="quarter" idx="11"/>
          </p:nvPr>
        </p:nvSpPr>
        <p:spPr/>
        <p:txBody>
          <a:bodyPr/>
          <a:lstStyle/>
          <a:p>
            <a:pPr rtl="0"/>
            <a:r>
              <a:rPr lang="en-GB" noProof="0"/>
              <a:t>Add a footer</a:t>
            </a:r>
            <a:endParaRPr lang="en-GB" noProof="0" dirty="0"/>
          </a:p>
        </p:txBody>
      </p:sp>
      <p:sp>
        <p:nvSpPr>
          <p:cNvPr id="4" name="Slide Number Placeholder 3"/>
          <p:cNvSpPr>
            <a:spLocks noGrp="1"/>
          </p:cNvSpPr>
          <p:nvPr>
            <p:ph type="sldNum" sz="quarter" idx="12"/>
          </p:nvPr>
        </p:nvSpPr>
        <p:spPr/>
        <p:txBody>
          <a:body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18494702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D89D711C-098E-40E1-BE23-CFCA1FAB8359}" type="datetime1">
              <a:rPr lang="en-GB" noProof="0" smtClean="0"/>
              <a:t>09/10/2024</a:t>
            </a:fld>
            <a:endParaRPr lang="en-GB" noProof="0" dirty="0"/>
          </a:p>
        </p:txBody>
      </p:sp>
      <p:sp>
        <p:nvSpPr>
          <p:cNvPr id="6" name="Footer Placeholder 5"/>
          <p:cNvSpPr>
            <a:spLocks noGrp="1"/>
          </p:cNvSpPr>
          <p:nvPr>
            <p:ph type="ftr" sz="quarter" idx="11"/>
          </p:nvPr>
        </p:nvSpPr>
        <p:spPr/>
        <p:txBody>
          <a:bodyPr/>
          <a:lstStyle/>
          <a:p>
            <a:pPr rtl="0"/>
            <a:r>
              <a:rPr lang="en-GB" noProof="0"/>
              <a:t>Add a footer</a:t>
            </a:r>
            <a:endParaRPr lang="en-GB" noProof="0" dirty="0"/>
          </a:p>
        </p:txBody>
      </p:sp>
      <p:sp>
        <p:nvSpPr>
          <p:cNvPr id="7" name="Slide Number Placeholder 6"/>
          <p:cNvSpPr>
            <a:spLocks noGrp="1"/>
          </p:cNvSpPr>
          <p:nvPr>
            <p:ph type="sldNum" sz="quarter" idx="12"/>
          </p:nvPr>
        </p:nvSpPr>
        <p:spPr/>
        <p:txBody>
          <a:body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42028281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9A9A7A2F-7C81-4F05-8B4D-4983D3740BAF}" type="datetime1">
              <a:rPr lang="en-GB" noProof="0" smtClean="0"/>
              <a:t>09/10/2024</a:t>
            </a:fld>
            <a:endParaRPr lang="en-GB" noProof="0" dirty="0"/>
          </a:p>
        </p:txBody>
      </p:sp>
      <p:sp>
        <p:nvSpPr>
          <p:cNvPr id="6" name="Footer Placeholder 5"/>
          <p:cNvSpPr>
            <a:spLocks noGrp="1"/>
          </p:cNvSpPr>
          <p:nvPr>
            <p:ph type="ftr" sz="quarter" idx="11"/>
          </p:nvPr>
        </p:nvSpPr>
        <p:spPr/>
        <p:txBody>
          <a:bodyPr/>
          <a:lstStyle/>
          <a:p>
            <a:pPr rtl="0"/>
            <a:r>
              <a:rPr lang="en-GB" noProof="0"/>
              <a:t>Add a footer</a:t>
            </a:r>
            <a:endParaRPr lang="en-GB" noProof="0" dirty="0"/>
          </a:p>
        </p:txBody>
      </p:sp>
      <p:sp>
        <p:nvSpPr>
          <p:cNvPr id="7" name="Slide Number Placeholder 6"/>
          <p:cNvSpPr>
            <a:spLocks noGrp="1"/>
          </p:cNvSpPr>
          <p:nvPr>
            <p:ph type="sldNum" sz="quarter" idx="12"/>
          </p:nvPr>
        </p:nvSpPr>
        <p:spPr/>
        <p:txBody>
          <a:body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0034842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8B045440-74F0-4B44-BEF6-1040C3E911E1}" type="datetime1">
              <a:rPr lang="en-GB" noProof="0" smtClean="0"/>
              <a:t>09/10/2024</a:t>
            </a:fld>
            <a:endParaRPr lang="en-GB" noProof="0" dirty="0"/>
          </a:p>
        </p:txBody>
      </p:sp>
      <p:sp>
        <p:nvSpPr>
          <p:cNvPr id="5" name="Footer Placeholder 4"/>
          <p:cNvSpPr>
            <a:spLocks noGrp="1"/>
          </p:cNvSpPr>
          <p:nvPr>
            <p:ph type="ftr" sz="quarter" idx="11"/>
          </p:nvPr>
        </p:nvSpPr>
        <p:spPr/>
        <p:txBody>
          <a:bodyPr/>
          <a:lstStyle/>
          <a:p>
            <a:pPr rtl="0"/>
            <a:r>
              <a:rPr lang="en-GB" noProof="0"/>
              <a:t>Add a footer</a:t>
            </a:r>
            <a:endParaRPr lang="en-GB" noProof="0" dirty="0"/>
          </a:p>
        </p:txBody>
      </p:sp>
      <p:sp>
        <p:nvSpPr>
          <p:cNvPr id="6" name="Slide Number Placeholder 5"/>
          <p:cNvSpPr>
            <a:spLocks noGrp="1"/>
          </p:cNvSpPr>
          <p:nvPr>
            <p:ph type="sldNum" sz="quarter" idx="12"/>
          </p:nvPr>
        </p:nvSpPr>
        <p:spPr/>
        <p:txBody>
          <a:body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159737834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8B045440-74F0-4B44-BEF6-1040C3E911E1}" type="datetime1">
              <a:rPr lang="en-GB" noProof="0" smtClean="0"/>
              <a:t>09/10/2024</a:t>
            </a:fld>
            <a:endParaRPr lang="en-GB" noProof="0" dirty="0"/>
          </a:p>
        </p:txBody>
      </p:sp>
      <p:sp>
        <p:nvSpPr>
          <p:cNvPr id="5" name="Footer Placeholder 4"/>
          <p:cNvSpPr>
            <a:spLocks noGrp="1"/>
          </p:cNvSpPr>
          <p:nvPr>
            <p:ph type="ftr" sz="quarter" idx="11"/>
          </p:nvPr>
        </p:nvSpPr>
        <p:spPr/>
        <p:txBody>
          <a:bodyPr/>
          <a:lstStyle/>
          <a:p>
            <a:pPr rtl="0"/>
            <a:r>
              <a:rPr lang="en-GB" noProof="0"/>
              <a:t>Add a footer</a:t>
            </a:r>
            <a:endParaRPr lang="en-GB" noProof="0" dirty="0"/>
          </a:p>
        </p:txBody>
      </p:sp>
      <p:sp>
        <p:nvSpPr>
          <p:cNvPr id="6" name="Slide Number Placeholder 5"/>
          <p:cNvSpPr>
            <a:spLocks noGrp="1"/>
          </p:cNvSpPr>
          <p:nvPr>
            <p:ph type="sldNum" sz="quarter" idx="12"/>
          </p:nvPr>
        </p:nvSpPr>
        <p:spPr/>
        <p:txBody>
          <a:bodyPr/>
          <a:lstStyle/>
          <a:p>
            <a:pPr rtl="0"/>
            <a:fld id="{401CF334-2D5C-4859-84A6-CA7E6E43FAEB}" type="slidenum">
              <a:rPr lang="en-GB" noProof="0" smtClean="0"/>
              <a:t>‹#›</a:t>
            </a:fld>
            <a:endParaRPr lang="en-GB" noProof="0"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18150741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8B045440-74F0-4B44-BEF6-1040C3E911E1}" type="datetime1">
              <a:rPr lang="en-GB" noProof="0" smtClean="0"/>
              <a:t>09/10/2024</a:t>
            </a:fld>
            <a:endParaRPr lang="en-GB" noProof="0" dirty="0"/>
          </a:p>
        </p:txBody>
      </p:sp>
      <p:sp>
        <p:nvSpPr>
          <p:cNvPr id="5" name="Footer Placeholder 4"/>
          <p:cNvSpPr>
            <a:spLocks noGrp="1"/>
          </p:cNvSpPr>
          <p:nvPr>
            <p:ph type="ftr" sz="quarter" idx="11"/>
          </p:nvPr>
        </p:nvSpPr>
        <p:spPr/>
        <p:txBody>
          <a:bodyPr/>
          <a:lstStyle/>
          <a:p>
            <a:pPr rtl="0"/>
            <a:r>
              <a:rPr lang="en-GB" noProof="0"/>
              <a:t>Add a footer</a:t>
            </a:r>
            <a:endParaRPr lang="en-GB" noProof="0" dirty="0"/>
          </a:p>
        </p:txBody>
      </p:sp>
      <p:sp>
        <p:nvSpPr>
          <p:cNvPr id="6" name="Slide Number Placeholder 5"/>
          <p:cNvSpPr>
            <a:spLocks noGrp="1"/>
          </p:cNvSpPr>
          <p:nvPr>
            <p:ph type="sldNum" sz="quarter" idx="12"/>
          </p:nvPr>
        </p:nvSpPr>
        <p:spPr/>
        <p:txBody>
          <a:body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179395690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8B045440-74F0-4B44-BEF6-1040C3E911E1}" type="datetime1">
              <a:rPr lang="en-GB" noProof="0" smtClean="0"/>
              <a:t>09/10/2024</a:t>
            </a:fld>
            <a:endParaRPr lang="en-GB" noProof="0" dirty="0"/>
          </a:p>
        </p:txBody>
      </p:sp>
      <p:sp>
        <p:nvSpPr>
          <p:cNvPr id="5" name="Footer Placeholder 4"/>
          <p:cNvSpPr>
            <a:spLocks noGrp="1"/>
          </p:cNvSpPr>
          <p:nvPr>
            <p:ph type="ftr" sz="quarter" idx="11"/>
          </p:nvPr>
        </p:nvSpPr>
        <p:spPr/>
        <p:txBody>
          <a:bodyPr/>
          <a:lstStyle/>
          <a:p>
            <a:pPr rtl="0"/>
            <a:r>
              <a:rPr lang="en-GB" noProof="0"/>
              <a:t>Add a footer</a:t>
            </a:r>
            <a:endParaRPr lang="en-GB" noProof="0" dirty="0"/>
          </a:p>
        </p:txBody>
      </p:sp>
      <p:sp>
        <p:nvSpPr>
          <p:cNvPr id="6" name="Slide Number Placeholder 5"/>
          <p:cNvSpPr>
            <a:spLocks noGrp="1"/>
          </p:cNvSpPr>
          <p:nvPr>
            <p:ph type="sldNum" sz="quarter" idx="12"/>
          </p:nvPr>
        </p:nvSpPr>
        <p:spPr/>
        <p:txBody>
          <a:bodyPr/>
          <a:lstStyle/>
          <a:p>
            <a:pPr rtl="0"/>
            <a:fld id="{401CF334-2D5C-4859-84A6-CA7E6E43FAEB}" type="slidenum">
              <a:rPr lang="en-GB" noProof="0" smtClean="0"/>
              <a:t>‹#›</a:t>
            </a:fld>
            <a:endParaRPr lang="en-GB" noProof="0"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25075039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8B045440-74F0-4B44-BEF6-1040C3E911E1}" type="datetime1">
              <a:rPr lang="en-GB" noProof="0" smtClean="0"/>
              <a:t>09/10/2024</a:t>
            </a:fld>
            <a:endParaRPr lang="en-GB" noProof="0" dirty="0"/>
          </a:p>
        </p:txBody>
      </p:sp>
      <p:sp>
        <p:nvSpPr>
          <p:cNvPr id="5" name="Footer Placeholder 4"/>
          <p:cNvSpPr>
            <a:spLocks noGrp="1"/>
          </p:cNvSpPr>
          <p:nvPr>
            <p:ph type="ftr" sz="quarter" idx="11"/>
          </p:nvPr>
        </p:nvSpPr>
        <p:spPr/>
        <p:txBody>
          <a:bodyPr/>
          <a:lstStyle/>
          <a:p>
            <a:pPr rtl="0"/>
            <a:r>
              <a:rPr lang="en-GB" noProof="0"/>
              <a:t>Add a footer</a:t>
            </a:r>
            <a:endParaRPr lang="en-GB" noProof="0" dirty="0"/>
          </a:p>
        </p:txBody>
      </p:sp>
      <p:sp>
        <p:nvSpPr>
          <p:cNvPr id="6" name="Slide Number Placeholder 5"/>
          <p:cNvSpPr>
            <a:spLocks noGrp="1"/>
          </p:cNvSpPr>
          <p:nvPr>
            <p:ph type="sldNum" sz="quarter" idx="12"/>
          </p:nvPr>
        </p:nvSpPr>
        <p:spPr/>
        <p:txBody>
          <a:body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236879424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D2EB87B0-5071-4BC9-A19F-C3269318028C}" type="datetime1">
              <a:rPr lang="en-GB" noProof="0" smtClean="0"/>
              <a:t>09/10/2024</a:t>
            </a:fld>
            <a:endParaRPr lang="en-GB" noProof="0" dirty="0"/>
          </a:p>
        </p:txBody>
      </p:sp>
      <p:sp>
        <p:nvSpPr>
          <p:cNvPr id="5" name="Footer Placeholder 4"/>
          <p:cNvSpPr>
            <a:spLocks noGrp="1"/>
          </p:cNvSpPr>
          <p:nvPr>
            <p:ph type="ftr" sz="quarter" idx="11"/>
          </p:nvPr>
        </p:nvSpPr>
        <p:spPr/>
        <p:txBody>
          <a:bodyPr/>
          <a:lstStyle/>
          <a:p>
            <a:pPr rtl="0"/>
            <a:r>
              <a:rPr lang="en-GB" noProof="0"/>
              <a:t>Add a footer</a:t>
            </a:r>
            <a:endParaRPr lang="en-GB" noProof="0" dirty="0"/>
          </a:p>
        </p:txBody>
      </p:sp>
      <p:sp>
        <p:nvSpPr>
          <p:cNvPr id="6" name="Slide Number Placeholder 5"/>
          <p:cNvSpPr>
            <a:spLocks noGrp="1"/>
          </p:cNvSpPr>
          <p:nvPr>
            <p:ph type="sldNum" sz="quarter" idx="12"/>
          </p:nvPr>
        </p:nvSpPr>
        <p:spPr/>
        <p:txBody>
          <a:body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8080160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54B4CBB3-9133-42BF-BC20-6F6E1888C21F}" type="datetime1">
              <a:rPr lang="en-GB" noProof="0" smtClean="0"/>
              <a:t>09/10/2024</a:t>
            </a:fld>
            <a:endParaRPr lang="en-GB" noProof="0" dirty="0"/>
          </a:p>
        </p:txBody>
      </p:sp>
      <p:sp>
        <p:nvSpPr>
          <p:cNvPr id="5" name="Footer Placeholder 4"/>
          <p:cNvSpPr>
            <a:spLocks noGrp="1"/>
          </p:cNvSpPr>
          <p:nvPr>
            <p:ph type="ftr" sz="quarter" idx="11"/>
          </p:nvPr>
        </p:nvSpPr>
        <p:spPr/>
        <p:txBody>
          <a:bodyPr/>
          <a:lstStyle/>
          <a:p>
            <a:pPr rtl="0"/>
            <a:r>
              <a:rPr lang="en-GB" noProof="0"/>
              <a:t>Add a footer</a:t>
            </a:r>
            <a:endParaRPr lang="en-GB" noProof="0" dirty="0"/>
          </a:p>
        </p:txBody>
      </p:sp>
      <p:sp>
        <p:nvSpPr>
          <p:cNvPr id="6" name="Slide Number Placeholder 5"/>
          <p:cNvSpPr>
            <a:spLocks noGrp="1"/>
          </p:cNvSpPr>
          <p:nvPr>
            <p:ph type="sldNum" sz="quarter" idx="12"/>
          </p:nvPr>
        </p:nvSpPr>
        <p:spPr/>
        <p:txBody>
          <a:body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15813072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rtl="0"/>
            <a:fld id="{8B045440-74F0-4B44-BEF6-1040C3E911E1}" type="datetime1">
              <a:rPr lang="en-GB" noProof="0" smtClean="0"/>
              <a:t>09/10/2024</a:t>
            </a:fld>
            <a:endParaRPr lang="en-GB" noProof="0"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r>
              <a:rPr lang="en-GB" noProof="0"/>
              <a:t>Add a footer</a:t>
            </a:r>
            <a:endParaRPr lang="en-GB" noProof="0"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pPr rtl="0"/>
            <a:fld id="{401CF334-2D5C-4859-84A6-CA7E6E43FAEB}" type="slidenum">
              <a:rPr lang="en-GB" noProof="0" smtClean="0"/>
              <a:t>‹#›</a:t>
            </a:fld>
            <a:endParaRPr lang="en-GB" noProof="0" dirty="0"/>
          </a:p>
        </p:txBody>
      </p:sp>
      <p:sp>
        <p:nvSpPr>
          <p:cNvPr id="9" name="TextBox 8">
            <a:extLst>
              <a:ext uri="{FF2B5EF4-FFF2-40B4-BE49-F238E27FC236}">
                <a16:creationId xmlns:a16="http://schemas.microsoft.com/office/drawing/2014/main" id="{BEE3A5F1-2B9E-D74A-F8FC-ACC0AB1B5903}"/>
              </a:ext>
            </a:extLst>
          </p:cNvPr>
          <p:cNvSpPr txBox="1"/>
          <p:nvPr userDrawn="1">
            <p:extLst>
              <p:ext uri="{1162E1C5-73C7-4A58-AE30-91384D911F3F}">
                <p184:classification xmlns:p184="http://schemas.microsoft.com/office/powerpoint/2018/4/main" val="hdr"/>
              </p:ext>
            </p:extLst>
          </p:nvPr>
        </p:nvSpPr>
        <p:spPr>
          <a:xfrm>
            <a:off x="11001375" y="63500"/>
            <a:ext cx="1155700" cy="152400"/>
          </a:xfrm>
          <a:prstGeom prst="rect">
            <a:avLst/>
          </a:prstGeom>
        </p:spPr>
        <p:txBody>
          <a:bodyPr horzOverflow="overflow" lIns="0" tIns="0" rIns="0" bIns="0">
            <a:spAutoFit/>
          </a:bodyPr>
          <a:lstStyle/>
          <a:p>
            <a:pPr algn="l"/>
            <a:r>
              <a:rPr lang="en-GB" sz="1000">
                <a:solidFill>
                  <a:srgbClr val="000000"/>
                </a:solidFill>
                <a:latin typeface="Calibri" panose="020F0502020204030204" pitchFamily="34" charset="0"/>
                <a:ea typeface="Calibri" panose="020F0502020204030204" pitchFamily="34" charset="0"/>
                <a:cs typeface="Calibri" panose="020F0502020204030204" pitchFamily="34" charset="0"/>
              </a:rPr>
              <a:t>PUBLIC / CYHOEDDUS</a:t>
            </a:r>
          </a:p>
        </p:txBody>
      </p:sp>
    </p:spTree>
    <p:extLst>
      <p:ext uri="{BB962C8B-B14F-4D97-AF65-F5344CB8AC3E}">
        <p14:creationId xmlns:p14="http://schemas.microsoft.com/office/powerpoint/2010/main" val="253589881"/>
      </p:ext>
    </p:extLst>
  </p:cSld>
  <p:clrMap bg1="dk1" tx1="lt1" bg2="dk2" tx2="lt2" accent1="accent1" accent2="accent2" accent3="accent3" accent4="accent4" accent5="accent5" accent6="accent6" hlink="hlink" folHlink="folHlink"/>
  <p:sldLayoutIdLst>
    <p:sldLayoutId id="2147483842" r:id="rId1"/>
    <p:sldLayoutId id="2147483843" r:id="rId2"/>
    <p:sldLayoutId id="2147483844" r:id="rId3"/>
    <p:sldLayoutId id="2147483845" r:id="rId4"/>
    <p:sldLayoutId id="2147483846" r:id="rId5"/>
    <p:sldLayoutId id="2147483847" r:id="rId6"/>
    <p:sldLayoutId id="2147483848" r:id="rId7"/>
    <p:sldLayoutId id="2147483849" r:id="rId8"/>
    <p:sldLayoutId id="2147483850" r:id="rId9"/>
    <p:sldLayoutId id="2147483851" r:id="rId10"/>
    <p:sldLayoutId id="2147483852" r:id="rId11"/>
    <p:sldLayoutId id="2147483853" r:id="rId12"/>
    <p:sldLayoutId id="2147483854" r:id="rId13"/>
    <p:sldLayoutId id="2147483855" r:id="rId14"/>
    <p:sldLayoutId id="2147483856" r:id="rId15"/>
    <p:sldLayoutId id="2147483857" r:id="rId16"/>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orient="horz" pos="4152"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0.pn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1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12.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15.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17.png"/><Relationship Id="rId5" Type="http://schemas.openxmlformats.org/officeDocument/2006/relationships/image" Target="../media/image16.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19.png"/><Relationship Id="rId5" Type="http://schemas.openxmlformats.org/officeDocument/2006/relationships/image" Target="../media/image18.jpe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21.png"/><Relationship Id="rId5" Type="http://schemas.openxmlformats.org/officeDocument/2006/relationships/image" Target="../media/image20.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2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1.mp4"/><Relationship Id="rId1" Type="http://schemas.microsoft.com/office/2007/relationships/media" Target="../media/media11.mp4"/><Relationship Id="rId5" Type="http://schemas.openxmlformats.org/officeDocument/2006/relationships/image" Target="../media/image23.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2.mp4"/><Relationship Id="rId1" Type="http://schemas.microsoft.com/office/2007/relationships/media" Target="../media/media12.mp4"/><Relationship Id="rId5" Type="http://schemas.openxmlformats.org/officeDocument/2006/relationships/image" Target="../media/image24.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3.mp4"/><Relationship Id="rId1" Type="http://schemas.microsoft.com/office/2007/relationships/media" Target="../media/media13.mp4"/><Relationship Id="rId5" Type="http://schemas.openxmlformats.org/officeDocument/2006/relationships/image" Target="../media/image25.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8" Type="http://schemas.openxmlformats.org/officeDocument/2006/relationships/hyperlink" Target="https://journals.sagepub.com/doi/epdf/10.1350/pojo.2010.83.1.481" TargetMode="External"/><Relationship Id="rId13" Type="http://schemas.openxmlformats.org/officeDocument/2006/relationships/hyperlink" Target="https://www.researchgate.net/publication/330760964_Research_Methods_for_Business_Students_Chapter_4_Understanding_research_philosophy_and_approaches_to_theory_development" TargetMode="External"/><Relationship Id="rId3" Type="http://schemas.openxmlformats.org/officeDocument/2006/relationships/slideLayout" Target="../slideLayouts/slideLayout2.xml"/><Relationship Id="rId7" Type="http://schemas.openxmlformats.org/officeDocument/2006/relationships/hyperlink" Target="https://journals.sagepub.com/doi/10.1177/0032258X241264665" TargetMode="External"/><Relationship Id="rId12" Type="http://schemas.openxmlformats.org/officeDocument/2006/relationships/hyperlink" Target="https://www.polfed.org/news/latest-news/2023/the-storm-of-police-officer-resignations-part-1/" TargetMode="External"/><Relationship Id="rId2" Type="http://schemas.openxmlformats.org/officeDocument/2006/relationships/video" Target="../media/media14.mp4"/><Relationship Id="rId1" Type="http://schemas.microsoft.com/office/2007/relationships/media" Target="../media/media14.mp4"/><Relationship Id="rId6" Type="http://schemas.openxmlformats.org/officeDocument/2006/relationships/hyperlink" Target="https://www.researchgate.net/publication/338244145_A_Review_of_key_paradigms_positivism_VS_interpretivism" TargetMode="External"/><Relationship Id="rId11" Type="http://schemas.openxmlformats.org/officeDocument/2006/relationships/hyperlink" Target="https://www.intechopen.com/chapters/72435" TargetMode="External"/><Relationship Id="rId5" Type="http://schemas.openxmlformats.org/officeDocument/2006/relationships/hyperlink" Target="https://www.ablison.com/pros-and-cons-of-secondary-data/" TargetMode="External"/><Relationship Id="rId10" Type="http://schemas.openxmlformats.org/officeDocument/2006/relationships/hyperlink" Target="https://assets.publishing.service.gov.uk/media/5a7ae186ed915d71db8b3247/report.pdf" TargetMode="External"/><Relationship Id="rId4" Type="http://schemas.openxmlformats.org/officeDocument/2006/relationships/notesSlide" Target="../notesSlides/notesSlide14.xml"/><Relationship Id="rId9" Type="http://schemas.openxmlformats.org/officeDocument/2006/relationships/hyperlink" Target="https://profdev.college.police.uk/recognition-prior-experience-learning/information-and-guidance/guidance-higher-education-providers/information-college-policing-cop/#:~:text=The%20College%20of%20Policing%20%28CoP%29%20is%20the%20national,consistency%20and%20standardisation%20of%20police%20training%20and%20education" TargetMode="External"/><Relationship Id="rId14" Type="http://schemas.openxmlformats.org/officeDocument/2006/relationships/image" Target="../media/image26.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7.png"/><Relationship Id="rId2" Type="http://schemas.openxmlformats.org/officeDocument/2006/relationships/video" Target="../media/media15.mp4"/><Relationship Id="rId1" Type="http://schemas.microsoft.com/office/2007/relationships/media" Target="../media/media15.mp4"/><Relationship Id="rId6" Type="http://schemas.openxmlformats.org/officeDocument/2006/relationships/hyperlink" Target="https://www.researchgate.net/publication/323173673_Education_and_the_Police_Professionalisation_Agenda_A_Perspective_from_England_and_Wales" TargetMode="External"/><Relationship Id="rId5" Type="http://schemas.openxmlformats.org/officeDocument/2006/relationships/hyperlink" Target="https://www.sciencedirect.com/science/article/pii/S0148296319304564" TargetMode="External"/><Relationship Id="rId4" Type="http://schemas.openxmlformats.org/officeDocument/2006/relationships/hyperlink" Target="https://www.researchgate.net/publication/343857278_Police_Education_in_the_United_Kingdom_Challenges_and_Future_Direc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rtlCol="0">
            <a:normAutofit fontScale="90000"/>
          </a:bodyPr>
          <a:lstStyle/>
          <a:p>
            <a:pPr rtl="0"/>
            <a:r>
              <a:rPr lang="en-GB" dirty="0"/>
              <a:t>Practitioner Learning Project – Critical Reflection</a:t>
            </a:r>
          </a:p>
        </p:txBody>
      </p:sp>
      <p:sp>
        <p:nvSpPr>
          <p:cNvPr id="3" name="Subtitle 2"/>
          <p:cNvSpPr>
            <a:spLocks noGrp="1"/>
          </p:cNvSpPr>
          <p:nvPr>
            <p:ph type="subTitle" idx="1"/>
          </p:nvPr>
        </p:nvSpPr>
        <p:spPr/>
        <p:txBody>
          <a:bodyPr rtlCol="0"/>
          <a:lstStyle/>
          <a:p>
            <a:pPr rtl="0"/>
            <a:r>
              <a:rPr lang="en-GB" b="1" dirty="0"/>
              <a:t>Presented by</a:t>
            </a:r>
          </a:p>
          <a:p>
            <a:pPr rtl="0"/>
            <a:r>
              <a:rPr lang="en-GB" b="1" dirty="0"/>
              <a:t>Victoria Wall (2011773)</a:t>
            </a:r>
          </a:p>
        </p:txBody>
      </p:sp>
      <p:pic>
        <p:nvPicPr>
          <p:cNvPr id="5" name="Video 4">
            <a:hlinkClick r:id="" action="ppaction://media"/>
            <a:extLst>
              <a:ext uri="{FF2B5EF4-FFF2-40B4-BE49-F238E27FC236}">
                <a16:creationId xmlns:a16="http://schemas.microsoft.com/office/drawing/2014/main" id="{1687045D-D769-B46B-7F02-B795D28F317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06305541"/>
      </p:ext>
    </p:extLst>
  </p:cSld>
  <p:clrMapOvr>
    <a:masterClrMapping/>
  </p:clrMapOvr>
  <mc:AlternateContent xmlns:mc="http://schemas.openxmlformats.org/markup-compatibility/2006">
    <mc:Choice xmlns:p14="http://schemas.microsoft.com/office/powerpoint/2010/main" Requires="p14">
      <p:transition spd="med" p14:dur="700" advTm="12144">
        <p:fade/>
      </p:transition>
    </mc:Choice>
    <mc:Fallback>
      <p:transition spd="med" advTm="1214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2481" y="1382486"/>
            <a:ext cx="3547581" cy="4093028"/>
          </a:xfrm>
        </p:spPr>
        <p:txBody>
          <a:bodyPr rtlCol="0" anchor="ctr">
            <a:normAutofit/>
          </a:bodyPr>
          <a:lstStyle/>
          <a:p>
            <a:pPr rtl="0"/>
            <a:r>
              <a:rPr lang="en-GB" sz="4400" dirty="0"/>
              <a:t>Aims &amp; Objectives</a:t>
            </a:r>
          </a:p>
        </p:txBody>
      </p:sp>
      <p:graphicFrame>
        <p:nvGraphicFramePr>
          <p:cNvPr id="33" name="Content Placeholder 2">
            <a:extLst>
              <a:ext uri="{FF2B5EF4-FFF2-40B4-BE49-F238E27FC236}">
                <a16:creationId xmlns:a16="http://schemas.microsoft.com/office/drawing/2014/main" id="{4270CE3F-4B0F-4312-6AC3-D030FCF804D5}"/>
              </a:ext>
            </a:extLst>
          </p:cNvPr>
          <p:cNvGraphicFramePr>
            <a:graphicFrameLocks noGrp="1"/>
          </p:cNvGraphicFramePr>
          <p:nvPr>
            <p:ph idx="1"/>
            <p:extLst>
              <p:ext uri="{D42A27DB-BD31-4B8C-83A1-F6EECF244321}">
                <p14:modId xmlns:p14="http://schemas.microsoft.com/office/powerpoint/2010/main" val="1972637594"/>
              </p:ext>
            </p:extLst>
          </p:nvPr>
        </p:nvGraphicFramePr>
        <p:xfrm>
          <a:off x="4876847" y="944563"/>
          <a:ext cx="6656769" cy="492121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6" name="Video 15">
            <a:hlinkClick r:id="" action="ppaction://media"/>
            <a:extLst>
              <a:ext uri="{FF2B5EF4-FFF2-40B4-BE49-F238E27FC236}">
                <a16:creationId xmlns:a16="http://schemas.microsoft.com/office/drawing/2014/main" id="{118BED24-1944-89C3-DC1E-97C0566A11D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51896080"/>
      </p:ext>
    </p:extLst>
  </p:cSld>
  <p:clrMapOvr>
    <a:masterClrMapping/>
  </p:clrMapOvr>
  <mc:AlternateContent xmlns:mc="http://schemas.openxmlformats.org/markup-compatibility/2006">
    <mc:Choice xmlns:p14="http://schemas.microsoft.com/office/powerpoint/2010/main" Requires="p14">
      <p:transition spd="med" p14:dur="700" advTm="13154">
        <p:fade/>
      </p:transition>
    </mc:Choice>
    <mc:Fallback>
      <p:transition spd="med" advTm="1315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77334" y="609599"/>
            <a:ext cx="3843375" cy="5545667"/>
          </a:xfrm>
        </p:spPr>
        <p:txBody>
          <a:bodyPr rtlCol="0" anchor="ctr">
            <a:normAutofit/>
          </a:bodyPr>
          <a:lstStyle/>
          <a:p>
            <a:pPr rtl="0"/>
            <a:r>
              <a:rPr lang="en-GB" dirty="0">
                <a:solidFill>
                  <a:schemeClr val="tx1">
                    <a:lumMod val="85000"/>
                    <a:lumOff val="15000"/>
                  </a:schemeClr>
                </a:solidFill>
              </a:rPr>
              <a:t>The role of Higher Education (HE) In Professionalising the Police Service</a:t>
            </a:r>
          </a:p>
        </p:txBody>
      </p:sp>
      <p:sp>
        <p:nvSpPr>
          <p:cNvPr id="3" name="Content Placeholder 2"/>
          <p:cNvSpPr>
            <a:spLocks noGrp="1"/>
          </p:cNvSpPr>
          <p:nvPr>
            <p:ph idx="1"/>
          </p:nvPr>
        </p:nvSpPr>
        <p:spPr>
          <a:xfrm>
            <a:off x="6116084" y="609600"/>
            <a:ext cx="5511296" cy="5545667"/>
          </a:xfrm>
        </p:spPr>
        <p:txBody>
          <a:bodyPr rtlCol="0" anchor="ctr">
            <a:normAutofit/>
          </a:bodyPr>
          <a:lstStyle/>
          <a:p>
            <a:pPr marL="0" indent="0" rtl="0">
              <a:buNone/>
            </a:pPr>
            <a:r>
              <a:rPr lang="en-GB" sz="2000" b="1" u="sng" dirty="0">
                <a:solidFill>
                  <a:srgbClr val="FFFFFF"/>
                </a:solidFill>
              </a:rPr>
              <a:t>Aim</a:t>
            </a:r>
          </a:p>
          <a:p>
            <a:pPr marL="0" indent="0" rtl="0">
              <a:buNone/>
            </a:pPr>
            <a:r>
              <a:rPr lang="en-GB" sz="2000" dirty="0">
                <a:solidFill>
                  <a:srgbClr val="FFFFFF"/>
                </a:solidFill>
              </a:rPr>
              <a:t>Review the role and contribution of Higher Education in Professionalising the Police Service</a:t>
            </a:r>
          </a:p>
          <a:p>
            <a:pPr marL="0" indent="0" rtl="0">
              <a:buNone/>
            </a:pPr>
            <a:endParaRPr lang="en-GB" dirty="0">
              <a:solidFill>
                <a:srgbClr val="FFFFFF"/>
              </a:solidFill>
            </a:endParaRPr>
          </a:p>
        </p:txBody>
      </p:sp>
      <p:pic>
        <p:nvPicPr>
          <p:cNvPr id="15" name="Video 14">
            <a:hlinkClick r:id="" action="ppaction://media"/>
            <a:extLst>
              <a:ext uri="{FF2B5EF4-FFF2-40B4-BE49-F238E27FC236}">
                <a16:creationId xmlns:a16="http://schemas.microsoft.com/office/drawing/2014/main" id="{7B5F95B8-0F66-D508-FE67-3FF7BE3FBB4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97860157"/>
      </p:ext>
    </p:extLst>
  </p:cSld>
  <p:clrMapOvr>
    <a:masterClrMapping/>
  </p:clrMapOvr>
  <mc:AlternateContent xmlns:mc="http://schemas.openxmlformats.org/markup-compatibility/2006">
    <mc:Choice xmlns:p14="http://schemas.microsoft.com/office/powerpoint/2010/main" Requires="p14">
      <p:transition spd="med" p14:dur="700" advTm="15757">
        <p:fade/>
      </p:transition>
    </mc:Choice>
    <mc:Fallback>
      <p:transition spd="med" advTm="1575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5"/>
                </p:tgtEl>
              </p:cMediaNode>
            </p:video>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C6F42E17-E285-5393-3FE3-6C84825D150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EB711BB-1F6A-A18D-78F3-5B6AA3005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2DBE38AA-9521-4F1C-A4B5-C4994804D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AFEA207C-89AF-F3A4-B276-121881EC241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AFE2829-2CA3-CCF3-25BC-9E2990F3C24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F809D1C5-1838-8228-6B70-3DF4D2043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508452E3-31C9-D764-9680-301F00C129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298876D7-65DF-8697-7BB2-3F21ABD54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97AED1AF-4A3D-7D01-9292-7BBA25DF8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FD6CDCF7-0211-21ED-9A45-B0A69F333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Freeform: Shape 25">
            <a:extLst>
              <a:ext uri="{FF2B5EF4-FFF2-40B4-BE49-F238E27FC236}">
                <a16:creationId xmlns:a16="http://schemas.microsoft.com/office/drawing/2014/main" id="{0A6F5772-400F-A916-AEB2-356CF439A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218B3F1-9A6C-D6E9-F6B5-2E2BCB34BB2B}"/>
              </a:ext>
            </a:extLst>
          </p:cNvPr>
          <p:cNvSpPr>
            <a:spLocks noGrp="1"/>
          </p:cNvSpPr>
          <p:nvPr>
            <p:ph type="title"/>
          </p:nvPr>
        </p:nvSpPr>
        <p:spPr>
          <a:xfrm>
            <a:off x="677334" y="609599"/>
            <a:ext cx="3843375" cy="5545667"/>
          </a:xfrm>
        </p:spPr>
        <p:txBody>
          <a:bodyPr rtlCol="0" anchor="ctr">
            <a:normAutofit/>
          </a:bodyPr>
          <a:lstStyle/>
          <a:p>
            <a:pPr rtl="0"/>
            <a:r>
              <a:rPr lang="en-GB" dirty="0">
                <a:solidFill>
                  <a:schemeClr val="tx1">
                    <a:lumMod val="85000"/>
                    <a:lumOff val="15000"/>
                  </a:schemeClr>
                </a:solidFill>
              </a:rPr>
              <a:t>The role of Higher Education (HE) In Professionalising the Police Service</a:t>
            </a:r>
          </a:p>
        </p:txBody>
      </p:sp>
      <p:sp>
        <p:nvSpPr>
          <p:cNvPr id="3" name="Content Placeholder 2">
            <a:extLst>
              <a:ext uri="{FF2B5EF4-FFF2-40B4-BE49-F238E27FC236}">
                <a16:creationId xmlns:a16="http://schemas.microsoft.com/office/drawing/2014/main" id="{7F46ABBE-249F-3234-455F-CE2D785ECCF5}"/>
              </a:ext>
            </a:extLst>
          </p:cNvPr>
          <p:cNvSpPr>
            <a:spLocks noGrp="1"/>
          </p:cNvSpPr>
          <p:nvPr>
            <p:ph idx="1"/>
          </p:nvPr>
        </p:nvSpPr>
        <p:spPr>
          <a:xfrm>
            <a:off x="6116084" y="609600"/>
            <a:ext cx="5511296" cy="5545667"/>
          </a:xfrm>
        </p:spPr>
        <p:txBody>
          <a:bodyPr rtlCol="0" anchor="ctr">
            <a:normAutofit/>
          </a:bodyPr>
          <a:lstStyle/>
          <a:p>
            <a:pPr marL="0" indent="0" rtl="0">
              <a:buNone/>
            </a:pPr>
            <a:r>
              <a:rPr lang="en-GB" b="1" u="sng" dirty="0">
                <a:solidFill>
                  <a:srgbClr val="FFFFFF"/>
                </a:solidFill>
              </a:rPr>
              <a:t>Objectives</a:t>
            </a:r>
          </a:p>
          <a:p>
            <a:pPr rtl="0">
              <a:buFont typeface="Wingdings" panose="05000000000000000000" pitchFamily="2" charset="2"/>
              <a:buChar char="Ø"/>
            </a:pPr>
            <a:r>
              <a:rPr lang="en-GB" dirty="0">
                <a:solidFill>
                  <a:srgbClr val="FFFFFF"/>
                </a:solidFill>
              </a:rPr>
              <a:t>Establish the historical context of the Police Service and aspiration to professionalise policing</a:t>
            </a:r>
          </a:p>
          <a:p>
            <a:pPr rtl="0">
              <a:buFont typeface="Wingdings" panose="05000000000000000000" pitchFamily="2" charset="2"/>
              <a:buChar char="Ø"/>
            </a:pPr>
            <a:r>
              <a:rPr lang="en-GB" dirty="0">
                <a:solidFill>
                  <a:srgbClr val="FFFFFF"/>
                </a:solidFill>
              </a:rPr>
              <a:t>Examine Significant milestones in Policing which identified the need for academic accreditation in policing</a:t>
            </a:r>
          </a:p>
          <a:p>
            <a:pPr rtl="0">
              <a:buFont typeface="Wingdings" panose="05000000000000000000" pitchFamily="2" charset="2"/>
              <a:buChar char="Ø"/>
            </a:pPr>
            <a:r>
              <a:rPr lang="en-GB" dirty="0">
                <a:solidFill>
                  <a:srgbClr val="FFFFFF"/>
                </a:solidFill>
              </a:rPr>
              <a:t>Examine the role of Higher Education and the role university degrees and diplomas play in professionalising police</a:t>
            </a:r>
          </a:p>
          <a:p>
            <a:pPr rtl="0">
              <a:buFont typeface="Wingdings" panose="05000000000000000000" pitchFamily="2" charset="2"/>
              <a:buChar char="Ø"/>
            </a:pPr>
            <a:r>
              <a:rPr lang="en-GB" dirty="0">
                <a:solidFill>
                  <a:srgbClr val="FFFFFF"/>
                </a:solidFill>
              </a:rPr>
              <a:t>Identify key themes and challenges for consideration in the future of police professionalism</a:t>
            </a:r>
          </a:p>
          <a:p>
            <a:pPr rtl="0">
              <a:buFont typeface="Wingdings" panose="05000000000000000000" pitchFamily="2" charset="2"/>
              <a:buChar char="Ø"/>
            </a:pPr>
            <a:r>
              <a:rPr lang="en-GB" dirty="0">
                <a:solidFill>
                  <a:srgbClr val="FFFFFF"/>
                </a:solidFill>
              </a:rPr>
              <a:t>Provide recommendations</a:t>
            </a:r>
          </a:p>
        </p:txBody>
      </p:sp>
      <p:pic>
        <p:nvPicPr>
          <p:cNvPr id="7" name="Video 6">
            <a:hlinkClick r:id="" action="ppaction://media"/>
            <a:extLst>
              <a:ext uri="{FF2B5EF4-FFF2-40B4-BE49-F238E27FC236}">
                <a16:creationId xmlns:a16="http://schemas.microsoft.com/office/drawing/2014/main" id="{B0028D99-5D8A-2C79-8C45-E9CA8D94A4E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53275134"/>
      </p:ext>
    </p:extLst>
  </p:cSld>
  <p:clrMapOvr>
    <a:masterClrMapping/>
  </p:clrMapOvr>
  <mc:AlternateContent xmlns:mc="http://schemas.openxmlformats.org/markup-compatibility/2006">
    <mc:Choice xmlns:p14="http://schemas.microsoft.com/office/powerpoint/2010/main" Requires="p14">
      <p:transition spd="med" p14:dur="700" advTm="33154">
        <p:fade/>
      </p:transition>
    </mc:Choice>
    <mc:Fallback>
      <p:transition spd="med" advTm="3315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2" name="Group 101">
            <a:extLst>
              <a:ext uri="{FF2B5EF4-FFF2-40B4-BE49-F238E27FC236}">
                <a16:creationId xmlns:a16="http://schemas.microsoft.com/office/drawing/2014/main" id="{6A761A44-A936-4382-8A16-7ED6A2903D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66" name="Straight Connector 65">
              <a:extLst>
                <a:ext uri="{FF2B5EF4-FFF2-40B4-BE49-F238E27FC236}">
                  <a16:creationId xmlns:a16="http://schemas.microsoft.com/office/drawing/2014/main" id="{5459EE73-661E-48AA-A374-BF2B850F58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03" name="Straight Connector 102">
              <a:extLst>
                <a:ext uri="{FF2B5EF4-FFF2-40B4-BE49-F238E27FC236}">
                  <a16:creationId xmlns:a16="http://schemas.microsoft.com/office/drawing/2014/main" id="{D653EA91-5E43-427F-B0AB-1B8A496BC6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68" name="Rectangle 23">
              <a:extLst>
                <a:ext uri="{FF2B5EF4-FFF2-40B4-BE49-F238E27FC236}">
                  <a16:creationId xmlns:a16="http://schemas.microsoft.com/office/drawing/2014/main" id="{57571081-E136-40F9-B123-3A16F53BE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 name="Rectangle 25">
              <a:extLst>
                <a:ext uri="{FF2B5EF4-FFF2-40B4-BE49-F238E27FC236}">
                  <a16:creationId xmlns:a16="http://schemas.microsoft.com/office/drawing/2014/main" id="{73197C11-EFC2-4F71-BEFF-B7EE3EEFF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0" name="Isosceles Triangle 69">
              <a:extLst>
                <a:ext uri="{FF2B5EF4-FFF2-40B4-BE49-F238E27FC236}">
                  <a16:creationId xmlns:a16="http://schemas.microsoft.com/office/drawing/2014/main" id="{074C7561-7217-4DBC-8C63-2BB8560D6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 name="Rectangle 27">
              <a:extLst>
                <a:ext uri="{FF2B5EF4-FFF2-40B4-BE49-F238E27FC236}">
                  <a16:creationId xmlns:a16="http://schemas.microsoft.com/office/drawing/2014/main" id="{6EB4E4EC-EA7F-4A46-9AF5-7E3E4E543B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2" name="Rectangle 28">
              <a:extLst>
                <a:ext uri="{FF2B5EF4-FFF2-40B4-BE49-F238E27FC236}">
                  <a16:creationId xmlns:a16="http://schemas.microsoft.com/office/drawing/2014/main" id="{9048D13B-C50D-4EF9-AB6D-86713B7D43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6" name="Rectangle 29">
              <a:extLst>
                <a:ext uri="{FF2B5EF4-FFF2-40B4-BE49-F238E27FC236}">
                  <a16:creationId xmlns:a16="http://schemas.microsoft.com/office/drawing/2014/main" id="{8213FFC7-C869-40A9-8DBD-B311B342E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4" name="Isosceles Triangle 73">
              <a:extLst>
                <a:ext uri="{FF2B5EF4-FFF2-40B4-BE49-F238E27FC236}">
                  <a16:creationId xmlns:a16="http://schemas.microsoft.com/office/drawing/2014/main" id="{A029FB91-93F5-4D40-9014-8D5108951E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7" name="Isosceles Triangle 106">
              <a:extLst>
                <a:ext uri="{FF2B5EF4-FFF2-40B4-BE49-F238E27FC236}">
                  <a16:creationId xmlns:a16="http://schemas.microsoft.com/office/drawing/2014/main" id="{F6022FD2-DE49-41E6-B3BF-B113018CA2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4" name="Content Placeholder 3" descr="A diagram of a diagram&#10;&#10;Description automatically generated">
            <a:extLst>
              <a:ext uri="{FF2B5EF4-FFF2-40B4-BE49-F238E27FC236}">
                <a16:creationId xmlns:a16="http://schemas.microsoft.com/office/drawing/2014/main" id="{319DDCAD-46DA-62E8-962D-D8B3073D19E4}"/>
              </a:ext>
            </a:extLst>
          </p:cNvPr>
          <p:cNvPicPr>
            <a:picLocks noGrp="1" noChangeAspect="1"/>
          </p:cNvPicPr>
          <p:nvPr>
            <p:ph idx="1"/>
          </p:nvPr>
        </p:nvPicPr>
        <p:blipFill>
          <a:blip r:embed="rId5"/>
          <a:srcRect l="178" t="4526" r="27307" b="-1"/>
          <a:stretch/>
        </p:blipFill>
        <p:spPr>
          <a:xfrm>
            <a:off x="4269854" y="0"/>
            <a:ext cx="7922145" cy="6858000"/>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title"/>
          </p:nvPr>
        </p:nvSpPr>
        <p:spPr>
          <a:xfrm>
            <a:off x="668867" y="1678666"/>
            <a:ext cx="4088190" cy="2369093"/>
          </a:xfrm>
        </p:spPr>
        <p:txBody>
          <a:bodyPr vert="horz" lIns="91440" tIns="45720" rIns="91440" bIns="45720" rtlCol="0" anchor="b">
            <a:normAutofit/>
          </a:bodyPr>
          <a:lstStyle/>
          <a:p>
            <a:pPr algn="r"/>
            <a:r>
              <a:rPr lang="en-US" sz="4800"/>
              <a:t>Methodology </a:t>
            </a:r>
            <a:endParaRPr lang="en-US" sz="4800" dirty="0"/>
          </a:p>
        </p:txBody>
      </p:sp>
      <p:cxnSp>
        <p:nvCxnSpPr>
          <p:cNvPr id="108" name="Straight Connector 107">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109" name="Straight Connector 108">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110"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1"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5"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7"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9"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3"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0" name="Video 19">
            <a:hlinkClick r:id="" action="ppaction://media"/>
            <a:extLst>
              <a:ext uri="{FF2B5EF4-FFF2-40B4-BE49-F238E27FC236}">
                <a16:creationId xmlns:a16="http://schemas.microsoft.com/office/drawing/2014/main" id="{643CD8F8-8433-1792-3F28-82EF4634245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4888077"/>
      </p:ext>
    </p:extLst>
  </p:cSld>
  <p:clrMapOvr>
    <a:masterClrMapping/>
  </p:clrMapOvr>
  <mc:AlternateContent xmlns:mc="http://schemas.openxmlformats.org/markup-compatibility/2006">
    <mc:Choice xmlns:p14="http://schemas.microsoft.com/office/powerpoint/2010/main" Requires="p14">
      <p:transition spd="med" p14:dur="700" advTm="86183">
        <p:fade/>
      </p:transition>
    </mc:Choice>
    <mc:Fallback>
      <p:transition spd="med" advTm="8618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0"/>
                </p:tgtEl>
              </p:cMediaNode>
            </p:video>
            <p:seq concurrent="1" nextAc="seek">
              <p:cTn id="8" restart="whenNotActive" fill="hold" evtFilter="cancelBubble" nodeType="interactiveSeq">
                <p:stCondLst>
                  <p:cond evt="onClick" delay="0">
                    <p:tgtEl>
                      <p:spTgt spid="2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0"/>
                                        </p:tgtEl>
                                      </p:cBhvr>
                                    </p:cmd>
                                  </p:childTnLst>
                                </p:cTn>
                              </p:par>
                            </p:childTnLst>
                          </p:cTn>
                        </p:par>
                      </p:childTnLst>
                    </p:cTn>
                  </p:par>
                </p:childTnLst>
              </p:cTn>
              <p:nextCondLst>
                <p:cond evt="onClick" delay="0">
                  <p:tgtEl>
                    <p:spTgt spid="20"/>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B72D1-B386-9566-BA41-8B5172378FE0}"/>
              </a:ext>
            </a:extLst>
          </p:cNvPr>
          <p:cNvSpPr>
            <a:spLocks noGrp="1"/>
          </p:cNvSpPr>
          <p:nvPr>
            <p:ph type="title"/>
          </p:nvPr>
        </p:nvSpPr>
        <p:spPr/>
        <p:txBody>
          <a:bodyPr/>
          <a:lstStyle/>
          <a:p>
            <a:pPr algn="ctr"/>
            <a:r>
              <a:rPr lang="en-GB" dirty="0"/>
              <a:t>Insider researcher</a:t>
            </a:r>
          </a:p>
        </p:txBody>
      </p:sp>
      <p:sp>
        <p:nvSpPr>
          <p:cNvPr id="3" name="Content Placeholder 2">
            <a:extLst>
              <a:ext uri="{FF2B5EF4-FFF2-40B4-BE49-F238E27FC236}">
                <a16:creationId xmlns:a16="http://schemas.microsoft.com/office/drawing/2014/main" id="{9116C24F-57C0-3677-67AE-36C880F33DB1}"/>
              </a:ext>
            </a:extLst>
          </p:cNvPr>
          <p:cNvSpPr>
            <a:spLocks noGrp="1"/>
          </p:cNvSpPr>
          <p:nvPr>
            <p:ph idx="1"/>
          </p:nvPr>
        </p:nvSpPr>
        <p:spPr/>
        <p:txBody>
          <a:bodyPr/>
          <a:lstStyle/>
          <a:p>
            <a:r>
              <a:rPr lang="en-GB" dirty="0"/>
              <a:t>Secondary research undertaken</a:t>
            </a:r>
          </a:p>
          <a:p>
            <a:r>
              <a:rPr lang="en-GB" dirty="0"/>
              <a:t>Literature review (relevancy and currency)</a:t>
            </a:r>
          </a:p>
          <a:p>
            <a:r>
              <a:rPr lang="en-GB" dirty="0"/>
              <a:t>Up to date and accurate information</a:t>
            </a:r>
          </a:p>
          <a:p>
            <a:r>
              <a:rPr lang="en-GB" dirty="0"/>
              <a:t>Ensuring a wide range of literature to prevent biased views being presented</a:t>
            </a:r>
          </a:p>
          <a:p>
            <a:r>
              <a:rPr lang="en-GB" dirty="0"/>
              <a:t>Recognition of minimal quantitative data to support the research aim</a:t>
            </a:r>
          </a:p>
          <a:p>
            <a:r>
              <a:rPr lang="en-GB" dirty="0"/>
              <a:t>Minimal qualitative data to understand fully the relevancy of HE in professional policing practice</a:t>
            </a:r>
          </a:p>
          <a:p>
            <a:r>
              <a:rPr lang="en-GB" dirty="0"/>
              <a:t>Ethical considerations in respect of data usage agreements and use of personal data. </a:t>
            </a:r>
          </a:p>
          <a:p>
            <a:endParaRPr lang="en-GB" dirty="0"/>
          </a:p>
        </p:txBody>
      </p:sp>
      <p:pic>
        <p:nvPicPr>
          <p:cNvPr id="11" name="Video 10">
            <a:hlinkClick r:id="" action="ppaction://media"/>
            <a:extLst>
              <a:ext uri="{FF2B5EF4-FFF2-40B4-BE49-F238E27FC236}">
                <a16:creationId xmlns:a16="http://schemas.microsoft.com/office/drawing/2014/main" id="{D5AF16DB-057D-FA23-803E-C1C1CE10224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40623239"/>
      </p:ext>
    </p:extLst>
  </p:cSld>
  <p:clrMapOvr>
    <a:masterClrMapping/>
  </p:clrMapOvr>
  <mc:AlternateContent xmlns:mc="http://schemas.openxmlformats.org/markup-compatibility/2006">
    <mc:Choice xmlns:p14="http://schemas.microsoft.com/office/powerpoint/2010/main" Requires="p14">
      <p:transition spd="med" p14:dur="700" advTm="192883">
        <p:fade/>
      </p:transition>
    </mc:Choice>
    <mc:Fallback>
      <p:transition spd="med" advTm="19288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31" name="Group 1030">
            <a:extLst>
              <a:ext uri="{FF2B5EF4-FFF2-40B4-BE49-F238E27FC236}">
                <a16:creationId xmlns:a16="http://schemas.microsoft.com/office/drawing/2014/main" id="{D5FD13B3-3F58-4777-997E-5447AA079DE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32" name="Straight Connector 1031">
              <a:extLst>
                <a:ext uri="{FF2B5EF4-FFF2-40B4-BE49-F238E27FC236}">
                  <a16:creationId xmlns:a16="http://schemas.microsoft.com/office/drawing/2014/main" id="{EFE7BD20-6D81-4370-9DB7-04C9B4E9FC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033" name="Straight Connector 1032">
              <a:extLst>
                <a:ext uri="{FF2B5EF4-FFF2-40B4-BE49-F238E27FC236}">
                  <a16:creationId xmlns:a16="http://schemas.microsoft.com/office/drawing/2014/main" id="{E08F0ECF-D673-4442-A82C-CDA64905A9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034" name="Rectangle 23">
              <a:extLst>
                <a:ext uri="{FF2B5EF4-FFF2-40B4-BE49-F238E27FC236}">
                  <a16:creationId xmlns:a16="http://schemas.microsoft.com/office/drawing/2014/main" id="{2AF8E598-80EA-41AD-A0F3-9543D601A0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5" name="Rectangle 25">
              <a:extLst>
                <a:ext uri="{FF2B5EF4-FFF2-40B4-BE49-F238E27FC236}">
                  <a16:creationId xmlns:a16="http://schemas.microsoft.com/office/drawing/2014/main" id="{AC7D6F9C-7670-4ACC-ACE1-A6BD24F5CF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6" name="Isosceles Triangle 1035">
              <a:extLst>
                <a:ext uri="{FF2B5EF4-FFF2-40B4-BE49-F238E27FC236}">
                  <a16:creationId xmlns:a16="http://schemas.microsoft.com/office/drawing/2014/main" id="{FF420142-D3AA-46D3-A3A5-250686CD7A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7" name="Rectangle 27">
              <a:extLst>
                <a:ext uri="{FF2B5EF4-FFF2-40B4-BE49-F238E27FC236}">
                  <a16:creationId xmlns:a16="http://schemas.microsoft.com/office/drawing/2014/main" id="{051037D6-83DE-41D6-9103-84ABD0FEEB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8" name="Rectangle 28">
              <a:extLst>
                <a:ext uri="{FF2B5EF4-FFF2-40B4-BE49-F238E27FC236}">
                  <a16:creationId xmlns:a16="http://schemas.microsoft.com/office/drawing/2014/main" id="{FCAED6F3-E1FA-489A-A2B1-E97972EB47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9" name="Rectangle 29">
              <a:extLst>
                <a:ext uri="{FF2B5EF4-FFF2-40B4-BE49-F238E27FC236}">
                  <a16:creationId xmlns:a16="http://schemas.microsoft.com/office/drawing/2014/main" id="{AA247423-55F2-4D5D-806A-BE33BE6B19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0" name="Isosceles Triangle 1039">
              <a:extLst>
                <a:ext uri="{FF2B5EF4-FFF2-40B4-BE49-F238E27FC236}">
                  <a16:creationId xmlns:a16="http://schemas.microsoft.com/office/drawing/2014/main" id="{B2FE1F39-B712-4260-8DA6-3B6A941028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1" name="Isosceles Triangle 1040">
              <a:extLst>
                <a:ext uri="{FF2B5EF4-FFF2-40B4-BE49-F238E27FC236}">
                  <a16:creationId xmlns:a16="http://schemas.microsoft.com/office/drawing/2014/main" id="{0259AF7F-DAB9-4EE7-BBEF-7B961E5CF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1026" name="Picture 2" descr="Image result for police and education image uk">
            <a:extLst>
              <a:ext uri="{FF2B5EF4-FFF2-40B4-BE49-F238E27FC236}">
                <a16:creationId xmlns:a16="http://schemas.microsoft.com/office/drawing/2014/main" id="{3D1C3CE6-71CD-5AF1-A49C-54D492A60BC9}"/>
              </a:ext>
            </a:extLst>
          </p:cNvPr>
          <p:cNvPicPr>
            <a:picLocks noGrp="1" noChangeAspect="1" noChangeArrowheads="1"/>
          </p:cNvPicPr>
          <p:nvPr>
            <p:ph sz="half" idx="2"/>
          </p:nvPr>
        </p:nvPicPr>
        <p:blipFill>
          <a:blip r:embed="rId5">
            <a:extLst>
              <a:ext uri="{28A0092B-C50C-407E-A947-70E740481C1C}">
                <a14:useLocalDpi xmlns:a14="http://schemas.microsoft.com/office/drawing/2010/main" val="0"/>
              </a:ext>
            </a:extLst>
          </a:blip>
          <a:srcRect l="4220" r="182" b="2"/>
          <a:stretch/>
        </p:blipFill>
        <p:spPr bwMode="auto">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9" name="Title 8"/>
          <p:cNvSpPr>
            <a:spLocks noGrp="1"/>
          </p:cNvSpPr>
          <p:nvPr>
            <p:ph type="title"/>
          </p:nvPr>
        </p:nvSpPr>
        <p:spPr>
          <a:xfrm>
            <a:off x="677333" y="609600"/>
            <a:ext cx="3851123" cy="1320800"/>
          </a:xfrm>
        </p:spPr>
        <p:txBody>
          <a:bodyPr vert="horz" lIns="91440" tIns="45720" rIns="91440" bIns="45720" rtlCol="0" anchor="t">
            <a:normAutofit/>
          </a:bodyPr>
          <a:lstStyle/>
          <a:p>
            <a:r>
              <a:rPr lang="en-US" sz="3300" dirty="0"/>
              <a:t>Project Outcomes</a:t>
            </a:r>
          </a:p>
        </p:txBody>
      </p:sp>
      <p:sp>
        <p:nvSpPr>
          <p:cNvPr id="6" name="Text Placeholder 5"/>
          <p:cNvSpPr>
            <a:spLocks noGrp="1"/>
          </p:cNvSpPr>
          <p:nvPr>
            <p:ph sz="half" idx="1"/>
          </p:nvPr>
        </p:nvSpPr>
        <p:spPr>
          <a:xfrm>
            <a:off x="677334" y="2160589"/>
            <a:ext cx="3851122" cy="3880773"/>
          </a:xfrm>
        </p:spPr>
        <p:txBody>
          <a:bodyPr vert="horz" lIns="91440" tIns="45720" rIns="91440" bIns="45720" rtlCol="0">
            <a:normAutofit lnSpcReduction="10000"/>
          </a:bodyPr>
          <a:lstStyle/>
          <a:p>
            <a:r>
              <a:rPr lang="en-US" dirty="0"/>
              <a:t>Policing has seen significant change in new recruit training since the first metropolitan police training school in 1907.</a:t>
            </a:r>
          </a:p>
          <a:p>
            <a:r>
              <a:rPr lang="en-US" dirty="0"/>
              <a:t>Professionalism in the police is not a new idea with roots to police professionalism dating back to 1829</a:t>
            </a:r>
          </a:p>
          <a:p>
            <a:r>
              <a:rPr lang="en-US" dirty="0"/>
              <a:t>Significant cases were instrumental in calls for improvement in police training, accountability and professionalism in the police</a:t>
            </a:r>
          </a:p>
        </p:txBody>
      </p:sp>
      <p:cxnSp>
        <p:nvCxnSpPr>
          <p:cNvPr id="1043" name="Straight Connector 1042">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1045" name="Straight Connector 1044">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1047"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9"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1"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3"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5"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7"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9"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Video 6">
            <a:hlinkClick r:id="" action="ppaction://media"/>
            <a:extLst>
              <a:ext uri="{FF2B5EF4-FFF2-40B4-BE49-F238E27FC236}">
                <a16:creationId xmlns:a16="http://schemas.microsoft.com/office/drawing/2014/main" id="{6BF3E2DE-36FD-A705-D83D-68780C93E04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37039325"/>
      </p:ext>
    </p:extLst>
  </p:cSld>
  <p:clrMapOvr>
    <a:masterClrMapping/>
  </p:clrMapOvr>
  <mc:AlternateContent xmlns:mc="http://schemas.openxmlformats.org/markup-compatibility/2006">
    <mc:Choice xmlns:p14="http://schemas.microsoft.com/office/powerpoint/2010/main" Requires="p14">
      <p:transition spd="med" p14:dur="700" advTm="50228">
        <p:fade/>
      </p:transition>
    </mc:Choice>
    <mc:Fallback>
      <p:transition spd="med" advTm="5022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050" name="Picture 2" descr="All new police officers in England and Wales to have degrees - BBC News">
            <a:extLst>
              <a:ext uri="{FF2B5EF4-FFF2-40B4-BE49-F238E27FC236}">
                <a16:creationId xmlns:a16="http://schemas.microsoft.com/office/drawing/2014/main" id="{AAC9AE6B-776A-8042-A5E8-A09C7E61FDB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0200" r="24822"/>
          <a:stretch/>
        </p:blipFill>
        <p:spPr bwMode="auto">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677333" y="609600"/>
            <a:ext cx="3851123" cy="1320800"/>
          </a:xfrm>
        </p:spPr>
        <p:txBody>
          <a:bodyPr rtlCol="0">
            <a:normAutofit/>
          </a:bodyPr>
          <a:lstStyle/>
          <a:p>
            <a:pPr rtl="0"/>
            <a:r>
              <a:rPr lang="en-GB" dirty="0"/>
              <a:t>Project Outcomes</a:t>
            </a:r>
          </a:p>
        </p:txBody>
      </p:sp>
      <p:sp>
        <p:nvSpPr>
          <p:cNvPr id="2054" name="Content Placeholder 2053">
            <a:extLst>
              <a:ext uri="{FF2B5EF4-FFF2-40B4-BE49-F238E27FC236}">
                <a16:creationId xmlns:a16="http://schemas.microsoft.com/office/drawing/2014/main" id="{2A30FCC9-196D-C9EB-8825-D7F0E172C17E}"/>
              </a:ext>
            </a:extLst>
          </p:cNvPr>
          <p:cNvSpPr>
            <a:spLocks noGrp="1"/>
          </p:cNvSpPr>
          <p:nvPr>
            <p:ph idx="1"/>
          </p:nvPr>
        </p:nvSpPr>
        <p:spPr>
          <a:xfrm>
            <a:off x="677334" y="2160589"/>
            <a:ext cx="3851122" cy="3880773"/>
          </a:xfrm>
        </p:spPr>
        <p:txBody>
          <a:bodyPr>
            <a:normAutofit/>
          </a:bodyPr>
          <a:lstStyle/>
          <a:p>
            <a:r>
              <a:rPr lang="en-US" dirty="0"/>
              <a:t>2000 saw noticeable investment in police recruit training following the publication of ‘Training matters’ in 2002</a:t>
            </a:r>
          </a:p>
          <a:p>
            <a:r>
              <a:rPr lang="en-US" dirty="0"/>
              <a:t>2001 – Government White Paper- Policing a new century – A blueprint for reform.  This resulted in government proposing a reform to initial police training</a:t>
            </a:r>
          </a:p>
          <a:p>
            <a:r>
              <a:rPr lang="en-US" dirty="0"/>
              <a:t>2006 - IPLDP (26 week training </a:t>
            </a:r>
            <a:r>
              <a:rPr lang="en-US" dirty="0" err="1"/>
              <a:t>programme</a:t>
            </a:r>
            <a:r>
              <a:rPr lang="en-US" dirty="0"/>
              <a:t>)</a:t>
            </a:r>
          </a:p>
        </p:txBody>
      </p:sp>
      <p:cxnSp>
        <p:nvCxnSpPr>
          <p:cNvPr id="2057" name="Straight Connector 2056">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2059" name="Straight Connector 2058">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2061"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3"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5"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7"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9"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71"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73"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Video 6">
            <a:hlinkClick r:id="" action="ppaction://media"/>
            <a:extLst>
              <a:ext uri="{FF2B5EF4-FFF2-40B4-BE49-F238E27FC236}">
                <a16:creationId xmlns:a16="http://schemas.microsoft.com/office/drawing/2014/main" id="{0907D305-B3D6-9F15-C727-F43CCC48A36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46085847"/>
      </p:ext>
    </p:extLst>
  </p:cSld>
  <p:clrMapOvr>
    <a:masterClrMapping/>
  </p:clrMapOvr>
  <mc:AlternateContent xmlns:mc="http://schemas.openxmlformats.org/markup-compatibility/2006">
    <mc:Choice xmlns:p14="http://schemas.microsoft.com/office/powerpoint/2010/main" Requires="p14">
      <p:transition spd="med" p14:dur="700" advTm="25624">
        <p:fade/>
      </p:transition>
    </mc:Choice>
    <mc:Fallback>
      <p:transition spd="med" advTm="2562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115" name="Group 3114">
            <a:extLst>
              <a:ext uri="{FF2B5EF4-FFF2-40B4-BE49-F238E27FC236}">
                <a16:creationId xmlns:a16="http://schemas.microsoft.com/office/drawing/2014/main" id="{D5FD13B3-3F58-4777-997E-5447AA079DE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084" name="Straight Connector 3083">
              <a:extLst>
                <a:ext uri="{FF2B5EF4-FFF2-40B4-BE49-F238E27FC236}">
                  <a16:creationId xmlns:a16="http://schemas.microsoft.com/office/drawing/2014/main" id="{EFE7BD20-6D81-4370-9DB7-04C9B4E9FC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3085" name="Straight Connector 3084">
              <a:extLst>
                <a:ext uri="{FF2B5EF4-FFF2-40B4-BE49-F238E27FC236}">
                  <a16:creationId xmlns:a16="http://schemas.microsoft.com/office/drawing/2014/main" id="{E08F0ECF-D673-4442-A82C-CDA64905A9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3086" name="Rectangle 23">
              <a:extLst>
                <a:ext uri="{FF2B5EF4-FFF2-40B4-BE49-F238E27FC236}">
                  <a16:creationId xmlns:a16="http://schemas.microsoft.com/office/drawing/2014/main" id="{2AF8E598-80EA-41AD-A0F3-9543D601A0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87" name="Rectangle 25">
              <a:extLst>
                <a:ext uri="{FF2B5EF4-FFF2-40B4-BE49-F238E27FC236}">
                  <a16:creationId xmlns:a16="http://schemas.microsoft.com/office/drawing/2014/main" id="{AC7D6F9C-7670-4ACC-ACE1-A6BD24F5CF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88" name="Isosceles Triangle 3087">
              <a:extLst>
                <a:ext uri="{FF2B5EF4-FFF2-40B4-BE49-F238E27FC236}">
                  <a16:creationId xmlns:a16="http://schemas.microsoft.com/office/drawing/2014/main" id="{FF420142-D3AA-46D3-A3A5-250686CD7A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89" name="Rectangle 27">
              <a:extLst>
                <a:ext uri="{FF2B5EF4-FFF2-40B4-BE49-F238E27FC236}">
                  <a16:creationId xmlns:a16="http://schemas.microsoft.com/office/drawing/2014/main" id="{051037D6-83DE-41D6-9103-84ABD0FEEB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90" name="Rectangle 28">
              <a:extLst>
                <a:ext uri="{FF2B5EF4-FFF2-40B4-BE49-F238E27FC236}">
                  <a16:creationId xmlns:a16="http://schemas.microsoft.com/office/drawing/2014/main" id="{FCAED6F3-E1FA-489A-A2B1-E97972EB47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91" name="Rectangle 29">
              <a:extLst>
                <a:ext uri="{FF2B5EF4-FFF2-40B4-BE49-F238E27FC236}">
                  <a16:creationId xmlns:a16="http://schemas.microsoft.com/office/drawing/2014/main" id="{AA247423-55F2-4D5D-806A-BE33BE6B19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92" name="Isosceles Triangle 3091">
              <a:extLst>
                <a:ext uri="{FF2B5EF4-FFF2-40B4-BE49-F238E27FC236}">
                  <a16:creationId xmlns:a16="http://schemas.microsoft.com/office/drawing/2014/main" id="{B2FE1F39-B712-4260-8DA6-3B6A941028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93" name="Isosceles Triangle 3092">
              <a:extLst>
                <a:ext uri="{FF2B5EF4-FFF2-40B4-BE49-F238E27FC236}">
                  <a16:creationId xmlns:a16="http://schemas.microsoft.com/office/drawing/2014/main" id="{0259AF7F-DAB9-4EE7-BBEF-7B961E5CF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title"/>
          </p:nvPr>
        </p:nvSpPr>
        <p:spPr>
          <a:xfrm>
            <a:off x="677334" y="609600"/>
            <a:ext cx="8596668" cy="1320800"/>
          </a:xfrm>
        </p:spPr>
        <p:txBody>
          <a:bodyPr vert="horz" lIns="91440" tIns="45720" rIns="91440" bIns="45720" rtlCol="0" anchor="t">
            <a:normAutofit/>
          </a:bodyPr>
          <a:lstStyle/>
          <a:p>
            <a:r>
              <a:rPr lang="en-US"/>
              <a:t>Project Outcomes</a:t>
            </a:r>
          </a:p>
        </p:txBody>
      </p:sp>
      <p:sp>
        <p:nvSpPr>
          <p:cNvPr id="4" name="Text Placeholder 3"/>
          <p:cNvSpPr>
            <a:spLocks noGrp="1"/>
          </p:cNvSpPr>
          <p:nvPr>
            <p:ph sz="half" idx="1"/>
          </p:nvPr>
        </p:nvSpPr>
        <p:spPr>
          <a:xfrm>
            <a:off x="677334" y="2160589"/>
            <a:ext cx="3957349" cy="3880773"/>
          </a:xfrm>
        </p:spPr>
        <p:txBody>
          <a:bodyPr vert="horz" lIns="91440" tIns="45720" rIns="91440" bIns="45720" rtlCol="0">
            <a:normAutofit/>
          </a:bodyPr>
          <a:lstStyle/>
          <a:p>
            <a:endParaRPr lang="en-US" dirty="0"/>
          </a:p>
          <a:p>
            <a:r>
              <a:rPr lang="en-US" dirty="0"/>
              <a:t>‘</a:t>
            </a:r>
            <a:r>
              <a:rPr lang="en-US" dirty="0" err="1"/>
              <a:t>Neyroud</a:t>
            </a:r>
            <a:r>
              <a:rPr lang="en-US" dirty="0"/>
              <a:t> review’ in 2011 saw recommendation to create a professional body and for Higher Education and police forces to collaborative deliver police </a:t>
            </a:r>
            <a:r>
              <a:rPr lang="en-US" dirty="0" err="1"/>
              <a:t>trainnig</a:t>
            </a:r>
            <a:r>
              <a:rPr lang="en-US" dirty="0"/>
              <a:t>.</a:t>
            </a:r>
          </a:p>
          <a:p>
            <a:r>
              <a:rPr lang="en-US" dirty="0"/>
              <a:t>College of Policing established in 2012</a:t>
            </a:r>
          </a:p>
          <a:p>
            <a:r>
              <a:rPr lang="en-US" dirty="0"/>
              <a:t>PEQF – National entry routes into policing</a:t>
            </a:r>
          </a:p>
          <a:p>
            <a:pPr marL="0" indent="0">
              <a:buNone/>
            </a:pPr>
            <a:endParaRPr lang="en-US" dirty="0"/>
          </a:p>
          <a:p>
            <a:pPr marL="0" indent="0">
              <a:buNone/>
            </a:pPr>
            <a:endParaRPr lang="en-US" dirty="0"/>
          </a:p>
          <a:p>
            <a:endParaRPr lang="en-US" dirty="0"/>
          </a:p>
        </p:txBody>
      </p:sp>
      <p:pic>
        <p:nvPicPr>
          <p:cNvPr id="3078" name="Picture 6" descr="Wiltshire Police officers start new degree apprenticeship | University ...">
            <a:extLst>
              <a:ext uri="{FF2B5EF4-FFF2-40B4-BE49-F238E27FC236}">
                <a16:creationId xmlns:a16="http://schemas.microsoft.com/office/drawing/2014/main" id="{1021C052-E226-52C0-7DD2-19F32342F42A}"/>
              </a:ext>
            </a:extLst>
          </p:cNvPr>
          <p:cNvPicPr>
            <a:picLocks noGrp="1" noChangeAspect="1" noChangeArrowheads="1"/>
          </p:cNvPicPr>
          <p:nvPr>
            <p:ph sz="half" idx="2"/>
          </p:nvPr>
        </p:nvPicPr>
        <p:blipFill>
          <a:blip r:embed="rId5">
            <a:extLst>
              <a:ext uri="{28A0092B-C50C-407E-A947-70E740481C1C}">
                <a14:useLocalDpi xmlns:a14="http://schemas.microsoft.com/office/drawing/2010/main" val="0"/>
              </a:ext>
            </a:extLst>
          </a:blip>
          <a:srcRect l="11889" r="12298" b="1"/>
          <a:stretch/>
        </p:blipFill>
        <p:spPr bwMode="auto">
          <a:xfrm>
            <a:off x="4857451" y="2159331"/>
            <a:ext cx="4415050" cy="3882362"/>
          </a:xfrm>
          <a:prstGeom prst="rect">
            <a:avLst/>
          </a:prstGeom>
          <a:noFill/>
          <a:extLst>
            <a:ext uri="{909E8E84-426E-40DD-AFC4-6F175D3DCCD1}">
              <a14:hiddenFill xmlns:a14="http://schemas.microsoft.com/office/drawing/2010/main">
                <a:solidFill>
                  <a:srgbClr val="FFFFFF"/>
                </a:solidFill>
              </a14:hiddenFill>
            </a:ext>
          </a:extLst>
        </p:spPr>
      </p:pic>
      <p:pic>
        <p:nvPicPr>
          <p:cNvPr id="13" name="Video 12">
            <a:hlinkClick r:id="" action="ppaction://media"/>
            <a:extLst>
              <a:ext uri="{FF2B5EF4-FFF2-40B4-BE49-F238E27FC236}">
                <a16:creationId xmlns:a16="http://schemas.microsoft.com/office/drawing/2014/main" id="{60090D70-8EEB-1636-D4E2-EF4026DAC9D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1993636"/>
      </p:ext>
    </p:extLst>
  </p:cSld>
  <p:clrMapOvr>
    <a:masterClrMapping/>
  </p:clrMapOvr>
  <mc:AlternateContent xmlns:mc="http://schemas.openxmlformats.org/markup-compatibility/2006">
    <mc:Choice xmlns:p14="http://schemas.microsoft.com/office/powerpoint/2010/main" Requires="p14">
      <p:transition spd="med" p14:dur="700" advTm="44713">
        <p:fade/>
      </p:transition>
    </mc:Choice>
    <mc:Fallback>
      <p:transition spd="med" advTm="4471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National Entry Routes into Policing (PEQF)</a:t>
            </a:r>
          </a:p>
        </p:txBody>
      </p:sp>
      <p:sp>
        <p:nvSpPr>
          <p:cNvPr id="3" name="Content Placeholder 2"/>
          <p:cNvSpPr>
            <a:spLocks noGrp="1"/>
          </p:cNvSpPr>
          <p:nvPr>
            <p:ph idx="1"/>
          </p:nvPr>
        </p:nvSpPr>
        <p:spPr/>
        <p:txBody>
          <a:bodyPr rtlCol="0"/>
          <a:lstStyle/>
          <a:p>
            <a:pPr marL="0" indent="0" rtl="0">
              <a:buNone/>
            </a:pPr>
            <a:r>
              <a:rPr lang="en-GB" b="1" u="sng" dirty="0"/>
              <a:t>Police Education Qualifications Framework (PEQF)</a:t>
            </a:r>
          </a:p>
          <a:p>
            <a:pPr marL="0" indent="0" rtl="0">
              <a:buNone/>
            </a:pPr>
            <a:endParaRPr lang="en-GB" b="1" u="sng" dirty="0"/>
          </a:p>
          <a:p>
            <a:pPr rtl="0"/>
            <a:r>
              <a:rPr lang="en-GB" dirty="0"/>
              <a:t>Police Constable Degree Apprentice (PCDA)</a:t>
            </a:r>
          </a:p>
          <a:p>
            <a:pPr rtl="0"/>
            <a:r>
              <a:rPr lang="en-GB" dirty="0"/>
              <a:t>Degree Holder Entry Programme (DHEP)</a:t>
            </a:r>
          </a:p>
          <a:p>
            <a:pPr rtl="0"/>
            <a:r>
              <a:rPr lang="en-GB" dirty="0"/>
              <a:t>Professional Policing Degree (PPD)</a:t>
            </a:r>
          </a:p>
          <a:p>
            <a:pPr rtl="0"/>
            <a:r>
              <a:rPr lang="en-GB" dirty="0"/>
              <a:t>Initial Police Learning and Development programme (ceased 1</a:t>
            </a:r>
            <a:r>
              <a:rPr lang="en-GB" baseline="30000" dirty="0"/>
              <a:t>st</a:t>
            </a:r>
            <a:r>
              <a:rPr lang="en-GB" dirty="0"/>
              <a:t> April 2024)</a:t>
            </a:r>
          </a:p>
          <a:p>
            <a:pPr rtl="0"/>
            <a:r>
              <a:rPr lang="en-GB" dirty="0"/>
              <a:t>Police Constable Entry Route (PCER) – non- accredited.  (commenced 1</a:t>
            </a:r>
            <a:r>
              <a:rPr lang="en-GB" baseline="30000" dirty="0"/>
              <a:t>st</a:t>
            </a:r>
            <a:r>
              <a:rPr lang="en-GB" dirty="0"/>
              <a:t> April 2024)</a:t>
            </a:r>
          </a:p>
        </p:txBody>
      </p:sp>
      <p:pic>
        <p:nvPicPr>
          <p:cNvPr id="11" name="Video 10">
            <a:hlinkClick r:id="" action="ppaction://media"/>
            <a:extLst>
              <a:ext uri="{FF2B5EF4-FFF2-40B4-BE49-F238E27FC236}">
                <a16:creationId xmlns:a16="http://schemas.microsoft.com/office/drawing/2014/main" id="{559218C4-73F2-649B-B2E9-A8486D751A4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55348868"/>
      </p:ext>
    </p:extLst>
  </p:cSld>
  <p:clrMapOvr>
    <a:masterClrMapping/>
  </p:clrMapOvr>
  <mc:AlternateContent xmlns:mc="http://schemas.openxmlformats.org/markup-compatibility/2006">
    <mc:Choice xmlns:p14="http://schemas.microsoft.com/office/powerpoint/2010/main" Requires="p14">
      <p:transition spd="med" p14:dur="700" advTm="16102">
        <p:fade/>
      </p:transition>
    </mc:Choice>
    <mc:Fallback>
      <p:transition spd="med" advTm="1610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Learning outcome – concerns over the HE relationship with Police training</a:t>
            </a:r>
          </a:p>
        </p:txBody>
      </p:sp>
      <p:sp>
        <p:nvSpPr>
          <p:cNvPr id="4" name="Text Placeholder 3"/>
          <p:cNvSpPr>
            <a:spLocks noGrp="1"/>
          </p:cNvSpPr>
          <p:nvPr>
            <p:ph sz="half" idx="1"/>
          </p:nvPr>
        </p:nvSpPr>
        <p:spPr>
          <a:xfrm>
            <a:off x="677334" y="2160589"/>
            <a:ext cx="9239023" cy="3880772"/>
          </a:xfrm>
        </p:spPr>
        <p:txBody>
          <a:bodyPr rtlCol="0"/>
          <a:lstStyle/>
          <a:p>
            <a:r>
              <a:rPr lang="en-GB" dirty="0"/>
              <a:t>Identified resistance from Police Chiefs due to abstraction from front-line a concern with Degree/ Diploma entry routes</a:t>
            </a:r>
          </a:p>
          <a:p>
            <a:r>
              <a:rPr lang="en-GB" dirty="0"/>
              <a:t>Culture – ‘wanting to get the student officers on the beat quicker’ (Potter,2023)</a:t>
            </a:r>
          </a:p>
          <a:p>
            <a:r>
              <a:rPr lang="en-GB" dirty="0"/>
              <a:t>Survey undertaken by student officers in 2023 expressed lower satisfaction with university led programme (no rationale provided)</a:t>
            </a:r>
          </a:p>
          <a:p>
            <a:r>
              <a:rPr lang="en-GB" dirty="0"/>
              <a:t>Unclear whether attrition rates are linked to the levels of resignation</a:t>
            </a:r>
          </a:p>
          <a:p>
            <a:endParaRPr lang="en-GB" dirty="0"/>
          </a:p>
          <a:p>
            <a:endParaRPr lang="en-GB" dirty="0"/>
          </a:p>
          <a:p>
            <a:endParaRPr lang="en-GB" dirty="0"/>
          </a:p>
          <a:p>
            <a:endParaRPr lang="en-GB" dirty="0"/>
          </a:p>
        </p:txBody>
      </p:sp>
      <p:pic>
        <p:nvPicPr>
          <p:cNvPr id="12" name="Video 11">
            <a:hlinkClick r:id="" action="ppaction://media"/>
            <a:extLst>
              <a:ext uri="{FF2B5EF4-FFF2-40B4-BE49-F238E27FC236}">
                <a16:creationId xmlns:a16="http://schemas.microsoft.com/office/drawing/2014/main" id="{3BCB8B86-4B11-C1F2-F7CD-623C246E967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89132344"/>
      </p:ext>
    </p:extLst>
  </p:cSld>
  <p:clrMapOvr>
    <a:masterClrMapping/>
  </p:clrMapOvr>
  <mc:AlternateContent xmlns:mc="http://schemas.openxmlformats.org/markup-compatibility/2006">
    <mc:Choice xmlns:p14="http://schemas.microsoft.com/office/powerpoint/2010/main" Requires="p14">
      <p:transition spd="med" p14:dur="700" advTm="30992">
        <p:fade/>
      </p:transition>
    </mc:Choice>
    <mc:Fallback>
      <p:transition spd="med" advTm="3099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Learning outcome 2 – Concerns about HE withdrawal from police training</a:t>
            </a:r>
          </a:p>
        </p:txBody>
      </p:sp>
      <p:sp>
        <p:nvSpPr>
          <p:cNvPr id="3" name="Text Placeholder 2"/>
          <p:cNvSpPr>
            <a:spLocks noGrp="1"/>
          </p:cNvSpPr>
          <p:nvPr>
            <p:ph idx="1"/>
          </p:nvPr>
        </p:nvSpPr>
        <p:spPr/>
        <p:txBody>
          <a:bodyPr rtlCol="0">
            <a:normAutofit fontScale="92500" lnSpcReduction="20000"/>
          </a:bodyPr>
          <a:lstStyle/>
          <a:p>
            <a:pPr rtl="0"/>
            <a:r>
              <a:rPr lang="en-GB" dirty="0"/>
              <a:t>Concerns that scrapping the compulsory degrees for policing is a backward step for the UK (Williams, 2023)</a:t>
            </a:r>
          </a:p>
          <a:p>
            <a:pPr rtl="0"/>
            <a:r>
              <a:rPr lang="en-GB" dirty="0"/>
              <a:t>Concern that without academic education, policing will not be seen as a career on an equal footing to professions such as nursing and teaching</a:t>
            </a:r>
          </a:p>
          <a:p>
            <a:pPr rtl="0"/>
            <a:r>
              <a:rPr lang="en-GB" dirty="0"/>
              <a:t>Evaluation of initial police training in 2023 by CoP demonstrated improved skills and knowledge regarding Evidence based policing and problem-solving approaches</a:t>
            </a:r>
          </a:p>
          <a:p>
            <a:pPr rtl="0"/>
            <a:r>
              <a:rPr lang="en-GB" dirty="0"/>
              <a:t>DHEP and PCDA student officers had higher levels of satisfaction in their role as a police officer than those on the non-accredited routes</a:t>
            </a:r>
          </a:p>
          <a:p>
            <a:pPr rtl="0"/>
            <a:r>
              <a:rPr lang="en-GB" dirty="0"/>
              <a:t>PCDA and DHEP students demonstrated more confidence in challenging inappropriate and unethical behaviour</a:t>
            </a:r>
          </a:p>
          <a:p>
            <a:r>
              <a:rPr lang="en-GB" dirty="0"/>
              <a:t>Concerns the new fourth entry route will bring multi-tier policing which could present issues in the future with career opportunities, pay and renumeration (Matthews, 2023) </a:t>
            </a:r>
          </a:p>
          <a:p>
            <a:r>
              <a:rPr lang="en-GB" dirty="0"/>
              <a:t>Concerns Police Forces are at risk of not adhering to the Policing Vision 2025.</a:t>
            </a:r>
          </a:p>
          <a:p>
            <a:pPr rtl="0"/>
            <a:endParaRPr lang="en-GB" dirty="0"/>
          </a:p>
          <a:p>
            <a:pPr rtl="0"/>
            <a:endParaRPr lang="en-GB" dirty="0"/>
          </a:p>
        </p:txBody>
      </p:sp>
      <p:pic>
        <p:nvPicPr>
          <p:cNvPr id="27" name="Video 26">
            <a:hlinkClick r:id="" action="ppaction://media"/>
            <a:extLst>
              <a:ext uri="{FF2B5EF4-FFF2-40B4-BE49-F238E27FC236}">
                <a16:creationId xmlns:a16="http://schemas.microsoft.com/office/drawing/2014/main" id="{475484F7-93F1-9182-93D6-0C1AA432BA9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31528155"/>
      </p:ext>
    </p:extLst>
  </p:cSld>
  <p:clrMapOvr>
    <a:masterClrMapping/>
  </p:clrMapOvr>
  <mc:AlternateContent xmlns:mc="http://schemas.openxmlformats.org/markup-compatibility/2006">
    <mc:Choice xmlns:p14="http://schemas.microsoft.com/office/powerpoint/2010/main" Requires="p14">
      <p:transition spd="med" p14:dur="700" advTm="36295">
        <p:fade/>
      </p:transition>
    </mc:Choice>
    <mc:Fallback>
      <p:transition spd="med" advTm="3629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7"/>
                </p:tgtEl>
              </p:cMediaNode>
            </p:video>
            <p:seq concurrent="1" nextAc="seek">
              <p:cTn id="8" restart="whenNotActive" fill="hold" evtFilter="cancelBubble" nodeType="interactiveSeq">
                <p:stCondLst>
                  <p:cond evt="onClick" delay="0">
                    <p:tgtEl>
                      <p:spTgt spid="2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7"/>
                                        </p:tgtEl>
                                      </p:cBhvr>
                                    </p:cmd>
                                  </p:childTnLst>
                                </p:cTn>
                              </p:par>
                            </p:childTnLst>
                          </p:cTn>
                        </p:par>
                      </p:childTnLst>
                    </p:cTn>
                  </p:par>
                </p:childTnLst>
              </p:cTn>
              <p:nextCondLst>
                <p:cond evt="onClick" delay="0">
                  <p:tgtEl>
                    <p:spTgt spid="27"/>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Key Considerations and learning outcomes:</a:t>
            </a:r>
          </a:p>
        </p:txBody>
      </p:sp>
      <p:sp>
        <p:nvSpPr>
          <p:cNvPr id="3" name="Content Placeholder 2"/>
          <p:cNvSpPr>
            <a:spLocks noGrp="1"/>
          </p:cNvSpPr>
          <p:nvPr>
            <p:ph idx="1"/>
          </p:nvPr>
        </p:nvSpPr>
        <p:spPr/>
        <p:txBody>
          <a:bodyPr rtlCol="0"/>
          <a:lstStyle/>
          <a:p>
            <a:pPr rtl="0"/>
            <a:r>
              <a:rPr lang="en-GB" dirty="0"/>
              <a:t>Level of commitment from leadership needs to be force wide</a:t>
            </a:r>
          </a:p>
          <a:p>
            <a:pPr rtl="0"/>
            <a:r>
              <a:rPr lang="en-GB" dirty="0"/>
              <a:t>Work needs to be carried out to educate senior leaders to understand the role of HE in contributing to professionalism in the police.</a:t>
            </a:r>
          </a:p>
          <a:p>
            <a:pPr rtl="0"/>
            <a:r>
              <a:rPr lang="en-GB" dirty="0"/>
              <a:t>Improve understanding by sharing the vision across police organisations.</a:t>
            </a:r>
          </a:p>
          <a:p>
            <a:pPr rtl="0"/>
            <a:r>
              <a:rPr lang="en-GB" dirty="0"/>
              <a:t>Work collaboratively with forces to address operational retention and attrition rates.</a:t>
            </a:r>
          </a:p>
          <a:p>
            <a:r>
              <a:rPr lang="en-GB" sz="1800" kern="100" dirty="0">
                <a:effectLst/>
                <a:latin typeface="Arial" panose="020B0604020202020204" pitchFamily="34" charset="0"/>
                <a:ea typeface="Aptos" panose="020B0004020202020204" pitchFamily="34" charset="0"/>
                <a:cs typeface="Times New Roman" panose="02020603050405020304" pitchFamily="18" charset="0"/>
              </a:rPr>
              <a:t>Enabling an effective multilateral review of the programme, involving the student officer, university and the police force as the employer is a recognised challenge to address the successful continuation of HE in Policing.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rtl="0"/>
            <a:endParaRPr lang="en-GB" dirty="0"/>
          </a:p>
        </p:txBody>
      </p:sp>
      <p:pic>
        <p:nvPicPr>
          <p:cNvPr id="36" name="Video 35">
            <a:hlinkClick r:id="" action="ppaction://media"/>
            <a:extLst>
              <a:ext uri="{FF2B5EF4-FFF2-40B4-BE49-F238E27FC236}">
                <a16:creationId xmlns:a16="http://schemas.microsoft.com/office/drawing/2014/main" id="{DE0460AF-0AF7-A55E-BEBD-69D127F934F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09512885"/>
      </p:ext>
    </p:extLst>
  </p:cSld>
  <p:clrMapOvr>
    <a:masterClrMapping/>
  </p:clrMapOvr>
  <mc:AlternateContent xmlns:mc="http://schemas.openxmlformats.org/markup-compatibility/2006">
    <mc:Choice xmlns:p14="http://schemas.microsoft.com/office/powerpoint/2010/main" Requires="p14">
      <p:transition spd="med" p14:dur="700" advTm="39533">
        <p:fade/>
      </p:transition>
    </mc:Choice>
    <mc:Fallback>
      <p:transition spd="med" advTm="3953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6"/>
                </p:tgtEl>
              </p:cMediaNode>
            </p:video>
            <p:seq concurrent="1" nextAc="seek">
              <p:cTn id="8" restart="whenNotActive" fill="hold" evtFilter="cancelBubble" nodeType="interactiveSeq">
                <p:stCondLst>
                  <p:cond evt="onClick" delay="0">
                    <p:tgtEl>
                      <p:spTgt spid="3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6"/>
                                        </p:tgtEl>
                                      </p:cBhvr>
                                    </p:cmd>
                                  </p:childTnLst>
                                </p:cTn>
                              </p:par>
                            </p:childTnLst>
                          </p:cTn>
                        </p:par>
                      </p:childTnLst>
                    </p:cTn>
                  </p:par>
                </p:childTnLst>
              </p:cTn>
              <p:nextCondLst>
                <p:cond evt="onClick" delay="0">
                  <p:tgtEl>
                    <p:spTgt spid="36"/>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A78E8D-1F9A-AB73-79EE-B550B28E2173}"/>
              </a:ext>
            </a:extLst>
          </p:cNvPr>
          <p:cNvSpPr>
            <a:spLocks noGrp="1"/>
          </p:cNvSpPr>
          <p:nvPr>
            <p:ph idx="1"/>
          </p:nvPr>
        </p:nvSpPr>
        <p:spPr>
          <a:xfrm>
            <a:off x="695089" y="727969"/>
            <a:ext cx="8596668" cy="5704011"/>
          </a:xfrm>
        </p:spPr>
        <p:txBody>
          <a:bodyPr>
            <a:normAutofit fontScale="62500" lnSpcReduction="20000"/>
          </a:bodyPr>
          <a:lstStyle/>
          <a:p>
            <a:pPr>
              <a:lnSpc>
                <a:spcPct val="107000"/>
              </a:lnSpc>
              <a:spcAft>
                <a:spcPts val="800"/>
              </a:spcAft>
            </a:pP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Ablison</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(2024), Pros and Cons of Secondary data.  Available at: </a:t>
            </a:r>
            <a:r>
              <a:rPr lang="en-GB" sz="1800" u="sng" kern="100" dirty="0">
                <a:solidFill>
                  <a:srgbClr val="0000FF"/>
                </a:solidFill>
                <a:effectLst/>
                <a:latin typeface="Arial" panose="020B0604020202020204" pitchFamily="34" charset="0"/>
                <a:ea typeface="Aptos" panose="020B0004020202020204" pitchFamily="34" charset="0"/>
                <a:cs typeface="Times New Roman" panose="02020603050405020304" pitchFamily="18" charset="0"/>
                <a:hlinkClick r:id="rId5"/>
              </a:rPr>
              <a:t>https://www.ablison.com/pros-and-cons-of-secondary-data/</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8</a:t>
            </a:r>
            <a:r>
              <a:rPr lang="en-GB" sz="1800" kern="100" baseline="30000" dirty="0">
                <a:effectLst/>
                <a:latin typeface="Arial" panose="020B0604020202020204" pitchFamily="34" charset="0"/>
                <a:ea typeface="Aptos" panose="020B0004020202020204" pitchFamily="34" charset="0"/>
                <a:cs typeface="Times New Roman" panose="02020603050405020304" pitchFamily="18" charset="0"/>
              </a:rPr>
              <a:t>th</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October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Alharahsheh.H</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&amp;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Pius.A</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(2020), A Review of key paradigms: positivism Vs interpretivism. Available at:   </a:t>
            </a:r>
            <a:r>
              <a:rPr lang="en-GB" sz="1800" u="sng" kern="100" dirty="0">
                <a:solidFill>
                  <a:srgbClr val="0000FF"/>
                </a:solidFill>
                <a:effectLst/>
                <a:latin typeface="Arial" panose="020B0604020202020204" pitchFamily="34" charset="0"/>
                <a:ea typeface="Aptos" panose="020B0004020202020204" pitchFamily="34" charset="0"/>
                <a:cs typeface="Times New Roman" panose="02020603050405020304" pitchFamily="18" charset="0"/>
                <a:hlinkClick r:id="rId6"/>
              </a:rPr>
              <a:t>https://www.researchgate.net/publication/338244145_A_Review_of_key_paradigms_positivism_VS_interpretivism</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7</a:t>
            </a:r>
            <a:r>
              <a:rPr lang="en-GB" sz="1800" kern="100" baseline="30000" dirty="0">
                <a:effectLst/>
                <a:latin typeface="Arial" panose="020B0604020202020204" pitchFamily="34" charset="0"/>
                <a:ea typeface="Aptos" panose="020B0004020202020204" pitchFamily="34" charset="0"/>
                <a:cs typeface="Times New Roman" panose="02020603050405020304" pitchFamily="18" charset="0"/>
              </a:rPr>
              <a:t>th</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October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Andews.T</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(2024), Education or indoctrination? An exploration of the resistance towards making policing a degree-level profession. Available at: </a:t>
            </a:r>
            <a:r>
              <a:rPr lang="en-GB" sz="1800" u="sng" kern="100" dirty="0">
                <a:solidFill>
                  <a:srgbClr val="0000FF"/>
                </a:solidFill>
                <a:effectLst/>
                <a:latin typeface="Arial" panose="020B0604020202020204" pitchFamily="34" charset="0"/>
                <a:ea typeface="Aptos" panose="020B0004020202020204" pitchFamily="34" charset="0"/>
                <a:cs typeface="Times New Roman" panose="02020603050405020304" pitchFamily="18" charset="0"/>
                <a:hlinkClick r:id="rId7"/>
              </a:rPr>
              <a:t>https://journals.sagepub.com/doi/10.1177/0032258X241264665</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8</a:t>
            </a:r>
            <a:r>
              <a:rPr lang="en-GB" sz="1800" kern="100" baseline="30000" dirty="0">
                <a:effectLst/>
                <a:latin typeface="Arial" panose="020B0604020202020204" pitchFamily="34" charset="0"/>
                <a:ea typeface="Aptos" panose="020B0004020202020204" pitchFamily="34" charset="0"/>
                <a:cs typeface="Times New Roman" panose="02020603050405020304" pitchFamily="18" charset="0"/>
              </a:rPr>
              <a:t>th</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October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Blakemore.B</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&amp;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Simpson.K</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(2010), A comparison of the effectiveness of pre and post employment modes of Higher Education for Student Police Officers.  The Police Journal.  Volume 83, Issue 1, pp 1-91.  Available at: </a:t>
            </a:r>
            <a:r>
              <a:rPr lang="en-GB" sz="1800" u="sng" kern="100" dirty="0">
                <a:solidFill>
                  <a:srgbClr val="0000FF"/>
                </a:solidFill>
                <a:effectLst/>
                <a:latin typeface="Arial" panose="020B0604020202020204" pitchFamily="34" charset="0"/>
                <a:ea typeface="Aptos" panose="020B0004020202020204" pitchFamily="34" charset="0"/>
                <a:cs typeface="Times New Roman" panose="02020603050405020304" pitchFamily="18" charset="0"/>
                <a:hlinkClick r:id="rId8"/>
              </a:rPr>
              <a:t>https://journals.sagepub.com/doi/epdf/10.1350/pojo.2010.83.1.481</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8</a:t>
            </a:r>
            <a:r>
              <a:rPr lang="en-GB" sz="1800" kern="100" baseline="30000" dirty="0">
                <a:effectLst/>
                <a:latin typeface="Arial" panose="020B0604020202020204" pitchFamily="34" charset="0"/>
                <a:ea typeface="Aptos" panose="020B0004020202020204" pitchFamily="34" charset="0"/>
                <a:cs typeface="Times New Roman" panose="02020603050405020304" pitchFamily="18" charset="0"/>
              </a:rPr>
              <a:t>th</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October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College of Policing, (2024a), Information about the College of Policing (CoP), Available at: </a:t>
            </a:r>
            <a:r>
              <a:rPr lang="en-GB" sz="1800" u="sng" kern="100" dirty="0">
                <a:solidFill>
                  <a:srgbClr val="0000FF"/>
                </a:solidFill>
                <a:effectLst/>
                <a:latin typeface="Arial" panose="020B0604020202020204" pitchFamily="34" charset="0"/>
                <a:ea typeface="Aptos" panose="020B0004020202020204" pitchFamily="34" charset="0"/>
                <a:cs typeface="Times New Roman" panose="02020603050405020304" pitchFamily="18" charset="0"/>
                <a:hlinkClick r:id="rId9"/>
              </a:rPr>
              <a:t>https://profdev.college.police.uk/recognition-prior-experience-learning/information-and-guidance/guidance-higher-education-providers/information-college-policing-cop/#:~:text=The%20College%20of%20Policing%20%28CoP%29%20is%20the%20national,consistency%20and%20standardisation%20of%20police%20training%20and%20education</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8</a:t>
            </a:r>
            <a:r>
              <a:rPr lang="en-GB" sz="1800" kern="100" baseline="30000" dirty="0">
                <a:effectLst/>
                <a:latin typeface="Arial" panose="020B0604020202020204" pitchFamily="34" charset="0"/>
                <a:ea typeface="Aptos" panose="020B0004020202020204" pitchFamily="34" charset="0"/>
                <a:cs typeface="Times New Roman" panose="02020603050405020304" pitchFamily="18" charset="0"/>
              </a:rPr>
              <a:t>th</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October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Neyroud.P</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(2011). “Review of Police Leadership and training”. Home Office. Available at: </a:t>
            </a:r>
            <a:r>
              <a:rPr lang="en-GB" sz="1800" u="sng" kern="100" dirty="0">
                <a:solidFill>
                  <a:srgbClr val="0000FF"/>
                </a:solidFill>
                <a:effectLst/>
                <a:latin typeface="Arial" panose="020B0604020202020204" pitchFamily="34" charset="0"/>
                <a:ea typeface="Aptos" panose="020B0004020202020204" pitchFamily="34" charset="0"/>
                <a:cs typeface="Times New Roman" panose="02020603050405020304" pitchFamily="18" charset="0"/>
                <a:hlinkClick r:id="rId10"/>
              </a:rPr>
              <a:t>https://assets.publishing.service.gov.uk/media/5a7ae186ed915d71db8b3247/report.pdf</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8</a:t>
            </a:r>
            <a:r>
              <a:rPr lang="en-GB" sz="1800" kern="100" baseline="30000" dirty="0">
                <a:effectLst/>
                <a:latin typeface="Arial" panose="020B0604020202020204" pitchFamily="34" charset="0"/>
                <a:ea typeface="Aptos" panose="020B0004020202020204" pitchFamily="34" charset="0"/>
                <a:cs typeface="Times New Roman" panose="02020603050405020304" pitchFamily="18" charset="0"/>
              </a:rPr>
              <a:t>th</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October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Nugmanova.M</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Mikkola.H</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Rozanov.A</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&amp;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Komleva.V</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(2020), Education, Human Rights and Peace in Sustainable Development.  Available at: </a:t>
            </a:r>
            <a:r>
              <a:rPr lang="en-GB" sz="1800" u="sng" kern="100" dirty="0">
                <a:solidFill>
                  <a:srgbClr val="0000FF"/>
                </a:solidFill>
                <a:effectLst/>
                <a:latin typeface="Arial" panose="020B0604020202020204" pitchFamily="34" charset="0"/>
                <a:ea typeface="Aptos" panose="020B0004020202020204" pitchFamily="34" charset="0"/>
                <a:cs typeface="Times New Roman" panose="02020603050405020304" pitchFamily="18" charset="0"/>
                <a:hlinkClick r:id="rId11"/>
              </a:rPr>
              <a:t>https://www.intechopen.com/chapters/72435</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7</a:t>
            </a:r>
            <a:r>
              <a:rPr lang="en-GB" sz="1800" kern="100" baseline="30000" dirty="0">
                <a:effectLst/>
                <a:latin typeface="Arial" panose="020B0604020202020204" pitchFamily="34" charset="0"/>
                <a:ea typeface="Aptos" panose="020B0004020202020204" pitchFamily="34" charset="0"/>
                <a:cs typeface="Times New Roman" panose="02020603050405020304" pitchFamily="18" charset="0"/>
              </a:rPr>
              <a:t>th</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October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Police Federation, (2023), The Storm of police officer resignations: Part 1:  Available at: </a:t>
            </a:r>
            <a:r>
              <a:rPr lang="en-GB" sz="1800" u="sng" kern="100" dirty="0">
                <a:solidFill>
                  <a:srgbClr val="0000FF"/>
                </a:solidFill>
                <a:effectLst/>
                <a:latin typeface="Arial" panose="020B0604020202020204" pitchFamily="34" charset="0"/>
                <a:ea typeface="Aptos" panose="020B0004020202020204" pitchFamily="34" charset="0"/>
                <a:cs typeface="Times New Roman" panose="02020603050405020304" pitchFamily="18" charset="0"/>
                <a:hlinkClick r:id="rId12"/>
              </a:rPr>
              <a:t>https://www.polfed.org/news/latest-news/2023/the-storm-of-police-officer-resignations-part-1/</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8</a:t>
            </a:r>
            <a:r>
              <a:rPr lang="en-GB" sz="1800" kern="100" baseline="30000" dirty="0">
                <a:effectLst/>
                <a:latin typeface="Arial" panose="020B0604020202020204" pitchFamily="34" charset="0"/>
                <a:ea typeface="Aptos" panose="020B0004020202020204" pitchFamily="34" charset="0"/>
                <a:cs typeface="Times New Roman" panose="02020603050405020304" pitchFamily="18" charset="0"/>
              </a:rPr>
              <a:t>th</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October 2024).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1800" dirty="0" err="1">
                <a:effectLst/>
                <a:latin typeface="Arial" panose="020B0604020202020204" pitchFamily="34" charset="0"/>
                <a:ea typeface="Aptos" panose="020B0004020202020204" pitchFamily="34" charset="0"/>
              </a:rPr>
              <a:t>Saunders.M</a:t>
            </a:r>
            <a:r>
              <a:rPr lang="en-GB" sz="1800" dirty="0">
                <a:effectLst/>
                <a:latin typeface="Arial" panose="020B0604020202020204" pitchFamily="34" charset="0"/>
                <a:ea typeface="Aptos" panose="020B0004020202020204" pitchFamily="34" charset="0"/>
              </a:rPr>
              <a:t>, Lewis. P, </a:t>
            </a:r>
            <a:r>
              <a:rPr lang="en-GB" sz="1800" dirty="0" err="1">
                <a:effectLst/>
                <a:latin typeface="Arial" panose="020B0604020202020204" pitchFamily="34" charset="0"/>
                <a:ea typeface="Aptos" panose="020B0004020202020204" pitchFamily="34" charset="0"/>
              </a:rPr>
              <a:t>Thornhill.A</a:t>
            </a:r>
            <a:r>
              <a:rPr lang="en-GB" sz="1800" dirty="0">
                <a:effectLst/>
                <a:latin typeface="Arial" panose="020B0604020202020204" pitchFamily="34" charset="0"/>
                <a:ea typeface="Aptos" panose="020B0004020202020204" pitchFamily="34" charset="0"/>
              </a:rPr>
              <a:t> &amp; </a:t>
            </a:r>
            <a:r>
              <a:rPr lang="en-GB" sz="1800" dirty="0" err="1">
                <a:effectLst/>
                <a:latin typeface="Arial" panose="020B0604020202020204" pitchFamily="34" charset="0"/>
                <a:ea typeface="Aptos" panose="020B0004020202020204" pitchFamily="34" charset="0"/>
              </a:rPr>
              <a:t>Bristow.A</a:t>
            </a:r>
            <a:r>
              <a:rPr lang="en-GB" sz="1800" dirty="0">
                <a:effectLst/>
                <a:latin typeface="Arial" panose="020B0604020202020204" pitchFamily="34" charset="0"/>
                <a:ea typeface="Aptos" panose="020B0004020202020204" pitchFamily="34" charset="0"/>
              </a:rPr>
              <a:t>, (2019), Research methods for Business Students.  Chapter 4: Understanding research philosophy and approaches to theory development. Available at: </a:t>
            </a:r>
            <a:r>
              <a:rPr lang="en-GB" sz="1800" u="sng" dirty="0">
                <a:solidFill>
                  <a:srgbClr val="0000FF"/>
                </a:solidFill>
                <a:effectLst/>
                <a:latin typeface="Aptos" panose="020B0004020202020204" pitchFamily="34" charset="0"/>
                <a:ea typeface="Aptos" panose="020B0004020202020204" pitchFamily="34" charset="0"/>
                <a:cs typeface="Times New Roman" panose="02020603050405020304" pitchFamily="18" charset="0"/>
                <a:hlinkClick r:id="rId13"/>
              </a:rPr>
              <a:t>(PDF) "Research Methods for Business Students" Chapter 4: Understanding research philosophy and approaches to theory development (researchgate.net)</a:t>
            </a:r>
            <a:r>
              <a:rPr lang="en-GB" sz="1800" u="sng" dirty="0">
                <a:solidFill>
                  <a:srgbClr val="0000FF"/>
                </a:solidFill>
                <a:effectLst/>
                <a:latin typeface="Aptos" panose="020B0004020202020204" pitchFamily="34" charset="0"/>
                <a:ea typeface="Aptos" panose="020B0004020202020204" pitchFamily="34" charset="0"/>
                <a:cs typeface="Times New Roman" panose="02020603050405020304" pitchFamily="18" charset="0"/>
              </a:rPr>
              <a:t> </a:t>
            </a:r>
            <a:r>
              <a:rPr lang="en-GB" sz="1800" u="sng"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a:t>
            </a:r>
            <a:r>
              <a:rPr lang="en-GB" sz="18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Accessed: 6</a:t>
            </a:r>
            <a:r>
              <a:rPr lang="en-GB" sz="1800" baseline="300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th</a:t>
            </a:r>
            <a:r>
              <a:rPr lang="en-GB" sz="18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October 2024)</a:t>
            </a:r>
            <a:endParaRPr lang="en-GB" dirty="0">
              <a:solidFill>
                <a:schemeClr val="tx1"/>
              </a:solidFill>
            </a:endParaRPr>
          </a:p>
        </p:txBody>
      </p:sp>
      <p:pic>
        <p:nvPicPr>
          <p:cNvPr id="5" name="Video 4">
            <a:hlinkClick r:id="" action="ppaction://media"/>
            <a:extLst>
              <a:ext uri="{FF2B5EF4-FFF2-40B4-BE49-F238E27FC236}">
                <a16:creationId xmlns:a16="http://schemas.microsoft.com/office/drawing/2014/main" id="{772F0146-BDE8-DB75-CADD-2B87631A277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76641993"/>
      </p:ext>
    </p:extLst>
  </p:cSld>
  <p:clrMapOvr>
    <a:masterClrMapping/>
  </p:clrMapOvr>
  <mc:AlternateContent xmlns:mc="http://schemas.openxmlformats.org/markup-compatibility/2006">
    <mc:Choice xmlns:p14="http://schemas.microsoft.com/office/powerpoint/2010/main" Requires="p14">
      <p:transition spd="med" p14:dur="700" advTm="4929">
        <p:fade/>
      </p:transition>
    </mc:Choice>
    <mc:Fallback>
      <p:transition spd="med" advTm="492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1A3E408-6BE8-E79C-EE9C-195E609B0920}"/>
              </a:ext>
            </a:extLst>
          </p:cNvPr>
          <p:cNvSpPr>
            <a:spLocks noGrp="1"/>
          </p:cNvSpPr>
          <p:nvPr>
            <p:ph idx="1"/>
          </p:nvPr>
        </p:nvSpPr>
        <p:spPr>
          <a:xfrm>
            <a:off x="677334" y="1091953"/>
            <a:ext cx="8596668" cy="5473191"/>
          </a:xfrm>
        </p:spPr>
        <p:txBody>
          <a:bodyPr>
            <a:normAutofit/>
          </a:bodyPr>
          <a:lstStyle/>
          <a:p>
            <a:pPr>
              <a:lnSpc>
                <a:spcPct val="107000"/>
              </a:lnSpc>
              <a:spcAft>
                <a:spcPts val="800"/>
              </a:spcAft>
            </a:pPr>
            <a:r>
              <a:rPr lang="en-GB" sz="1200" kern="100" dirty="0" err="1">
                <a:effectLst/>
                <a:latin typeface="Arial" panose="020B0604020202020204" pitchFamily="34" charset="0"/>
                <a:ea typeface="Aptos" panose="020B0004020202020204" pitchFamily="34" charset="0"/>
                <a:cs typeface="Times New Roman" panose="02020603050405020304" pitchFamily="18" charset="0"/>
              </a:rPr>
              <a:t>Shohel.M</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200" kern="100" dirty="0" err="1">
                <a:effectLst/>
                <a:latin typeface="Arial" panose="020B0604020202020204" pitchFamily="34" charset="0"/>
                <a:ea typeface="Aptos" panose="020B0004020202020204" pitchFamily="34" charset="0"/>
                <a:cs typeface="Times New Roman" panose="02020603050405020304" pitchFamily="18" charset="0"/>
              </a:rPr>
              <a:t>Uddin.G</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200" kern="100" dirty="0" err="1">
                <a:effectLst/>
                <a:latin typeface="Arial" panose="020B0604020202020204" pitchFamily="34" charset="0"/>
                <a:ea typeface="Aptos" panose="020B0004020202020204" pitchFamily="34" charset="0"/>
                <a:cs typeface="Times New Roman" panose="02020603050405020304" pitchFamily="18" charset="0"/>
              </a:rPr>
              <a:t>Mcleod.J</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&amp; </a:t>
            </a:r>
            <a:r>
              <a:rPr lang="en-GB" sz="1200" kern="100" dirty="0" err="1">
                <a:effectLst/>
                <a:latin typeface="Arial" panose="020B0604020202020204" pitchFamily="34" charset="0"/>
                <a:ea typeface="Aptos" panose="020B0004020202020204" pitchFamily="34" charset="0"/>
                <a:cs typeface="Times New Roman" panose="02020603050405020304" pitchFamily="18" charset="0"/>
              </a:rPr>
              <a:t>Silverstone.D</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(2020), Police Education in the United Kingdom: Challenges and Future directions. Available at: </a:t>
            </a:r>
            <a:r>
              <a:rPr lang="en-GB" sz="1200" u="sng" kern="100" dirty="0">
                <a:solidFill>
                  <a:srgbClr val="0000FF"/>
                </a:solidFill>
                <a:effectLst/>
                <a:latin typeface="Arial" panose="020B0604020202020204" pitchFamily="34" charset="0"/>
                <a:ea typeface="Aptos" panose="020B0004020202020204" pitchFamily="34" charset="0"/>
                <a:cs typeface="Times New Roman" panose="02020603050405020304" pitchFamily="18" charset="0"/>
                <a:hlinkClick r:id="rId4"/>
              </a:rPr>
              <a:t>https://www.researchgate.net/publication/343857278_Police_Education_in_the_United_Kingdom_Challenges_and_Future_Directions</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(Accessed: 8</a:t>
            </a:r>
            <a:r>
              <a:rPr lang="en-GB" sz="1200" kern="100" baseline="30000" dirty="0">
                <a:effectLst/>
                <a:latin typeface="Arial" panose="020B0604020202020204" pitchFamily="34" charset="0"/>
                <a:ea typeface="Aptos" panose="020B0004020202020204" pitchFamily="34" charset="0"/>
                <a:cs typeface="Times New Roman" panose="02020603050405020304" pitchFamily="18" charset="0"/>
              </a:rPr>
              <a:t>th</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October 2024)</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kern="100" dirty="0" err="1">
                <a:effectLst/>
                <a:latin typeface="Arial" panose="020B0604020202020204" pitchFamily="34" charset="0"/>
                <a:ea typeface="Aptos" panose="020B0004020202020204" pitchFamily="34" charset="0"/>
                <a:cs typeface="Times New Roman" panose="02020603050405020304" pitchFamily="18" charset="0"/>
              </a:rPr>
              <a:t>Snyder.H</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(2019), Literature review as a research methodology: An overview and guidelines.  Journal of Business research. Volume 104, November 2019, pp 333-339.  Available at: </a:t>
            </a:r>
            <a:r>
              <a:rPr lang="en-GB" sz="1200" u="sng" kern="100" dirty="0">
                <a:solidFill>
                  <a:srgbClr val="0000FF"/>
                </a:solidFill>
                <a:effectLst/>
                <a:latin typeface="Arial" panose="020B0604020202020204" pitchFamily="34" charset="0"/>
                <a:ea typeface="Aptos" panose="020B0004020202020204" pitchFamily="34" charset="0"/>
                <a:cs typeface="Times New Roman" panose="02020603050405020304" pitchFamily="18" charset="0"/>
                <a:hlinkClick r:id="rId5"/>
              </a:rPr>
              <a:t>https://www.sciencedirect.com/science/article/pii/S0148296319304564</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(Accessed: 7</a:t>
            </a:r>
            <a:r>
              <a:rPr lang="en-GB" sz="1200" kern="100" baseline="30000" dirty="0">
                <a:effectLst/>
                <a:latin typeface="Arial" panose="020B0604020202020204" pitchFamily="34" charset="0"/>
                <a:ea typeface="Aptos" panose="020B0004020202020204" pitchFamily="34" charset="0"/>
                <a:cs typeface="Times New Roman" panose="02020603050405020304" pitchFamily="18" charset="0"/>
              </a:rPr>
              <a:t>th</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October 2024)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kern="100" dirty="0" err="1">
                <a:effectLst/>
                <a:latin typeface="Arial" panose="020B0604020202020204" pitchFamily="34" charset="0"/>
                <a:ea typeface="Aptos" panose="020B0004020202020204" pitchFamily="34" charset="0"/>
                <a:cs typeface="Times New Roman" panose="02020603050405020304" pitchFamily="18" charset="0"/>
              </a:rPr>
              <a:t>Tong.S</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&amp; </a:t>
            </a:r>
            <a:r>
              <a:rPr lang="en-GB" sz="1200" kern="100" dirty="0" err="1">
                <a:effectLst/>
                <a:latin typeface="Arial" panose="020B0604020202020204" pitchFamily="34" charset="0"/>
                <a:ea typeface="Aptos" panose="020B0004020202020204" pitchFamily="34" charset="0"/>
                <a:cs typeface="Times New Roman" panose="02020603050405020304" pitchFamily="18" charset="0"/>
              </a:rPr>
              <a:t>Hallenberg.H</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(2018) ‘Education and the Police Professionalisation agenda: A perspective from England and </a:t>
            </a:r>
            <a:r>
              <a:rPr lang="en-GB" sz="1200" kern="100" dirty="0" err="1">
                <a:effectLst/>
                <a:latin typeface="Arial" panose="020B0604020202020204" pitchFamily="34" charset="0"/>
                <a:ea typeface="Aptos" panose="020B0004020202020204" pitchFamily="34" charset="0"/>
                <a:cs typeface="Times New Roman" panose="02020603050405020304" pitchFamily="18" charset="0"/>
              </a:rPr>
              <a:t>Wales’.Higher</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Education and Police, pp 17-34.  Available at: </a:t>
            </a:r>
            <a:r>
              <a:rPr lang="en-GB" sz="1200" u="sng" kern="100" dirty="0">
                <a:solidFill>
                  <a:srgbClr val="0000FF"/>
                </a:solidFill>
                <a:effectLst/>
                <a:latin typeface="Arial" panose="020B0604020202020204" pitchFamily="34" charset="0"/>
                <a:ea typeface="Aptos" panose="020B0004020202020204" pitchFamily="34" charset="0"/>
                <a:cs typeface="Times New Roman" panose="02020603050405020304" pitchFamily="18" charset="0"/>
                <a:hlinkClick r:id="rId6"/>
              </a:rPr>
              <a:t>https://www.researchgate.net/publication/323173673_Education_and_the_Police_Professionalisation_Agenda_A_Perspective_from_England_and_Wales</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(Accessed: 7</a:t>
            </a:r>
            <a:r>
              <a:rPr lang="en-GB" sz="1200" kern="100" baseline="30000" dirty="0">
                <a:effectLst/>
                <a:latin typeface="Arial" panose="020B0604020202020204" pitchFamily="34" charset="0"/>
                <a:ea typeface="Aptos" panose="020B0004020202020204" pitchFamily="34" charset="0"/>
                <a:cs typeface="Times New Roman" panose="02020603050405020304" pitchFamily="18" charset="0"/>
              </a:rPr>
              <a:t>th</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October 2024)</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pic>
        <p:nvPicPr>
          <p:cNvPr id="5" name="Video 4">
            <a:hlinkClick r:id="" action="ppaction://media"/>
            <a:extLst>
              <a:ext uri="{FF2B5EF4-FFF2-40B4-BE49-F238E27FC236}">
                <a16:creationId xmlns:a16="http://schemas.microsoft.com/office/drawing/2014/main" id="{BBD23EE3-246C-17EB-E912-6021C3FC41C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01007710"/>
      </p:ext>
    </p:extLst>
  </p:cSld>
  <p:clrMapOvr>
    <a:masterClrMapping/>
  </p:clrMapOvr>
  <mc:AlternateContent xmlns:mc="http://schemas.openxmlformats.org/markup-compatibility/2006">
    <mc:Choice xmlns:p14="http://schemas.microsoft.com/office/powerpoint/2010/main" Requires="p14">
      <p:transition spd="med" p14:dur="700" advTm="2509">
        <p:fade/>
      </p:transition>
    </mc:Choice>
    <mc:Fallback>
      <p:transition spd="med" advTm="250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553f0066-c24e-444c-9c2a-7427c31ebeab}" enabled="1" method="Standard" siteId="{e5aafe7c-971b-4ab7-b039-141ad36acec0}" removed="0"/>
</clbl:labelList>
</file>

<file path=docProps/app.xml><?xml version="1.0" encoding="utf-8"?>
<Properties xmlns="http://schemas.openxmlformats.org/officeDocument/2006/extended-properties" xmlns:vt="http://schemas.openxmlformats.org/officeDocument/2006/docPropsVTypes">
  <Template>Facet</Template>
  <TotalTime>519</TotalTime>
  <Words>2875</Words>
  <Application>Microsoft Office PowerPoint</Application>
  <PresentationFormat>Widescreen</PresentationFormat>
  <Paragraphs>136</Paragraphs>
  <Slides>15</Slides>
  <Notes>14</Notes>
  <HiddenSlides>0</HiddenSlides>
  <MMClips>15</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Aptos</vt:lpstr>
      <vt:lpstr>Arial</vt:lpstr>
      <vt:lpstr>Calibri</vt:lpstr>
      <vt:lpstr>Trebuchet MS</vt:lpstr>
      <vt:lpstr>Wingdings</vt:lpstr>
      <vt:lpstr>Wingdings 3</vt:lpstr>
      <vt:lpstr>Facet</vt:lpstr>
      <vt:lpstr>Practitioner Learning Project – Critical Reflection</vt:lpstr>
      <vt:lpstr>Aims &amp; Objectives</vt:lpstr>
      <vt:lpstr>The role of Higher Education (HE) In Professionalising the Police Service</vt:lpstr>
      <vt:lpstr>The role of Higher Education (HE) In Professionalising the Police Service</vt:lpstr>
      <vt:lpstr>Methodology </vt:lpstr>
      <vt:lpstr>Insider researcher</vt:lpstr>
      <vt:lpstr>Project Outcomes</vt:lpstr>
      <vt:lpstr>Project Outcomes</vt:lpstr>
      <vt:lpstr>Project Outcomes</vt:lpstr>
      <vt:lpstr>National Entry Routes into Policing (PEQF)</vt:lpstr>
      <vt:lpstr>Learning outcome – concerns over the HE relationship with Police training</vt:lpstr>
      <vt:lpstr>Learning outcome 2 – Concerns about HE withdrawal from police training</vt:lpstr>
      <vt:lpstr>Key Considerations and learning outcomes:</vt:lpstr>
      <vt:lpstr>PowerPoint Presentation</vt:lpstr>
      <vt:lpstr>PowerPoint Presentation</vt:lpstr>
    </vt:vector>
  </TitlesOfParts>
  <Company>University of South Wales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Victoria Wall</dc:creator>
  <cp:lastModifiedBy>Victoria Wall</cp:lastModifiedBy>
  <cp:revision>2</cp:revision>
  <dcterms:created xsi:type="dcterms:W3CDTF">2024-10-09T10:31:20Z</dcterms:created>
  <dcterms:modified xsi:type="dcterms:W3CDTF">2024-10-09T19:18:29Z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ClassificationContentMarkingHeaderLocations">
    <vt:lpwstr>Facet:9</vt:lpwstr>
  </property>
  <property fmtid="{D5CDD505-2E9C-101B-9397-08002B2CF9AE}" pid="4" name="ClassificationContentMarkingHeaderText">
    <vt:lpwstr>PUBLIC / CYHOEDDUS</vt:lpwstr>
  </property>
</Properties>
</file>