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0F08D2-E5FF-5ADD-A6D0-394EE642DEB5}" v="27" dt="2025-12-08T08:41:21.0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p:scale>
          <a:sx n="89" d="100"/>
          <a:sy n="89" d="100"/>
        </p:scale>
        <p:origin x="-432" y="5"/>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4F4F52-98EE-49A8-8425-74935523D0A4}" type="datetimeFigureOut">
              <a:rPr lang="en-US" smtClean="0"/>
              <a:t>12/8/2025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4B2AA7-3F51-4551-BC11-F4BE35C86436}" type="slidenum">
              <a:rPr lang="en-US" smtClean="0"/>
              <a:t>‹#›</a:t>
            </a:fld>
            <a:endParaRPr lang="en-US"/>
          </a:p>
        </p:txBody>
      </p:sp>
    </p:spTree>
    <p:extLst>
      <p:ext uri="{BB962C8B-B14F-4D97-AF65-F5344CB8AC3E}">
        <p14:creationId xmlns:p14="http://schemas.microsoft.com/office/powerpoint/2010/main" val="329862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Solutions is a food delivery and meal-kit startup that aims to </a:t>
            </a:r>
            <a:r>
              <a:rPr lang="en-US" sz="1200" kern="1200" dirty="0" err="1">
                <a:solidFill>
                  <a:schemeClr val="tx1"/>
                </a:solidFill>
                <a:effectLst/>
                <a:latin typeface="+mn-lt"/>
                <a:ea typeface="+mn-ea"/>
                <a:cs typeface="+mn-cs"/>
              </a:rPr>
              <a:t>revolutionise</a:t>
            </a:r>
            <a:r>
              <a:rPr lang="en-US" sz="1200" kern="1200" dirty="0">
                <a:solidFill>
                  <a:schemeClr val="tx1"/>
                </a:solidFill>
                <a:effectLst/>
                <a:latin typeface="+mn-lt"/>
                <a:ea typeface="+mn-ea"/>
                <a:cs typeface="+mn-cs"/>
              </a:rPr>
              <a:t> the way urban consumers access fresh food. The company is eco-friendly and convenient, sourcing locally,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food waste and reducing food waste through portioned meal-kits, and with a zero-waste packaging system. As consumers change to a healthier lifestyle and ethical consumerism,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provides an innovative service that both promotes individual well-being and climate-friendly consumerism (Hasan and </a:t>
            </a:r>
            <a:r>
              <a:rPr lang="en-US" sz="1200" kern="1200" dirty="0" err="1">
                <a:solidFill>
                  <a:schemeClr val="tx1"/>
                </a:solidFill>
                <a:effectLst/>
                <a:latin typeface="+mn-lt"/>
                <a:ea typeface="+mn-ea"/>
                <a:cs typeface="+mn-cs"/>
              </a:rPr>
              <a:t>Kulsum</a:t>
            </a:r>
            <a:r>
              <a:rPr lang="en-US" sz="1200" kern="1200" dirty="0">
                <a:solidFill>
                  <a:schemeClr val="tx1"/>
                </a:solidFill>
                <a:effectLst/>
                <a:latin typeface="+mn-lt"/>
                <a:ea typeface="+mn-ea"/>
                <a:cs typeface="+mn-cs"/>
              </a:rPr>
              <a:t>, 2025). The business will deliver an affordable and eco-friendly alternative to the conventional takeaway services through its digital ordering system, electric-vehicle delivery, and reusable packaging and ensure greener lifestyles in developing cities.</a:t>
            </a:r>
          </a:p>
          <a:p>
            <a:endParaRPr lang="en-US" dirty="0"/>
          </a:p>
        </p:txBody>
      </p:sp>
      <p:sp>
        <p:nvSpPr>
          <p:cNvPr id="4" name="Slide Number Placeholder 3"/>
          <p:cNvSpPr>
            <a:spLocks noGrp="1"/>
          </p:cNvSpPr>
          <p:nvPr>
            <p:ph type="sldNum" sz="quarter" idx="10"/>
          </p:nvPr>
        </p:nvSpPr>
        <p:spPr/>
        <p:txBody>
          <a:bodyPr/>
          <a:lstStyle/>
          <a:p>
            <a:fld id="{804B2AA7-3F51-4551-BC11-F4BE35C86436}" type="slidenum">
              <a:rPr lang="en-US" smtClean="0"/>
              <a:t>2</a:t>
            </a:fld>
            <a:endParaRPr lang="en-US"/>
          </a:p>
        </p:txBody>
      </p:sp>
    </p:spTree>
    <p:extLst>
      <p:ext uri="{BB962C8B-B14F-4D97-AF65-F5344CB8AC3E}">
        <p14:creationId xmlns:p14="http://schemas.microsoft.com/office/powerpoint/2010/main" val="1609637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Solutions is a sustainable meal-kit and food delivery business model aimed at delivering high-quality food to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its adverse effect on the environment. It has two product lines: the ready-to-eat meals made using fresh, organic ingredients produced in farms located within a 50-mile radius, and DIY meal kits with pre-measured portions that can help eliminate food waste at home. In contrast to the basic delivery applications,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uses a zero-waste packaging system where the compostable boxes and reusable containers are used with the help of a deposit-return system, where a deposit is offered as an incentive to the customer in case of a return. In addition, the delivery of the products will be carbon-neutral through electric cars and bicycle deliverers in high-traffic cities (Hasan and </a:t>
            </a:r>
            <a:r>
              <a:rPr lang="en-US" sz="1200" kern="1200" dirty="0" err="1">
                <a:solidFill>
                  <a:schemeClr val="tx1"/>
                </a:solidFill>
                <a:effectLst/>
                <a:latin typeface="+mn-lt"/>
                <a:ea typeface="+mn-ea"/>
                <a:cs typeface="+mn-cs"/>
              </a:rPr>
              <a:t>Kulsum</a:t>
            </a:r>
            <a:r>
              <a:rPr lang="en-US" sz="1200" kern="1200" dirty="0">
                <a:solidFill>
                  <a:schemeClr val="tx1"/>
                </a:solidFill>
                <a:effectLst/>
                <a:latin typeface="+mn-lt"/>
                <a:ea typeface="+mn-ea"/>
                <a:cs typeface="+mn-cs"/>
              </a:rPr>
              <a:t>, 2025). The company apps are mobile to place orders, source transparency, track in real time and have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dietary recommendations.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will be designed as an LLC to increase investor confidence and ensure that the assets of the founders are safe and the company is flexible in its operations. The business focuses on environmental protection, community sourcing, and convenience as three consumer expectations in the current food service industry, which is the way the business differentiates itself (Frederick and </a:t>
            </a:r>
            <a:r>
              <a:rPr lang="en-US" sz="1200" kern="1200" dirty="0" err="1">
                <a:solidFill>
                  <a:schemeClr val="tx1"/>
                </a:solidFill>
                <a:effectLst/>
                <a:latin typeface="+mn-lt"/>
                <a:ea typeface="+mn-ea"/>
                <a:cs typeface="+mn-cs"/>
              </a:rPr>
              <a:t>Parappagoudar</a:t>
            </a:r>
            <a:r>
              <a:rPr lang="en-US" sz="1200" kern="1200" dirty="0">
                <a:solidFill>
                  <a:schemeClr val="tx1"/>
                </a:solidFill>
                <a:effectLst/>
                <a:latin typeface="+mn-lt"/>
                <a:ea typeface="+mn-ea"/>
                <a:cs typeface="+mn-cs"/>
              </a:rPr>
              <a:t>, 2021).</a:t>
            </a:r>
          </a:p>
          <a:p>
            <a:endParaRPr lang="en-US" dirty="0"/>
          </a:p>
        </p:txBody>
      </p:sp>
      <p:sp>
        <p:nvSpPr>
          <p:cNvPr id="4" name="Slide Number Placeholder 3"/>
          <p:cNvSpPr>
            <a:spLocks noGrp="1"/>
          </p:cNvSpPr>
          <p:nvPr>
            <p:ph type="sldNum" sz="quarter" idx="10"/>
          </p:nvPr>
        </p:nvSpPr>
        <p:spPr/>
        <p:txBody>
          <a:bodyPr/>
          <a:lstStyle/>
          <a:p>
            <a:fld id="{804B2AA7-3F51-4551-BC11-F4BE35C86436}" type="slidenum">
              <a:rPr lang="en-US" smtClean="0"/>
              <a:t>3</a:t>
            </a:fld>
            <a:endParaRPr lang="en-US"/>
          </a:p>
        </p:txBody>
      </p:sp>
    </p:spTree>
    <p:extLst>
      <p:ext uri="{BB962C8B-B14F-4D97-AF65-F5344CB8AC3E}">
        <p14:creationId xmlns:p14="http://schemas.microsoft.com/office/powerpoint/2010/main" val="15576937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consumer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food consumption is changing due to the increased awareness of the effects of plastic pollution, emissions of carbon to the atmosphere emitted by the delivery fleets, and the health issues caused by ultra-processed takeaway food. Studies performed in Bangladesh and other comparable markets indicate that customers are further evaluating the delivery companies by their sustainability promise and observable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change support.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Solutions is directly reacting to this shift by enabling customers to embrace green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with minimum effort, which is just by making purchases using the platform (</a:t>
            </a:r>
            <a:r>
              <a:rPr lang="en-US" sz="1200" kern="1200" dirty="0" err="1">
                <a:solidFill>
                  <a:schemeClr val="tx1"/>
                </a:solidFill>
                <a:effectLst/>
                <a:latin typeface="+mn-lt"/>
                <a:ea typeface="+mn-ea"/>
                <a:cs typeface="+mn-cs"/>
              </a:rPr>
              <a:t>Kose</a:t>
            </a:r>
            <a:r>
              <a:rPr lang="en-US" sz="1200" kern="1200" dirty="0">
                <a:solidFill>
                  <a:schemeClr val="tx1"/>
                </a:solidFill>
                <a:effectLst/>
                <a:latin typeface="+mn-lt"/>
                <a:ea typeface="+mn-ea"/>
                <a:cs typeface="+mn-cs"/>
              </a:rPr>
              <a:t>, 2023). Traceability of ingredients, ethical sourcing of food products, and reduced packaging waste are also considered to be more important among customers as a sign of quality and social responsibility. Companies that have made sustainability a part of their daily operational fabric enjoy a reputation and customer loyalty as environment-conscious consumers consider these companies as an example of trustworthiness, high quality, and improvement of the customer lifestyle (Von </a:t>
            </a:r>
            <a:r>
              <a:rPr lang="en-US" sz="1200" kern="1200" dirty="0" err="1">
                <a:solidFill>
                  <a:schemeClr val="tx1"/>
                </a:solidFill>
                <a:effectLst/>
                <a:latin typeface="+mn-lt"/>
                <a:ea typeface="+mn-ea"/>
                <a:cs typeface="+mn-cs"/>
              </a:rPr>
              <a:t>Laar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Knier</a:t>
            </a:r>
            <a:r>
              <a:rPr lang="en-US" sz="1200" kern="1200" dirty="0">
                <a:solidFill>
                  <a:schemeClr val="tx1"/>
                </a:solidFill>
                <a:effectLst/>
                <a:latin typeface="+mn-lt"/>
                <a:ea typeface="+mn-ea"/>
                <a:cs typeface="+mn-cs"/>
              </a:rPr>
              <a:t>, 2021). This consumption trend change confirms the fact that green is a purchase driver, rather than a branding attribute. The model of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corresponds to this emerging trend in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as it provides environmental protection as part of the customer journey (Hasan and </a:t>
            </a:r>
            <a:r>
              <a:rPr lang="en-US" sz="1200" kern="1200" dirty="0" err="1">
                <a:solidFill>
                  <a:schemeClr val="tx1"/>
                </a:solidFill>
                <a:effectLst/>
                <a:latin typeface="+mn-lt"/>
                <a:ea typeface="+mn-ea"/>
                <a:cs typeface="+mn-cs"/>
              </a:rPr>
              <a:t>Kulsum</a:t>
            </a:r>
            <a:r>
              <a:rPr lang="en-US" sz="1200" kern="1200" dirty="0">
                <a:solidFill>
                  <a:schemeClr val="tx1"/>
                </a:solidFill>
                <a:effectLst/>
                <a:latin typeface="+mn-lt"/>
                <a:ea typeface="+mn-ea"/>
                <a:cs typeface="+mn-cs"/>
              </a:rPr>
              <a:t>, 2025).</a:t>
            </a:r>
          </a:p>
          <a:p>
            <a:endParaRPr lang="en-US" dirty="0"/>
          </a:p>
        </p:txBody>
      </p:sp>
      <p:sp>
        <p:nvSpPr>
          <p:cNvPr id="4" name="Slide Number Placeholder 3"/>
          <p:cNvSpPr>
            <a:spLocks noGrp="1"/>
          </p:cNvSpPr>
          <p:nvPr>
            <p:ph type="sldNum" sz="quarter" idx="10"/>
          </p:nvPr>
        </p:nvSpPr>
        <p:spPr/>
        <p:txBody>
          <a:bodyPr/>
          <a:lstStyle/>
          <a:p>
            <a:fld id="{804B2AA7-3F51-4551-BC11-F4BE35C86436}" type="slidenum">
              <a:rPr lang="en-US" smtClean="0"/>
              <a:t>4</a:t>
            </a:fld>
            <a:endParaRPr lang="en-US"/>
          </a:p>
        </p:txBody>
      </p:sp>
    </p:spTree>
    <p:extLst>
      <p:ext uri="{BB962C8B-B14F-4D97-AF65-F5344CB8AC3E}">
        <p14:creationId xmlns:p14="http://schemas.microsoft.com/office/powerpoint/2010/main" val="21799975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Consumer willingness to choose sustainable meal-kit brands is highly dependent on psychological factors. Research points to a source of warm-glow emotional response customers receive upon using services that are environmentally friendly, i.e., ethical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offers a sense of personal fulfilment and pride. Trying to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their role in environmental protection, e.g. by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food and packaging waste, consumers will grow more attached emotions, becoming more likely to choose them again in spite of a higher price.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Solutions will use the strategy of emotional engagement by displaying environmental impact in-app in carbon-saving meters and farm-to-table stories (</a:t>
            </a:r>
            <a:r>
              <a:rPr lang="en-US" sz="1200" kern="1200" dirty="0" err="1">
                <a:solidFill>
                  <a:schemeClr val="tx1"/>
                </a:solidFill>
                <a:effectLst/>
                <a:latin typeface="+mn-lt"/>
                <a:ea typeface="+mn-ea"/>
                <a:cs typeface="+mn-cs"/>
              </a:rPr>
              <a:t>Sonmez</a:t>
            </a:r>
            <a:r>
              <a:rPr lang="en-US" sz="1200" kern="1200" dirty="0">
                <a:solidFill>
                  <a:schemeClr val="tx1"/>
                </a:solidFill>
                <a:effectLst/>
                <a:latin typeface="+mn-lt"/>
                <a:ea typeface="+mn-ea"/>
                <a:cs typeface="+mn-cs"/>
              </a:rPr>
              <a:t> and Taylor, 2024). Making sustainability not just a functional advantage but also a valuable addition to society is one of the ways to transform occasional users into subscribers. This emotional aspect helps in premium pricing strategies, as customers can afford to pay money for a service which meets their values. The younger generations, specifically millennials and Gen-Z, are more sensitive to brands that are authentic and socially responsible. By focusing on the good things that the customers contribute to their formation,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Solutions has a chance of building a stable consumer base that will promote the brand among their social circles. This strengthens the argument that emotional and altruistic values are strong marketing elements to sustainability-motivated food service companies (Jang, 2025).</a:t>
            </a:r>
          </a:p>
          <a:p>
            <a:endParaRPr lang="en-US" dirty="0"/>
          </a:p>
        </p:txBody>
      </p:sp>
      <p:sp>
        <p:nvSpPr>
          <p:cNvPr id="4" name="Slide Number Placeholder 3"/>
          <p:cNvSpPr>
            <a:spLocks noGrp="1"/>
          </p:cNvSpPr>
          <p:nvPr>
            <p:ph type="sldNum" sz="quarter" idx="10"/>
          </p:nvPr>
        </p:nvSpPr>
        <p:spPr/>
        <p:txBody>
          <a:bodyPr/>
          <a:lstStyle/>
          <a:p>
            <a:fld id="{804B2AA7-3F51-4551-BC11-F4BE35C86436}" type="slidenum">
              <a:rPr lang="en-US" smtClean="0"/>
              <a:t>5</a:t>
            </a:fld>
            <a:endParaRPr lang="en-US"/>
          </a:p>
        </p:txBody>
      </p:sp>
    </p:spTree>
    <p:extLst>
      <p:ext uri="{BB962C8B-B14F-4D97-AF65-F5344CB8AC3E}">
        <p14:creationId xmlns:p14="http://schemas.microsoft.com/office/powerpoint/2010/main" val="42094581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work of food delivery operations that are driven by sustainability, such as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Solutions, is highly affected by political, economic, and legal forces on its operations and success in the long term. Governments all over the world are making their sustainability policies more restrictive by enacting waste-cutting laws, carbon limits and subsidies on green technology like electric cars. These policies are beneficial to a start-up that relies on eco-delivery fleets since compliance may lead to financial incentives, as well as enhancing brand credibility in the minds of policymakers and customers (</a:t>
            </a:r>
            <a:r>
              <a:rPr lang="en-US" sz="1200" kern="1200" dirty="0" err="1">
                <a:solidFill>
                  <a:schemeClr val="tx1"/>
                </a:solidFill>
                <a:effectLst/>
                <a:latin typeface="+mn-lt"/>
                <a:ea typeface="+mn-ea"/>
                <a:cs typeface="+mn-cs"/>
              </a:rPr>
              <a:t>Kose</a:t>
            </a:r>
            <a:r>
              <a:rPr lang="en-US" sz="1200" kern="1200" dirty="0">
                <a:solidFill>
                  <a:schemeClr val="tx1"/>
                </a:solidFill>
                <a:effectLst/>
                <a:latin typeface="+mn-lt"/>
                <a:ea typeface="+mn-ea"/>
                <a:cs typeface="+mn-cs"/>
              </a:rPr>
              <a:t>, 2023). The premium sustainable food services market is still growing economically, particularly within urban areas where the number of middle and high-income earners with purchasing capacity, as well as the desire and ability to spend more money on ethical and healthy food, is increasing. Risks are inflation and variable food prices, but these can be mitigated by sourcing locally, reducing transport distance and improving local economic resiliency (Police et al., 2025). Urban consumers are socially moving towards nutritious eating, ethical food, and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the use of highly processed takeaway food. This consumer shift is directly connected to the demand for fresh and responsibly sourced ingredients in the consumer market and contributes to the main value proposition of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The efficiency and cost-saving which come with the advances in digital technology, such as route-</a:t>
            </a:r>
            <a:r>
              <a:rPr lang="en-US" sz="1200" kern="1200" dirty="0" err="1">
                <a:solidFill>
                  <a:schemeClr val="tx1"/>
                </a:solidFill>
                <a:effectLst/>
                <a:latin typeface="+mn-lt"/>
                <a:ea typeface="+mn-ea"/>
                <a:cs typeface="+mn-cs"/>
              </a:rPr>
              <a:t>optimisation</a:t>
            </a:r>
            <a:r>
              <a:rPr lang="en-US" sz="1200" kern="1200" dirty="0">
                <a:solidFill>
                  <a:schemeClr val="tx1"/>
                </a:solidFill>
                <a:effectLst/>
                <a:latin typeface="+mn-lt"/>
                <a:ea typeface="+mn-ea"/>
                <a:cs typeface="+mn-cs"/>
              </a:rPr>
              <a:t> tools and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nutritional recommendations, can boost the operational performance (Police et al., 2025). Nevertheless, the regulatory requirements of data privacy and certifying food safety will force the business to fully comply with the storage, handling, and delivery operations to prevent fines or negative publicity. The climate and environmental issues are further increasing the pace of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change, compelling companies to lower CO</a:t>
            </a:r>
            <a:r>
              <a:rPr lang="en-US" sz="1200" kern="1200" baseline="-25000" dirty="0">
                <a:solidFill>
                  <a:schemeClr val="tx1"/>
                </a:solidFill>
                <a:effectLst/>
                <a:latin typeface="+mn-lt"/>
                <a:ea typeface="+mn-ea"/>
                <a:cs typeface="+mn-cs"/>
              </a:rPr>
              <a:t>2</a:t>
            </a:r>
            <a:r>
              <a:rPr lang="en-US" sz="1200" kern="1200" dirty="0">
                <a:solidFill>
                  <a:schemeClr val="tx1"/>
                </a:solidFill>
                <a:effectLst/>
                <a:latin typeface="+mn-lt"/>
                <a:ea typeface="+mn-ea"/>
                <a:cs typeface="+mn-cs"/>
              </a:rPr>
              <a:t> emissions and implement the system of circular packaging that is compliant with the government requirements on sustainability and customer demands (</a:t>
            </a:r>
            <a:r>
              <a:rPr lang="en-US" sz="1200" kern="1200" dirty="0" err="1">
                <a:solidFill>
                  <a:schemeClr val="tx1"/>
                </a:solidFill>
                <a:effectLst/>
                <a:latin typeface="+mn-lt"/>
                <a:ea typeface="+mn-ea"/>
                <a:cs typeface="+mn-cs"/>
              </a:rPr>
              <a:t>Eierle</a:t>
            </a:r>
            <a:r>
              <a:rPr lang="en-US" sz="1200" kern="1200" dirty="0">
                <a:solidFill>
                  <a:schemeClr val="tx1"/>
                </a:solidFill>
                <a:effectLst/>
                <a:latin typeface="+mn-lt"/>
                <a:ea typeface="+mn-ea"/>
                <a:cs typeface="+mn-cs"/>
              </a:rPr>
              <a:t> et al., 2022).</a:t>
            </a:r>
          </a:p>
          <a:p>
            <a:r>
              <a:rPr lang="en-US" sz="1200" kern="1200" dirty="0">
                <a:solidFill>
                  <a:schemeClr val="tx1"/>
                </a:solidFill>
                <a:effectLst/>
                <a:latin typeface="+mn-lt"/>
                <a:ea typeface="+mn-ea"/>
                <a:cs typeface="+mn-cs"/>
              </a:rPr>
              <a:t>Operation weak spots are also revealed by environmental pressures, and therefore strategic sustainability integration is critical in ensuring market credibility. Control over portion and less wastage at the house level are powerful inherent benefits of the meal-kit model, yet the model has a high potential of causing substantial packaging waste where eco-design principles are not established (</a:t>
            </a:r>
            <a:r>
              <a:rPr lang="en-US" sz="1200" kern="1200" dirty="0" err="1">
                <a:solidFill>
                  <a:schemeClr val="tx1"/>
                </a:solidFill>
                <a:effectLst/>
                <a:latin typeface="+mn-lt"/>
                <a:ea typeface="+mn-ea"/>
                <a:cs typeface="+mn-cs"/>
              </a:rPr>
              <a:t>Sonmez</a:t>
            </a:r>
            <a:r>
              <a:rPr lang="en-US" sz="1200" kern="1200" dirty="0">
                <a:solidFill>
                  <a:schemeClr val="tx1"/>
                </a:solidFill>
                <a:effectLst/>
                <a:latin typeface="+mn-lt"/>
                <a:ea typeface="+mn-ea"/>
                <a:cs typeface="+mn-cs"/>
              </a:rPr>
              <a:t> and Taylor, 2024). Accordingly, the sustainability promises of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are directly protected by its pledge to use reusable packaging, compostable packaging and </a:t>
            </a:r>
            <a:r>
              <a:rPr lang="en-US" sz="1200" kern="1200" dirty="0" err="1">
                <a:solidFill>
                  <a:schemeClr val="tx1"/>
                </a:solidFill>
                <a:effectLst/>
                <a:latin typeface="+mn-lt"/>
                <a:ea typeface="+mn-ea"/>
                <a:cs typeface="+mn-cs"/>
              </a:rPr>
              <a:t>localised</a:t>
            </a:r>
            <a:r>
              <a:rPr lang="en-US" sz="1200" kern="1200" dirty="0">
                <a:solidFill>
                  <a:schemeClr val="tx1"/>
                </a:solidFill>
                <a:effectLst/>
                <a:latin typeface="+mn-lt"/>
                <a:ea typeface="+mn-ea"/>
                <a:cs typeface="+mn-cs"/>
              </a:rPr>
              <a:t> farm-to-kitchen supply chains. The trends of smart cities in large cities are facilitating such infrastructure advancements as EV-charging stations, bike paths, and green transportation strategies that decrease emissions and traffic jams, which in turn contribute to the delivery pattern of the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to the population of megacities (Yoon et al., 2022). Simultaneously, the increased level of </a:t>
            </a:r>
            <a:r>
              <a:rPr lang="en-US" sz="1200" kern="1200" dirty="0" err="1">
                <a:solidFill>
                  <a:schemeClr val="tx1"/>
                </a:solidFill>
                <a:effectLst/>
                <a:latin typeface="+mn-lt"/>
                <a:ea typeface="+mn-ea"/>
                <a:cs typeface="+mn-cs"/>
              </a:rPr>
              <a:t>scepticism</a:t>
            </a:r>
            <a:r>
              <a:rPr lang="en-US" sz="1200" kern="1200" dirty="0">
                <a:solidFill>
                  <a:schemeClr val="tx1"/>
                </a:solidFill>
                <a:effectLst/>
                <a:latin typeface="+mn-lt"/>
                <a:ea typeface="+mn-ea"/>
                <a:cs typeface="+mn-cs"/>
              </a:rPr>
              <a:t> on environmental claims implies that transparency and traceability are the key factors in trust building.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eliminates the threat of the allegation of greenwashing, which becomes more controlled by consumer activists and regulators, by offering real-time sourcing data and environmental impact rates via the app (Police et al., 2025). Partnerships with local farms also </a:t>
            </a:r>
            <a:r>
              <a:rPr lang="en-US" sz="1200" kern="1200" dirty="0" err="1">
                <a:solidFill>
                  <a:schemeClr val="tx1"/>
                </a:solidFill>
                <a:effectLst/>
                <a:latin typeface="+mn-lt"/>
                <a:ea typeface="+mn-ea"/>
                <a:cs typeface="+mn-cs"/>
              </a:rPr>
              <a:t>stabilise</a:t>
            </a:r>
            <a:r>
              <a:rPr lang="en-US" sz="1200" kern="1200" dirty="0">
                <a:solidFill>
                  <a:schemeClr val="tx1"/>
                </a:solidFill>
                <a:effectLst/>
                <a:latin typeface="+mn-lt"/>
                <a:ea typeface="+mn-ea"/>
                <a:cs typeface="+mn-cs"/>
              </a:rPr>
              <a:t> the quality of ingredients, enhance freshness and decrease reliance on long-distance supply chains that can be exposed to global economic shocks. The adaptability of the meal-kit design also encourages the adjustment to the new eating patterns like veganism, low-carb diets, and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allergen-free selections (</a:t>
            </a:r>
            <a:r>
              <a:rPr lang="en-US" sz="1200" kern="1200" dirty="0" err="1">
                <a:solidFill>
                  <a:schemeClr val="tx1"/>
                </a:solidFill>
                <a:effectLst/>
                <a:latin typeface="+mn-lt"/>
                <a:ea typeface="+mn-ea"/>
                <a:cs typeface="+mn-cs"/>
              </a:rPr>
              <a:t>Kose</a:t>
            </a:r>
            <a:r>
              <a:rPr lang="en-US" sz="1200" kern="1200" dirty="0">
                <a:solidFill>
                  <a:schemeClr val="tx1"/>
                </a:solidFill>
                <a:effectLst/>
                <a:latin typeface="+mn-lt"/>
                <a:ea typeface="+mn-ea"/>
                <a:cs typeface="+mn-cs"/>
              </a:rPr>
              <a:t>, 2023). However, to stay within the notion of sustainability-relevant branding, it is necessary to constantly innovate and observe the external threats, such as competition emulating major delivery companies and increasing operational expenses associated with environmental regulations. The PESTEL analysis, hence, shows a positive climate to carry on with the green entrepreneurial ventures and also highlights the need to take the initiative of the risk mitigation scales, good operational governance and the confidence of the stakeholders (</a:t>
            </a:r>
            <a:r>
              <a:rPr lang="en-US" sz="1200" kern="1200" dirty="0" err="1">
                <a:solidFill>
                  <a:schemeClr val="tx1"/>
                </a:solidFill>
                <a:effectLst/>
                <a:latin typeface="+mn-lt"/>
                <a:ea typeface="+mn-ea"/>
                <a:cs typeface="+mn-cs"/>
              </a:rPr>
              <a:t>Kose</a:t>
            </a:r>
            <a:r>
              <a:rPr lang="en-US" sz="1200" kern="1200" dirty="0">
                <a:solidFill>
                  <a:schemeClr val="tx1"/>
                </a:solidFill>
                <a:effectLst/>
                <a:latin typeface="+mn-lt"/>
                <a:ea typeface="+mn-ea"/>
                <a:cs typeface="+mn-cs"/>
              </a:rPr>
              <a:t>, 2023).</a:t>
            </a:r>
          </a:p>
          <a:p>
            <a:endParaRPr lang="en-US" dirty="0"/>
          </a:p>
        </p:txBody>
      </p:sp>
      <p:sp>
        <p:nvSpPr>
          <p:cNvPr id="4" name="Slide Number Placeholder 3"/>
          <p:cNvSpPr>
            <a:spLocks noGrp="1"/>
          </p:cNvSpPr>
          <p:nvPr>
            <p:ph type="sldNum" sz="quarter" idx="10"/>
          </p:nvPr>
        </p:nvSpPr>
        <p:spPr/>
        <p:txBody>
          <a:bodyPr/>
          <a:lstStyle/>
          <a:p>
            <a:fld id="{804B2AA7-3F51-4551-BC11-F4BE35C86436}" type="slidenum">
              <a:rPr lang="en-US" smtClean="0"/>
              <a:t>6</a:t>
            </a:fld>
            <a:endParaRPr lang="en-US"/>
          </a:p>
        </p:txBody>
      </p:sp>
    </p:spTree>
    <p:extLst>
      <p:ext uri="{BB962C8B-B14F-4D97-AF65-F5344CB8AC3E}">
        <p14:creationId xmlns:p14="http://schemas.microsoft.com/office/powerpoint/2010/main" val="3093384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Solutions will apply the digital-first strategy to target sustainability-conscious customers aged 25-45 who place importance on convenience and health-based food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The meals, kitchen backstage, environmental impact outcomes, and supportive messages will be showcased on social media platforms such as Instagram and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regarding the local communities. The brand message will focus on health, ethical eating and fashion motivation. Other marketing instruments will be email marketing, first subscriber soft-launch promotions, and loyalty programs that would offer discounts or giveaways in the form of environmental donations when the reusable containers are returned (Yoon et al., 2022). Associations with nutrition influencers and local environmental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will enhance the recognition and perceived authenticity. Educational materials on nutrition and waste management will support the mission of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to promote the well-being of the consumers, and analytics tracking will streamline the targeting practices. The marketing should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sustainability and convenience - a two-value focus, which will be a powerful message to the consumers in the present age who are interested in holistic advantages. With the global trend of digital customer engagement growing, empowering marketing has become an extremely powerful force driving the transaction of eco-friendly decisions in the food delivery economy (Pandey, 2024).</a:t>
            </a:r>
          </a:p>
          <a:p>
            <a:r>
              <a:rPr lang="en-US" sz="1200" kern="1200" dirty="0">
                <a:solidFill>
                  <a:schemeClr val="tx1"/>
                </a:solidFill>
                <a:effectLst/>
                <a:latin typeface="+mn-lt"/>
                <a:ea typeface="+mn-ea"/>
                <a:cs typeface="+mn-cs"/>
              </a:rPr>
              <a:t>It has also been demonstrated that consumers react positively to sustainability enhancement when the claims are clear and backed up with evident action. The conversion rates will be more enhanced by showing the real numbers that can be used to demonstrate the benefits of the environment, like the quantity of waste that will be avoided. The marketing plan of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focuses on the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communication aimed at creating an interested customer community interested in living sustainably (Police et al., 2025).</a:t>
            </a:r>
          </a:p>
          <a:p>
            <a:endParaRPr lang="en-US" dirty="0"/>
          </a:p>
        </p:txBody>
      </p:sp>
      <p:sp>
        <p:nvSpPr>
          <p:cNvPr id="4" name="Slide Number Placeholder 3"/>
          <p:cNvSpPr>
            <a:spLocks noGrp="1"/>
          </p:cNvSpPr>
          <p:nvPr>
            <p:ph type="sldNum" sz="quarter" idx="10"/>
          </p:nvPr>
        </p:nvSpPr>
        <p:spPr/>
        <p:txBody>
          <a:bodyPr/>
          <a:lstStyle/>
          <a:p>
            <a:fld id="{804B2AA7-3F51-4551-BC11-F4BE35C86436}" type="slidenum">
              <a:rPr lang="en-US" smtClean="0"/>
              <a:t>7</a:t>
            </a:fld>
            <a:endParaRPr lang="en-US"/>
          </a:p>
        </p:txBody>
      </p:sp>
    </p:spTree>
    <p:extLst>
      <p:ext uri="{BB962C8B-B14F-4D97-AF65-F5344CB8AC3E}">
        <p14:creationId xmlns:p14="http://schemas.microsoft.com/office/powerpoint/2010/main" val="19989116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To start successfully and continue operations in the first months of business,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will need PS 75,000 as the initial capital. Source mix: PS 50,000 angel funding of capital expenditure and strategic advice, PS 20,000 sustainability loan with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repayment terms offered by the government, PS 5,000 founder equity contribution as a sign of commitment. Breakdown of expenses: PS 22,000 lease and equipment of the commercial kitchen; PS 18,000 electric delivery vehicles and e-bikes fleet; PS 8,000 technology platform and CRM software; PS 8,000 marketing and launching activities; PS 7,000 initial inventory and reusable containers costs; PS 5,000 food and business safety licensing and insurance; and PS 2,000 contingency. This type of financing will guarantee stability in operations, long-term investment, and high market entry awareness. The recurrent nature of the meal-kit industry and its ability to generate recurrent subscription income can be used to forecast healthy cash flows and facilitate scalable financial growth. This business model is capable of attaining profitability faster because loyal customers will be able to make repeat orders and save acquisition costs (Kumar et al., 2024).</a:t>
            </a:r>
          </a:p>
          <a:p>
            <a:r>
              <a:rPr lang="en-US" sz="1200" kern="1200" dirty="0">
                <a:solidFill>
                  <a:schemeClr val="tx1"/>
                </a:solidFill>
                <a:effectLst/>
                <a:latin typeface="+mn-lt"/>
                <a:ea typeface="+mn-ea"/>
                <a:cs typeface="+mn-cs"/>
              </a:rPr>
              <a:t>The long-term financial performance can be impacted positively by food delivery sustainability strategies because operational efficiencies in terms of cost reduction through waste </a:t>
            </a:r>
            <a:r>
              <a:rPr lang="en-US" sz="1200" kern="1200" dirty="0" err="1">
                <a:solidFill>
                  <a:schemeClr val="tx1"/>
                </a:solidFill>
                <a:effectLst/>
                <a:latin typeface="+mn-lt"/>
                <a:ea typeface="+mn-ea"/>
                <a:cs typeface="+mn-cs"/>
              </a:rPr>
              <a:t>minimisation</a:t>
            </a:r>
            <a:r>
              <a:rPr lang="en-US" sz="1200" kern="1200" dirty="0">
                <a:solidFill>
                  <a:schemeClr val="tx1"/>
                </a:solidFill>
                <a:effectLst/>
                <a:latin typeface="+mn-lt"/>
                <a:ea typeface="+mn-ea"/>
                <a:cs typeface="+mn-cs"/>
              </a:rPr>
              <a:t> and short-range sourcing find their application. Strategic pricing portrays both quality and environmental value propositions such that the customers appreciate the high value but fair value exchange. The financial strategy of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makes the business competitive and close to the responsible economic development priorities and smart-city sustainability agendas (Yoon et al., 2022).</a:t>
            </a:r>
          </a:p>
          <a:p>
            <a:endParaRPr lang="en-US" dirty="0"/>
          </a:p>
        </p:txBody>
      </p:sp>
      <p:sp>
        <p:nvSpPr>
          <p:cNvPr id="4" name="Slide Number Placeholder 3"/>
          <p:cNvSpPr>
            <a:spLocks noGrp="1"/>
          </p:cNvSpPr>
          <p:nvPr>
            <p:ph type="sldNum" sz="quarter" idx="10"/>
          </p:nvPr>
        </p:nvSpPr>
        <p:spPr/>
        <p:txBody>
          <a:bodyPr/>
          <a:lstStyle/>
          <a:p>
            <a:fld id="{804B2AA7-3F51-4551-BC11-F4BE35C86436}" type="slidenum">
              <a:rPr lang="en-US" smtClean="0"/>
              <a:t>8</a:t>
            </a:fld>
            <a:endParaRPr lang="en-US"/>
          </a:p>
        </p:txBody>
      </p:sp>
    </p:spTree>
    <p:extLst>
      <p:ext uri="{BB962C8B-B14F-4D97-AF65-F5344CB8AC3E}">
        <p14:creationId xmlns:p14="http://schemas.microsoft.com/office/powerpoint/2010/main" val="4043349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future of food delivery and meal-kit services on the internet will be shaped by the ability of companies that can integrate environmental responsibility, consumer wellbeing and technological breakthrough. </a:t>
            </a:r>
            <a:r>
              <a:rPr lang="en-US" sz="1200" kern="1200" dirty="0" err="1">
                <a:solidFill>
                  <a:schemeClr val="tx1"/>
                </a:solidFill>
                <a:effectLst/>
                <a:latin typeface="+mn-lt"/>
                <a:ea typeface="+mn-ea"/>
                <a:cs typeface="+mn-cs"/>
              </a:rPr>
              <a:t>EcoServe</a:t>
            </a:r>
            <a:r>
              <a:rPr lang="en-US" sz="1200" kern="1200" dirty="0">
                <a:solidFill>
                  <a:schemeClr val="tx1"/>
                </a:solidFill>
                <a:effectLst/>
                <a:latin typeface="+mn-lt"/>
                <a:ea typeface="+mn-ea"/>
                <a:cs typeface="+mn-cs"/>
              </a:rPr>
              <a:t> Solutions is consistent with these imperatives because it is concerned with increasing carbon issues, local farming, removing single-use plastics, and offering transparency and convenience with the help of digital systems. Sustainability is not an added value but a central motivating force behind the choices of modern consumers, particularly those who are younger professionals who care about their health and environmentally friendly lifestyles. </a:t>
            </a:r>
          </a:p>
          <a:p>
            <a:endParaRPr lang="en-US" dirty="0"/>
          </a:p>
        </p:txBody>
      </p:sp>
      <p:sp>
        <p:nvSpPr>
          <p:cNvPr id="4" name="Slide Number Placeholder 3"/>
          <p:cNvSpPr>
            <a:spLocks noGrp="1"/>
          </p:cNvSpPr>
          <p:nvPr>
            <p:ph type="sldNum" sz="quarter" idx="10"/>
          </p:nvPr>
        </p:nvSpPr>
        <p:spPr/>
        <p:txBody>
          <a:bodyPr/>
          <a:lstStyle/>
          <a:p>
            <a:fld id="{804B2AA7-3F51-4551-BC11-F4BE35C86436}" type="slidenum">
              <a:rPr lang="en-US" smtClean="0"/>
              <a:t>9</a:t>
            </a:fld>
            <a:endParaRPr lang="en-US"/>
          </a:p>
        </p:txBody>
      </p:sp>
    </p:spTree>
    <p:extLst>
      <p:ext uri="{BB962C8B-B14F-4D97-AF65-F5344CB8AC3E}">
        <p14:creationId xmlns:p14="http://schemas.microsoft.com/office/powerpoint/2010/main" val="5190151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B9BCF2D5-F0C0-4F32-A276-390E397EEA8D}" type="datetimeFigureOut">
              <a:rPr lang="en-US" smtClean="0"/>
              <a:t>12/8/2025</a:t>
            </a:fld>
            <a:endParaRPr lang="en-US"/>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US"/>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CF68F2A9-C1D0-4A3E-BD45-118DBE9515A5}" type="slidenum">
              <a:rPr lang="en-US" smtClean="0"/>
              <a:t>‹#›</a:t>
            </a:fld>
            <a:endParaRPr lang="en-US"/>
          </a:p>
        </p:txBody>
      </p:sp>
    </p:spTree>
    <p:extLst>
      <p:ext uri="{BB962C8B-B14F-4D97-AF65-F5344CB8AC3E}">
        <p14:creationId xmlns:p14="http://schemas.microsoft.com/office/powerpoint/2010/main" val="3834983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BCF2D5-F0C0-4F32-A276-390E397EEA8D}"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2174411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BCF2D5-F0C0-4F32-A276-390E397EEA8D}"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494700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BCF2D5-F0C0-4F32-A276-390E397EEA8D}"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7111692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BCF2D5-F0C0-4F32-A276-390E397EEA8D}" type="datetimeFigureOut">
              <a:rPr lang="en-US" smtClean="0"/>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1363670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BCF2D5-F0C0-4F32-A276-390E397EEA8D}" type="datetimeFigureOut">
              <a:rPr lang="en-US" smtClean="0"/>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2143037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BCF2D5-F0C0-4F32-A276-390E397EEA8D}" type="datetimeFigureOut">
              <a:rPr lang="en-US" smtClean="0"/>
              <a:t>12/8/2025</a:t>
            </a:fld>
            <a:endParaRPr lang="en-US"/>
          </a:p>
        </p:txBody>
      </p:sp>
      <p:sp>
        <p:nvSpPr>
          <p:cNvPr id="3" name="Footer Placeholder 2"/>
          <p:cNvSpPr>
            <a:spLocks noGrp="1"/>
          </p:cNvSpPr>
          <p:nvPr>
            <p:ph type="ftr" sz="quarter" idx="11"/>
          </p:nvPr>
        </p:nvSpPr>
        <p:spPr/>
        <p:txBody>
          <a:bodyPr/>
          <a:lstStyle/>
          <a:p>
            <a:endParaRPr lang="en-US"/>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3027512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BCF2D5-F0C0-4F32-A276-390E397EEA8D}"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2005682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BCF2D5-F0C0-4F32-A276-390E397EEA8D}"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36059484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BCF2D5-F0C0-4F32-A276-390E397EEA8D}"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1677625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9BCF2D5-F0C0-4F32-A276-390E397EEA8D}"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1653040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9BCF2D5-F0C0-4F32-A276-390E397EEA8D}"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558561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BCF2D5-F0C0-4F32-A276-390E397EEA8D}"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4462223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9BCF2D5-F0C0-4F32-A276-390E397EEA8D}" type="datetimeFigureOut">
              <a:rPr lang="en-US" smtClean="0"/>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42219980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9BCF2D5-F0C0-4F32-A276-390E397EEA8D}" type="datetimeFigureOut">
              <a:rPr lang="en-US" smtClean="0"/>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13366707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BCF2D5-F0C0-4F32-A276-390E397EEA8D}"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22648189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BCF2D5-F0C0-4F32-A276-390E397EEA8D}"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F68F2A9-C1D0-4A3E-BD45-118DBE9515A5}" type="slidenum">
              <a:rPr lang="en-US" smtClean="0"/>
              <a:t>‹#›</a:t>
            </a:fld>
            <a:endParaRPr lang="en-US"/>
          </a:p>
        </p:txBody>
      </p:sp>
    </p:spTree>
    <p:extLst>
      <p:ext uri="{BB962C8B-B14F-4D97-AF65-F5344CB8AC3E}">
        <p14:creationId xmlns:p14="http://schemas.microsoft.com/office/powerpoint/2010/main" val="3270783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9BCF2D5-F0C0-4F32-A276-390E397EEA8D}" type="datetimeFigureOut">
              <a:rPr lang="en-US" smtClean="0"/>
              <a:t>12/8/2025</a:t>
            </a:fld>
            <a:endParaRPr lang="en-US"/>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F68F2A9-C1D0-4A3E-BD45-118DBE9515A5}" type="slidenum">
              <a:rPr lang="en-US" smtClean="0"/>
              <a:t>‹#›</a:t>
            </a:fld>
            <a:endParaRPr lang="en-US"/>
          </a:p>
        </p:txBody>
      </p:sp>
    </p:spTree>
    <p:extLst>
      <p:ext uri="{BB962C8B-B14F-4D97-AF65-F5344CB8AC3E}">
        <p14:creationId xmlns:p14="http://schemas.microsoft.com/office/powerpoint/2010/main" val="37678737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7079" y="1842156"/>
            <a:ext cx="8825658" cy="1977814"/>
          </a:xfrm>
        </p:spPr>
        <p:txBody>
          <a:bodyPr/>
          <a:lstStyle/>
          <a:p>
            <a:pPr algn="ctr"/>
            <a:r>
              <a:rPr lang="en-US" sz="4400" b="1" dirty="0">
                <a:latin typeface="Times New Roman"/>
                <a:cs typeface="Times New Roman"/>
              </a:rPr>
              <a:t>LCLM4006 </a:t>
            </a:r>
            <a:br>
              <a:rPr lang="en-US" sz="4400" b="1" dirty="0">
                <a:latin typeface="Times New Roman" panose="02020603050405020304" pitchFamily="18" charset="0"/>
                <a:cs typeface="Times New Roman" panose="02020603050405020304" pitchFamily="18" charset="0"/>
              </a:rPr>
            </a:br>
            <a:r>
              <a:rPr lang="en-US" sz="4400" b="1" dirty="0">
                <a:latin typeface="Times New Roman"/>
                <a:cs typeface="Times New Roman"/>
              </a:rPr>
              <a:t>Enterprise and Entrepreneurship</a:t>
            </a:r>
            <a:br>
              <a:rPr lang="en-US" sz="4400" b="1" dirty="0">
                <a:latin typeface="Times New Roman"/>
                <a:cs typeface="Times New Roman"/>
              </a:rPr>
            </a:br>
            <a:r>
              <a:rPr lang="en-US" sz="4400" b="1">
                <a:latin typeface="Times New Roman"/>
                <a:cs typeface="Times New Roman"/>
              </a:rPr>
              <a:t>Student no: 2424558</a:t>
            </a:r>
            <a:endParaRPr lang="en-US" sz="4400" b="1"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373896" y="4738743"/>
            <a:ext cx="8825658" cy="861420"/>
          </a:xfrm>
        </p:spPr>
        <p:txBody>
          <a:bodyPr/>
          <a:lstStyle/>
          <a:p>
            <a:pPr algn="ctr"/>
            <a:r>
              <a:rPr lang="en-US" b="1" dirty="0">
                <a:solidFill>
                  <a:schemeClr val="bg1"/>
                </a:solidFill>
                <a:latin typeface="Times New Roman" panose="02020603050405020304" pitchFamily="18" charset="0"/>
                <a:cs typeface="Times New Roman" panose="02020603050405020304" pitchFamily="18" charset="0"/>
              </a:rPr>
              <a:t>Sustainability, Consumer </a:t>
            </a:r>
            <a:r>
              <a:rPr lang="en-US" b="1" dirty="0" err="1">
                <a:solidFill>
                  <a:schemeClr val="bg1"/>
                </a:solidFill>
                <a:latin typeface="Times New Roman" panose="02020603050405020304" pitchFamily="18" charset="0"/>
                <a:cs typeface="Times New Roman" panose="02020603050405020304" pitchFamily="18" charset="0"/>
              </a:rPr>
              <a:t>Behaviour</a:t>
            </a:r>
            <a:r>
              <a:rPr lang="en-US" b="1" dirty="0">
                <a:solidFill>
                  <a:schemeClr val="bg1"/>
                </a:solidFill>
                <a:latin typeface="Times New Roman" panose="02020603050405020304" pitchFamily="18" charset="0"/>
                <a:cs typeface="Times New Roman" panose="02020603050405020304" pitchFamily="18" charset="0"/>
              </a:rPr>
              <a:t> &amp; Strategic Development in Meal-Kit and Food Delivery Services</a:t>
            </a:r>
          </a:p>
        </p:txBody>
      </p:sp>
    </p:spTree>
    <p:extLst>
      <p:ext uri="{BB962C8B-B14F-4D97-AF65-F5344CB8AC3E}">
        <p14:creationId xmlns:p14="http://schemas.microsoft.com/office/powerpoint/2010/main" val="20738154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696036" y="2470245"/>
            <a:ext cx="6100549" cy="3671247"/>
          </a:xfrm>
        </p:spPr>
        <p:txBody>
          <a:bodyPr>
            <a:normAutofit fontScale="85000" lnSpcReduction="20000"/>
          </a:bodyPr>
          <a:lstStyle/>
          <a:p>
            <a:pPr marL="0" indent="0" algn="just">
              <a:lnSpc>
                <a:spcPct val="160000"/>
              </a:lnSpc>
              <a:buNone/>
            </a:pPr>
            <a:r>
              <a:rPr lang="en-US" dirty="0" err="1">
                <a:latin typeface="Times New Roman" panose="02020603050405020304" pitchFamily="18" charset="0"/>
                <a:cs typeface="Times New Roman" panose="02020603050405020304" pitchFamily="18" charset="0"/>
              </a:rPr>
              <a:t>EcoServe</a:t>
            </a:r>
            <a:r>
              <a:rPr lang="en-US" dirty="0">
                <a:latin typeface="Times New Roman" panose="02020603050405020304" pitchFamily="18" charset="0"/>
                <a:cs typeface="Times New Roman" panose="02020603050405020304" pitchFamily="18" charset="0"/>
              </a:rPr>
              <a:t> Solutions is a food delivery and meal-kit startup that aims to </a:t>
            </a:r>
            <a:r>
              <a:rPr lang="en-US" dirty="0" err="1">
                <a:latin typeface="Times New Roman" panose="02020603050405020304" pitchFamily="18" charset="0"/>
                <a:cs typeface="Times New Roman" panose="02020603050405020304" pitchFamily="18" charset="0"/>
              </a:rPr>
              <a:t>revolutionise</a:t>
            </a:r>
            <a:r>
              <a:rPr lang="en-US" dirty="0">
                <a:latin typeface="Times New Roman" panose="02020603050405020304" pitchFamily="18" charset="0"/>
                <a:cs typeface="Times New Roman" panose="02020603050405020304" pitchFamily="18" charset="0"/>
              </a:rPr>
              <a:t> the way urban consumers access fresh food. The company is eco-friendly and convenient, sourcing locally, </a:t>
            </a:r>
            <a:r>
              <a:rPr lang="en-US" dirty="0" err="1">
                <a:latin typeface="Times New Roman" panose="02020603050405020304" pitchFamily="18" charset="0"/>
                <a:cs typeface="Times New Roman" panose="02020603050405020304" pitchFamily="18" charset="0"/>
              </a:rPr>
              <a:t>minimising</a:t>
            </a:r>
            <a:r>
              <a:rPr lang="en-US" dirty="0">
                <a:latin typeface="Times New Roman" panose="02020603050405020304" pitchFamily="18" charset="0"/>
                <a:cs typeface="Times New Roman" panose="02020603050405020304" pitchFamily="18" charset="0"/>
              </a:rPr>
              <a:t> food waste and reducing food waste through portioned meal-kits, and with a zero-waste packaging system. As consumers change to a healthier lifestyle and ethical consumerism, </a:t>
            </a:r>
            <a:r>
              <a:rPr lang="en-US" dirty="0" err="1">
                <a:latin typeface="Times New Roman" panose="02020603050405020304" pitchFamily="18" charset="0"/>
                <a:cs typeface="Times New Roman" panose="02020603050405020304" pitchFamily="18" charset="0"/>
              </a:rPr>
              <a:t>EcoServe</a:t>
            </a:r>
            <a:r>
              <a:rPr lang="en-US" dirty="0">
                <a:latin typeface="Times New Roman" panose="02020603050405020304" pitchFamily="18" charset="0"/>
                <a:cs typeface="Times New Roman" panose="02020603050405020304" pitchFamily="18" charset="0"/>
              </a:rPr>
              <a:t> provides an innovative service that both promotes individual well-being and climate-friendly consumerism (Hasan and </a:t>
            </a:r>
            <a:r>
              <a:rPr lang="en-US" dirty="0" err="1">
                <a:latin typeface="Times New Roman" panose="02020603050405020304" pitchFamily="18" charset="0"/>
                <a:cs typeface="Times New Roman" panose="02020603050405020304" pitchFamily="18" charset="0"/>
              </a:rPr>
              <a:t>Kulsum</a:t>
            </a:r>
            <a:r>
              <a:rPr lang="en-US" dirty="0">
                <a:latin typeface="Times New Roman" panose="02020603050405020304" pitchFamily="18" charset="0"/>
                <a:cs typeface="Times New Roman" panose="02020603050405020304" pitchFamily="18" charset="0"/>
              </a:rPr>
              <a:t>, 2025). The business will deliver an affordable and eco-friendly alternative to the conventional takeaway services through its digital ordering system, electric-vehicle delivery, and reusable packaging and ensure greener lifestyles in developing cities.</a:t>
            </a:r>
          </a:p>
          <a:p>
            <a:pPr algn="just">
              <a:lnSpc>
                <a:spcPct val="160000"/>
              </a:lnSpc>
            </a:pPr>
            <a:endParaRPr lang="en-US"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59639" y="2363337"/>
            <a:ext cx="4140958" cy="4085229"/>
          </a:xfrm>
          <a:prstGeom prst="rect">
            <a:avLst/>
          </a:prstGeom>
          <a:noFill/>
        </p:spPr>
      </p:pic>
    </p:spTree>
    <p:extLst>
      <p:ext uri="{BB962C8B-B14F-4D97-AF65-F5344CB8AC3E}">
        <p14:creationId xmlns:p14="http://schemas.microsoft.com/office/powerpoint/2010/main" val="2996253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Overview of the Business Idea</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64025" y="2483893"/>
            <a:ext cx="5281683" cy="3821373"/>
          </a:xfrm>
        </p:spPr>
        <p:txBody>
          <a:bodyPr>
            <a:normAutofit fontScale="77500" lnSpcReduction="20000"/>
          </a:bodyPr>
          <a:lstStyle/>
          <a:p>
            <a:pPr algn="just">
              <a:lnSpc>
                <a:spcPct val="150000"/>
              </a:lnSpc>
            </a:pPr>
            <a:r>
              <a:rPr lang="en-US" dirty="0" err="1">
                <a:latin typeface="Times New Roman" panose="02020603050405020304" pitchFamily="18" charset="0"/>
                <a:cs typeface="Times New Roman" panose="02020603050405020304" pitchFamily="18" charset="0"/>
              </a:rPr>
              <a:t>EcoServe</a:t>
            </a:r>
            <a:r>
              <a:rPr lang="en-US" dirty="0">
                <a:latin typeface="Times New Roman" panose="02020603050405020304" pitchFamily="18" charset="0"/>
                <a:cs typeface="Times New Roman" panose="02020603050405020304" pitchFamily="18" charset="0"/>
              </a:rPr>
              <a:t> Solutions is a sustainable meal-kit and food delivery business model aimed at delivering high-quality food to </a:t>
            </a:r>
            <a:r>
              <a:rPr lang="en-US" dirty="0" err="1">
                <a:latin typeface="Times New Roman" panose="02020603050405020304" pitchFamily="18" charset="0"/>
                <a:cs typeface="Times New Roman" panose="02020603050405020304" pitchFamily="18" charset="0"/>
              </a:rPr>
              <a:t>minimise</a:t>
            </a:r>
            <a:r>
              <a:rPr lang="en-US" dirty="0">
                <a:latin typeface="Times New Roman" panose="02020603050405020304" pitchFamily="18" charset="0"/>
                <a:cs typeface="Times New Roman" panose="02020603050405020304" pitchFamily="18" charset="0"/>
              </a:rPr>
              <a:t> its adverse effect on the environment. </a:t>
            </a:r>
          </a:p>
          <a:p>
            <a:pPr algn="just">
              <a:lnSpc>
                <a:spcPct val="150000"/>
              </a:lnSpc>
            </a:pPr>
            <a:r>
              <a:rPr lang="en-US" dirty="0">
                <a:latin typeface="Times New Roman" panose="02020603050405020304" pitchFamily="18" charset="0"/>
                <a:cs typeface="Times New Roman" panose="02020603050405020304" pitchFamily="18" charset="0"/>
              </a:rPr>
              <a:t>It has two product lines: the ready-to-eat meals made using fresh, organic ingredients produced in farms located within a 50-mile radius, and DIY meal kits with pre-measured portions that can help eliminate food waste at home. </a:t>
            </a:r>
          </a:p>
          <a:p>
            <a:pPr algn="just">
              <a:lnSpc>
                <a:spcPct val="150000"/>
              </a:lnSpc>
            </a:pPr>
            <a:r>
              <a:rPr lang="en-US" dirty="0">
                <a:latin typeface="Times New Roman" panose="02020603050405020304" pitchFamily="18" charset="0"/>
                <a:cs typeface="Times New Roman" panose="02020603050405020304" pitchFamily="18" charset="0"/>
              </a:rPr>
              <a:t>In contrast to the basic delivery applications, </a:t>
            </a:r>
            <a:r>
              <a:rPr lang="en-US" dirty="0" err="1">
                <a:latin typeface="Times New Roman" panose="02020603050405020304" pitchFamily="18" charset="0"/>
                <a:cs typeface="Times New Roman" panose="02020603050405020304" pitchFamily="18" charset="0"/>
              </a:rPr>
              <a:t>EcoServe</a:t>
            </a:r>
            <a:r>
              <a:rPr lang="en-US" dirty="0">
                <a:latin typeface="Times New Roman" panose="02020603050405020304" pitchFamily="18" charset="0"/>
                <a:cs typeface="Times New Roman" panose="02020603050405020304" pitchFamily="18" charset="0"/>
              </a:rPr>
              <a:t> uses a zero-waste packaging system where the compostable boxes and reusable containers are used with the help of a deposit-return system, where a deposit is offered as an incentive to the customer in case of a return (Frederick and </a:t>
            </a:r>
            <a:r>
              <a:rPr lang="en-US" dirty="0" err="1">
                <a:latin typeface="Times New Roman" panose="02020603050405020304" pitchFamily="18" charset="0"/>
                <a:cs typeface="Times New Roman" panose="02020603050405020304" pitchFamily="18" charset="0"/>
              </a:rPr>
              <a:t>Parappagoudar</a:t>
            </a:r>
            <a:r>
              <a:rPr lang="en-US" dirty="0">
                <a:latin typeface="Times New Roman" panose="02020603050405020304" pitchFamily="18" charset="0"/>
                <a:cs typeface="Times New Roman" panose="02020603050405020304" pitchFamily="18" charset="0"/>
              </a:rPr>
              <a:t>, 2021).</a:t>
            </a:r>
          </a:p>
          <a:p>
            <a:pPr algn="just">
              <a:lnSpc>
                <a:spcPct val="150000"/>
              </a:lnSpc>
            </a:pPr>
            <a:endParaRPr lang="en-US" dirty="0">
              <a:latin typeface="Times New Roman" panose="02020603050405020304" pitchFamily="18" charset="0"/>
              <a:cs typeface="Times New Roman" panose="02020603050405020304" pitchFamily="18" charset="0"/>
            </a:endParaRPr>
          </a:p>
        </p:txBody>
      </p:sp>
      <p:pic>
        <p:nvPicPr>
          <p:cNvPr id="1026" name="Picture 2" descr="The meal kit delivery landscape - Dig Insigh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82436" y="2483892"/>
            <a:ext cx="5565951" cy="3703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82736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Why Sustainability Matters </a:t>
            </a:r>
            <a:endParaRPr lang="en-US" dirty="0">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idx="1"/>
          </p:nvPr>
        </p:nvSpPr>
        <p:spPr bwMode="auto">
          <a:xfrm>
            <a:off x="6081796" y="2710256"/>
            <a:ext cx="5823069" cy="3366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defTabSz="914400" eaLnBrk="0" fontAlgn="base" hangingPunct="0">
              <a:lnSpc>
                <a:spcPct val="150000"/>
              </a:lnSpc>
              <a:spcBef>
                <a:spcPct val="0"/>
              </a:spcBef>
              <a:spcAft>
                <a:spcPct val="0"/>
              </a:spcAft>
              <a:buClrTx/>
              <a:buSzTx/>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Customers increasingly value:</a:t>
            </a:r>
          </a:p>
          <a:p>
            <a:pPr defTabSz="914400" eaLnBrk="0" fontAlgn="base" hangingPunct="0">
              <a:lnSpc>
                <a:spcPct val="150000"/>
              </a:lnSpc>
              <a:spcBef>
                <a:spcPct val="0"/>
              </a:spcBef>
              <a:spcAft>
                <a:spcPct val="0"/>
              </a:spcAft>
              <a:buClrTx/>
              <a:buSzTx/>
              <a:buFont typeface="Wingdings" panose="05000000000000000000" pitchFamily="2" charset="2"/>
              <a:buChar char="q"/>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Ethical consumption</a:t>
            </a:r>
          </a:p>
          <a:p>
            <a:pPr defTabSz="914400" eaLnBrk="0" fontAlgn="base" hangingPunct="0">
              <a:lnSpc>
                <a:spcPct val="150000"/>
              </a:lnSpc>
              <a:spcBef>
                <a:spcPct val="0"/>
              </a:spcBef>
              <a:spcAft>
                <a:spcPct val="0"/>
              </a:spcAft>
              <a:buClrTx/>
              <a:buSzTx/>
              <a:buFont typeface="Wingdings" panose="05000000000000000000" pitchFamily="2" charset="2"/>
              <a:buChar char="q"/>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Low-carbon delivery methods</a:t>
            </a:r>
          </a:p>
          <a:p>
            <a:pPr defTabSz="914400" eaLnBrk="0" fontAlgn="base" hangingPunct="0">
              <a:lnSpc>
                <a:spcPct val="150000"/>
              </a:lnSpc>
              <a:spcBef>
                <a:spcPct val="0"/>
              </a:spcBef>
              <a:spcAft>
                <a:spcPct val="0"/>
              </a:spcAft>
              <a:buClrTx/>
              <a:buSzTx/>
              <a:buFont typeface="Wingdings" panose="05000000000000000000" pitchFamily="2" charset="2"/>
              <a:buChar char="q"/>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Reduced plastic use</a:t>
            </a:r>
          </a:p>
          <a:p>
            <a:pPr defTabSz="914400" eaLnBrk="0" fontAlgn="base" hangingPunct="0">
              <a:lnSpc>
                <a:spcPct val="150000"/>
              </a:lnSpc>
              <a:spcBef>
                <a:spcPct val="0"/>
              </a:spcBef>
              <a:spcAft>
                <a:spcPct val="0"/>
              </a:spcAft>
              <a:buClrTx/>
              <a:buSzTx/>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Sustainability now influences purchase decisions.</a:t>
            </a:r>
          </a:p>
          <a:p>
            <a:pPr defTabSz="914400" eaLnBrk="0" fontAlgn="base" hangingPunct="0">
              <a:lnSpc>
                <a:spcPct val="150000"/>
              </a:lnSpc>
              <a:spcBef>
                <a:spcPct val="0"/>
              </a:spcBef>
              <a:spcAft>
                <a:spcPct val="0"/>
              </a:spcAft>
              <a:buClrTx/>
              <a:buSzTx/>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Builds trust, loyalty &amp; perception of quality.</a:t>
            </a:r>
          </a:p>
          <a:p>
            <a:pPr defTabSz="914400" eaLnBrk="0" fontAlgn="base" hangingPunct="0">
              <a:lnSpc>
                <a:spcPct val="150000"/>
              </a:lnSpc>
              <a:spcBef>
                <a:spcPct val="0"/>
              </a:spcBef>
              <a:spcAft>
                <a:spcPct val="0"/>
              </a:spcAft>
              <a:buClrTx/>
              <a:buSzTx/>
            </a:pP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EcoServe</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enables eco-friendly habits with minimal effort</a:t>
            </a:r>
            <a:b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(Hasan and </a:t>
            </a:r>
            <a:r>
              <a:rPr kumimoji="0" lang="en-US" altLang="en-US" sz="18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Kulsum</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2025).</a:t>
            </a:r>
          </a:p>
        </p:txBody>
      </p:sp>
      <p:pic>
        <p:nvPicPr>
          <p:cNvPr id="2051" name="Picture 3" descr="Meal Kits: The Global Market | Forward Food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598" y="2969564"/>
            <a:ext cx="5176739" cy="2898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4342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Emotional Drivers &amp; Brand Perception</a:t>
            </a:r>
            <a:endParaRPr lang="en-US" dirty="0">
              <a:latin typeface="Times New Roman" panose="02020603050405020304" pitchFamily="18" charset="0"/>
              <a:cs typeface="Times New Roman" panose="02020603050405020304" pitchFamily="18" charset="0"/>
            </a:endParaRPr>
          </a:p>
        </p:txBody>
      </p:sp>
      <p:pic>
        <p:nvPicPr>
          <p:cNvPr id="3074" name="Picture 2" descr="The Rise and Diversification of Meal Ki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0149" y="2574827"/>
            <a:ext cx="5205884" cy="3464281"/>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a:spLocks noGrp="1" noChangeArrowheads="1"/>
          </p:cNvSpPr>
          <p:nvPr>
            <p:ph idx="1"/>
          </p:nvPr>
        </p:nvSpPr>
        <p:spPr bwMode="auto">
          <a:xfrm>
            <a:off x="664381" y="3001558"/>
            <a:ext cx="5831953" cy="29510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lnSpc>
                <a:spcPct val="150000"/>
              </a:lnSpc>
              <a:spcBef>
                <a:spcPct val="0"/>
              </a:spcBef>
              <a:spcAft>
                <a:spcPct val="0"/>
              </a:spcAft>
              <a:buClrTx/>
              <a:buSzTx/>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“Warm-glow” emotional benefit → customers feel good helping the planet</a:t>
            </a:r>
          </a:p>
          <a:p>
            <a:pPr defTabSz="914400" eaLnBrk="0" fontAlgn="base" hangingPunct="0">
              <a:lnSpc>
                <a:spcPct val="150000"/>
              </a:lnSpc>
              <a:spcBef>
                <a:spcPct val="0"/>
              </a:spcBef>
              <a:spcAft>
                <a:spcPct val="0"/>
              </a:spcAft>
              <a:buClrTx/>
              <a:buSzTx/>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Strengthens loyalty even with higher prices</a:t>
            </a:r>
          </a:p>
          <a:p>
            <a:pPr defTabSz="914400" eaLnBrk="0" fontAlgn="base" hangingPunct="0">
              <a:lnSpc>
                <a:spcPct val="150000"/>
              </a:lnSpc>
              <a:spcBef>
                <a:spcPct val="0"/>
              </a:spcBef>
              <a:spcAft>
                <a:spcPct val="0"/>
              </a:spcAft>
              <a:buClrTx/>
              <a:buSzTx/>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In-app carbon-saving metrics &amp; stories = deeper engagement</a:t>
            </a:r>
          </a:p>
          <a:p>
            <a:pPr defTabSz="914400" eaLnBrk="0" fontAlgn="base" hangingPunct="0">
              <a:lnSpc>
                <a:spcPct val="150000"/>
              </a:lnSpc>
              <a:spcBef>
                <a:spcPct val="0"/>
              </a:spcBef>
              <a:spcAft>
                <a:spcPct val="0"/>
              </a:spcAft>
              <a:buClrTx/>
              <a:buSzTx/>
            </a:pP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Attracts Gen-Z and Millennials seeking ethical brands</a:t>
            </a:r>
            <a:r>
              <a:rPr kumimoji="0" lang="en-US" altLang="en-US" b="0" i="0" u="none" strike="noStrike" cap="none" normalizeH="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(Jang, 2025) </a:t>
            </a:r>
          </a:p>
        </p:txBody>
      </p:sp>
    </p:spTree>
    <p:extLst>
      <p:ext uri="{BB962C8B-B14F-4D97-AF65-F5344CB8AC3E}">
        <p14:creationId xmlns:p14="http://schemas.microsoft.com/office/powerpoint/2010/main" val="2164225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PESTEL Analysis (External Environment)</a:t>
            </a:r>
            <a:endParaRPr lang="en-US" dirty="0">
              <a:latin typeface="Times New Roman" panose="02020603050405020304" pitchFamily="18" charset="0"/>
              <a:cs typeface="Times New Roman" panose="02020603050405020304" pitchFamily="18" charset="0"/>
            </a:endParaRPr>
          </a:p>
        </p:txBody>
      </p:sp>
      <p:sp>
        <p:nvSpPr>
          <p:cNvPr id="4" name="Rectangle 1"/>
          <p:cNvSpPr>
            <a:spLocks noGrp="1" noChangeArrowheads="1"/>
          </p:cNvSpPr>
          <p:nvPr>
            <p:ph idx="1"/>
          </p:nvPr>
        </p:nvSpPr>
        <p:spPr bwMode="auto">
          <a:xfrm>
            <a:off x="609044" y="2661434"/>
            <a:ext cx="5914586" cy="37303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Political: waste laws + EV incentives</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Economic: demand growing in higher-income cities</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Social: shift to healthier &amp; eco-aware lifestyles</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Technological: optimisation tools improve efficiency</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Legal: food safety &amp; data privacy compliance needed</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q"/>
              <a:tabLst/>
            </a:pPr>
            <a:r>
              <a:rPr kumimoji="0" lang="en-US" altLang="en-US" sz="2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Environmental: climate concern → green consumption</a:t>
            </a:r>
          </a:p>
        </p:txBody>
      </p:sp>
      <p:pic>
        <p:nvPicPr>
          <p:cNvPr id="4099" name="Picture 3" descr="The Pros &amp; Cons of Meal Kit Delivery Serv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3630" y="2661434"/>
            <a:ext cx="5356359" cy="35644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8676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Marketing Strategy </a:t>
            </a:r>
            <a:endParaRPr lang="en-US" dirty="0">
              <a:latin typeface="Times New Roman" panose="02020603050405020304" pitchFamily="18" charset="0"/>
              <a:cs typeface="Times New Roman" panose="02020603050405020304" pitchFamily="18" charset="0"/>
            </a:endParaRPr>
          </a:p>
        </p:txBody>
      </p:sp>
      <p:pic>
        <p:nvPicPr>
          <p:cNvPr id="5122" name="Picture 2" descr="Amazon Meal Kit Review: Everything you need to know before you buy -  Review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76354" y="2535295"/>
            <a:ext cx="6505154" cy="366082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p:cNvSpPr>
            <a:spLocks noGrp="1" noChangeArrowheads="1"/>
          </p:cNvSpPr>
          <p:nvPr>
            <p:ph idx="1"/>
          </p:nvPr>
        </p:nvSpPr>
        <p:spPr bwMode="auto">
          <a:xfrm>
            <a:off x="491320" y="2635845"/>
            <a:ext cx="4785034" cy="3268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Digital-first: </a:t>
            </a:r>
            <a:r>
              <a:rPr kumimoji="0" lang="en-US" altLang="en-US" sz="2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TikTok</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Instagram, email</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Target: eco-aware 25–45-year-olds</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Loyalty: rewards for container returns &amp; referrals</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Cooperation with influencers &amp; environmental partners</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v"/>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Highlight health + sustainability benefits</a:t>
            </a:r>
          </a:p>
        </p:txBody>
      </p:sp>
    </p:spTree>
    <p:extLst>
      <p:ext uri="{BB962C8B-B14F-4D97-AF65-F5344CB8AC3E}">
        <p14:creationId xmlns:p14="http://schemas.microsoft.com/office/powerpoint/2010/main" val="943792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Funding and Start-Up Costs </a:t>
            </a:r>
          </a:p>
        </p:txBody>
      </p:sp>
      <p:sp>
        <p:nvSpPr>
          <p:cNvPr id="4" name="Rectangle 1"/>
          <p:cNvSpPr>
            <a:spLocks noGrp="1" noChangeArrowheads="1"/>
          </p:cNvSpPr>
          <p:nvPr>
            <p:ph idx="1"/>
          </p:nvPr>
        </p:nvSpPr>
        <p:spPr bwMode="auto">
          <a:xfrm>
            <a:off x="622692" y="2422266"/>
            <a:ext cx="4577106" cy="4293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£75,000</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total capital required</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Sources:</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£50k — angel investor</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£20k — sustainability loan</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£5k — founder equity</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Cost allocation:</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£22k kitchen &amp; equipment</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£18k EVs &amp; e-bike fleet</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£8k tech platform</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£8k marketing</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£7k inventory &amp; containers</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£5k licensing &amp; insurance</a:t>
            </a:r>
          </a:p>
          <a:p>
            <a:pPr marR="0" lvl="0" algn="l" defTabSz="914400" rtl="0" eaLnBrk="0" fontAlgn="base" latinLnBrk="0" hangingPunct="0">
              <a:lnSpc>
                <a:spcPct val="150000"/>
              </a:lnSpc>
              <a:spcBef>
                <a:spcPct val="0"/>
              </a:spcBef>
              <a:spcAft>
                <a:spcPct val="0"/>
              </a:spcAft>
              <a:buClrTx/>
              <a:buSzTx/>
              <a:buFont typeface="Wingdings" panose="05000000000000000000" pitchFamily="2" charset="2"/>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£2k contingency</a:t>
            </a:r>
          </a:p>
        </p:txBody>
      </p:sp>
      <p:pic>
        <p:nvPicPr>
          <p:cNvPr id="6147" name="Picture 3" descr="Global Insights Series: Meal Kit Mania - Langd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7226" y="2608972"/>
            <a:ext cx="5382052" cy="3581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5335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Conclusion </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The future of food delivery and meal-kit services on the internet will be shaped by the ability of companies that can integrate environmental responsibility, consumer wellbeing and technological breakthrough. </a:t>
            </a:r>
            <a:r>
              <a:rPr lang="en-US" dirty="0" err="1">
                <a:latin typeface="Times New Roman" panose="02020603050405020304" pitchFamily="18" charset="0"/>
                <a:cs typeface="Times New Roman" panose="02020603050405020304" pitchFamily="18" charset="0"/>
              </a:rPr>
              <a:t>EcoServe</a:t>
            </a:r>
            <a:r>
              <a:rPr lang="en-US" dirty="0">
                <a:latin typeface="Times New Roman" panose="02020603050405020304" pitchFamily="18" charset="0"/>
                <a:cs typeface="Times New Roman" panose="02020603050405020304" pitchFamily="18" charset="0"/>
              </a:rPr>
              <a:t> Solutions is consistent with these imperatives because it is concerned with increasing carbon issues, local farming, removing single-use plastics, and offering transparency and convenience with the help of digital systems. Sustainability is not an added value but a central motivating force behind the choices of modern consumers, particularly those who are younger professionals who care about their health and environmentally friendly lifestyles. </a:t>
            </a:r>
          </a:p>
          <a:p>
            <a:pPr algn="just">
              <a:lnSpc>
                <a:spcPct val="150000"/>
              </a:lnSpc>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70181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4650" y="857768"/>
            <a:ext cx="8761413" cy="728480"/>
          </a:xfrm>
        </p:spPr>
        <p:txBody>
          <a:bodyPr/>
          <a:lstStyle/>
          <a:p>
            <a:r>
              <a:rPr lang="en-US"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643945" y="2408349"/>
            <a:ext cx="10921284" cy="4095482"/>
          </a:xfrm>
        </p:spPr>
        <p:txBody>
          <a:bodyPr>
            <a:noAutofit/>
          </a:bodyPr>
          <a:lstStyle/>
          <a:p>
            <a:pPr algn="just"/>
            <a:r>
              <a:rPr lang="en-US" sz="1100" dirty="0" err="1">
                <a:latin typeface="Times New Roman" panose="02020603050405020304" pitchFamily="18" charset="0"/>
                <a:cs typeface="Times New Roman" panose="02020603050405020304" pitchFamily="18" charset="0"/>
              </a:rPr>
              <a:t>Eierle</a:t>
            </a:r>
            <a:r>
              <a:rPr lang="en-US" sz="1100" dirty="0">
                <a:latin typeface="Times New Roman" panose="02020603050405020304" pitchFamily="18" charset="0"/>
                <a:cs typeface="Times New Roman" panose="02020603050405020304" pitchFamily="18" charset="0"/>
              </a:rPr>
              <a:t>, B., </a:t>
            </a:r>
            <a:r>
              <a:rPr lang="en-US" sz="1100" dirty="0" err="1">
                <a:latin typeface="Times New Roman" panose="02020603050405020304" pitchFamily="18" charset="0"/>
                <a:cs typeface="Times New Roman" panose="02020603050405020304" pitchFamily="18" charset="0"/>
              </a:rPr>
              <a:t>Hartlieb</a:t>
            </a:r>
            <a:r>
              <a:rPr lang="en-US" sz="1100" dirty="0">
                <a:latin typeface="Times New Roman" panose="02020603050405020304" pitchFamily="18" charset="0"/>
                <a:cs typeface="Times New Roman" panose="02020603050405020304" pitchFamily="18" charset="0"/>
              </a:rPr>
              <a:t>, S., Hay, D.C., </a:t>
            </a:r>
            <a:r>
              <a:rPr lang="en-US" sz="1100" dirty="0" err="1">
                <a:latin typeface="Times New Roman" panose="02020603050405020304" pitchFamily="18" charset="0"/>
                <a:cs typeface="Times New Roman" panose="02020603050405020304" pitchFamily="18" charset="0"/>
              </a:rPr>
              <a:t>Niemi</a:t>
            </a:r>
            <a:r>
              <a:rPr lang="en-US" sz="1100" dirty="0">
                <a:latin typeface="Times New Roman" panose="02020603050405020304" pitchFamily="18" charset="0"/>
                <a:cs typeface="Times New Roman" panose="02020603050405020304" pitchFamily="18" charset="0"/>
              </a:rPr>
              <a:t>, L. and </a:t>
            </a:r>
            <a:r>
              <a:rPr lang="en-US" sz="1100" dirty="0" err="1">
                <a:latin typeface="Times New Roman" panose="02020603050405020304" pitchFamily="18" charset="0"/>
                <a:cs typeface="Times New Roman" panose="02020603050405020304" pitchFamily="18" charset="0"/>
              </a:rPr>
              <a:t>Ojala</a:t>
            </a:r>
            <a:r>
              <a:rPr lang="en-US" sz="1100" dirty="0">
                <a:latin typeface="Times New Roman" panose="02020603050405020304" pitchFamily="18" charset="0"/>
                <a:cs typeface="Times New Roman" panose="02020603050405020304" pitchFamily="18" charset="0"/>
              </a:rPr>
              <a:t>, H., 2022. External factors and the pricing of audit services: A systematic review of the archival literature using a PESTLE analysis. </a:t>
            </a:r>
            <a:r>
              <a:rPr lang="en-US" sz="1100" i="1" dirty="0">
                <a:latin typeface="Times New Roman" panose="02020603050405020304" pitchFamily="18" charset="0"/>
                <a:cs typeface="Times New Roman" panose="02020603050405020304" pitchFamily="18" charset="0"/>
              </a:rPr>
              <a:t>Auditing: A Journal of Practice &amp; Theory</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41</a:t>
            </a:r>
            <a:r>
              <a:rPr lang="en-US" sz="1100" dirty="0">
                <a:latin typeface="Times New Roman" panose="02020603050405020304" pitchFamily="18" charset="0"/>
                <a:cs typeface="Times New Roman" panose="02020603050405020304" pitchFamily="18" charset="0"/>
              </a:rPr>
              <a:t>(3), pp.95-119.</a:t>
            </a:r>
          </a:p>
          <a:p>
            <a:pPr algn="just"/>
            <a:r>
              <a:rPr lang="en-US" sz="1100" dirty="0">
                <a:latin typeface="Times New Roman" panose="02020603050405020304" pitchFamily="18" charset="0"/>
                <a:cs typeface="Times New Roman" panose="02020603050405020304" pitchFamily="18" charset="0"/>
              </a:rPr>
              <a:t>Frederick, D.P. and </a:t>
            </a:r>
            <a:r>
              <a:rPr lang="en-US" sz="1100" dirty="0" err="1">
                <a:latin typeface="Times New Roman" panose="02020603050405020304" pitchFamily="18" charset="0"/>
                <a:cs typeface="Times New Roman" panose="02020603050405020304" pitchFamily="18" charset="0"/>
              </a:rPr>
              <a:t>Parappagoudar</a:t>
            </a:r>
            <a:r>
              <a:rPr lang="en-US" sz="1100" dirty="0">
                <a:latin typeface="Times New Roman" panose="02020603050405020304" pitchFamily="18" charset="0"/>
                <a:cs typeface="Times New Roman" panose="02020603050405020304" pitchFamily="18" charset="0"/>
              </a:rPr>
              <a:t>, S.K., 2021. A Descriptive Analysis on Sustainable Business Strategy of Online Food Service Industry. </a:t>
            </a:r>
            <a:r>
              <a:rPr lang="en-US" sz="1100" i="1" dirty="0">
                <a:latin typeface="Times New Roman" panose="02020603050405020304" pitchFamily="18" charset="0"/>
                <a:cs typeface="Times New Roman" panose="02020603050405020304" pitchFamily="18" charset="0"/>
              </a:rPr>
              <a:t>International Research Journal of Modernization in Engineering Technology and Science</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3</a:t>
            </a:r>
            <a:r>
              <a:rPr lang="en-US" sz="1100" dirty="0">
                <a:latin typeface="Times New Roman" panose="02020603050405020304" pitchFamily="18" charset="0"/>
                <a:cs typeface="Times New Roman" panose="02020603050405020304" pitchFamily="18" charset="0"/>
              </a:rPr>
              <a:t>(3), pp.545-554.</a:t>
            </a:r>
          </a:p>
          <a:p>
            <a:pPr algn="just"/>
            <a:r>
              <a:rPr lang="en-US" sz="1100" dirty="0">
                <a:latin typeface="Times New Roman" panose="02020603050405020304" pitchFamily="18" charset="0"/>
                <a:cs typeface="Times New Roman" panose="02020603050405020304" pitchFamily="18" charset="0"/>
              </a:rPr>
              <a:t>Hasan, M.I.M. and </a:t>
            </a:r>
            <a:r>
              <a:rPr lang="en-US" sz="1100" dirty="0" err="1">
                <a:latin typeface="Times New Roman" panose="02020603050405020304" pitchFamily="18" charset="0"/>
                <a:cs typeface="Times New Roman" panose="02020603050405020304" pitchFamily="18" charset="0"/>
              </a:rPr>
              <a:t>Kulsum</a:t>
            </a:r>
            <a:r>
              <a:rPr lang="en-US" sz="1100" dirty="0">
                <a:latin typeface="Times New Roman" panose="02020603050405020304" pitchFamily="18" charset="0"/>
                <a:cs typeface="Times New Roman" panose="02020603050405020304" pitchFamily="18" charset="0"/>
              </a:rPr>
              <a:t>, M.U., 2025. Sustainability practices and consumer behavior in food delivery services: a case study.</a:t>
            </a:r>
          </a:p>
          <a:p>
            <a:pPr algn="just"/>
            <a:r>
              <a:rPr lang="en-US" sz="1100" dirty="0">
                <a:latin typeface="Times New Roman" panose="02020603050405020304" pitchFamily="18" charset="0"/>
                <a:cs typeface="Times New Roman" panose="02020603050405020304" pitchFamily="18" charset="0"/>
              </a:rPr>
              <a:t>Jang, Y.J., 2025. How Warm Glow and Altruistic Values Drive Consumer Perceptions of Sustainable Meal-Kit Brands. </a:t>
            </a:r>
            <a:r>
              <a:rPr lang="en-US" sz="1100" i="1" dirty="0">
                <a:latin typeface="Times New Roman" panose="02020603050405020304" pitchFamily="18" charset="0"/>
                <a:cs typeface="Times New Roman" panose="02020603050405020304" pitchFamily="18" charset="0"/>
              </a:rPr>
              <a:t>Sustainability</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17</a:t>
            </a:r>
            <a:r>
              <a:rPr lang="en-US" sz="1100" dirty="0">
                <a:latin typeface="Times New Roman" panose="02020603050405020304" pitchFamily="18" charset="0"/>
                <a:cs typeface="Times New Roman" panose="02020603050405020304" pitchFamily="18" charset="0"/>
              </a:rPr>
              <a:t>(19), p.8780.</a:t>
            </a:r>
          </a:p>
          <a:p>
            <a:pPr algn="just"/>
            <a:r>
              <a:rPr lang="en-US" sz="1100" dirty="0" err="1">
                <a:latin typeface="Times New Roman" panose="02020603050405020304" pitchFamily="18" charset="0"/>
                <a:cs typeface="Times New Roman" panose="02020603050405020304" pitchFamily="18" charset="0"/>
              </a:rPr>
              <a:t>Köse</a:t>
            </a:r>
            <a:r>
              <a:rPr lang="en-US" sz="1100" dirty="0">
                <a:latin typeface="Times New Roman" panose="02020603050405020304" pitchFamily="18" charset="0"/>
                <a:cs typeface="Times New Roman" panose="02020603050405020304" pitchFamily="18" charset="0"/>
              </a:rPr>
              <a:t>, E.C., 2023. </a:t>
            </a:r>
            <a:r>
              <a:rPr lang="en-US" sz="1100" i="1" dirty="0">
                <a:latin typeface="Times New Roman" panose="02020603050405020304" pitchFamily="18" charset="0"/>
                <a:cs typeface="Times New Roman" panose="02020603050405020304" pitchFamily="18" charset="0"/>
              </a:rPr>
              <a:t>Meal Kit Delivery as a Strategic Business Model: A Comprehensive Examination of Key Strengths and Vulnerabilities for Sustainable Growth and Success</a:t>
            </a:r>
            <a:r>
              <a:rPr lang="en-US" sz="1100" dirty="0">
                <a:latin typeface="Times New Roman" panose="02020603050405020304" pitchFamily="18" charset="0"/>
                <a:cs typeface="Times New Roman" panose="02020603050405020304" pitchFamily="18" charset="0"/>
              </a:rPr>
              <a:t> (Master's thesis, </a:t>
            </a:r>
            <a:r>
              <a:rPr lang="en-US" sz="1100" dirty="0" err="1">
                <a:latin typeface="Times New Roman" panose="02020603050405020304" pitchFamily="18" charset="0"/>
                <a:cs typeface="Times New Roman" panose="02020603050405020304" pitchFamily="18" charset="0"/>
              </a:rPr>
              <a:t>Universidade</a:t>
            </a:r>
            <a:r>
              <a:rPr lang="en-US" sz="1100" dirty="0">
                <a:latin typeface="Times New Roman" panose="02020603050405020304" pitchFamily="18" charset="0"/>
                <a:cs typeface="Times New Roman" panose="02020603050405020304" pitchFamily="18" charset="0"/>
              </a:rPr>
              <a:t> NOVA de </a:t>
            </a:r>
            <a:r>
              <a:rPr lang="en-US" sz="1100" dirty="0" err="1">
                <a:latin typeface="Times New Roman" panose="02020603050405020304" pitchFamily="18" charset="0"/>
                <a:cs typeface="Times New Roman" panose="02020603050405020304" pitchFamily="18" charset="0"/>
              </a:rPr>
              <a:t>Lisboa</a:t>
            </a:r>
            <a:r>
              <a:rPr lang="en-US" sz="1100" dirty="0">
                <a:latin typeface="Times New Roman" panose="02020603050405020304" pitchFamily="18" charset="0"/>
                <a:cs typeface="Times New Roman" panose="02020603050405020304" pitchFamily="18" charset="0"/>
              </a:rPr>
              <a:t> (Portugal)).</a:t>
            </a:r>
          </a:p>
          <a:p>
            <a:pPr algn="just"/>
            <a:r>
              <a:rPr lang="en-US" sz="1100" dirty="0">
                <a:latin typeface="Times New Roman" panose="02020603050405020304" pitchFamily="18" charset="0"/>
                <a:cs typeface="Times New Roman" panose="02020603050405020304" pitchFamily="18" charset="0"/>
              </a:rPr>
              <a:t>Kumar, T.A., Kumar, K.S., </a:t>
            </a:r>
            <a:r>
              <a:rPr lang="en-US" sz="1100" dirty="0" err="1">
                <a:latin typeface="Times New Roman" panose="02020603050405020304" pitchFamily="18" charset="0"/>
                <a:cs typeface="Times New Roman" panose="02020603050405020304" pitchFamily="18" charset="0"/>
              </a:rPr>
              <a:t>Gokulalakshmi</a:t>
            </a:r>
            <a:r>
              <a:rPr lang="en-US" sz="1100" dirty="0">
                <a:latin typeface="Times New Roman" panose="02020603050405020304" pitchFamily="18" charset="0"/>
                <a:cs typeface="Times New Roman" panose="02020603050405020304" pitchFamily="18" charset="0"/>
              </a:rPr>
              <a:t>, A., Mary, M.J., Devi, R.S. and </a:t>
            </a:r>
            <a:r>
              <a:rPr lang="en-US" sz="1100" dirty="0" err="1">
                <a:latin typeface="Times New Roman" panose="02020603050405020304" pitchFamily="18" charset="0"/>
                <a:cs typeface="Times New Roman" panose="02020603050405020304" pitchFamily="18" charset="0"/>
              </a:rPr>
              <a:t>Rajmohan</a:t>
            </a:r>
            <a:r>
              <a:rPr lang="en-US" sz="1100" dirty="0">
                <a:latin typeface="Times New Roman" panose="02020603050405020304" pitchFamily="18" charset="0"/>
                <a:cs typeface="Times New Roman" panose="02020603050405020304" pitchFamily="18" charset="0"/>
              </a:rPr>
              <a:t>, R., 2024, December. Urban sustainability through green-crunch organic delivery. In </a:t>
            </a:r>
            <a:r>
              <a:rPr lang="en-US" sz="1100" i="1" dirty="0">
                <a:latin typeface="Times New Roman" panose="02020603050405020304" pitchFamily="18" charset="0"/>
                <a:cs typeface="Times New Roman" panose="02020603050405020304" pitchFamily="18" charset="0"/>
              </a:rPr>
              <a:t>8th IET Smart Cities Symposium (SCS 2024)</a:t>
            </a:r>
            <a:r>
              <a:rPr lang="en-US" sz="1100" dirty="0">
                <a:latin typeface="Times New Roman" panose="02020603050405020304" pitchFamily="18" charset="0"/>
                <a:cs typeface="Times New Roman" panose="02020603050405020304" pitchFamily="18" charset="0"/>
              </a:rPr>
              <a:t> (Vol. 2024, pp. 492-497). IET.</a:t>
            </a:r>
          </a:p>
          <a:p>
            <a:pPr algn="just"/>
            <a:r>
              <a:rPr lang="en-US" sz="1100" dirty="0">
                <a:latin typeface="Times New Roman" panose="02020603050405020304" pitchFamily="18" charset="0"/>
                <a:cs typeface="Times New Roman" panose="02020603050405020304" pitchFamily="18" charset="0"/>
              </a:rPr>
              <a:t>Pandey, B., 2024. Marketing Plan for a Food Delivery Company: Case WL Food.</a:t>
            </a:r>
          </a:p>
          <a:p>
            <a:pPr algn="just"/>
            <a:r>
              <a:rPr lang="en-US" sz="1100" dirty="0">
                <a:latin typeface="Times New Roman" panose="02020603050405020304" pitchFamily="18" charset="0"/>
                <a:cs typeface="Times New Roman" panose="02020603050405020304" pitchFamily="18" charset="0"/>
              </a:rPr>
              <a:t>Police, K., </a:t>
            </a:r>
            <a:r>
              <a:rPr lang="en-US" sz="1100" dirty="0" err="1">
                <a:latin typeface="Times New Roman" panose="02020603050405020304" pitchFamily="18" charset="0"/>
                <a:cs typeface="Times New Roman" panose="02020603050405020304" pitchFamily="18" charset="0"/>
              </a:rPr>
              <a:t>Gautam</a:t>
            </a:r>
            <a:r>
              <a:rPr lang="en-US" sz="1100" dirty="0">
                <a:latin typeface="Times New Roman" panose="02020603050405020304" pitchFamily="18" charset="0"/>
                <a:cs typeface="Times New Roman" panose="02020603050405020304" pitchFamily="18" charset="0"/>
              </a:rPr>
              <a:t>, V. and Police, P.R., 2025. Understanding consumers’ eco-friendly </a:t>
            </a:r>
            <a:r>
              <a:rPr lang="en-US" sz="1100" dirty="0" err="1">
                <a:latin typeface="Times New Roman" panose="02020603050405020304" pitchFamily="18" charset="0"/>
                <a:cs typeface="Times New Roman" panose="02020603050405020304" pitchFamily="18" charset="0"/>
              </a:rPr>
              <a:t>behaviour</a:t>
            </a:r>
            <a:r>
              <a:rPr lang="en-US" sz="1100" dirty="0">
                <a:latin typeface="Times New Roman" panose="02020603050405020304" pitchFamily="18" charset="0"/>
                <a:cs typeface="Times New Roman" panose="02020603050405020304" pitchFamily="18" charset="0"/>
              </a:rPr>
              <a:t>: An online food ordering context. </a:t>
            </a:r>
            <a:r>
              <a:rPr lang="en-US" sz="1100" i="1" dirty="0">
                <a:latin typeface="Times New Roman" panose="02020603050405020304" pitchFamily="18" charset="0"/>
                <a:cs typeface="Times New Roman" panose="02020603050405020304" pitchFamily="18" charset="0"/>
              </a:rPr>
              <a:t>Journal of Foodservice Business Research</a:t>
            </a:r>
            <a:r>
              <a:rPr lang="en-US" sz="1100" dirty="0">
                <a:latin typeface="Times New Roman" panose="02020603050405020304" pitchFamily="18" charset="0"/>
                <a:cs typeface="Times New Roman" panose="02020603050405020304" pitchFamily="18" charset="0"/>
              </a:rPr>
              <a:t>, pp.1-27.</a:t>
            </a:r>
          </a:p>
          <a:p>
            <a:pPr algn="just"/>
            <a:r>
              <a:rPr lang="en-US" sz="1100" dirty="0" err="1">
                <a:latin typeface="Times New Roman" panose="02020603050405020304" pitchFamily="18" charset="0"/>
                <a:cs typeface="Times New Roman" panose="02020603050405020304" pitchFamily="18" charset="0"/>
              </a:rPr>
              <a:t>Sonmez</a:t>
            </a:r>
            <a:r>
              <a:rPr lang="en-US" sz="1100" dirty="0">
                <a:latin typeface="Times New Roman" panose="02020603050405020304" pitchFamily="18" charset="0"/>
                <a:cs typeface="Times New Roman" panose="02020603050405020304" pitchFamily="18" charset="0"/>
              </a:rPr>
              <a:t>, D. and Taylor Jr, S., 2024. Nutrition and nature: means-End theory in crafting sustainable and health-conscious meal kit experiences. </a:t>
            </a:r>
            <a:r>
              <a:rPr lang="en-US" sz="1100" i="1" dirty="0">
                <a:latin typeface="Times New Roman" panose="02020603050405020304" pitchFamily="18" charset="0"/>
                <a:cs typeface="Times New Roman" panose="02020603050405020304" pitchFamily="18" charset="0"/>
              </a:rPr>
              <a:t>Sustainability</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16</a:t>
            </a:r>
            <a:r>
              <a:rPr lang="en-US" sz="1100" dirty="0">
                <a:latin typeface="Times New Roman" panose="02020603050405020304" pitchFamily="18" charset="0"/>
                <a:cs typeface="Times New Roman" panose="02020603050405020304" pitchFamily="18" charset="0"/>
              </a:rPr>
              <a:t>(8), p.3327.</a:t>
            </a:r>
          </a:p>
          <a:p>
            <a:pPr algn="just"/>
            <a:r>
              <a:rPr lang="en-US" sz="1100" dirty="0">
                <a:latin typeface="Times New Roman" panose="02020603050405020304" pitchFamily="18" charset="0"/>
                <a:cs typeface="Times New Roman" panose="02020603050405020304" pitchFamily="18" charset="0"/>
              </a:rPr>
              <a:t>Von </a:t>
            </a:r>
            <a:r>
              <a:rPr lang="en-US" sz="1100" dirty="0" err="1">
                <a:latin typeface="Times New Roman" panose="02020603050405020304" pitchFamily="18" charset="0"/>
                <a:cs typeface="Times New Roman" panose="02020603050405020304" pitchFamily="18" charset="0"/>
              </a:rPr>
              <a:t>Laar</a:t>
            </a:r>
            <a:r>
              <a:rPr lang="en-US" sz="1100" dirty="0">
                <a:latin typeface="Times New Roman" panose="02020603050405020304" pitchFamily="18" charset="0"/>
                <a:cs typeface="Times New Roman" panose="02020603050405020304" pitchFamily="18" charset="0"/>
              </a:rPr>
              <a:t>, M. and </a:t>
            </a:r>
            <a:r>
              <a:rPr lang="en-US" sz="1100" dirty="0" err="1">
                <a:latin typeface="Times New Roman" panose="02020603050405020304" pitchFamily="18" charset="0"/>
                <a:cs typeface="Times New Roman" panose="02020603050405020304" pitchFamily="18" charset="0"/>
              </a:rPr>
              <a:t>Knier</a:t>
            </a:r>
            <a:r>
              <a:rPr lang="en-US" sz="1100" dirty="0">
                <a:latin typeface="Times New Roman" panose="02020603050405020304" pitchFamily="18" charset="0"/>
                <a:cs typeface="Times New Roman" panose="02020603050405020304" pitchFamily="18" charset="0"/>
              </a:rPr>
              <a:t>, M., 2021. </a:t>
            </a:r>
            <a:r>
              <a:rPr lang="en-US" sz="1100" i="1" dirty="0">
                <a:latin typeface="Times New Roman" panose="02020603050405020304" pitchFamily="18" charset="0"/>
                <a:cs typeface="Times New Roman" panose="02020603050405020304" pitchFamily="18" charset="0"/>
              </a:rPr>
              <a:t>Food for thought: What factors influence the meal kit purchase</a:t>
            </a:r>
            <a:r>
              <a:rPr lang="en-US" sz="1100" dirty="0">
                <a:latin typeface="Times New Roman" panose="02020603050405020304" pitchFamily="18" charset="0"/>
                <a:cs typeface="Times New Roman" panose="02020603050405020304" pitchFamily="18" charset="0"/>
              </a:rPr>
              <a:t> (Doctoral dissertation, master’s thesis]. Copenhagen: Copenhagen Business School).</a:t>
            </a:r>
          </a:p>
          <a:p>
            <a:pPr algn="just"/>
            <a:r>
              <a:rPr lang="en-US" sz="1100" dirty="0">
                <a:latin typeface="Times New Roman" panose="02020603050405020304" pitchFamily="18" charset="0"/>
                <a:cs typeface="Times New Roman" panose="02020603050405020304" pitchFamily="18" charset="0"/>
              </a:rPr>
              <a:t>Yoon, S., Gao, Z. and House, L., 2022. Do efforts to reduce packaging waste impact preferences for meal kits?. </a:t>
            </a:r>
            <a:r>
              <a:rPr lang="en-US" sz="1100" i="1" dirty="0">
                <a:latin typeface="Times New Roman" panose="02020603050405020304" pitchFamily="18" charset="0"/>
                <a:cs typeface="Times New Roman" panose="02020603050405020304" pitchFamily="18" charset="0"/>
              </a:rPr>
              <a:t>Food Quality and Preference</a:t>
            </a:r>
            <a:r>
              <a:rPr lang="en-US" sz="1100" dirty="0">
                <a:latin typeface="Times New Roman" panose="02020603050405020304" pitchFamily="18" charset="0"/>
                <a:cs typeface="Times New Roman" panose="02020603050405020304" pitchFamily="18" charset="0"/>
              </a:rPr>
              <a:t>, </a:t>
            </a:r>
            <a:r>
              <a:rPr lang="en-US" sz="1100" i="1" dirty="0">
                <a:latin typeface="Times New Roman" panose="02020603050405020304" pitchFamily="18" charset="0"/>
                <a:cs typeface="Times New Roman" panose="02020603050405020304" pitchFamily="18" charset="0"/>
              </a:rPr>
              <a:t>96</a:t>
            </a:r>
            <a:r>
              <a:rPr lang="en-US" sz="1100" dirty="0">
                <a:latin typeface="Times New Roman" panose="02020603050405020304" pitchFamily="18" charset="0"/>
                <a:cs typeface="Times New Roman" panose="02020603050405020304" pitchFamily="18" charset="0"/>
              </a:rPr>
              <a:t>, p.104410.</a:t>
            </a:r>
          </a:p>
          <a:p>
            <a:pPr algn="just"/>
            <a:endParaRPr lang="en-US"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19371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1496149" y="2072438"/>
            <a:ext cx="8825658" cy="2677648"/>
          </a:xfrm>
        </p:spPr>
        <p:txBody>
          <a:bodyPr/>
          <a:lstStyle/>
          <a:p>
            <a:pPr algn="ctr"/>
            <a:r>
              <a:rPr lang="en-US" sz="11500" b="1"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3410699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TM02900722[[fn=Ion Boardroom]]</Template>
  <TotalTime>0</TotalTime>
  <Words>2838</Words>
  <Application>Microsoft Office PowerPoint</Application>
  <PresentationFormat>Widescreen</PresentationFormat>
  <Paragraphs>82</Paragraphs>
  <Slides>11</Slides>
  <Notes>8</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Ion Boardroom</vt:lpstr>
      <vt:lpstr>LCLM4006  Enterprise and Entrepreneurship Student no: 2424558</vt:lpstr>
      <vt:lpstr>Introduction</vt:lpstr>
      <vt:lpstr>Overview of the Business Idea</vt:lpstr>
      <vt:lpstr>Why Sustainability Matters </vt:lpstr>
      <vt:lpstr>Emotional Drivers &amp; Brand Perception</vt:lpstr>
      <vt:lpstr>PESTEL Analysis (External Environment)</vt:lpstr>
      <vt:lpstr>Marketing Strategy </vt:lpstr>
      <vt:lpstr>Funding and Start-Up Costs </vt:lpstr>
      <vt:lpstr>Conclusion </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cp:revision>
  <dcterms:created xsi:type="dcterms:W3CDTF">2025-12-08T02:57:25Z</dcterms:created>
  <dcterms:modified xsi:type="dcterms:W3CDTF">2025-12-08T08:41:22Z</dcterms:modified>
</cp:coreProperties>
</file>