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4"/>
  </p:notesMasterIdLst>
  <p:sldIdLst>
    <p:sldId id="256" r:id="rId2"/>
    <p:sldId id="282" r:id="rId3"/>
    <p:sldId id="281" r:id="rId4"/>
    <p:sldId id="264" r:id="rId5"/>
    <p:sldId id="259" r:id="rId6"/>
    <p:sldId id="265" r:id="rId7"/>
    <p:sldId id="267" r:id="rId8"/>
    <p:sldId id="268" r:id="rId9"/>
    <p:sldId id="271" r:id="rId10"/>
    <p:sldId id="272" r:id="rId11"/>
    <p:sldId id="283" r:id="rId12"/>
    <p:sldId id="273" r:id="rId13"/>
    <p:sldId id="284" r:id="rId14"/>
    <p:sldId id="274" r:id="rId15"/>
    <p:sldId id="280" r:id="rId16"/>
    <p:sldId id="277" r:id="rId17"/>
    <p:sldId id="286" r:id="rId18"/>
    <p:sldId id="288" r:id="rId19"/>
    <p:sldId id="276" r:id="rId20"/>
    <p:sldId id="289" r:id="rId21"/>
    <p:sldId id="290" r:id="rId22"/>
    <p:sldId id="287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96" y="-4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57DE66-A92D-419A-BB1F-7612FDA6DF8C}" type="datetimeFigureOut">
              <a:rPr lang="en-GB" smtClean="0"/>
              <a:pPr/>
              <a:t>03/10/2014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CEE08D-9696-4FD2-A54D-15AEBB8D580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26646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A0D000-989E-402B-ACB2-65A0570767FF}" type="datetimeFigureOut">
              <a:rPr lang="en-GB" smtClean="0"/>
              <a:pPr/>
              <a:t>03/10/2014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E11FD0-0EB6-4E7E-A831-30B3C54021A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A0D000-989E-402B-ACB2-65A0570767FF}" type="datetimeFigureOut">
              <a:rPr lang="en-GB" smtClean="0"/>
              <a:pPr/>
              <a:t>03/10/2014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E11FD0-0EB6-4E7E-A831-30B3C54021A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A0D000-989E-402B-ACB2-65A0570767FF}" type="datetimeFigureOut">
              <a:rPr lang="en-GB" smtClean="0"/>
              <a:pPr/>
              <a:t>03/10/2014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E11FD0-0EB6-4E7E-A831-30B3C54021A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A0D000-989E-402B-ACB2-65A0570767FF}" type="datetimeFigureOut">
              <a:rPr lang="en-GB" smtClean="0"/>
              <a:pPr/>
              <a:t>03/10/2014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E11FD0-0EB6-4E7E-A831-30B3C54021A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A0D000-989E-402B-ACB2-65A0570767FF}" type="datetimeFigureOut">
              <a:rPr lang="en-GB" smtClean="0"/>
              <a:pPr/>
              <a:t>03/10/2014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E11FD0-0EB6-4E7E-A831-30B3C54021A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A0D000-989E-402B-ACB2-65A0570767FF}" type="datetimeFigureOut">
              <a:rPr lang="en-GB" smtClean="0"/>
              <a:pPr/>
              <a:t>03/10/2014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E11FD0-0EB6-4E7E-A831-30B3C54021A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A0D000-989E-402B-ACB2-65A0570767FF}" type="datetimeFigureOut">
              <a:rPr lang="en-GB" smtClean="0"/>
              <a:pPr/>
              <a:t>03/10/2014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E11FD0-0EB6-4E7E-A831-30B3C54021A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A0D000-989E-402B-ACB2-65A0570767FF}" type="datetimeFigureOut">
              <a:rPr lang="en-GB" smtClean="0"/>
              <a:pPr/>
              <a:t>03/10/2014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E11FD0-0EB6-4E7E-A831-30B3C54021A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92A0D000-989E-402B-ACB2-65A0570767FF}" type="datetimeFigureOut">
              <a:rPr lang="en-GB" smtClean="0"/>
              <a:pPr/>
              <a:t>03/10/2014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30E11FD0-0EB6-4E7E-A831-30B3C54021A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A0D000-989E-402B-ACB2-65A0570767FF}" type="datetimeFigureOut">
              <a:rPr lang="en-GB" smtClean="0"/>
              <a:pPr/>
              <a:t>03/10/2014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E11FD0-0EB6-4E7E-A831-30B3C54021A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A0D000-989E-402B-ACB2-65A0570767FF}" type="datetimeFigureOut">
              <a:rPr lang="en-GB" smtClean="0"/>
              <a:pPr/>
              <a:t>03/10/2014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E11FD0-0EB6-4E7E-A831-30B3C54021A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92A0D000-989E-402B-ACB2-65A0570767FF}" type="datetimeFigureOut">
              <a:rPr lang="en-GB" smtClean="0"/>
              <a:pPr/>
              <a:t>03/10/2014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30E11FD0-0EB6-4E7E-A831-30B3C54021A2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9" descr="vas_Whse2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179512" y="836712"/>
            <a:ext cx="8812212" cy="573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5373216"/>
            <a:ext cx="8077200" cy="936104"/>
          </a:xfrm>
        </p:spPr>
        <p:txBody>
          <a:bodyPr>
            <a:normAutofit/>
          </a:bodyPr>
          <a:lstStyle/>
          <a:p>
            <a:pPr algn="r"/>
            <a:r>
              <a:rPr lang="en-GB" sz="5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AHAR6003</a:t>
            </a:r>
            <a:endParaRPr lang="en-GB" sz="5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7544" y="2060848"/>
            <a:ext cx="8077200" cy="1499616"/>
          </a:xfrm>
        </p:spPr>
        <p:txBody>
          <a:bodyPr>
            <a:normAutofit/>
          </a:bodyPr>
          <a:lstStyle/>
          <a:p>
            <a:r>
              <a:rPr lang="en-GB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Household Production:</a:t>
            </a:r>
          </a:p>
          <a:p>
            <a:r>
              <a:rPr lang="en-GB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Early Bronze Age Crete</a:t>
            </a:r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Early Bronze Age Crete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75191"/>
            <a:ext cx="8291264" cy="4678145"/>
          </a:xfrm>
        </p:spPr>
        <p:txBody>
          <a:bodyPr>
            <a:normAutofit lnSpcReduction="10000"/>
          </a:bodyPr>
          <a:lstStyle/>
          <a:p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“Traditionally, the story of the Cretan Early Bronze Age...has been one constructed between two pivotal points of change. The first, at the Neolithic–EM I transition, is viewed as the birth of a culture considered to be definably Minoan...The second, at the transition to the Middle Bronze Age (MM IB), is seen as the emergence of Europe’s first civilization”</a:t>
            </a:r>
          </a:p>
          <a:p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(Tomkins &amp; </a:t>
            </a:r>
            <a:r>
              <a:rPr lang="en-GB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Schoep</a:t>
            </a: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2010: 66)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EBA Crete: Chronology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323528" y="1700808"/>
            <a:ext cx="5472608" cy="4968552"/>
          </a:xfrm>
        </p:spPr>
        <p:txBody>
          <a:bodyPr>
            <a:normAutofit/>
          </a:bodyPr>
          <a:lstStyle/>
          <a:p>
            <a:r>
              <a:rPr lang="en-GB" dirty="0" err="1" smtClean="0"/>
              <a:t>Prepalatial</a:t>
            </a:r>
            <a:r>
              <a:rPr lang="en-GB" dirty="0" smtClean="0"/>
              <a:t> period</a:t>
            </a:r>
          </a:p>
          <a:p>
            <a:pPr lvl="1"/>
            <a:r>
              <a:rPr lang="en-GB" dirty="0" smtClean="0"/>
              <a:t>EM I: c.3500-2900</a:t>
            </a:r>
          </a:p>
          <a:p>
            <a:pPr lvl="1"/>
            <a:r>
              <a:rPr lang="en-GB" dirty="0" smtClean="0">
                <a:solidFill>
                  <a:srgbClr val="FFC000"/>
                </a:solidFill>
              </a:rPr>
              <a:t>EM II: c.2900-2300</a:t>
            </a:r>
          </a:p>
          <a:p>
            <a:pPr lvl="1"/>
            <a:r>
              <a:rPr lang="en-GB" dirty="0" smtClean="0"/>
              <a:t>EM III: c.2300-2150</a:t>
            </a:r>
          </a:p>
          <a:p>
            <a:pPr lvl="1"/>
            <a:r>
              <a:rPr lang="en-GB" dirty="0" smtClean="0"/>
              <a:t>MM IA: c.2150-1900</a:t>
            </a:r>
          </a:p>
          <a:p>
            <a:pPr>
              <a:buNone/>
            </a:pPr>
            <a:endParaRPr lang="en-GB" dirty="0" smtClean="0"/>
          </a:p>
        </p:txBody>
      </p:sp>
      <p:pic>
        <p:nvPicPr>
          <p:cNvPr id="7" name="Picture 9" descr="ay onouphrios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 bwMode="auto">
          <a:xfrm>
            <a:off x="5220072" y="1628800"/>
            <a:ext cx="3384376" cy="4424319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TextBox 7"/>
          <p:cNvSpPr txBox="1"/>
          <p:nvPr/>
        </p:nvSpPr>
        <p:spPr>
          <a:xfrm>
            <a:off x="6012160" y="6165304"/>
            <a:ext cx="23853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Ayios Onouphrios ware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dirty="0" smtClean="0"/>
              <a:t>EM II Settlement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896544" cy="4895424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 II-III: nucleation of settlement</a:t>
            </a:r>
          </a:p>
          <a:p>
            <a:pPr lvl="1"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Knossos: 5ha</a:t>
            </a:r>
          </a:p>
          <a:p>
            <a:pPr lvl="1"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Organisational changes in society?</a:t>
            </a:r>
          </a:p>
          <a:p>
            <a:pPr lvl="1"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Social ranking? </a:t>
            </a:r>
          </a:p>
          <a:p>
            <a:pPr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Two main sites: </a:t>
            </a:r>
            <a:r>
              <a:rPr lang="en-GB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Myrtos-Fournou</a:t>
            </a:r>
            <a:r>
              <a:rPr lang="en-GB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Korifi</a:t>
            </a:r>
            <a:r>
              <a:rPr lang="en-GB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&amp; </a:t>
            </a:r>
            <a:r>
              <a:rPr lang="en-GB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Vasiliki</a:t>
            </a:r>
          </a:p>
          <a:p>
            <a:pPr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End of EM II: social disruption &amp; dislocation</a:t>
            </a:r>
          </a:p>
          <a:p>
            <a:pPr lvl="1">
              <a:defRPr/>
            </a:pP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" name="Picture 9" descr="aerial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8000" contrast="-8000"/>
          </a:blip>
          <a:srcRect/>
          <a:stretch>
            <a:fillRect/>
          </a:stretch>
        </p:blipFill>
        <p:spPr bwMode="auto">
          <a:xfrm>
            <a:off x="4644008" y="2420888"/>
            <a:ext cx="4361531" cy="24889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dirty="0" smtClean="0"/>
              <a:t>EM II Settlement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3936"/>
            <a:ext cx="4536504" cy="482341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Small settled communities </a:t>
            </a:r>
            <a:endParaRPr lang="en-GB" dirty="0" smtClean="0"/>
          </a:p>
          <a:p>
            <a:pPr>
              <a:defRPr/>
            </a:pPr>
            <a:r>
              <a:rPr lang="en-GB" dirty="0" smtClean="0"/>
              <a:t>Agricultural </a:t>
            </a:r>
            <a:r>
              <a:rPr lang="en-GB" dirty="0"/>
              <a:t>subsistence </a:t>
            </a:r>
            <a:r>
              <a:rPr lang="en-GB" dirty="0" smtClean="0"/>
              <a:t>base &amp; </a:t>
            </a:r>
            <a:r>
              <a:rPr lang="en-GB" dirty="0" err="1" smtClean="0"/>
              <a:t>pastoralism</a:t>
            </a:r>
            <a:endParaRPr lang="en-GB" dirty="0"/>
          </a:p>
          <a:p>
            <a:pPr>
              <a:defRPr/>
            </a:pPr>
            <a:r>
              <a:rPr lang="en-GB" dirty="0" smtClean="0"/>
              <a:t>Some craft specialisation</a:t>
            </a:r>
            <a:endParaRPr lang="en-GB" dirty="0"/>
          </a:p>
          <a:p>
            <a:pPr>
              <a:defRPr/>
            </a:pPr>
            <a:r>
              <a:rPr lang="en-GB" dirty="0" smtClean="0">
                <a:solidFill>
                  <a:srgbClr val="FFC000"/>
                </a:solidFill>
              </a:rPr>
              <a:t>Household </a:t>
            </a:r>
            <a:r>
              <a:rPr lang="en-GB" dirty="0">
                <a:solidFill>
                  <a:srgbClr val="FFC000"/>
                </a:solidFill>
              </a:rPr>
              <a:t>organisation: </a:t>
            </a:r>
            <a:r>
              <a:rPr lang="en-GB" dirty="0"/>
              <a:t> </a:t>
            </a:r>
          </a:p>
          <a:p>
            <a:pPr lvl="1">
              <a:defRPr/>
            </a:pPr>
            <a:r>
              <a:rPr lang="en-GB" dirty="0"/>
              <a:t>Task-orientated, co-resident domestic group</a:t>
            </a:r>
          </a:p>
          <a:p>
            <a:pPr lvl="1">
              <a:defRPr/>
            </a:pPr>
            <a:r>
              <a:rPr lang="en-GB" dirty="0"/>
              <a:t>Individual unit of production, reproduction, </a:t>
            </a:r>
            <a:r>
              <a:rPr lang="en-GB" dirty="0" smtClean="0"/>
              <a:t>consumption</a:t>
            </a:r>
          </a:p>
          <a:p>
            <a:pPr>
              <a:defRPr/>
            </a:pPr>
            <a:r>
              <a:rPr lang="en-GB" dirty="0" smtClean="0"/>
              <a:t>Emergence of social elite?</a:t>
            </a:r>
          </a:p>
          <a:p>
            <a:pPr>
              <a:defRPr/>
            </a:pPr>
            <a:endParaRPr lang="en-GB" dirty="0"/>
          </a:p>
        </p:txBody>
      </p:sp>
      <p:pic>
        <p:nvPicPr>
          <p:cNvPr id="6" name="Picture 6" descr="vas_Whse1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 bwMode="auto">
          <a:xfrm>
            <a:off x="5148064" y="2492896"/>
            <a:ext cx="3705058" cy="2386057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TextBox 7"/>
          <p:cNvSpPr txBox="1"/>
          <p:nvPr/>
        </p:nvSpPr>
        <p:spPr>
          <a:xfrm>
            <a:off x="7812360" y="5013176"/>
            <a:ext cx="8547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Vasiliki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EM II Characteristics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690864" cy="482341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dirty="0"/>
              <a:t>Elaboration of architecture</a:t>
            </a:r>
            <a:endParaRPr lang="en-GB" dirty="0"/>
          </a:p>
          <a:p>
            <a:pPr>
              <a:defRPr/>
            </a:pPr>
            <a:r>
              <a:rPr lang="en-GB" dirty="0"/>
              <a:t>Craft specialisation &amp; appearance of specialist pottery workshops</a:t>
            </a:r>
          </a:p>
          <a:p>
            <a:pPr>
              <a:defRPr/>
            </a:pPr>
            <a:r>
              <a:rPr lang="en-GB" dirty="0">
                <a:solidFill>
                  <a:srgbClr val="FFC000"/>
                </a:solidFill>
              </a:rPr>
              <a:t>Vasiliki </a:t>
            </a:r>
            <a:r>
              <a:rPr lang="en-GB" dirty="0" smtClean="0">
                <a:solidFill>
                  <a:srgbClr val="FFC000"/>
                </a:solidFill>
              </a:rPr>
              <a:t>ware:</a:t>
            </a:r>
            <a:endParaRPr lang="en-GB" dirty="0">
              <a:solidFill>
                <a:srgbClr val="FFC000"/>
              </a:solidFill>
            </a:endParaRPr>
          </a:p>
          <a:p>
            <a:pPr lvl="1">
              <a:defRPr/>
            </a:pPr>
            <a:r>
              <a:rPr lang="en-GB" dirty="0" smtClean="0"/>
              <a:t>Pouring </a:t>
            </a:r>
            <a:r>
              <a:rPr lang="en-GB" dirty="0"/>
              <a:t>liquids</a:t>
            </a:r>
          </a:p>
          <a:p>
            <a:pPr lvl="1">
              <a:defRPr/>
            </a:pPr>
            <a:r>
              <a:rPr lang="en-GB" dirty="0"/>
              <a:t>Exported beyond Crete to Kastri (on Kythera</a:t>
            </a:r>
            <a:r>
              <a:rPr lang="en-GB" dirty="0" smtClean="0"/>
              <a:t>)</a:t>
            </a:r>
          </a:p>
          <a:p>
            <a:pPr>
              <a:defRPr/>
            </a:pPr>
            <a:r>
              <a:rPr lang="en-GB" dirty="0" smtClean="0"/>
              <a:t>Increasing metallurgical production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092280" y="6237312"/>
            <a:ext cx="13724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Vasiliki ware</a:t>
            </a:r>
            <a:endParaRPr lang="en-GB" dirty="0"/>
          </a:p>
        </p:txBody>
      </p:sp>
      <p:pic>
        <p:nvPicPr>
          <p:cNvPr id="8" name="Content Placeholder 7" descr="vasiliki_ware1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724128" y="1052736"/>
            <a:ext cx="3078205" cy="504056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Subsistence Strategies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5040560" cy="482341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defRPr/>
            </a:pPr>
            <a:r>
              <a:rPr lang="en-GB" dirty="0" smtClean="0"/>
              <a:t>“</a:t>
            </a:r>
            <a:r>
              <a:rPr lang="en-GB" dirty="0"/>
              <a:t>the introduction of the ‘Mediterranean </a:t>
            </a:r>
            <a:r>
              <a:rPr lang="en-GB" dirty="0" err="1"/>
              <a:t>polyculture</a:t>
            </a:r>
            <a:r>
              <a:rPr lang="en-GB" dirty="0"/>
              <a:t>’… was fundamental to the development of Aegean civilisation</a:t>
            </a:r>
            <a:r>
              <a:rPr lang="en-GB" dirty="0" smtClean="0"/>
              <a:t>” (</a:t>
            </a:r>
            <a:r>
              <a:rPr lang="en-GB" dirty="0"/>
              <a:t>Renfrew 1972: 265)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Orchard </a:t>
            </a:r>
            <a:r>
              <a:rPr lang="en-GB" dirty="0" smtClean="0"/>
              <a:t>husbandry</a:t>
            </a:r>
            <a:endParaRPr lang="en-GB" dirty="0"/>
          </a:p>
          <a:p>
            <a:pPr lvl="1">
              <a:defRPr/>
            </a:pPr>
            <a:r>
              <a:rPr lang="en-GB" dirty="0" smtClean="0"/>
              <a:t>Exploitation </a:t>
            </a:r>
            <a:r>
              <a:rPr lang="en-GB" dirty="0"/>
              <a:t>of marginal land </a:t>
            </a:r>
            <a:r>
              <a:rPr lang="en-GB" dirty="0" smtClean="0"/>
              <a:t>triggers </a:t>
            </a:r>
            <a:r>
              <a:rPr lang="en-GB" dirty="0"/>
              <a:t>population </a:t>
            </a:r>
            <a:r>
              <a:rPr lang="en-GB" dirty="0" smtClean="0"/>
              <a:t>growth</a:t>
            </a:r>
            <a:endParaRPr lang="en-GB" dirty="0"/>
          </a:p>
        </p:txBody>
      </p:sp>
      <p:pic>
        <p:nvPicPr>
          <p:cNvPr id="6" name="Content Placeholder 5" descr="DSC_0962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>
          <a:xfrm>
            <a:off x="5508104" y="1772815"/>
            <a:ext cx="3290749" cy="4701095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Subsistence Strategies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3826768" cy="4688692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dirty="0" smtClean="0"/>
              <a:t>Wine production</a:t>
            </a:r>
          </a:p>
          <a:p>
            <a:pPr lvl="1">
              <a:defRPr/>
            </a:pPr>
            <a:r>
              <a:rPr lang="en-US" dirty="0" smtClean="0"/>
              <a:t>New </a:t>
            </a:r>
            <a:r>
              <a:rPr lang="en-US" dirty="0"/>
              <a:t>ceramic forms</a:t>
            </a:r>
          </a:p>
          <a:p>
            <a:pPr lvl="1">
              <a:defRPr/>
            </a:pPr>
            <a:r>
              <a:rPr lang="en-GB" dirty="0" err="1" smtClean="0"/>
              <a:t>Myrtos</a:t>
            </a:r>
            <a:r>
              <a:rPr lang="en-GB" dirty="0" smtClean="0"/>
              <a:t>: grape </a:t>
            </a:r>
            <a:r>
              <a:rPr lang="en-GB" dirty="0"/>
              <a:t>pips &amp; a wine </a:t>
            </a:r>
            <a:r>
              <a:rPr lang="en-GB" dirty="0" smtClean="0"/>
              <a:t>press</a:t>
            </a:r>
          </a:p>
          <a:p>
            <a:pPr lvl="1">
              <a:defRPr/>
            </a:pPr>
            <a:r>
              <a:rPr lang="en-GB" dirty="0" err="1" smtClean="0"/>
              <a:t>Myrtos</a:t>
            </a:r>
            <a:r>
              <a:rPr lang="en-GB" dirty="0" smtClean="0"/>
              <a:t>: analyses </a:t>
            </a:r>
            <a:r>
              <a:rPr lang="en-GB" dirty="0"/>
              <a:t>of </a:t>
            </a:r>
            <a:r>
              <a:rPr lang="en-GB" dirty="0" err="1" smtClean="0"/>
              <a:t>pithoi</a:t>
            </a:r>
            <a:endParaRPr lang="en-GB" dirty="0"/>
          </a:p>
          <a:p>
            <a:pPr>
              <a:defRPr/>
            </a:pPr>
            <a:endParaRPr lang="en-GB" dirty="0"/>
          </a:p>
        </p:txBody>
      </p:sp>
      <p:pic>
        <p:nvPicPr>
          <p:cNvPr id="6" name="Picture 6" descr="myrtos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 bwMode="auto">
          <a:xfrm>
            <a:off x="5364088" y="1700808"/>
            <a:ext cx="3594983" cy="4255413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TextBox 7"/>
          <p:cNvSpPr txBox="1"/>
          <p:nvPr/>
        </p:nvSpPr>
        <p:spPr>
          <a:xfrm>
            <a:off x="7164288" y="6093296"/>
            <a:ext cx="1569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Pithos</a:t>
            </a:r>
            <a:r>
              <a:rPr lang="en-GB" dirty="0" smtClean="0"/>
              <a:t>, </a:t>
            </a:r>
            <a:r>
              <a:rPr lang="en-GB" dirty="0" err="1" smtClean="0"/>
              <a:t>Myrtos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err="1" smtClean="0">
                <a:solidFill>
                  <a:srgbClr val="FFC000"/>
                </a:solidFill>
              </a:rPr>
              <a:t>Vasiliki</a:t>
            </a:r>
            <a:endParaRPr lang="en-GB">
              <a:solidFill>
                <a:srgbClr val="FFC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23528" y="1700808"/>
            <a:ext cx="4248472" cy="4752528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Strategic </a:t>
            </a: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location on </a:t>
            </a:r>
            <a:r>
              <a:rPr lang="en-US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Ierapetra</a:t>
            </a: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Isthmus</a:t>
            </a:r>
          </a:p>
          <a:p>
            <a:pPr>
              <a:defRPr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Large structure apparently built around central court</a:t>
            </a:r>
          </a:p>
          <a:p>
            <a:pPr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Originally 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interpreted as </a:t>
            </a:r>
            <a:r>
              <a:rPr lang="en-GB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Chieftain’s house</a:t>
            </a:r>
          </a:p>
          <a:p>
            <a:pPr lvl="1">
              <a:defRPr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Branigan: the oldest, most primitive palace on Crete</a:t>
            </a:r>
          </a:p>
          <a:p>
            <a:pPr lvl="1">
              <a:defRPr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Prototype of later palaces &amp; residence of local chieftain</a:t>
            </a:r>
          </a:p>
        </p:txBody>
      </p:sp>
      <p:pic>
        <p:nvPicPr>
          <p:cNvPr id="8" name="Picture 10" descr="vas_aerial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 bwMode="auto">
          <a:xfrm>
            <a:off x="4898396" y="2060848"/>
            <a:ext cx="3734652" cy="3672408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Box 2"/>
          <p:cNvSpPr txBox="1"/>
          <p:nvPr/>
        </p:nvSpPr>
        <p:spPr>
          <a:xfrm>
            <a:off x="6876256" y="5799962"/>
            <a:ext cx="16869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Aerial of </a:t>
            </a:r>
            <a:r>
              <a:rPr lang="en-GB" dirty="0" err="1" smtClean="0"/>
              <a:t>Vasiliki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err="1" smtClean="0"/>
              <a:t>Vasiliki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536504" cy="4623816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GB" dirty="0" smtClean="0"/>
              <a:t>Several small houses of </a:t>
            </a:r>
            <a:r>
              <a:rPr lang="en-GB" dirty="0">
                <a:solidFill>
                  <a:srgbClr val="FFC000"/>
                </a:solidFill>
              </a:rPr>
              <a:t>successive chronological phases</a:t>
            </a:r>
          </a:p>
          <a:p>
            <a:pPr>
              <a:defRPr/>
            </a:pPr>
            <a:r>
              <a:rPr lang="en-GB" dirty="0" smtClean="0"/>
              <a:t>EM II: at least 4 houses built </a:t>
            </a:r>
            <a:r>
              <a:rPr lang="en-GB" dirty="0"/>
              <a:t>around an paved open area (20 sq m): </a:t>
            </a:r>
          </a:p>
          <a:p>
            <a:pPr lvl="1">
              <a:defRPr/>
            </a:pPr>
            <a:r>
              <a:rPr lang="en-GB" dirty="0"/>
              <a:t>Public space?</a:t>
            </a:r>
          </a:p>
          <a:p>
            <a:pPr lvl="1">
              <a:defRPr/>
            </a:pPr>
            <a:r>
              <a:rPr lang="en-GB" dirty="0"/>
              <a:t>Focal point of village </a:t>
            </a:r>
            <a:r>
              <a:rPr lang="en-GB" dirty="0" smtClean="0"/>
              <a:t>life?</a:t>
            </a:r>
            <a:endParaRPr lang="en-GB" dirty="0"/>
          </a:p>
          <a:p>
            <a:pPr>
              <a:defRPr/>
            </a:pPr>
            <a:r>
              <a:rPr lang="en-GB" dirty="0"/>
              <a:t>No centralised </a:t>
            </a:r>
            <a:r>
              <a:rPr lang="en-GB" dirty="0" smtClean="0"/>
              <a:t>storage:</a:t>
            </a:r>
          </a:p>
          <a:p>
            <a:pPr lvl="1">
              <a:defRPr/>
            </a:pPr>
            <a:r>
              <a:rPr lang="en-GB" dirty="0" smtClean="0"/>
              <a:t>Individual </a:t>
            </a:r>
            <a:r>
              <a:rPr lang="en-GB" dirty="0"/>
              <a:t>houses with their own storage </a:t>
            </a:r>
            <a:r>
              <a:rPr lang="en-GB" dirty="0" smtClean="0"/>
              <a:t>facilities</a:t>
            </a:r>
            <a:endParaRPr lang="en-GB" dirty="0"/>
          </a:p>
        </p:txBody>
      </p:sp>
      <p:pic>
        <p:nvPicPr>
          <p:cNvPr id="6" name="Picture 8" descr="vas_ct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 bwMode="auto">
          <a:xfrm>
            <a:off x="5048892" y="2204864"/>
            <a:ext cx="3897340" cy="252028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Box 4"/>
          <p:cNvSpPr txBox="1"/>
          <p:nvPr/>
        </p:nvSpPr>
        <p:spPr>
          <a:xfrm>
            <a:off x="6660232" y="4869160"/>
            <a:ext cx="19928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Vasiliki: open court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Vasiliki: Red House (&amp; West House)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546848" cy="4895424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GB" dirty="0" smtClean="0"/>
              <a:t>Increasingly sophisticated architecture</a:t>
            </a:r>
          </a:p>
          <a:p>
            <a:pPr>
              <a:defRPr/>
            </a:pPr>
            <a:r>
              <a:rPr lang="en-GB" dirty="0" smtClean="0"/>
              <a:t>2-storeyed flat-roofed building(s) with painted plaster on walls</a:t>
            </a:r>
          </a:p>
          <a:p>
            <a:pPr>
              <a:defRPr/>
            </a:pPr>
            <a:r>
              <a:rPr lang="en-GB" dirty="0" smtClean="0"/>
              <a:t>Basement storage rooms cut into bedrock: </a:t>
            </a:r>
          </a:p>
          <a:p>
            <a:pPr lvl="1">
              <a:defRPr/>
            </a:pPr>
            <a:r>
              <a:rPr lang="en-GB" dirty="0" smtClean="0"/>
              <a:t>Pithoi (household consumption)</a:t>
            </a:r>
          </a:p>
          <a:p>
            <a:pPr lvl="1">
              <a:defRPr/>
            </a:pPr>
            <a:r>
              <a:rPr lang="en-GB" dirty="0" smtClean="0"/>
              <a:t>Jugs &amp; cups in pantry</a:t>
            </a:r>
          </a:p>
          <a:p>
            <a:pPr lvl="1">
              <a:defRPr/>
            </a:pPr>
            <a:r>
              <a:rPr lang="en-GB" dirty="0" smtClean="0"/>
              <a:t>Well in room 39</a:t>
            </a:r>
          </a:p>
          <a:p>
            <a:pPr>
              <a:defRPr/>
            </a:pPr>
            <a:r>
              <a:rPr lang="en-GB" dirty="0" smtClean="0"/>
              <a:t>Large quantities of loom weights</a:t>
            </a:r>
          </a:p>
          <a:p>
            <a:endParaRPr lang="en-GB" dirty="0"/>
          </a:p>
        </p:txBody>
      </p:sp>
      <p:pic>
        <p:nvPicPr>
          <p:cNvPr id="5" name="Picture 11" descr="vas_plaster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340550" y="1700808"/>
            <a:ext cx="3418288" cy="45365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7308304" y="6309320"/>
            <a:ext cx="12557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Red plaster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GB" dirty="0" smtClean="0"/>
              <a:t>Vasiliki: Red House (&amp; West House)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628800"/>
            <a:ext cx="4608512" cy="4968552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Range of portable wealth:</a:t>
            </a:r>
          </a:p>
          <a:p>
            <a:pPr lvl="1">
              <a:defRPr/>
            </a:pPr>
            <a:r>
              <a:rPr lang="en-GB" dirty="0" smtClean="0"/>
              <a:t>Obsidian blades</a:t>
            </a:r>
            <a:endParaRPr lang="en-GB" dirty="0"/>
          </a:p>
          <a:p>
            <a:pPr lvl="1">
              <a:defRPr/>
            </a:pPr>
            <a:r>
              <a:rPr lang="en-GB" dirty="0" smtClean="0"/>
              <a:t>Steatite </a:t>
            </a:r>
            <a:r>
              <a:rPr lang="en-GB" dirty="0" err="1" smtClean="0"/>
              <a:t>sealstone</a:t>
            </a:r>
            <a:r>
              <a:rPr lang="en-GB" dirty="0" smtClean="0"/>
              <a:t>: “social  &amp; symbolic connotations, especially as markers of privilege &amp; difference” (Tomkins &amp; </a:t>
            </a:r>
            <a:r>
              <a:rPr lang="en-GB" dirty="0" err="1" smtClean="0"/>
              <a:t>Schoep</a:t>
            </a:r>
            <a:r>
              <a:rPr lang="en-GB" dirty="0" smtClean="0"/>
              <a:t> 2010: 71)</a:t>
            </a:r>
          </a:p>
          <a:p>
            <a:pPr lvl="1">
              <a:defRPr/>
            </a:pPr>
            <a:r>
              <a:rPr lang="en-GB" dirty="0" smtClean="0"/>
              <a:t>Cycladic </a:t>
            </a:r>
            <a:r>
              <a:rPr lang="en-GB" dirty="0"/>
              <a:t>figurine in wall </a:t>
            </a:r>
            <a:r>
              <a:rPr lang="en-GB" dirty="0" smtClean="0"/>
              <a:t>packing</a:t>
            </a:r>
          </a:p>
          <a:p>
            <a:pPr lvl="1">
              <a:defRPr/>
            </a:pPr>
            <a:r>
              <a:rPr lang="en-GB" dirty="0" smtClean="0"/>
              <a:t>Bronze </a:t>
            </a:r>
            <a:r>
              <a:rPr lang="en-GB" dirty="0"/>
              <a:t>axes </a:t>
            </a:r>
            <a:r>
              <a:rPr lang="en-GB" dirty="0" smtClean="0"/>
              <a:t> &amp; knife</a:t>
            </a:r>
            <a:endParaRPr lang="en-GB" dirty="0"/>
          </a:p>
        </p:txBody>
      </p:sp>
      <p:pic>
        <p:nvPicPr>
          <p:cNvPr id="6" name="Picture 10" descr="vas_RedHse1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 bwMode="auto">
          <a:xfrm>
            <a:off x="5076056" y="2132856"/>
            <a:ext cx="3825425" cy="2448272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Box 4"/>
          <p:cNvSpPr txBox="1"/>
          <p:nvPr/>
        </p:nvSpPr>
        <p:spPr>
          <a:xfrm>
            <a:off x="6660232" y="4653136"/>
            <a:ext cx="20714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View of West House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Vasiliki &amp; Production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Nearby clay resources &amp; local production of Vasiliki ware</a:t>
            </a:r>
          </a:p>
          <a:p>
            <a:pPr lvl="1"/>
            <a:r>
              <a:rPr lang="en-GB" dirty="0" smtClean="0"/>
              <a:t>Commensality</a:t>
            </a:r>
          </a:p>
          <a:p>
            <a:pPr lvl="1"/>
            <a:r>
              <a:rPr lang="en-GB" dirty="0" smtClean="0"/>
              <a:t>Exchange</a:t>
            </a:r>
            <a:endParaRPr lang="en-GB" dirty="0"/>
          </a:p>
        </p:txBody>
      </p:sp>
      <p:pic>
        <p:nvPicPr>
          <p:cNvPr id="5" name="Picture 7" descr="vasiliki_ware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 bwMode="auto">
          <a:xfrm>
            <a:off x="4788024" y="1988840"/>
            <a:ext cx="4038600" cy="2796683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Box 5"/>
          <p:cNvSpPr txBox="1"/>
          <p:nvPr/>
        </p:nvSpPr>
        <p:spPr>
          <a:xfrm>
            <a:off x="6516216" y="4941168"/>
            <a:ext cx="22341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Vasiliki ware “teapot”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err="1" smtClean="0"/>
              <a:t>Myrtos-Fournou</a:t>
            </a:r>
            <a:r>
              <a:rPr lang="en-US" smtClean="0"/>
              <a:t> </a:t>
            </a:r>
            <a:r>
              <a:rPr lang="en-US" err="1" smtClean="0"/>
              <a:t>Korifi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2816"/>
            <a:ext cx="4330824" cy="462381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Complex of </a:t>
            </a:r>
            <a:r>
              <a:rPr lang="en-GB" dirty="0" smtClean="0"/>
              <a:t>c.100 </a:t>
            </a:r>
            <a:r>
              <a:rPr lang="en-GB" dirty="0"/>
              <a:t>rooms</a:t>
            </a:r>
          </a:p>
          <a:p>
            <a:pPr lvl="1">
              <a:defRPr/>
            </a:pPr>
            <a:r>
              <a:rPr lang="en-GB" dirty="0"/>
              <a:t>Two phases of occupation: EM IIA &amp; IIB</a:t>
            </a:r>
          </a:p>
          <a:p>
            <a:pPr lvl="1">
              <a:defRPr/>
            </a:pPr>
            <a:r>
              <a:rPr lang="en-GB" dirty="0"/>
              <a:t>Destroyed by fire at end of EM II</a:t>
            </a:r>
          </a:p>
          <a:p>
            <a:pPr>
              <a:defRPr/>
            </a:pPr>
            <a:r>
              <a:rPr lang="en-US" dirty="0"/>
              <a:t>Apparent </a:t>
            </a:r>
            <a:r>
              <a:rPr lang="en-US" dirty="0" smtClean="0"/>
              <a:t>specialization </a:t>
            </a:r>
            <a:r>
              <a:rPr lang="en-US" dirty="0"/>
              <a:t>of activities in specific </a:t>
            </a:r>
            <a:r>
              <a:rPr lang="en-US" dirty="0" smtClean="0"/>
              <a:t>areas:</a:t>
            </a:r>
          </a:p>
          <a:p>
            <a:pPr lvl="1">
              <a:defRPr/>
            </a:pPr>
            <a:r>
              <a:rPr lang="en-US" dirty="0" smtClean="0"/>
              <a:t>Proto-palace</a:t>
            </a:r>
            <a:r>
              <a:rPr lang="en-US" dirty="0"/>
              <a:t>?</a:t>
            </a:r>
            <a:endParaRPr lang="en-GB" dirty="0"/>
          </a:p>
          <a:p>
            <a:pPr>
              <a:buFont typeface="Wingdings" pitchFamily="2" charset="2"/>
              <a:buNone/>
              <a:defRPr/>
            </a:pPr>
            <a:endParaRPr lang="en-GB" dirty="0"/>
          </a:p>
        </p:txBody>
      </p:sp>
      <p:pic>
        <p:nvPicPr>
          <p:cNvPr id="10" name="Picture 3" descr="Furnu-Korfi_8244123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 bwMode="auto">
          <a:xfrm>
            <a:off x="4860032" y="2276872"/>
            <a:ext cx="3895725" cy="2600325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Box 3"/>
          <p:cNvSpPr txBox="1"/>
          <p:nvPr/>
        </p:nvSpPr>
        <p:spPr>
          <a:xfrm>
            <a:off x="6876256" y="5002547"/>
            <a:ext cx="16209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View of </a:t>
            </a:r>
            <a:r>
              <a:rPr lang="en-GB" dirty="0" err="1" smtClean="0"/>
              <a:t>Myrtos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err="1" smtClean="0"/>
              <a:t>Myrtos-Fournou</a:t>
            </a:r>
            <a:r>
              <a:rPr lang="en-US" smtClean="0"/>
              <a:t> </a:t>
            </a:r>
            <a:r>
              <a:rPr lang="en-US" err="1" smtClean="0"/>
              <a:t>Korifi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2816"/>
            <a:ext cx="4464496" cy="4623816"/>
          </a:xfrm>
        </p:spPr>
        <p:txBody>
          <a:bodyPr>
            <a:normAutofit fontScale="92500"/>
          </a:bodyPr>
          <a:lstStyle/>
          <a:p>
            <a:pPr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Storerooms &amp; work rooms in north: centralised storage?</a:t>
            </a:r>
          </a:p>
          <a:p>
            <a:pPr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Wine production</a:t>
            </a:r>
            <a:endParaRPr lang="en-GB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Room 49: potters workshop</a:t>
            </a:r>
          </a:p>
          <a:p>
            <a:pPr lvl="1"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 turntables</a:t>
            </a:r>
          </a:p>
          <a:p>
            <a:pPr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Textile production at centre:</a:t>
            </a:r>
          </a:p>
          <a:p>
            <a:pPr lvl="1">
              <a:defRPr/>
            </a:pPr>
            <a:r>
              <a:rPr lang="en-GB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Loomweights</a:t>
            </a: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spindle whorls, large clay tubs</a:t>
            </a:r>
          </a:p>
          <a:p>
            <a:pPr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Larger residential rooms in southeast of complex</a:t>
            </a:r>
          </a:p>
          <a:p>
            <a:pPr>
              <a:buFont typeface="Wingdings" pitchFamily="2" charset="2"/>
              <a:buNone/>
              <a:defRPr/>
            </a:pPr>
            <a:endParaRPr lang="en-GB" dirty="0"/>
          </a:p>
        </p:txBody>
      </p:sp>
      <p:pic>
        <p:nvPicPr>
          <p:cNvPr id="6" name="Content Placeholder 5" descr="myrtos_FK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4932040" y="2348880"/>
            <a:ext cx="4039514" cy="287081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err="1" smtClean="0"/>
              <a:t>Myrtos-Fournou</a:t>
            </a:r>
            <a:r>
              <a:rPr lang="en-US" smtClean="0"/>
              <a:t> </a:t>
            </a:r>
            <a:r>
              <a:rPr lang="en-US" err="1" smtClean="0"/>
              <a:t>Korifi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73936"/>
            <a:ext cx="4536504" cy="4895424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Warren: village community of 100-200 persons, sharing specialised activity areas</a:t>
            </a:r>
          </a:p>
          <a:p>
            <a:pPr>
              <a:defRPr/>
            </a:pPr>
            <a:r>
              <a:rPr lang="en-GB" dirty="0"/>
              <a:t>Branigan: mansion of locally important chief</a:t>
            </a:r>
          </a:p>
          <a:p>
            <a:pPr lvl="1">
              <a:defRPr/>
            </a:pPr>
            <a:r>
              <a:rPr lang="en-GB" dirty="0"/>
              <a:t>Precursor of palaces with centralised activity </a:t>
            </a:r>
            <a:r>
              <a:rPr lang="en-GB" dirty="0" smtClean="0"/>
              <a:t>areas</a:t>
            </a:r>
            <a:endParaRPr lang="en-GB" dirty="0"/>
          </a:p>
        </p:txBody>
      </p:sp>
      <p:pic>
        <p:nvPicPr>
          <p:cNvPr id="7" name="Content Placeholder 5" descr="myrtos_FK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4748661" y="2204864"/>
            <a:ext cx="4149971" cy="295232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err="1" smtClean="0"/>
              <a:t>Myrtos-Fournou</a:t>
            </a:r>
            <a:r>
              <a:rPr lang="en-US" smtClean="0"/>
              <a:t> </a:t>
            </a:r>
            <a:r>
              <a:rPr lang="en-US" err="1" smtClean="0"/>
              <a:t>Korifi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73936"/>
            <a:ext cx="4536504" cy="4895424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Whitelaw: detailed architectural, spatial &amp; behavioural analysis:</a:t>
            </a:r>
          </a:p>
          <a:p>
            <a:pPr lvl="1">
              <a:defRPr/>
            </a:pPr>
            <a:r>
              <a:rPr lang="en-GB" dirty="0" smtClean="0"/>
              <a:t>Community of independent households (each with of between 4 &amp; 6 individuals)</a:t>
            </a:r>
          </a:p>
          <a:p>
            <a:pPr lvl="1">
              <a:defRPr/>
            </a:pPr>
            <a:r>
              <a:rPr lang="en-GB" dirty="0" smtClean="0"/>
              <a:t>Different households had its own preferences for local or imported pottery</a:t>
            </a:r>
          </a:p>
          <a:p>
            <a:pPr lvl="1">
              <a:defRPr/>
            </a:pPr>
            <a:r>
              <a:rPr lang="en-GB" dirty="0" smtClean="0"/>
              <a:t>Total population of 25-30</a:t>
            </a:r>
          </a:p>
        </p:txBody>
      </p:sp>
      <p:pic>
        <p:nvPicPr>
          <p:cNvPr id="7" name="Content Placeholder 5" descr="myrtos_FK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4748661" y="2204864"/>
            <a:ext cx="4149971" cy="295232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Relationship Between Households?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Economic co-0peration between households &amp; household specialisation: </a:t>
            </a:r>
          </a:p>
          <a:p>
            <a:pPr lvl="1"/>
            <a:r>
              <a:rPr lang="en-GB" sz="2400" dirty="0" smtClean="0"/>
              <a:t>Spindle whorls were widely scattered but only two houses had loom weights </a:t>
            </a:r>
          </a:p>
          <a:p>
            <a:pPr lvl="1"/>
            <a:r>
              <a:rPr lang="en-GB" sz="2400" dirty="0" smtClean="0"/>
              <a:t>Small number of pottery turntables (several houses involved in pottery production)</a:t>
            </a:r>
          </a:p>
          <a:p>
            <a:r>
              <a:rPr lang="en-GB" sz="2800" dirty="0" smtClean="0"/>
              <a:t>Focal points within community (spaces for commensality &amp; gatherings):</a:t>
            </a:r>
          </a:p>
          <a:p>
            <a:pPr lvl="1"/>
            <a:r>
              <a:rPr lang="en-GB" sz="2400" dirty="0" smtClean="0"/>
              <a:t>Three “public spaces” /open courtyards linked by corridors between houses</a:t>
            </a:r>
          </a:p>
          <a:p>
            <a:pPr lvl="1"/>
            <a:endParaRPr lang="en-GB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US" dirty="0" err="1" smtClean="0"/>
              <a:t>Myrtos-Fournou</a:t>
            </a:r>
            <a:r>
              <a:rPr lang="en-US" dirty="0" smtClean="0"/>
              <a:t> </a:t>
            </a:r>
            <a:r>
              <a:rPr lang="en-US" dirty="0" err="1" smtClean="0"/>
              <a:t>Korifi</a:t>
            </a:r>
            <a:r>
              <a:rPr lang="en-US" dirty="0" smtClean="0"/>
              <a:t>: Community Cult?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896544" cy="4895424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Possible shrine </a:t>
            </a:r>
            <a:r>
              <a:rPr lang="en-GB" dirty="0"/>
              <a:t>in southwest </a:t>
            </a:r>
            <a:r>
              <a:rPr lang="en-GB" dirty="0" smtClean="0"/>
              <a:t>corner (room 92):</a:t>
            </a:r>
            <a:endParaRPr lang="en-GB" dirty="0"/>
          </a:p>
          <a:p>
            <a:pPr lvl="1">
              <a:defRPr/>
            </a:pPr>
            <a:r>
              <a:rPr lang="en-GB" dirty="0"/>
              <a:t>Low benches</a:t>
            </a:r>
          </a:p>
          <a:p>
            <a:pPr lvl="1">
              <a:defRPr/>
            </a:pPr>
            <a:r>
              <a:rPr lang="en-GB" dirty="0"/>
              <a:t>Pottery vessels, libation table, bull figurines</a:t>
            </a:r>
          </a:p>
          <a:p>
            <a:pPr lvl="1">
              <a:defRPr/>
            </a:pPr>
            <a:r>
              <a:rPr lang="en-GB" dirty="0"/>
              <a:t>Female </a:t>
            </a:r>
            <a:r>
              <a:rPr lang="en-GB" dirty="0" smtClean="0"/>
              <a:t>figure: symbolic protection </a:t>
            </a:r>
            <a:r>
              <a:rPr lang="en-GB" dirty="0"/>
              <a:t>of liquids</a:t>
            </a:r>
            <a:r>
              <a:rPr lang="en-GB" dirty="0" smtClean="0"/>
              <a:t>?</a:t>
            </a:r>
          </a:p>
          <a:p>
            <a:pPr>
              <a:defRPr/>
            </a:pPr>
            <a:r>
              <a:rPr lang="en-GB" dirty="0" smtClean="0"/>
              <a:t>Restricted space for ritual action?</a:t>
            </a:r>
          </a:p>
          <a:p>
            <a:pPr lvl="1">
              <a:defRPr/>
            </a:pPr>
            <a:r>
              <a:rPr lang="en-GB" dirty="0" smtClean="0"/>
              <a:t>Manipulation of material world, communal memories </a:t>
            </a:r>
            <a:r>
              <a:rPr lang="en-GB" dirty="0" err="1" smtClean="0"/>
              <a:t>etc</a:t>
            </a:r>
            <a:r>
              <a:rPr lang="en-GB" dirty="0" smtClean="0"/>
              <a:t>?</a:t>
            </a:r>
          </a:p>
        </p:txBody>
      </p:sp>
      <p:pic>
        <p:nvPicPr>
          <p:cNvPr id="6" name="Picture 7" descr="myrtos_lady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436096" y="1797674"/>
            <a:ext cx="3407807" cy="41516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Box 4"/>
          <p:cNvSpPr txBox="1"/>
          <p:nvPr/>
        </p:nvSpPr>
        <p:spPr>
          <a:xfrm>
            <a:off x="6804248" y="6093296"/>
            <a:ext cx="18726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Myrtos</a:t>
            </a:r>
            <a:r>
              <a:rPr lang="en-GB" dirty="0" smtClean="0"/>
              <a:t> “goddess”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US" dirty="0" err="1" smtClean="0"/>
              <a:t>Myrtos-Fournou</a:t>
            </a:r>
            <a:r>
              <a:rPr lang="en-US" dirty="0" smtClean="0"/>
              <a:t> </a:t>
            </a:r>
            <a:r>
              <a:rPr lang="en-US" dirty="0" err="1" smtClean="0"/>
              <a:t>Korifi</a:t>
            </a:r>
            <a:r>
              <a:rPr lang="en-US" dirty="0" smtClean="0"/>
              <a:t>: Community Cult?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896544" cy="4895424"/>
          </a:xfrm>
        </p:spPr>
        <p:txBody>
          <a:bodyPr>
            <a:normAutofit/>
          </a:bodyPr>
          <a:lstStyle/>
          <a:p>
            <a:r>
              <a:rPr lang="en-GB" dirty="0" smtClean="0"/>
              <a:t>Whitelaw: a typical domestic household rather than a special-purpose community shrine</a:t>
            </a:r>
          </a:p>
          <a:p>
            <a:r>
              <a:rPr lang="en-GB" dirty="0" smtClean="0"/>
              <a:t>“I would therefore view it as an open question whether a village 'religious specialist‘ was resident in that particular household” (Whitelaw 2007:  73)</a:t>
            </a:r>
          </a:p>
        </p:txBody>
      </p:sp>
      <p:pic>
        <p:nvPicPr>
          <p:cNvPr id="6" name="Picture 7" descr="myrtos_lady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436096" y="1797674"/>
            <a:ext cx="3407807" cy="41516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Box 4"/>
          <p:cNvSpPr txBox="1"/>
          <p:nvPr/>
        </p:nvSpPr>
        <p:spPr>
          <a:xfrm>
            <a:off x="6804248" y="6093296"/>
            <a:ext cx="18726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Myrtos</a:t>
            </a:r>
            <a:r>
              <a:rPr lang="en-GB" dirty="0" smtClean="0"/>
              <a:t> “goddess”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4392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Ancestor Cult?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834880" cy="4823416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Room 89: fragments of </a:t>
            </a:r>
            <a:r>
              <a:rPr lang="en-GB" dirty="0"/>
              <a:t>a human </a:t>
            </a:r>
            <a:r>
              <a:rPr lang="en-GB" dirty="0" smtClean="0"/>
              <a:t>skull – proximity to female figure</a:t>
            </a:r>
          </a:p>
          <a:p>
            <a:r>
              <a:rPr lang="en-GB" dirty="0" smtClean="0"/>
              <a:t>Body fragmentation: element of </a:t>
            </a:r>
            <a:r>
              <a:rPr lang="en-GB" dirty="0"/>
              <a:t>enchainment </a:t>
            </a:r>
            <a:r>
              <a:rPr lang="en-GB" dirty="0" smtClean="0"/>
              <a:t>practices?</a:t>
            </a:r>
          </a:p>
          <a:p>
            <a:pPr lvl="1"/>
            <a:r>
              <a:rPr lang="en-GB" dirty="0" smtClean="0"/>
              <a:t>Fragments &amp; objects embodying </a:t>
            </a:r>
            <a:r>
              <a:rPr lang="en-GB" dirty="0"/>
              <a:t>social relations </a:t>
            </a:r>
            <a:endParaRPr lang="en-GB" dirty="0" smtClean="0"/>
          </a:p>
          <a:p>
            <a:r>
              <a:rPr lang="en-GB" dirty="0" smtClean="0"/>
              <a:t>Specific </a:t>
            </a:r>
            <a:r>
              <a:rPr lang="en-GB" dirty="0"/>
              <a:t>individuals </a:t>
            </a:r>
            <a:r>
              <a:rPr lang="en-GB" dirty="0" smtClean="0"/>
              <a:t>chosen to be </a:t>
            </a:r>
            <a:r>
              <a:rPr lang="en-GB" dirty="0"/>
              <a:t>re-introduced into </a:t>
            </a:r>
            <a:r>
              <a:rPr lang="en-GB" dirty="0" smtClean="0"/>
              <a:t>household / ancestors?</a:t>
            </a:r>
          </a:p>
          <a:p>
            <a:pPr lvl="1"/>
            <a:r>
              <a:rPr lang="en-GB" dirty="0" smtClean="0"/>
              <a:t>Used within household/</a:t>
            </a:r>
          </a:p>
          <a:p>
            <a:pPr lvl="1"/>
            <a:r>
              <a:rPr lang="en-GB" dirty="0" smtClean="0"/>
              <a:t>community ritual for communion with ancestors &amp; mediation of social relations</a:t>
            </a:r>
          </a:p>
          <a:p>
            <a:endParaRPr lang="en-GB" dirty="0" smtClean="0"/>
          </a:p>
        </p:txBody>
      </p:sp>
      <p:pic>
        <p:nvPicPr>
          <p:cNvPr id="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649928" y="1836886"/>
            <a:ext cx="3028719" cy="4624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val 4"/>
          <p:cNvSpPr/>
          <p:nvPr/>
        </p:nvSpPr>
        <p:spPr>
          <a:xfrm>
            <a:off x="7162096" y="4717206"/>
            <a:ext cx="432048" cy="432048"/>
          </a:xfrm>
          <a:prstGeom prst="ellipse">
            <a:avLst/>
          </a:prstGeom>
          <a:noFill/>
          <a:ln w="28575" cmpd="sng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/>
          <p:cNvSpPr/>
          <p:nvPr/>
        </p:nvSpPr>
        <p:spPr>
          <a:xfrm>
            <a:off x="6802055" y="4213150"/>
            <a:ext cx="351439" cy="360040"/>
          </a:xfrm>
          <a:prstGeom prst="ellipse">
            <a:avLst/>
          </a:prstGeom>
          <a:noFill/>
          <a:ln w="28575" cmpd="sng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283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775191"/>
            <a:ext cx="7992888" cy="4822161"/>
          </a:xfrm>
        </p:spPr>
        <p:txBody>
          <a:bodyPr>
            <a:normAutofit fontScale="92500"/>
          </a:bodyPr>
          <a:lstStyle/>
          <a:p>
            <a:r>
              <a:rPr lang="en-GB" sz="2800" dirty="0" smtClean="0"/>
              <a:t>What might this archaeological evidence  tell you about communities &amp; household practice during EM II?</a:t>
            </a:r>
          </a:p>
          <a:p>
            <a:r>
              <a:rPr lang="en-GB" sz="2800" dirty="0" smtClean="0"/>
              <a:t>Think about applying </a:t>
            </a:r>
            <a:r>
              <a:rPr lang="en-GB" sz="2800" i="1" dirty="0" smtClean="0"/>
              <a:t>habitus</a:t>
            </a:r>
            <a:r>
              <a:rPr lang="en-GB" sz="2800" dirty="0" smtClean="0"/>
              <a:t> to this material</a:t>
            </a:r>
          </a:p>
          <a:p>
            <a:r>
              <a:rPr lang="en-GB" sz="2800" dirty="0" smtClean="0"/>
              <a:t>Is there any plausible evidence for gendered activities?</a:t>
            </a:r>
          </a:p>
          <a:p>
            <a:r>
              <a:rPr lang="en-GB" sz="2800" dirty="0" smtClean="0"/>
              <a:t>What about individual households &amp; wider community interaction (within &amp; beyond the settlements)?</a:t>
            </a:r>
          </a:p>
          <a:p>
            <a:r>
              <a:rPr lang="en-GB" sz="2800" dirty="0" smtClean="0"/>
              <a:t>Is there any evidence for commensality, inscribed &amp;/or incorporated practices?</a:t>
            </a:r>
          </a:p>
          <a:p>
            <a:r>
              <a:rPr lang="en-GB" sz="2800" dirty="0" smtClean="0"/>
              <a:t>What about structured deposits &amp; biography of object?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196</TotalTime>
  <Words>908</Words>
  <Application>Microsoft Office PowerPoint</Application>
  <PresentationFormat>On-screen Show (4:3)</PresentationFormat>
  <Paragraphs>139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Module</vt:lpstr>
      <vt:lpstr>AHAR6003</vt:lpstr>
      <vt:lpstr>Early Bronze Age Crete</vt:lpstr>
      <vt:lpstr>EBA Crete: Chronology</vt:lpstr>
      <vt:lpstr>EM II Settlement</vt:lpstr>
      <vt:lpstr>EM II Settlement</vt:lpstr>
      <vt:lpstr>EM II Characteristics</vt:lpstr>
      <vt:lpstr>Subsistence Strategies</vt:lpstr>
      <vt:lpstr>Subsistence Strategies</vt:lpstr>
      <vt:lpstr>Vasiliki</vt:lpstr>
      <vt:lpstr>Vasiliki</vt:lpstr>
      <vt:lpstr>Vasiliki: Red House (&amp; West House)</vt:lpstr>
      <vt:lpstr>Vasiliki: Red House (&amp; West House)</vt:lpstr>
      <vt:lpstr>Vasiliki &amp; Production</vt:lpstr>
      <vt:lpstr>Myrtos-Fournou Korifi</vt:lpstr>
      <vt:lpstr>Myrtos-Fournou Korifi</vt:lpstr>
      <vt:lpstr>Myrtos-Fournou Korifi</vt:lpstr>
      <vt:lpstr>Myrtos-Fournou Korifi</vt:lpstr>
      <vt:lpstr>Relationship Between Households?</vt:lpstr>
      <vt:lpstr>Myrtos-Fournou Korifi: Community Cult?</vt:lpstr>
      <vt:lpstr>Myrtos-Fournou Korifi: Community Cult?</vt:lpstr>
      <vt:lpstr>Ancestor Cult?</vt:lpstr>
      <vt:lpstr>Summary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Bronze Age Society AHAR6002</dc:title>
  <dc:creator>Louise</dc:creator>
  <cp:lastModifiedBy>Louise Steel</cp:lastModifiedBy>
  <cp:revision>33</cp:revision>
  <dcterms:created xsi:type="dcterms:W3CDTF">2013-01-29T07:20:28Z</dcterms:created>
  <dcterms:modified xsi:type="dcterms:W3CDTF">2014-10-03T08:03:19Z</dcterms:modified>
</cp:coreProperties>
</file>