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9" r:id="rId3"/>
    <p:sldId id="258" r:id="rId4"/>
    <p:sldId id="261" r:id="rId5"/>
    <p:sldId id="262" r:id="rId6"/>
    <p:sldId id="263" r:id="rId7"/>
    <p:sldId id="264" r:id="rId8"/>
    <p:sldId id="265" r:id="rId9"/>
    <p:sldId id="273" r:id="rId10"/>
    <p:sldId id="267" r:id="rId11"/>
    <p:sldId id="268" r:id="rId12"/>
    <p:sldId id="269" r:id="rId13"/>
    <p:sldId id="272" r:id="rId14"/>
    <p:sldId id="274" r:id="rId15"/>
  </p:sldIdLst>
  <p:sldSz cx="12192000" cy="6858000"/>
  <p:notesSz cx="6858000" cy="9144000"/>
  <p:defaultTextStyle>
    <a:defPPr>
      <a:defRPr lang="en-N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4" autoAdjust="0"/>
    <p:restoredTop sz="94658"/>
  </p:normalViewPr>
  <p:slideViewPr>
    <p:cSldViewPr snapToGrid="0">
      <p:cViewPr varScale="1">
        <p:scale>
          <a:sx n="120" d="100"/>
          <a:sy n="120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NG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31D68E-6D97-46B5-A962-6DD13B26E5E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NG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34F73B-AB92-4C70-AF05-9DBFB5CED56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7923295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34F73B-AB92-4C70-AF05-9DBFB5CED56D}" type="slidenum">
              <a:rPr lang="en-NG" smtClean="0"/>
              <a:t>1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778541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269F68-B260-42E0-A885-343D5DEAB5F9}" type="slidenum">
              <a:rPr kumimoji="0" lang="en-NG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NG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14641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34F73B-AB92-4C70-AF05-9DBFB5CED56D}" type="slidenum">
              <a:rPr lang="en-NG" smtClean="0"/>
              <a:t>4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251528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34F73B-AB92-4C70-AF05-9DBFB5CED56D}" type="slidenum">
              <a:rPr lang="en-NG" smtClean="0"/>
              <a:t>10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4925118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34F73B-AB92-4C70-AF05-9DBFB5CED56D}" type="slidenum">
              <a:rPr lang="en-NG" smtClean="0"/>
              <a:t>11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90792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BEBF7-AD6B-6728-91C2-AFED1C12DB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04086E-A34E-514A-EBB4-F4048AD268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39171-811A-6597-7C9E-2A171AFC2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59A39A-B199-6F6E-FF89-F8FB55CAA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FB9AA-C1B1-1CE5-F4C7-105F76D66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64898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96047-02BF-77E6-A4F9-FB25B1BAA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3B95E-4A11-0227-7F55-654E09297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9C7414-FB4C-0C76-76B7-4254552F0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768109-FEB8-2CE7-5FC9-8E62F89FF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451304-AD0C-9DEA-6675-D679B9E7A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49823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5ED52-E801-3B71-3374-1A6E31B6E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ED8633-7595-72E2-AB5E-191EA6F176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BDB7C-8E73-FEDD-8FB3-4767AD9E3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07B7C3-4AF8-3914-FC84-3E3090D5B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7AD87-2A71-C7A9-338A-F8DCEB6FE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206560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60178-7E78-F895-BAEF-7262D293F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B39DE-4550-9FA9-CCA7-0D98E763E3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B0BA98-DDFD-DC30-3BFE-650F73316C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9AA45-75D1-CD67-3003-BA69C8CFF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7EFF4C-1BC7-BFF4-EDEB-69B52B645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81CB66-39C1-203A-146C-9E16597E1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720249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B1E1F-1D2A-D679-234A-89F9A2A84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4C7A79-66FA-19DF-4829-783FA7AB92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6C30C4-E011-4F02-9583-7E0BABB714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B71BB6-3EA1-3B13-E4C2-B19788BEAE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F9B9FA-4430-D1F9-8240-B030568812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304ECF-27C0-E3AA-A6C8-31C7F045A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C57653-066F-81B3-BD4B-285054FFA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72A4A5-E037-5705-72BB-76EB959F0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920883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EE005-4795-6C8C-AFE8-64B34EC6E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DF945E-18E9-D621-3F77-2C21EE488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92A1E8-BEDC-C8A6-A99B-4AB74E50A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FBC464-BCE3-3489-CEC5-A6CF19755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364725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203FE1-8A1C-52CF-7637-E2BC80F95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8025C6-1C60-D246-672E-86823937B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2940D1-FB40-0327-C385-66F21CFEC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39067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4BCA-802F-1FF4-7195-E300F9C1F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F17C9-0AB3-48DF-617F-881F04200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83165C-2933-EFC1-B465-B0A5A34C1F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EF870E-6F6E-AB2F-074D-B847D7183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1D01B5-BADF-49B0-ABEB-155EC5426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B91909-B641-2FA9-ED92-900DC9B4C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032363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A27E4-1948-5CCB-9090-EC10D68B4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D7ABD7-EA04-81F1-3A78-353A6BB339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N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C7E08B-C1AB-6362-EC9C-D136EAA26A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4A951F-C1B5-F6EF-B406-CB201DE3F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17F3F0-0046-390E-58E5-92548E81B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E153F5-086A-ABB7-CC06-D7CE6EC3B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087625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043FD-5D8F-72A9-0DA9-823FDAD8A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F62073-A8FD-9F97-7368-70730B8867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023E2-A972-C9ED-20FA-0E1ECB44C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1F465-74D0-6EED-89A8-F62E6CF8A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10016C-2B64-E30A-E808-B5B6FFE49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476481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F73380-97BD-1008-66D3-72A501851F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B96937-F009-097A-C1CC-5F7C58186D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BEAD7-207A-F299-719F-AFBC15405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EB807D-12FD-066D-5F19-C33E92F6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3790E-8773-E3E7-DA6B-9ACBE2BDB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717601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26EB6A-45B1-5C53-A87D-9D4103AE8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32E10-9508-B8C8-5EBC-E5710CA210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437302-EB23-79FD-897A-CA1B850617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18140-016E-497C-B864-F8836B3294F2}" type="datetimeFigureOut">
              <a:rPr lang="en-NG" smtClean="0"/>
              <a:t>7/21/26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C8C344-4E59-F06E-CA29-26103B64F0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4C85A-B52B-81CD-E91D-1BF7CBD90D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876FF-D95A-4F27-BBC2-E660997B5109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314648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N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bin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sglobal.org/en/sdgs-and-global-healt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69000" b="-6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F8C3672-3285-B7A0-A46C-748EB0B08D00}"/>
              </a:ext>
            </a:extLst>
          </p:cNvPr>
          <p:cNvSpPr/>
          <p:nvPr/>
        </p:nvSpPr>
        <p:spPr>
          <a:xfrm>
            <a:off x="985520" y="780286"/>
            <a:ext cx="10220960" cy="5588000"/>
          </a:xfrm>
          <a:prstGeom prst="roundRect">
            <a:avLst/>
          </a:prstGeom>
          <a:solidFill>
            <a:schemeClr val="bg1"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WELLBEING</a:t>
            </a:r>
            <a:endParaRPr kumimoji="0" lang="en-NG" sz="20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870FC4-0BEC-8054-1187-7BCF7C4497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5521" y="999462"/>
            <a:ext cx="10220960" cy="1606152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INTEGRATING HEALTH, WELLBEING AND SUSTAINABLE DEVELOPMENT IN HEALTH AND SOCIAL CARE</a:t>
            </a:r>
            <a:endParaRPr lang="en-NG" sz="3200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3A7FAD-D3DD-7AF8-A207-150352DFFF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99742"/>
            <a:ext cx="9144000" cy="1655762"/>
          </a:xfrm>
        </p:spPr>
        <p:txBody>
          <a:bodyPr/>
          <a:lstStyle/>
          <a:p>
            <a:endParaRPr lang="en-GB" dirty="0"/>
          </a:p>
          <a:p>
            <a:endParaRPr lang="en-NG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DFE1A6D-ED24-65C8-182E-5461DB1DD093}"/>
              </a:ext>
            </a:extLst>
          </p:cNvPr>
          <p:cNvSpPr/>
          <p:nvPr/>
        </p:nvSpPr>
        <p:spPr>
          <a:xfrm>
            <a:off x="2547620" y="2814402"/>
            <a:ext cx="2164080" cy="1274762"/>
          </a:xfrm>
          <a:prstGeom prst="round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NG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ACBC01A-742B-83E1-920A-C42B3DB37F1A}"/>
              </a:ext>
            </a:extLst>
          </p:cNvPr>
          <p:cNvSpPr/>
          <p:nvPr/>
        </p:nvSpPr>
        <p:spPr>
          <a:xfrm>
            <a:off x="5152390" y="2860040"/>
            <a:ext cx="1691640" cy="1137920"/>
          </a:xfrm>
          <a:prstGeom prst="roundRect">
            <a:avLst/>
          </a:prstGeom>
          <a:blipFill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NG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1E1D64B-4A2C-E72F-A940-FB679E4CFDE9}"/>
              </a:ext>
            </a:extLst>
          </p:cNvPr>
          <p:cNvSpPr/>
          <p:nvPr/>
        </p:nvSpPr>
        <p:spPr>
          <a:xfrm>
            <a:off x="7943215" y="2837715"/>
            <a:ext cx="2164080" cy="1274762"/>
          </a:xfrm>
          <a:prstGeom prst="round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NG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63B933-2535-A314-4854-5515EBC50697}"/>
              </a:ext>
            </a:extLst>
          </p:cNvPr>
          <p:cNvSpPr txBox="1"/>
          <p:nvPr/>
        </p:nvSpPr>
        <p:spPr>
          <a:xfrm>
            <a:off x="2926080" y="4017766"/>
            <a:ext cx="1473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HEA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</a:t>
            </a:r>
            <a:endParaRPr kumimoji="0" lang="en-NG" sz="20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3AB337-9C44-CE15-7679-E53C7C52DAE6}"/>
              </a:ext>
            </a:extLst>
          </p:cNvPr>
          <p:cNvSpPr txBox="1"/>
          <p:nvPr/>
        </p:nvSpPr>
        <p:spPr>
          <a:xfrm>
            <a:off x="8139996" y="4017766"/>
            <a:ext cx="1898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SUSTAINABILITY</a:t>
            </a:r>
            <a:endParaRPr kumimoji="0" lang="en-NG" sz="20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A505AC-0580-D6AD-0175-FE2714D8B4FE}"/>
              </a:ext>
            </a:extLst>
          </p:cNvPr>
          <p:cNvSpPr txBox="1"/>
          <p:nvPr/>
        </p:nvSpPr>
        <p:spPr>
          <a:xfrm>
            <a:off x="1230811" y="4430061"/>
            <a:ext cx="10220960" cy="21599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NAME: YVETTE ROBERT-BOOTH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STUDENT NUMBER: 2311414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MODULE: HEALTH, WELLBEING AND SUSTAINABLE DEVELOPMENT 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LECTURER: DR ITSE OLAOYE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endParaRPr lang="en-NG" sz="2000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1923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4AB24-C36D-DBAC-527C-5FE3F9585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INTRODUCTION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FD8AA-DA3D-2451-4777-E9053BA70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182360" cy="435133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Health and social care now goes beyond illness alone. (Engel, 1977).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Today, a person's care often involves physical, mental, social, and environmental factors. (Marmot, 2015).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This presentation looks at the incorporation of health, wellbeing and sustainable development in policy and practice.</a:t>
            </a:r>
            <a:endParaRPr lang="en-NG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EB0D79F-94BE-D5FF-800A-0843E966D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4636" y="1743075"/>
            <a:ext cx="4762500" cy="33718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3376868-6468-9C02-5A5F-0D3ADF227F30}"/>
              </a:ext>
            </a:extLst>
          </p:cNvPr>
          <p:cNvSpPr txBox="1"/>
          <p:nvPr/>
        </p:nvSpPr>
        <p:spPr>
          <a:xfrm>
            <a:off x="7066825" y="5246914"/>
            <a:ext cx="1865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NG" dirty="0" err="1"/>
              <a:t>bsgforsdg</a:t>
            </a:r>
            <a:r>
              <a:rPr lang="en-NG" dirty="0"/>
              <a:t>, </a:t>
            </a:r>
            <a:r>
              <a:rPr lang="en-GB" dirty="0"/>
              <a:t>2026</a:t>
            </a:r>
            <a:r>
              <a:rPr lang="en-NG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43255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B31CFDF-9FED-0EDC-CD08-9F306B097EE8}"/>
              </a:ext>
            </a:extLst>
          </p:cNvPr>
          <p:cNvSpPr/>
          <p:nvPr/>
        </p:nvSpPr>
        <p:spPr>
          <a:xfrm>
            <a:off x="317500" y="1816100"/>
            <a:ext cx="3695700" cy="44323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Not just the absence of disease but a</a:t>
            </a:r>
            <a:r>
              <a:rPr kumimoji="0" lang="en-NG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state of physical, mental, and emotional well-being.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(WHO, 1948).</a:t>
            </a:r>
            <a:endParaRPr kumimoji="0" lang="en-NG" sz="20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C72FE1C-4134-738D-6576-595604F2A2B1}"/>
              </a:ext>
            </a:extLst>
          </p:cNvPr>
          <p:cNvSpPr/>
          <p:nvPr/>
        </p:nvSpPr>
        <p:spPr>
          <a:xfrm>
            <a:off x="4305300" y="1816100"/>
            <a:ext cx="3581400" cy="44323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NG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8DC29B8-ACF8-0BF1-A362-C4E73D7C782C}"/>
              </a:ext>
            </a:extLst>
          </p:cNvPr>
          <p:cNvSpPr/>
          <p:nvPr/>
        </p:nvSpPr>
        <p:spPr>
          <a:xfrm>
            <a:off x="8204200" y="1816100"/>
            <a:ext cx="3670300" cy="44323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NG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Meeting needs today while ensuring that future generations can meet their needs as well.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(Brundtland, 1987).</a:t>
            </a:r>
            <a:endParaRPr kumimoji="0" lang="en-NG" sz="20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6DFBEEF-EC6C-792F-3A00-57ECA39ECC5D}"/>
              </a:ext>
            </a:extLst>
          </p:cNvPr>
          <p:cNvSpPr/>
          <p:nvPr/>
        </p:nvSpPr>
        <p:spPr>
          <a:xfrm>
            <a:off x="317500" y="1816100"/>
            <a:ext cx="3695700" cy="10287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HEALTH</a:t>
            </a:r>
            <a:endParaRPr kumimoji="0" lang="en-NG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C8C180F-7ED3-30E4-14B2-17F1B1D21195}"/>
              </a:ext>
            </a:extLst>
          </p:cNvPr>
          <p:cNvSpPr/>
          <p:nvPr/>
        </p:nvSpPr>
        <p:spPr>
          <a:xfrm>
            <a:off x="4305300" y="1816100"/>
            <a:ext cx="3581400" cy="10287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WELLBEING</a:t>
            </a:r>
            <a:endParaRPr kumimoji="0" lang="en-NG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6E9AA76-5D73-5857-2CCD-6C14CB1AD341}"/>
              </a:ext>
            </a:extLst>
          </p:cNvPr>
          <p:cNvSpPr/>
          <p:nvPr/>
        </p:nvSpPr>
        <p:spPr>
          <a:xfrm>
            <a:off x="8178800" y="1816100"/>
            <a:ext cx="3695700" cy="10287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SUSTAINABLE DEVELOPMENT</a:t>
            </a:r>
            <a:endParaRPr kumimoji="0" lang="en-NG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189F7F-3BBD-9337-22F3-8709AAB6FB23}"/>
              </a:ext>
            </a:extLst>
          </p:cNvPr>
          <p:cNvSpPr txBox="1"/>
          <p:nvPr/>
        </p:nvSpPr>
        <p:spPr>
          <a:xfrm>
            <a:off x="317500" y="508000"/>
            <a:ext cx="10172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KEY CONCEPTS</a:t>
            </a:r>
            <a:endParaRPr kumimoji="0" lang="en-NG" sz="44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99EA3C-7461-47C8-F05B-7B4EAE39A653}"/>
              </a:ext>
            </a:extLst>
          </p:cNvPr>
          <p:cNvSpPr txBox="1"/>
          <p:nvPr/>
        </p:nvSpPr>
        <p:spPr>
          <a:xfrm>
            <a:off x="4648200" y="3307259"/>
            <a:ext cx="2895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NG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An integrated approach that takes into account emotional, social, mental and physical quality of life.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(Dodge et al.,2012).</a:t>
            </a:r>
            <a:endParaRPr kumimoji="0" lang="en-NG" sz="20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9737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C550B-8FC8-39DF-07F9-69FA75581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Georgia" panose="02040502050405020303" pitchFamily="18" charset="0"/>
              </a:rPr>
              <a:t>RELEVANCE OF THE CONCEPTS </a:t>
            </a:r>
            <a:endParaRPr lang="en-NG" b="1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4FDB1-2CBB-4570-54FD-5A64CA691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372" y="1502229"/>
            <a:ext cx="6977742" cy="467473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200" dirty="0">
                <a:solidFill>
                  <a:schemeClr val="bg1"/>
                </a:solidFill>
                <a:latin typeface="Georgia" panose="02040502050405020303" pitchFamily="18" charset="0"/>
              </a:rPr>
              <a:t>Increasing and intensifying pressure on health systems from chronic illness, ageing, mental health and inequality. </a:t>
            </a:r>
            <a:r>
              <a:rPr lang="en-NG" sz="2200" dirty="0">
                <a:solidFill>
                  <a:schemeClr val="bg1"/>
                </a:solidFill>
                <a:latin typeface="Georgia" panose="02040502050405020303" pitchFamily="18" charset="0"/>
              </a:rPr>
              <a:t>(Marmot, 2010</a:t>
            </a:r>
            <a:r>
              <a:rPr lang="en-GB" sz="2200" dirty="0">
                <a:solidFill>
                  <a:schemeClr val="bg1"/>
                </a:solidFill>
                <a:latin typeface="Georgia" panose="02040502050405020303" pitchFamily="18" charset="0"/>
              </a:rPr>
              <a:t>)</a:t>
            </a:r>
          </a:p>
          <a:p>
            <a:pPr>
              <a:lnSpc>
                <a:spcPct val="100000"/>
              </a:lnSpc>
            </a:pPr>
            <a:r>
              <a:rPr lang="en-GB" sz="2200" dirty="0">
                <a:solidFill>
                  <a:schemeClr val="bg1"/>
                </a:solidFill>
                <a:latin typeface="Georgia" panose="02040502050405020303" pitchFamily="18" charset="0"/>
              </a:rPr>
              <a:t>Wellbeing is now a key aim of care, in addition to the prevention and person-centred support. (</a:t>
            </a:r>
            <a:r>
              <a:rPr lang="en-NG" sz="2200" dirty="0">
                <a:solidFill>
                  <a:schemeClr val="bg1"/>
                </a:solidFill>
                <a:latin typeface="Georgia" panose="02040502050405020303" pitchFamily="18" charset="0"/>
              </a:rPr>
              <a:t>Sen, 1999).</a:t>
            </a:r>
            <a:endParaRPr lang="en-GB" sz="22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2200" dirty="0">
                <a:solidFill>
                  <a:schemeClr val="bg1"/>
                </a:solidFill>
                <a:latin typeface="Georgia" panose="02040502050405020303" pitchFamily="18" charset="0"/>
              </a:rPr>
              <a:t>Sustainable development supports long-term, equitable and resource-saving health care. (</a:t>
            </a:r>
            <a:r>
              <a:rPr lang="en-NG" sz="2200" dirty="0">
                <a:solidFill>
                  <a:schemeClr val="bg1"/>
                </a:solidFill>
                <a:latin typeface="Georgia" panose="02040502050405020303" pitchFamily="18" charset="0"/>
              </a:rPr>
              <a:t>Sachs, 2015).</a:t>
            </a:r>
            <a:endParaRPr lang="en-GB" sz="2200" dirty="0">
              <a:solidFill>
                <a:schemeClr val="bg1"/>
              </a:solidFill>
              <a:latin typeface="Georgia" panose="02040502050405020303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2200" dirty="0">
                <a:solidFill>
                  <a:schemeClr val="bg1"/>
                </a:solidFill>
                <a:latin typeface="Georgia" panose="02040502050405020303" pitchFamily="18" charset="0"/>
              </a:rPr>
              <a:t>WHO and the UN Sustainable Development Goals (SDGs) underscore the significance of health and wellbeing for everyone. </a:t>
            </a:r>
            <a:r>
              <a:rPr lang="en-NG" sz="2200" dirty="0">
                <a:solidFill>
                  <a:schemeClr val="bg1"/>
                </a:solidFill>
                <a:latin typeface="Georgia" panose="02040502050405020303" pitchFamily="18" charset="0"/>
              </a:rPr>
              <a:t>(United Nations, 2015).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633797-AAF9-5733-1371-A7C10BE618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9114" y="1993787"/>
            <a:ext cx="4310741" cy="26653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C89DE0-33E5-B748-63CB-40DEB43F709D}"/>
              </a:ext>
            </a:extLst>
          </p:cNvPr>
          <p:cNvSpPr txBox="1"/>
          <p:nvPr/>
        </p:nvSpPr>
        <p:spPr>
          <a:xfrm>
            <a:off x="7515230" y="4962186"/>
            <a:ext cx="211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NG" dirty="0">
                <a:solidFill>
                  <a:schemeClr val="bg1"/>
                </a:solidFill>
                <a:latin typeface="Georgia" panose="02040502050405020303" pitchFamily="18" charset="0"/>
              </a:rPr>
              <a:t>(ISGLOBAL, 2019)</a:t>
            </a:r>
          </a:p>
        </p:txBody>
      </p:sp>
    </p:spTree>
    <p:extLst>
      <p:ext uri="{BB962C8B-B14F-4D97-AF65-F5344CB8AC3E}">
        <p14:creationId xmlns:p14="http://schemas.microsoft.com/office/powerpoint/2010/main" val="3106639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E5210C8F-E083-FE93-5EA9-9FCCCF2E902E}"/>
              </a:ext>
            </a:extLst>
          </p:cNvPr>
          <p:cNvSpPr/>
          <p:nvPr/>
        </p:nvSpPr>
        <p:spPr>
          <a:xfrm>
            <a:off x="2525485" y="4257787"/>
            <a:ext cx="1665515" cy="79465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b="1" dirty="0">
                <a:solidFill>
                  <a:prstClr val="white"/>
                </a:solidFill>
                <a:latin typeface="Georgia" panose="02040502050405020303" pitchFamily="18" charset="0"/>
              </a:rPr>
              <a:t>PREVENTION</a:t>
            </a:r>
            <a:endParaRPr kumimoji="0" lang="en-NG" sz="10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6E724E1-BF6E-5D6F-0AFB-040FB6BA5E86}"/>
              </a:ext>
            </a:extLst>
          </p:cNvPr>
          <p:cNvSpPr/>
          <p:nvPr/>
        </p:nvSpPr>
        <p:spPr>
          <a:xfrm>
            <a:off x="2743200" y="2596243"/>
            <a:ext cx="1426029" cy="794657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b="1" dirty="0">
                <a:solidFill>
                  <a:prstClr val="white"/>
                </a:solidFill>
                <a:latin typeface="Georgia" panose="02040502050405020303" pitchFamily="18" charset="0"/>
              </a:rPr>
              <a:t>MENTA</a:t>
            </a: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L HEALTH</a:t>
            </a:r>
            <a:endParaRPr kumimoji="0" lang="en-NG" sz="11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76DBF06-D892-739E-4592-6293A6E39057}"/>
              </a:ext>
            </a:extLst>
          </p:cNvPr>
          <p:cNvSpPr/>
          <p:nvPr/>
        </p:nvSpPr>
        <p:spPr>
          <a:xfrm>
            <a:off x="4310743" y="3429000"/>
            <a:ext cx="1426029" cy="79465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b="1" dirty="0">
                <a:solidFill>
                  <a:prstClr val="white"/>
                </a:solidFill>
                <a:latin typeface="Georgia" panose="02040502050405020303" pitchFamily="18" charset="0"/>
              </a:rPr>
              <a:t>SOCIA</a:t>
            </a: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L HEALTH</a:t>
            </a:r>
            <a:endParaRPr kumimoji="0" lang="en-NG" sz="11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317C3D-DF06-97A4-99FC-B01ED7CD0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IMPORTANCE OF INTEGRATION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B1D9B-5A0E-E1A8-4499-5AC469753E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4742" y="1825625"/>
            <a:ext cx="6063344" cy="435133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helps healthcare move beyond simply treating disease and instead focus on the whole person. (Engel, 1977).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Combined care minimizes fragmented services and, improves continuity of support. (Kodner and </a:t>
            </a:r>
            <a:r>
              <a:rPr lang="en-GB" sz="2200" dirty="0" err="1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Spreeuwenberg</a:t>
            </a:r>
            <a:r>
              <a:rPr lang="en-GB" sz="22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, 2002).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Improvements in patient experience and long-term outcomes. (Goodwin et al., 2012).</a:t>
            </a:r>
            <a:endParaRPr lang="en-NG" sz="22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D4BA0F0-EE51-A54C-3605-072DB6BC6F9A}"/>
              </a:ext>
            </a:extLst>
          </p:cNvPr>
          <p:cNvSpPr/>
          <p:nvPr/>
        </p:nvSpPr>
        <p:spPr>
          <a:xfrm>
            <a:off x="979714" y="3429000"/>
            <a:ext cx="1426029" cy="79465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solidFill>
                  <a:schemeClr val="bg1"/>
                </a:solidFill>
                <a:latin typeface="Georgia" panose="02040502050405020303" pitchFamily="18" charset="0"/>
              </a:rPr>
              <a:t>PHYSICAL HEALTH</a:t>
            </a:r>
            <a:endParaRPr lang="en-NG" sz="1100" b="1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F60BAEA-2C93-A70D-D8C1-E0F5E2F800DB}"/>
              </a:ext>
            </a:extLst>
          </p:cNvPr>
          <p:cNvSpPr/>
          <p:nvPr/>
        </p:nvSpPr>
        <p:spPr>
          <a:xfrm>
            <a:off x="2144486" y="3250065"/>
            <a:ext cx="2427514" cy="1148557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Georgia" panose="02040502050405020303" pitchFamily="18" charset="0"/>
              </a:rPr>
              <a:t>INTEGRATED</a:t>
            </a:r>
          </a:p>
          <a:p>
            <a:pPr algn="ctr"/>
            <a:r>
              <a:rPr lang="en-GB" sz="1400" dirty="0">
                <a:latin typeface="Georgia" panose="02040502050405020303" pitchFamily="18" charset="0"/>
              </a:rPr>
              <a:t>PERSON-CENTRED CARE</a:t>
            </a:r>
            <a:endParaRPr lang="en-NG" sz="1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576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C1F20-07FA-A424-9FE0-16173E3C8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Georgia" panose="02040502050405020303" pitchFamily="18" charset="0"/>
              </a:rPr>
              <a:t>EXAMPLES OF INTEGRATED CARE</a:t>
            </a:r>
            <a:endParaRPr lang="en-NG" sz="4000" b="1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CEC28-85FE-97DD-E6B6-E9309A6CFC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WHO’s Health in All Policies (</a:t>
            </a:r>
            <a:r>
              <a:rPr lang="en-GB" sz="2400" dirty="0" err="1">
                <a:solidFill>
                  <a:schemeClr val="bg1"/>
                </a:solidFill>
                <a:latin typeface="Georgia" panose="02040502050405020303" pitchFamily="18" charset="0"/>
              </a:rPr>
              <a:t>HiAP</a:t>
            </a:r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promotes cross-sector collaboration to enable public policies consider their effect on health and wellbeing. (Leppo et al., 2013).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Integrated Care Systems (ICS) in the UK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Bring systems (NHS bodies, local authorities, and partners) together for collaborative services delivery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Georgia" panose="02040502050405020303" pitchFamily="18" charset="0"/>
              </a:rPr>
              <a:t>Aims to improve coordination, reduce duplication, and ensure better and organised  care. (Glasby, 2017)</a:t>
            </a:r>
          </a:p>
        </p:txBody>
      </p:sp>
    </p:spTree>
    <p:extLst>
      <p:ext uri="{BB962C8B-B14F-4D97-AF65-F5344CB8AC3E}">
        <p14:creationId xmlns:p14="http://schemas.microsoft.com/office/powerpoint/2010/main" val="62581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8D748-4650-1559-47EA-48CB0E5D6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THE BIOPSYCHOSOCIAL MODEL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027C6-07AB-4E77-4E17-825021093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9132" y="1825625"/>
            <a:ext cx="6434667" cy="435133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70000"/>
              </a:lnSpc>
            </a:pPr>
            <a:r>
              <a:rPr lang="en-GB" dirty="0">
                <a:latin typeface="Georgia" panose="02040502050405020303" pitchFamily="18" charset="0"/>
              </a:rPr>
              <a:t>The model explains health through biological, psychological, and social influences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Georgia" panose="02040502050405020303" pitchFamily="18" charset="0"/>
              </a:rPr>
              <a:t>It challenges the traditional biomedical view of illness. (Engel,1977).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Georgia" panose="02040502050405020303" pitchFamily="18" charset="0"/>
              </a:rPr>
              <a:t>useful for chronic illness, mental health, and disability (Wade and Halligan, 2017).</a:t>
            </a:r>
            <a:endParaRPr lang="en-NG" dirty="0">
              <a:latin typeface="Georgia" panose="02040502050405020303" pitchFamily="18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FDE609B-9390-2805-756D-F394AB10A8A2}"/>
              </a:ext>
            </a:extLst>
          </p:cNvPr>
          <p:cNvSpPr/>
          <p:nvPr/>
        </p:nvSpPr>
        <p:spPr>
          <a:xfrm>
            <a:off x="1121229" y="2195399"/>
            <a:ext cx="2100942" cy="202474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7FDACB4-E1A1-330E-DE21-EB8EA7D4C81A}"/>
              </a:ext>
            </a:extLst>
          </p:cNvPr>
          <p:cNvSpPr/>
          <p:nvPr/>
        </p:nvSpPr>
        <p:spPr>
          <a:xfrm>
            <a:off x="2239733" y="2195399"/>
            <a:ext cx="2128157" cy="2024743"/>
          </a:xfrm>
          <a:prstGeom prst="ellipse">
            <a:avLst/>
          </a:prstGeom>
          <a:solidFill>
            <a:schemeClr val="accent5">
              <a:lumMod val="75000"/>
              <a:alpha val="49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325BA4D-D40D-C2F8-58A7-510A3D3D38B7}"/>
              </a:ext>
            </a:extLst>
          </p:cNvPr>
          <p:cNvSpPr/>
          <p:nvPr/>
        </p:nvSpPr>
        <p:spPr>
          <a:xfrm>
            <a:off x="1355270" y="2838621"/>
            <a:ext cx="2318657" cy="2359931"/>
          </a:xfrm>
          <a:prstGeom prst="ellipse">
            <a:avLst/>
          </a:prstGeom>
          <a:solidFill>
            <a:schemeClr val="accent4">
              <a:lumMod val="60000"/>
              <a:lumOff val="40000"/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7BE4BF-8FC4-C4E7-96B1-CCBBA91726FB}"/>
              </a:ext>
            </a:extLst>
          </p:cNvPr>
          <p:cNvSpPr txBox="1"/>
          <p:nvPr/>
        </p:nvSpPr>
        <p:spPr>
          <a:xfrm>
            <a:off x="2014761" y="4262530"/>
            <a:ext cx="1453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Social</a:t>
            </a:r>
            <a:endParaRPr lang="en-NG" sz="2400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59C7D7-AE08-8D12-D8A4-F53C74A6866A}"/>
              </a:ext>
            </a:extLst>
          </p:cNvPr>
          <p:cNvSpPr txBox="1"/>
          <p:nvPr/>
        </p:nvSpPr>
        <p:spPr>
          <a:xfrm>
            <a:off x="1260775" y="2595341"/>
            <a:ext cx="10395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Bio</a:t>
            </a:r>
          </a:p>
          <a:p>
            <a:pPr algn="ctr"/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logical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DEA8923-082D-D5AB-DE6A-ECB7A0025132}"/>
              </a:ext>
            </a:extLst>
          </p:cNvPr>
          <p:cNvSpPr txBox="1"/>
          <p:nvPr/>
        </p:nvSpPr>
        <p:spPr>
          <a:xfrm>
            <a:off x="3222171" y="2565400"/>
            <a:ext cx="1046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Psychological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6223855-672C-E1A6-A6CB-CA154C898990}"/>
              </a:ext>
            </a:extLst>
          </p:cNvPr>
          <p:cNvSpPr txBox="1"/>
          <p:nvPr/>
        </p:nvSpPr>
        <p:spPr>
          <a:xfrm>
            <a:off x="2205866" y="2918507"/>
            <a:ext cx="10462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Whole-Person Health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3781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7D95B-074D-380E-7A6A-5B8CDDDBF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POLICY AND GOVERNANCE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B86C117-212D-2C2D-17B2-89BA5A427EFB}"/>
              </a:ext>
            </a:extLst>
          </p:cNvPr>
          <p:cNvSpPr/>
          <p:nvPr/>
        </p:nvSpPr>
        <p:spPr>
          <a:xfrm>
            <a:off x="1012371" y="2046514"/>
            <a:ext cx="4844143" cy="158931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GB" sz="15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  <a:p>
            <a:pPr algn="ctr"/>
            <a:r>
              <a:rPr lang="en-GB" sz="15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Helps stop illness before it becomes severe</a:t>
            </a:r>
            <a:r>
              <a:rPr lang="en-NG" sz="15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5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by supporting </a:t>
            </a:r>
            <a:r>
              <a:rPr lang="en-NG" sz="15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vaccination programmes, health screening, early diagnosis, smoking cessation, and health education</a:t>
            </a:r>
            <a:r>
              <a:rPr lang="en-GB" sz="15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. (Naidoo and Wills, 2016).</a:t>
            </a:r>
            <a:endParaRPr lang="en-NG" sz="15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DA1ED5F-66A8-5617-EE5A-D9A23CE75F05}"/>
              </a:ext>
            </a:extLst>
          </p:cNvPr>
          <p:cNvSpPr/>
          <p:nvPr/>
        </p:nvSpPr>
        <p:spPr>
          <a:xfrm>
            <a:off x="968828" y="4001293"/>
            <a:ext cx="4844143" cy="158931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GB" sz="1400" dirty="0">
              <a:latin typeface="Georgia" panose="02040502050405020303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14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Encourage collaboration between health services, social care, and community organisations to provide person-centred support. (Glasby, 2017).</a:t>
            </a:r>
            <a:endParaRPr lang="en-NG" sz="14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D7E501F-7102-6739-6ADF-25C54DC23DC4}"/>
              </a:ext>
            </a:extLst>
          </p:cNvPr>
          <p:cNvSpPr/>
          <p:nvPr/>
        </p:nvSpPr>
        <p:spPr>
          <a:xfrm>
            <a:off x="6161314" y="4001294"/>
            <a:ext cx="4844143" cy="158931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14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Governance shapes priorities, regulation, and resource distribution (Hunter, 2003).</a:t>
            </a:r>
            <a:endParaRPr lang="en-NG" sz="14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82EE327-9321-E921-5AFF-41547E71AE44}"/>
              </a:ext>
            </a:extLst>
          </p:cNvPr>
          <p:cNvSpPr/>
          <p:nvPr/>
        </p:nvSpPr>
        <p:spPr>
          <a:xfrm>
            <a:off x="6161314" y="2014197"/>
            <a:ext cx="4844143" cy="158931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GB" sz="14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NG" sz="15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promote awareness, early intervention, counselling access, crisis support, and community mental health services</a:t>
            </a:r>
            <a:r>
              <a:rPr lang="en-GB" sz="15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. (Wade and Halligan, 2017).</a:t>
            </a:r>
            <a:endParaRPr lang="en-NG" sz="15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E2036E-8F6A-7BB9-9F5B-A02E02AC3EAB}"/>
              </a:ext>
            </a:extLst>
          </p:cNvPr>
          <p:cNvSpPr txBox="1"/>
          <p:nvPr/>
        </p:nvSpPr>
        <p:spPr>
          <a:xfrm>
            <a:off x="1186543" y="2177088"/>
            <a:ext cx="36140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Preventive Care policies</a:t>
            </a:r>
            <a:endParaRPr lang="en-NG" sz="2000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85A70D-804E-386A-8E32-0DA17D759D12}"/>
              </a:ext>
            </a:extLst>
          </p:cNvPr>
          <p:cNvSpPr txBox="1"/>
          <p:nvPr/>
        </p:nvSpPr>
        <p:spPr>
          <a:xfrm>
            <a:off x="6580414" y="2141715"/>
            <a:ext cx="2955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Mental health </a:t>
            </a:r>
            <a:r>
              <a:rPr lang="en-GB" b="1" dirty="0" err="1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poicies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A33A4D-AEAC-D123-F897-EEF4C06A69ED}"/>
              </a:ext>
            </a:extLst>
          </p:cNvPr>
          <p:cNvSpPr txBox="1"/>
          <p:nvPr/>
        </p:nvSpPr>
        <p:spPr>
          <a:xfrm>
            <a:off x="1643743" y="4180115"/>
            <a:ext cx="3570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Integrated care policies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ED46EE-4981-D752-3BB0-4531FA534DBE}"/>
              </a:ext>
            </a:extLst>
          </p:cNvPr>
          <p:cNvSpPr txBox="1"/>
          <p:nvPr/>
        </p:nvSpPr>
        <p:spPr>
          <a:xfrm>
            <a:off x="6564086" y="4212771"/>
            <a:ext cx="251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Governance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9137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93370A-0579-3588-8E41-26A338C72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382B8-BD4E-25E3-C09F-90F75DB28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CHALLENGES TO INTEGRATION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AD71AE5-C363-7D5F-B715-24D14F00DFFE}"/>
              </a:ext>
            </a:extLst>
          </p:cNvPr>
          <p:cNvSpPr/>
          <p:nvPr/>
        </p:nvSpPr>
        <p:spPr>
          <a:xfrm>
            <a:off x="1012371" y="2046514"/>
            <a:ext cx="4844143" cy="1589315"/>
          </a:xfrm>
          <a:prstGeom prst="roundRect">
            <a:avLst/>
          </a:prstGeom>
          <a:solidFill>
            <a:schemeClr val="accent4">
              <a:lumMod val="40000"/>
              <a:lumOff val="60000"/>
              <a:alpha val="43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50000"/>
              </a:lnSpc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Fragmented funding </a:t>
            </a:r>
            <a:r>
              <a:rPr lang="en-GB" sz="1500" dirty="0">
                <a:solidFill>
                  <a:srgbClr val="70AD47">
                    <a:lumMod val="50000"/>
                  </a:srgbClr>
                </a:solidFill>
                <a:latin typeface="Georgia" panose="02040502050405020303" pitchFamily="18" charset="0"/>
              </a:rPr>
              <a:t>stands as a continued challenge</a:t>
            </a: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lvl="0" algn="ctr">
              <a:lnSpc>
                <a:spcPct val="150000"/>
              </a:lnSpc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between health and </a:t>
            </a:r>
            <a:r>
              <a:rPr lang="en-GB" sz="1500" dirty="0">
                <a:solidFill>
                  <a:srgbClr val="70AD47">
                    <a:lumMod val="50000"/>
                  </a:srgbClr>
                </a:solidFill>
                <a:latin typeface="Georgia" panose="02040502050405020303" pitchFamily="18" charset="0"/>
              </a:rPr>
              <a:t>social care 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(Glasby, 2017).</a:t>
            </a:r>
            <a:endParaRPr kumimoji="0" lang="en-NG" sz="1500" b="0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DC18200-ACD8-B30E-DD42-A68CABFB41D1}"/>
              </a:ext>
            </a:extLst>
          </p:cNvPr>
          <p:cNvSpPr/>
          <p:nvPr/>
        </p:nvSpPr>
        <p:spPr>
          <a:xfrm>
            <a:off x="968828" y="3979521"/>
            <a:ext cx="4844143" cy="1589315"/>
          </a:xfrm>
          <a:prstGeom prst="roundRect">
            <a:avLst/>
          </a:prstGeom>
          <a:solidFill>
            <a:schemeClr val="accent5">
              <a:lumMod val="40000"/>
              <a:lumOff val="60000"/>
              <a:alpha val="53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lvl="0" algn="ctr">
              <a:lnSpc>
                <a:spcPct val="150000"/>
              </a:lnSpc>
            </a:pPr>
            <a:r>
              <a:rPr lang="en-GB" sz="1400" dirty="0">
                <a:solidFill>
                  <a:srgbClr val="70AD47">
                    <a:lumMod val="50000"/>
                  </a:srgbClr>
                </a:solidFill>
                <a:latin typeface="Georgia" panose="02040502050405020303" pitchFamily="18" charset="0"/>
              </a:rPr>
              <a:t>Lack of adequate w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ork-force and local inequalities limit</a:t>
            </a:r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success (Ham et al., 2018).</a:t>
            </a:r>
            <a:endParaRPr kumimoji="0" lang="en-NG" sz="1400" b="0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2BE3CFA-D4A8-F138-85AD-584A84F7C4D1}"/>
              </a:ext>
            </a:extLst>
          </p:cNvPr>
          <p:cNvSpPr/>
          <p:nvPr/>
        </p:nvSpPr>
        <p:spPr>
          <a:xfrm>
            <a:off x="6161314" y="4001294"/>
            <a:ext cx="4844143" cy="1589315"/>
          </a:xfrm>
          <a:prstGeom prst="roundRect">
            <a:avLst/>
          </a:prstGeom>
          <a:solidFill>
            <a:schemeClr val="accent4">
              <a:lumMod val="40000"/>
              <a:lumOff val="60000"/>
              <a:alpha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50000"/>
              </a:lnSpc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</a:t>
            </a:r>
            <a:r>
              <a:rPr lang="en-GB" sz="1400" dirty="0">
                <a:solidFill>
                  <a:srgbClr val="70AD47">
                    <a:lumMod val="50000"/>
                  </a:srgbClr>
                </a:solidFill>
                <a:latin typeface="Georgia" panose="02040502050405020303" pitchFamily="18" charset="0"/>
              </a:rPr>
              <a:t>boundaries placed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by Organisations and professional limits collaboration (Hudson, 2002).</a:t>
            </a:r>
            <a:endParaRPr kumimoji="0" lang="en-NG" sz="1400" b="0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30072CC-94D0-8C88-170F-373A9B31E9A5}"/>
              </a:ext>
            </a:extLst>
          </p:cNvPr>
          <p:cNvSpPr/>
          <p:nvPr/>
        </p:nvSpPr>
        <p:spPr>
          <a:xfrm>
            <a:off x="6161314" y="2014197"/>
            <a:ext cx="4844143" cy="1589315"/>
          </a:xfrm>
          <a:prstGeom prst="roundRect">
            <a:avLst/>
          </a:prstGeom>
          <a:solidFill>
            <a:schemeClr val="accent5">
              <a:lumMod val="40000"/>
              <a:lumOff val="60000"/>
              <a:alpha val="54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lvl="0" algn="ctr">
              <a:lnSpc>
                <a:spcPct val="150000"/>
              </a:lnSpc>
            </a:pP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Regulatory complexity is another </a:t>
            </a:r>
            <a:r>
              <a:rPr lang="en-GB" sz="1500" dirty="0">
                <a:solidFill>
                  <a:srgbClr val="70AD47">
                    <a:lumMod val="50000"/>
                  </a:srgbClr>
                </a:solidFill>
                <a:latin typeface="Georgia" panose="02040502050405020303" pitchFamily="18" charset="0"/>
              </a:rPr>
              <a:t>challenge that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slows down integrated service delivery (</a:t>
            </a:r>
            <a:r>
              <a:rPr kumimoji="0" lang="en-GB" sz="1500" b="0" i="0" u="none" strike="noStrike" kern="1200" cap="none" spc="0" normalizeH="0" baseline="0" noProof="0" dirty="0" err="1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Checkland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et al., 2012).</a:t>
            </a:r>
            <a:endParaRPr kumimoji="0" lang="en-NG" sz="1500" b="0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BF7C4B-D45B-42B4-8958-27556768868C}"/>
              </a:ext>
            </a:extLst>
          </p:cNvPr>
          <p:cNvSpPr txBox="1"/>
          <p:nvPr/>
        </p:nvSpPr>
        <p:spPr>
          <a:xfrm>
            <a:off x="1186543" y="2177088"/>
            <a:ext cx="36140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Funding</a:t>
            </a:r>
            <a:endParaRPr kumimoji="0" lang="en-NG" sz="20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1BC38F-CA2E-6CD5-C122-20DC0D828A9A}"/>
              </a:ext>
            </a:extLst>
          </p:cNvPr>
          <p:cNvSpPr txBox="1"/>
          <p:nvPr/>
        </p:nvSpPr>
        <p:spPr>
          <a:xfrm>
            <a:off x="6580414" y="2141715"/>
            <a:ext cx="2955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Regulation</a:t>
            </a:r>
            <a:endParaRPr kumimoji="0" lang="en-NG" sz="18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98522D-7269-59B5-66E6-4487A03A418A}"/>
              </a:ext>
            </a:extLst>
          </p:cNvPr>
          <p:cNvSpPr txBox="1"/>
          <p:nvPr/>
        </p:nvSpPr>
        <p:spPr>
          <a:xfrm>
            <a:off x="1345360" y="4212771"/>
            <a:ext cx="3570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b="1" dirty="0">
                <a:solidFill>
                  <a:srgbClr val="70AD47">
                    <a:lumMod val="50000"/>
                  </a:srgbClr>
                </a:solidFill>
                <a:latin typeface="Georgia" panose="02040502050405020303" pitchFamily="18" charset="0"/>
              </a:rPr>
              <a:t>Workforce Shortage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E3C230-3EC3-A80C-7C2B-EEF41BB6A246}"/>
              </a:ext>
            </a:extLst>
          </p:cNvPr>
          <p:cNvSpPr txBox="1"/>
          <p:nvPr/>
        </p:nvSpPr>
        <p:spPr>
          <a:xfrm>
            <a:off x="6564086" y="4187370"/>
            <a:ext cx="251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70AD47">
                    <a:lumMod val="50000"/>
                  </a:srgbClr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Governance</a:t>
            </a:r>
            <a:endParaRPr kumimoji="0" lang="en-NG" sz="1800" b="1" i="0" u="none" strike="noStrike" kern="1200" cap="none" spc="0" normalizeH="0" baseline="0" noProof="0" dirty="0">
              <a:ln>
                <a:noFill/>
              </a:ln>
              <a:solidFill>
                <a:srgbClr val="70AD47">
                  <a:lumMod val="50000"/>
                </a:srgbClr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2104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6507-3012-9638-83E9-B84109CE3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SERVICE DELIVERY IN PRACTICE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20BEAE4-482C-EBCE-4C14-F24C7438EF68}"/>
              </a:ext>
            </a:extLst>
          </p:cNvPr>
          <p:cNvSpPr/>
          <p:nvPr/>
        </p:nvSpPr>
        <p:spPr>
          <a:xfrm>
            <a:off x="1502230" y="3138035"/>
            <a:ext cx="2601688" cy="2965222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7F4BE01-AA59-B395-15F2-D507A10F4A9A}"/>
              </a:ext>
            </a:extLst>
          </p:cNvPr>
          <p:cNvSpPr/>
          <p:nvPr/>
        </p:nvSpPr>
        <p:spPr>
          <a:xfrm>
            <a:off x="8817426" y="3188155"/>
            <a:ext cx="2764974" cy="29151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901E815-8BEF-B655-964A-326B257D877A}"/>
              </a:ext>
            </a:extLst>
          </p:cNvPr>
          <p:cNvSpPr/>
          <p:nvPr/>
        </p:nvSpPr>
        <p:spPr>
          <a:xfrm>
            <a:off x="5225143" y="3148920"/>
            <a:ext cx="2471058" cy="2965221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C5F7482-3E79-3C23-94B3-6D69875BDE5A}"/>
              </a:ext>
            </a:extLst>
          </p:cNvPr>
          <p:cNvSpPr/>
          <p:nvPr/>
        </p:nvSpPr>
        <p:spPr>
          <a:xfrm>
            <a:off x="2487387" y="3214006"/>
            <a:ext cx="617461" cy="56212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8772A88-07B9-673A-8AAB-B72C75B2A82A}"/>
              </a:ext>
            </a:extLst>
          </p:cNvPr>
          <p:cNvSpPr/>
          <p:nvPr/>
        </p:nvSpPr>
        <p:spPr>
          <a:xfrm>
            <a:off x="9810746" y="3265916"/>
            <a:ext cx="549728" cy="52322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566BDB0-3443-58A5-94CB-4CBFB1537F44}"/>
              </a:ext>
            </a:extLst>
          </p:cNvPr>
          <p:cNvSpPr/>
          <p:nvPr/>
        </p:nvSpPr>
        <p:spPr>
          <a:xfrm>
            <a:off x="6133494" y="3249382"/>
            <a:ext cx="607180" cy="55366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E0A9314-1FE1-E6C5-12D2-C7982200D6E6}"/>
              </a:ext>
            </a:extLst>
          </p:cNvPr>
          <p:cNvSpPr txBox="1"/>
          <p:nvPr/>
        </p:nvSpPr>
        <p:spPr>
          <a:xfrm>
            <a:off x="1598993" y="3792156"/>
            <a:ext cx="2334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NG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Multidisciplinary team care</a:t>
            </a:r>
            <a:endParaRPr lang="en-NG" sz="2400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D3CC70-C352-65F2-0008-89D19112BA9F}"/>
              </a:ext>
            </a:extLst>
          </p:cNvPr>
          <p:cNvSpPr txBox="1"/>
          <p:nvPr/>
        </p:nvSpPr>
        <p:spPr>
          <a:xfrm>
            <a:off x="5361216" y="3814835"/>
            <a:ext cx="2139038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Patients-centred</a:t>
            </a:r>
            <a:r>
              <a:rPr lang="en-GB" sz="1500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 discharge planning</a:t>
            </a:r>
            <a:endParaRPr lang="en-NG" sz="1500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8F6C466-E415-FDDE-772D-61F048465CDE}"/>
              </a:ext>
            </a:extLst>
          </p:cNvPr>
          <p:cNvSpPr txBox="1"/>
          <p:nvPr/>
        </p:nvSpPr>
        <p:spPr>
          <a:xfrm>
            <a:off x="9002485" y="3842962"/>
            <a:ext cx="2275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Integration of mental and emotional support</a:t>
            </a:r>
            <a:endParaRPr lang="en-NG" sz="1400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1541005-4C88-6B21-E389-21D8AD3276D1}"/>
              </a:ext>
            </a:extLst>
          </p:cNvPr>
          <p:cNvSpPr txBox="1"/>
          <p:nvPr/>
        </p:nvSpPr>
        <p:spPr>
          <a:xfrm>
            <a:off x="1686560" y="4384222"/>
            <a:ext cx="22047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involves the multi-professional team planning and delivering patient care (</a:t>
            </a:r>
            <a:r>
              <a:rPr lang="en-GB" sz="1600" dirty="0" err="1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Mezzich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 et al., 2010)</a:t>
            </a:r>
            <a:endParaRPr lang="en-NG" sz="16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2F3BB8B-1475-FF4A-119E-A815D619A302}"/>
              </a:ext>
            </a:extLst>
          </p:cNvPr>
          <p:cNvSpPr txBox="1"/>
          <p:nvPr/>
        </p:nvSpPr>
        <p:spPr>
          <a:xfrm>
            <a:off x="5361216" y="4366182"/>
            <a:ext cx="21390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patients can receive care from care providers as well as telehealth follow-up after discharge (Glasby, 2017).</a:t>
            </a:r>
            <a:endParaRPr lang="en-NG" sz="16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48C3B2F-4A57-507B-06CD-D696DEA89B20}"/>
              </a:ext>
            </a:extLst>
          </p:cNvPr>
          <p:cNvSpPr txBox="1"/>
          <p:nvPr/>
        </p:nvSpPr>
        <p:spPr>
          <a:xfrm>
            <a:off x="8969829" y="4384975"/>
            <a:ext cx="25472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In cases of long-term illness, counselling, management of pain, and psychological assessment may be included in care. (</a:t>
            </a:r>
            <a:r>
              <a:rPr lang="en-GB" sz="1600" dirty="0" err="1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Mezzich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 et al., 2010)</a:t>
            </a:r>
            <a:endParaRPr lang="en-NG" sz="16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6F5E59C-233C-0EAF-622A-0F277D3CED00}"/>
              </a:ext>
            </a:extLst>
          </p:cNvPr>
          <p:cNvSpPr txBox="1"/>
          <p:nvPr/>
        </p:nvSpPr>
        <p:spPr>
          <a:xfrm>
            <a:off x="555171" y="1698171"/>
            <a:ext cx="11190515" cy="11960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Integration of wellness program, telehealth and community health initiatives is very important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It  enables the delivery of more preventative, accessible and person-centred 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care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. (Naidoo and Wills, 2016)</a:t>
            </a:r>
            <a:endParaRPr lang="en-NG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8442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D449E-A2D2-D5B5-1E5C-AEEFD4B82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PUBLIC HEALTH INITIATIVES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E4A4C8D-D342-CA4A-4C52-71F31AE032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3199" y="1858282"/>
            <a:ext cx="5245071" cy="40308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9E8DEE-12AB-5B97-6519-B2DDC4F5DC6B}"/>
              </a:ext>
            </a:extLst>
          </p:cNvPr>
          <p:cNvSpPr txBox="1"/>
          <p:nvPr/>
        </p:nvSpPr>
        <p:spPr>
          <a:xfrm>
            <a:off x="838200" y="1894114"/>
            <a:ext cx="5421086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Public health leads to better health and safer communities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Smoking, diet, exercise, and vaccination campaigns enhance population wellbeing (Tones and Green, 2010).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Effective campaigns target the social context as well as behaviour.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Prevention can ease the strain on health services over the long-term. (Tones and Green, 2010).</a:t>
            </a:r>
            <a:endParaRPr lang="en-NG" sz="22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82E40A-9753-5743-04CC-15572B11367A}"/>
              </a:ext>
            </a:extLst>
          </p:cNvPr>
          <p:cNvSpPr txBox="1"/>
          <p:nvPr/>
        </p:nvSpPr>
        <p:spPr>
          <a:xfrm>
            <a:off x="6553199" y="6018320"/>
            <a:ext cx="187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NG" dirty="0">
                <a:solidFill>
                  <a:schemeClr val="accent6">
                    <a:lumMod val="50000"/>
                  </a:schemeClr>
                </a:solidFill>
              </a:rPr>
              <a:t>(A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. Syed</a:t>
            </a:r>
            <a:r>
              <a:rPr lang="en-NG" dirty="0">
                <a:solidFill>
                  <a:schemeClr val="accent6">
                    <a:lumMod val="50000"/>
                  </a:schemeClr>
                </a:solidFill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20554038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C9521-7B6D-A337-1EC5-B0090756F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EQUITY AND ACCESS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EA16606-7999-7E76-1CA9-D247C89D8098}"/>
              </a:ext>
            </a:extLst>
          </p:cNvPr>
          <p:cNvSpPr/>
          <p:nvPr/>
        </p:nvSpPr>
        <p:spPr>
          <a:xfrm>
            <a:off x="1524001" y="2242456"/>
            <a:ext cx="4093028" cy="4147457"/>
          </a:xfrm>
          <a:prstGeom prst="roundRect">
            <a:avLst/>
          </a:prstGeom>
          <a:solidFill>
            <a:schemeClr val="accent2">
              <a:lumMod val="40000"/>
              <a:lumOff val="60000"/>
              <a:alpha val="52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EA87677-C849-F8E4-6AD5-52EA3D80C476}"/>
              </a:ext>
            </a:extLst>
          </p:cNvPr>
          <p:cNvSpPr/>
          <p:nvPr/>
        </p:nvSpPr>
        <p:spPr>
          <a:xfrm>
            <a:off x="6574972" y="2242457"/>
            <a:ext cx="4093028" cy="4147456"/>
          </a:xfrm>
          <a:prstGeom prst="roundRect">
            <a:avLst/>
          </a:prstGeom>
          <a:solidFill>
            <a:schemeClr val="accent6">
              <a:lumMod val="40000"/>
              <a:lumOff val="60000"/>
              <a:alpha val="47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31540E-6DCF-A737-1E29-23398C5088BE}"/>
              </a:ext>
            </a:extLst>
          </p:cNvPr>
          <p:cNvSpPr txBox="1"/>
          <p:nvPr/>
        </p:nvSpPr>
        <p:spPr>
          <a:xfrm>
            <a:off x="1883229" y="2481943"/>
            <a:ext cx="22206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Disparities</a:t>
            </a:r>
            <a:endParaRPr lang="en-NG" sz="2400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190EA0-FF6D-9397-F271-592F9DAD30AA}"/>
              </a:ext>
            </a:extLst>
          </p:cNvPr>
          <p:cNvSpPr txBox="1"/>
          <p:nvPr/>
        </p:nvSpPr>
        <p:spPr>
          <a:xfrm>
            <a:off x="6977743" y="2503715"/>
            <a:ext cx="2405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Solution</a:t>
            </a:r>
            <a:endParaRPr lang="en-NG" sz="2400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48759C-CF39-40B4-6AD5-3B3779D768A7}"/>
              </a:ext>
            </a:extLst>
          </p:cNvPr>
          <p:cNvSpPr txBox="1"/>
          <p:nvPr/>
        </p:nvSpPr>
        <p:spPr>
          <a:xfrm>
            <a:off x="1698171" y="2943608"/>
            <a:ext cx="3995057" cy="3267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Access continues to be inequitable by income, geographic location, ethnicity, etc.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The ones who need care most are least supported. (Marmot, 2015)</a:t>
            </a:r>
            <a:endParaRPr lang="en-NG" sz="20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7062B0-8639-F8E2-5A93-DF27FD3B0084}"/>
              </a:ext>
            </a:extLst>
          </p:cNvPr>
          <p:cNvSpPr txBox="1"/>
          <p:nvPr/>
        </p:nvSpPr>
        <p:spPr>
          <a:xfrm>
            <a:off x="6803571" y="2943609"/>
            <a:ext cx="3690258" cy="29503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Equity is about being fair in outcomes, not just equal in treatment.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Inequalities can be minimized through universal services or targeted interventions. (Sen, 1999).</a:t>
            </a:r>
            <a:endParaRPr lang="en-NG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7771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BC82B-5AEF-461D-FE9B-C7D8F97AC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Georgia" panose="02040502050405020303" pitchFamily="18" charset="0"/>
              </a:rPr>
              <a:t>CONCLUSION</a:t>
            </a:r>
            <a:endParaRPr lang="en-NG" b="1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3F20C96-8A87-0BE5-0AE6-3DDB98AA61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1796143"/>
            <a:ext cx="5029200" cy="3570514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D974EF5-5C88-536F-6E0F-48D07F4E45CF}"/>
              </a:ext>
            </a:extLst>
          </p:cNvPr>
          <p:cNvSpPr txBox="1">
            <a:spLocks/>
          </p:cNvSpPr>
          <p:nvPr/>
        </p:nvSpPr>
        <p:spPr>
          <a:xfrm>
            <a:off x="283029" y="1589313"/>
            <a:ext cx="5736771" cy="474004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bg1"/>
                </a:solidFill>
                <a:latin typeface="Georgia" panose="02040502050405020303" pitchFamily="18" charset="0"/>
              </a:rPr>
              <a:t>Health, wellbeing, and sustainable development are closely interconnected (Engel, 1977).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bg1"/>
                </a:solidFill>
                <a:latin typeface="Georgia" panose="02040502050405020303" pitchFamily="18" charset="0"/>
              </a:rPr>
              <a:t>Evidence shows that integrated and holistic care can enhance quality, prevention and equity. 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bg1"/>
                </a:solidFill>
                <a:latin typeface="Georgia" panose="02040502050405020303" pitchFamily="18" charset="0"/>
              </a:rPr>
              <a:t>The key to success is funding, leadership and structural reform. (Kodner and </a:t>
            </a:r>
            <a:r>
              <a:rPr lang="en-GB" sz="2200" dirty="0" err="1">
                <a:solidFill>
                  <a:schemeClr val="bg1"/>
                </a:solidFill>
                <a:latin typeface="Georgia" panose="02040502050405020303" pitchFamily="18" charset="0"/>
              </a:rPr>
              <a:t>Spreeuwenberg</a:t>
            </a:r>
            <a:r>
              <a:rPr lang="en-GB" sz="2200" dirty="0">
                <a:solidFill>
                  <a:schemeClr val="bg1"/>
                </a:solidFill>
                <a:latin typeface="Georgia" panose="02040502050405020303" pitchFamily="18" charset="0"/>
              </a:rPr>
              <a:t>, 2002).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chemeClr val="bg1"/>
                </a:solidFill>
                <a:latin typeface="Georgia" panose="02040502050405020303" pitchFamily="18" charset="0"/>
              </a:rPr>
              <a:t>Care systems need to be more coordinated, fair and sustainable in the future. (Sachs, 2015).</a:t>
            </a:r>
            <a:endParaRPr lang="en-NG" sz="2200" dirty="0">
              <a:solidFill>
                <a:schemeClr val="bg1"/>
              </a:solidFill>
              <a:latin typeface="Georgia" panose="02040502050405020303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ED5918-A76C-87E5-B9F0-77D1D04A2123}"/>
              </a:ext>
            </a:extLst>
          </p:cNvPr>
          <p:cNvSpPr txBox="1"/>
          <p:nvPr/>
        </p:nvSpPr>
        <p:spPr>
          <a:xfrm>
            <a:off x="6096000" y="5551714"/>
            <a:ext cx="2284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(family-seasons, 2014)</a:t>
            </a:r>
            <a:endParaRPr lang="en-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5911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0D26-F721-8F62-CDED-8AB7545E5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REFERENCES</a:t>
            </a:r>
            <a:endParaRPr lang="en-NG" b="1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E847E-760F-B931-1402-DC40FDBBF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49829"/>
            <a:ext cx="5486400" cy="457200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A, Syed. (2024). News-Medical. [online] News-Medical. Available at: https://www.news-medical.net/health/What-is-Public-Health-and-Why-is-it-Important.aspx.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‌Brundtland, G.H. (1987) Our Common Future. </a:t>
            </a:r>
          </a:p>
          <a:p>
            <a:pPr>
              <a:lnSpc>
                <a:spcPct val="120000"/>
              </a:lnSpc>
            </a:pPr>
            <a:r>
              <a:rPr lang="en-GB" sz="1000" dirty="0" err="1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Bsgforsdg</a:t>
            </a: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.(2026). BSG for SDG | SDG No. 3 | Good Health &amp; Well Being. [online] Available at: https://www.bsgforsdg.org/sdg-goals/sdg3-good-health-well-being.</a:t>
            </a:r>
          </a:p>
          <a:p>
            <a:pPr>
              <a:lnSpc>
                <a:spcPct val="120000"/>
              </a:lnSpc>
            </a:pPr>
            <a:r>
              <a:rPr lang="en-GB" sz="1000" dirty="0" err="1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Checkland</a:t>
            </a: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, K. et al. (2012) Journal of Health Services Research and Policy, 17(1), pp. 1-3.</a:t>
            </a:r>
          </a:p>
          <a:p>
            <a:pPr>
              <a:lnSpc>
                <a:spcPct val="120000"/>
              </a:lnSpc>
            </a:pPr>
            <a:r>
              <a:rPr lang="fr-FR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Engel, G.L. (1977) Science, 196(4286), pp. 129-136.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Dodge, R. et al. (2012) International Journal of Wellbeing, 2(3), pp. 222-235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Glasby, J. (2017) Understanding Health and Social Care.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Goodwin, N. et al. (2012) Integrated Care for Patients and Populations.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family-seasons.(2014). understanding-the-long-term-benefits-of-holistic-care.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‌Ham, C. (2018) Integrated Care.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Hunter, D.J. (2003) Public Health Policy.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Hudson, B. (2002) Journal of Interprofessional Care, 16(1), pp. 7-17.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ISGLOBAL. (2019). SDGs and Global Health - ISGLOBAL. [online] Available at: </a:t>
            </a: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https://www.isglobal.org/en/sdgs-and-global-health</a:t>
            </a: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‌Kodner, D.L. and </a:t>
            </a:r>
            <a:r>
              <a:rPr lang="en-GB" sz="1000" dirty="0" err="1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Spreeuwenberg</a:t>
            </a: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, C. (2002) International Journal of Integrated Care, 2,pp. 1-6.</a:t>
            </a:r>
          </a:p>
          <a:p>
            <a:pPr>
              <a:lnSpc>
                <a:spcPct val="120000"/>
              </a:lnSpc>
            </a:pPr>
            <a:endParaRPr lang="en-GB" sz="10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38DA1E6-9A39-340D-7A67-D08DBA3C4F40}"/>
              </a:ext>
            </a:extLst>
          </p:cNvPr>
          <p:cNvSpPr txBox="1">
            <a:spLocks/>
          </p:cNvSpPr>
          <p:nvPr/>
        </p:nvSpPr>
        <p:spPr>
          <a:xfrm>
            <a:off x="6183086" y="1349829"/>
            <a:ext cx="5257800" cy="482713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Leppo, K. et al. (2013) Health in All Policies.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Marmot, M. (2010) Fair Society, Healthy Lives: The Marmot Review. London: The Marmot Review.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Marmot, M. (2015) The Health Gap: The Challenge of an Unequal World. London: Bloomsbury.</a:t>
            </a:r>
          </a:p>
          <a:p>
            <a:pPr>
              <a:lnSpc>
                <a:spcPct val="120000"/>
              </a:lnSpc>
            </a:pPr>
            <a:r>
              <a:rPr lang="en-GB" sz="1000" dirty="0" err="1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Mezzich</a:t>
            </a: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, J.E. et al. (2010) 'Toward person-</a:t>
            </a:r>
            <a:r>
              <a:rPr lang="en-GB" sz="1000" dirty="0" err="1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centered</a:t>
            </a: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 medicine: from disease to patient to person', Mount Sinai Journal of Medicine, 77(3), pp. 304-306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Naidoo, J. and Wills, J. (2016) Foundations for Health Promotion. 4th </a:t>
            </a:r>
            <a:r>
              <a:rPr lang="en-GB" sz="1000" dirty="0" err="1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edn</a:t>
            </a: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. London: Elsevier.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Sachs, J.D. (2015) The Age of Sustainable Development. New York: Columbia University Press.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Sen, A. (1999) Development as Freedom. Oxford: Oxford University Press.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Tones, K. and Green, J. (2010) Health Promotion: Planning and Strategies. 3rd </a:t>
            </a:r>
            <a:r>
              <a:rPr lang="en-GB" sz="1000" dirty="0" err="1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edn</a:t>
            </a: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. London: Sage.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United Nations (2015) Transforming our world: the 2030 Agenda for Sustainable Development. New York: United Nations.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Wade, D.T. and Halligan, P.W. (2017) 'The biopsychosocial model of illness: a model whose time has come', Clinical Rehabilitation, 31(8), pp. 995-1004.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solidFill>
                  <a:schemeClr val="accent6">
                    <a:lumMod val="50000"/>
                  </a:schemeClr>
                </a:solidFill>
                <a:latin typeface="Georgia" panose="02040502050405020303" pitchFamily="18" charset="0"/>
              </a:rPr>
              <a:t>World Health Organization (1948) Constitution of the World Health Organization. Geneva: World Health Organization.</a:t>
            </a:r>
            <a:endParaRPr lang="en-NG" sz="1000" dirty="0">
              <a:solidFill>
                <a:schemeClr val="accent6">
                  <a:lumMod val="50000"/>
                </a:schemeClr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5031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1148</TotalTime>
  <Words>1511</Words>
  <Application>Microsoft Macintosh PowerPoint</Application>
  <PresentationFormat>Widescreen</PresentationFormat>
  <Paragraphs>144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Georgia</vt:lpstr>
      <vt:lpstr>Wingdings</vt:lpstr>
      <vt:lpstr>Office Theme</vt:lpstr>
      <vt:lpstr>INTEGRATING HEALTH, WELLBEING AND SUSTAINABLE DEVELOPMENT IN HEALTH AND SOCIAL CARE</vt:lpstr>
      <vt:lpstr>INTRODUCTION</vt:lpstr>
      <vt:lpstr>PowerPoint Presentation</vt:lpstr>
      <vt:lpstr>RELEVANCE OF THE CONCEPTS </vt:lpstr>
      <vt:lpstr>IMPORTANCE OF INTEGRATION</vt:lpstr>
      <vt:lpstr>EXAMPLES OF INTEGRATED CARE</vt:lpstr>
      <vt:lpstr>THE BIOPSYCHOSOCIAL MODEL</vt:lpstr>
      <vt:lpstr>POLICY AND GOVERNANCE</vt:lpstr>
      <vt:lpstr>CHALLENGES TO INTEGRATION</vt:lpstr>
      <vt:lpstr>SERVICE DELIVERY IN PRACTICE</vt:lpstr>
      <vt:lpstr>PUBLIC HEALTH INITIATIVES</vt:lpstr>
      <vt:lpstr>EQUITY AND ACCESS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HP</dc:creator>
  <cp:lastModifiedBy>Larry Osei Kofi (2308809)</cp:lastModifiedBy>
  <cp:revision>8</cp:revision>
  <dcterms:created xsi:type="dcterms:W3CDTF">2026-06-29T17:13:36Z</dcterms:created>
  <dcterms:modified xsi:type="dcterms:W3CDTF">2026-07-21T18:14:47Z</dcterms:modified>
</cp:coreProperties>
</file>