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274" r:id="rId1"/>
  </p:sldMasterIdLst>
  <p:notesMasterIdLst>
    <p:notesMasterId r:id="rId17"/>
  </p:notes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  <p:sldId id="270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32AE31-6596-49BD-B00D-DDD716D41409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1D5187E-BDAA-4243-8A42-CDC5BB8326CC}">
      <dgm:prSet custT="1"/>
      <dgm:spPr/>
      <dgm:t>
        <a:bodyPr/>
        <a:lstStyle/>
        <a:p>
          <a:r>
            <a:rPr lang="en-US" sz="16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Health, wellbeing and sustainable development</a:t>
          </a:r>
        </a:p>
      </dgm:t>
    </dgm:pt>
    <dgm:pt modelId="{9EB25A19-4C2F-4723-851F-5B8F20A23C7C}" type="parTrans" cxnId="{A2A0CED8-379F-4F4F-B64F-9A1D89766F16}">
      <dgm:prSet/>
      <dgm:spPr/>
      <dgm:t>
        <a:bodyPr/>
        <a:lstStyle/>
        <a:p>
          <a:endParaRPr lang="en-US"/>
        </a:p>
      </dgm:t>
    </dgm:pt>
    <dgm:pt modelId="{5D2505BC-363F-4402-8AF6-FA91BE11C23C}" type="sibTrans" cxnId="{A2A0CED8-379F-4F4F-B64F-9A1D89766F16}">
      <dgm:prSet/>
      <dgm:spPr/>
      <dgm:t>
        <a:bodyPr/>
        <a:lstStyle/>
        <a:p>
          <a:endParaRPr lang="en-US"/>
        </a:p>
      </dgm:t>
    </dgm:pt>
    <dgm:pt modelId="{C381DCA3-9468-4D13-993F-9667B18B510C}">
      <dgm:prSet custT="1"/>
      <dgm:spPr/>
      <dgm:t>
        <a:bodyPr/>
        <a:lstStyle/>
        <a:p>
          <a:r>
            <a:rPr lang="en-US" sz="16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Relevance</a:t>
          </a:r>
        </a:p>
      </dgm:t>
    </dgm:pt>
    <dgm:pt modelId="{F1FA2F1E-393F-4058-85C2-74B85DCBEF73}" type="parTrans" cxnId="{AB9C37EA-14B9-44DC-B16F-CF7E81F9017D}">
      <dgm:prSet/>
      <dgm:spPr/>
      <dgm:t>
        <a:bodyPr/>
        <a:lstStyle/>
        <a:p>
          <a:endParaRPr lang="en-US"/>
        </a:p>
      </dgm:t>
    </dgm:pt>
    <dgm:pt modelId="{8D274707-4A75-42CD-9029-9F83B498BE10}" type="sibTrans" cxnId="{AB9C37EA-14B9-44DC-B16F-CF7E81F9017D}">
      <dgm:prSet/>
      <dgm:spPr/>
      <dgm:t>
        <a:bodyPr/>
        <a:lstStyle/>
        <a:p>
          <a:endParaRPr lang="en-US"/>
        </a:p>
      </dgm:t>
    </dgm:pt>
    <dgm:pt modelId="{B1C6F7A9-D198-4F0F-8452-3CF9D9EBF303}">
      <dgm:prSet custT="1"/>
      <dgm:spPr/>
      <dgm:t>
        <a:bodyPr/>
        <a:lstStyle/>
        <a:p>
          <a:r>
            <a:rPr lang="en-US" sz="16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Integration of health and wellbeing approaches </a:t>
          </a:r>
        </a:p>
      </dgm:t>
    </dgm:pt>
    <dgm:pt modelId="{05CDA7B2-EDFF-4D05-88FB-65DB670884A9}" type="parTrans" cxnId="{60362223-5F74-429E-A1B3-22BA2C70025E}">
      <dgm:prSet/>
      <dgm:spPr/>
      <dgm:t>
        <a:bodyPr/>
        <a:lstStyle/>
        <a:p>
          <a:endParaRPr lang="en-US"/>
        </a:p>
      </dgm:t>
    </dgm:pt>
    <dgm:pt modelId="{556ADFFF-CC67-43F2-977C-2359C9EB2A1F}" type="sibTrans" cxnId="{60362223-5F74-429E-A1B3-22BA2C70025E}">
      <dgm:prSet/>
      <dgm:spPr/>
      <dgm:t>
        <a:bodyPr/>
        <a:lstStyle/>
        <a:p>
          <a:endParaRPr lang="en-US"/>
        </a:p>
      </dgm:t>
    </dgm:pt>
    <dgm:pt modelId="{F1A72080-E0B6-48D8-8890-E72A1AE16728}">
      <dgm:prSet custT="1"/>
      <dgm:spPr/>
      <dgm:t>
        <a:bodyPr/>
        <a:lstStyle/>
        <a:p>
          <a:r>
            <a:rPr lang="en-US" sz="16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Theoretical perspectives</a:t>
          </a:r>
        </a:p>
      </dgm:t>
    </dgm:pt>
    <dgm:pt modelId="{33DAC17F-2796-4BF0-A3F9-F78724DB5F5E}" type="parTrans" cxnId="{AAD4BBEF-4CA3-4924-A359-1210FBCC56FF}">
      <dgm:prSet/>
      <dgm:spPr/>
      <dgm:t>
        <a:bodyPr/>
        <a:lstStyle/>
        <a:p>
          <a:endParaRPr lang="en-US"/>
        </a:p>
      </dgm:t>
    </dgm:pt>
    <dgm:pt modelId="{50F80DA4-808D-4AF7-B2AA-95E02641CE3E}" type="sibTrans" cxnId="{AAD4BBEF-4CA3-4924-A359-1210FBCC56FF}">
      <dgm:prSet/>
      <dgm:spPr/>
      <dgm:t>
        <a:bodyPr/>
        <a:lstStyle/>
        <a:p>
          <a:endParaRPr lang="en-US"/>
        </a:p>
      </dgm:t>
    </dgm:pt>
    <dgm:pt modelId="{351B7438-8849-4AD1-A433-A8441EE2FF5A}">
      <dgm:prSet custT="1"/>
      <dgm:spPr/>
      <dgm:t>
        <a:bodyPr/>
        <a:lstStyle/>
        <a:p>
          <a:r>
            <a:rPr lang="en-US" sz="16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Policy and governance</a:t>
          </a:r>
        </a:p>
      </dgm:t>
    </dgm:pt>
    <dgm:pt modelId="{180CFFB0-AE9B-4760-B0CB-0B2CD3BBE712}" type="parTrans" cxnId="{06EA13F1-6561-4921-8948-F6508BF47AE8}">
      <dgm:prSet/>
      <dgm:spPr/>
      <dgm:t>
        <a:bodyPr/>
        <a:lstStyle/>
        <a:p>
          <a:endParaRPr lang="en-US"/>
        </a:p>
      </dgm:t>
    </dgm:pt>
    <dgm:pt modelId="{C8DF3746-0DE1-41EF-86DC-10193C0144FC}" type="sibTrans" cxnId="{06EA13F1-6561-4921-8948-F6508BF47AE8}">
      <dgm:prSet/>
      <dgm:spPr/>
      <dgm:t>
        <a:bodyPr/>
        <a:lstStyle/>
        <a:p>
          <a:endParaRPr lang="en-US"/>
        </a:p>
      </dgm:t>
    </dgm:pt>
    <dgm:pt modelId="{9F5BA17D-69DC-49C8-AF8B-716B9EEBF7A7}">
      <dgm:prSet custT="1"/>
      <dgm:spPr/>
      <dgm:t>
        <a:bodyPr/>
        <a:lstStyle/>
        <a:p>
          <a:r>
            <a:rPr lang="en-US" sz="16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Service delivery</a:t>
          </a:r>
        </a:p>
      </dgm:t>
    </dgm:pt>
    <dgm:pt modelId="{CD9CFD16-3A23-41FB-B041-A5C5B9648687}" type="parTrans" cxnId="{2B03F3C0-950B-4C9D-9DED-D1140A92051B}">
      <dgm:prSet/>
      <dgm:spPr/>
      <dgm:t>
        <a:bodyPr/>
        <a:lstStyle/>
        <a:p>
          <a:endParaRPr lang="en-US"/>
        </a:p>
      </dgm:t>
    </dgm:pt>
    <dgm:pt modelId="{CFEFBB1B-A8BE-4535-803F-DE015743067C}" type="sibTrans" cxnId="{2B03F3C0-950B-4C9D-9DED-D1140A92051B}">
      <dgm:prSet/>
      <dgm:spPr/>
      <dgm:t>
        <a:bodyPr/>
        <a:lstStyle/>
        <a:p>
          <a:endParaRPr lang="en-US"/>
        </a:p>
      </dgm:t>
    </dgm:pt>
    <dgm:pt modelId="{E88DADF7-60A2-496C-B1A4-386A53BE9356}">
      <dgm:prSet custT="1"/>
      <dgm:spPr/>
      <dgm:t>
        <a:bodyPr/>
        <a:lstStyle/>
        <a:p>
          <a:r>
            <a:rPr lang="en-US" sz="16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Public health initiatives</a:t>
          </a:r>
        </a:p>
      </dgm:t>
    </dgm:pt>
    <dgm:pt modelId="{726E982D-CB02-4D68-9198-56B49DAA5E18}" type="parTrans" cxnId="{A25AB478-B02B-4273-86A8-C2E79BC7A962}">
      <dgm:prSet/>
      <dgm:spPr/>
      <dgm:t>
        <a:bodyPr/>
        <a:lstStyle/>
        <a:p>
          <a:endParaRPr lang="en-US"/>
        </a:p>
      </dgm:t>
    </dgm:pt>
    <dgm:pt modelId="{3E458E96-B09D-4602-B3ED-CD6683A12A26}" type="sibTrans" cxnId="{A25AB478-B02B-4273-86A8-C2E79BC7A962}">
      <dgm:prSet/>
      <dgm:spPr/>
      <dgm:t>
        <a:bodyPr/>
        <a:lstStyle/>
        <a:p>
          <a:endParaRPr lang="en-US"/>
        </a:p>
      </dgm:t>
    </dgm:pt>
    <dgm:pt modelId="{8080680B-D7D9-4C8B-9ABA-348381C35756}">
      <dgm:prSet custT="1"/>
      <dgm:spPr/>
      <dgm:t>
        <a:bodyPr/>
        <a:lstStyle/>
        <a:p>
          <a:r>
            <a:rPr lang="en-US" sz="16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Equity and access</a:t>
          </a:r>
        </a:p>
      </dgm:t>
    </dgm:pt>
    <dgm:pt modelId="{C60DBF40-D7F1-4192-8771-527021CED67D}" type="parTrans" cxnId="{7052D95C-252A-40E9-974C-AA26FD3F849E}">
      <dgm:prSet/>
      <dgm:spPr/>
      <dgm:t>
        <a:bodyPr/>
        <a:lstStyle/>
        <a:p>
          <a:endParaRPr lang="en-US"/>
        </a:p>
      </dgm:t>
    </dgm:pt>
    <dgm:pt modelId="{1006D955-70A9-4FE9-B1FF-1D351AC3690C}" type="sibTrans" cxnId="{7052D95C-252A-40E9-974C-AA26FD3F849E}">
      <dgm:prSet/>
      <dgm:spPr/>
      <dgm:t>
        <a:bodyPr/>
        <a:lstStyle/>
        <a:p>
          <a:endParaRPr lang="en-US"/>
        </a:p>
      </dgm:t>
    </dgm:pt>
    <dgm:pt modelId="{A7D338FB-2A4B-4DA3-80E3-C40B71F6624B}">
      <dgm:prSet custT="1"/>
      <dgm:spPr/>
      <dgm:t>
        <a:bodyPr/>
        <a:lstStyle/>
        <a:p>
          <a:r>
            <a:rPr lang="en-US" sz="16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gm:t>
    </dgm:pt>
    <dgm:pt modelId="{776D795A-C911-4820-B165-A07EAE7309D0}" type="parTrans" cxnId="{F2E5F89D-7544-4A70-97E5-83F399C952E9}">
      <dgm:prSet/>
      <dgm:spPr/>
      <dgm:t>
        <a:bodyPr/>
        <a:lstStyle/>
        <a:p>
          <a:endParaRPr lang="en-US"/>
        </a:p>
      </dgm:t>
    </dgm:pt>
    <dgm:pt modelId="{94CB3812-51C8-4425-84BC-8CDA27503EED}" type="sibTrans" cxnId="{F2E5F89D-7544-4A70-97E5-83F399C952E9}">
      <dgm:prSet/>
      <dgm:spPr/>
      <dgm:t>
        <a:bodyPr/>
        <a:lstStyle/>
        <a:p>
          <a:endParaRPr lang="en-US"/>
        </a:p>
      </dgm:t>
    </dgm:pt>
    <dgm:pt modelId="{BAA0EEBD-06A8-4B33-AA91-4D07A5AC1131}">
      <dgm:prSet custT="1"/>
      <dgm:spPr/>
      <dgm:t>
        <a:bodyPr/>
        <a:lstStyle/>
        <a:p>
          <a:r>
            <a:rPr lang="en-US" sz="16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List of references </a:t>
          </a:r>
        </a:p>
      </dgm:t>
    </dgm:pt>
    <dgm:pt modelId="{23BEEE98-D55F-440D-B84C-004301C3EA5D}" type="parTrans" cxnId="{5E2098E4-0CFE-4FBD-890C-F972066E89BB}">
      <dgm:prSet/>
      <dgm:spPr/>
      <dgm:t>
        <a:bodyPr/>
        <a:lstStyle/>
        <a:p>
          <a:endParaRPr lang="en-US"/>
        </a:p>
      </dgm:t>
    </dgm:pt>
    <dgm:pt modelId="{AD68D1FE-A41F-4151-B066-0D42C0682461}" type="sibTrans" cxnId="{5E2098E4-0CFE-4FBD-890C-F972066E89BB}">
      <dgm:prSet/>
      <dgm:spPr/>
      <dgm:t>
        <a:bodyPr/>
        <a:lstStyle/>
        <a:p>
          <a:endParaRPr lang="en-US"/>
        </a:p>
      </dgm:t>
    </dgm:pt>
    <dgm:pt modelId="{5DCAAFD1-EAB3-49DF-8CC5-EF6F6712299C}" type="pres">
      <dgm:prSet presAssocID="{AC32AE31-6596-49BD-B00D-DDD716D41409}" presName="vert0" presStyleCnt="0">
        <dgm:presLayoutVars>
          <dgm:dir/>
          <dgm:animOne val="branch"/>
          <dgm:animLvl val="lvl"/>
        </dgm:presLayoutVars>
      </dgm:prSet>
      <dgm:spPr/>
    </dgm:pt>
    <dgm:pt modelId="{D57BF37F-3992-430C-94B9-7A08F462EC72}" type="pres">
      <dgm:prSet presAssocID="{01D5187E-BDAA-4243-8A42-CDC5BB8326CC}" presName="thickLine" presStyleLbl="alignNode1" presStyleIdx="0" presStyleCnt="10"/>
      <dgm:spPr/>
    </dgm:pt>
    <dgm:pt modelId="{6BEF324F-4AB1-4CD9-8479-D231A16F702F}" type="pres">
      <dgm:prSet presAssocID="{01D5187E-BDAA-4243-8A42-CDC5BB8326CC}" presName="horz1" presStyleCnt="0"/>
      <dgm:spPr/>
    </dgm:pt>
    <dgm:pt modelId="{34BC0B25-D573-4160-859E-44EF11A37BF0}" type="pres">
      <dgm:prSet presAssocID="{01D5187E-BDAA-4243-8A42-CDC5BB8326CC}" presName="tx1" presStyleLbl="revTx" presStyleIdx="0" presStyleCnt="10"/>
      <dgm:spPr/>
    </dgm:pt>
    <dgm:pt modelId="{6187845B-2A76-4673-8EF7-958852CD4977}" type="pres">
      <dgm:prSet presAssocID="{01D5187E-BDAA-4243-8A42-CDC5BB8326CC}" presName="vert1" presStyleCnt="0"/>
      <dgm:spPr/>
    </dgm:pt>
    <dgm:pt modelId="{1B0D7BFD-C043-42B1-9E66-5687593252F4}" type="pres">
      <dgm:prSet presAssocID="{C381DCA3-9468-4D13-993F-9667B18B510C}" presName="thickLine" presStyleLbl="alignNode1" presStyleIdx="1" presStyleCnt="10"/>
      <dgm:spPr/>
    </dgm:pt>
    <dgm:pt modelId="{89F97CFA-FC66-4475-8802-AEE8DDD26CE7}" type="pres">
      <dgm:prSet presAssocID="{C381DCA3-9468-4D13-993F-9667B18B510C}" presName="horz1" presStyleCnt="0"/>
      <dgm:spPr/>
    </dgm:pt>
    <dgm:pt modelId="{B064FAFD-3633-421C-9EE0-CE66A3E10205}" type="pres">
      <dgm:prSet presAssocID="{C381DCA3-9468-4D13-993F-9667B18B510C}" presName="tx1" presStyleLbl="revTx" presStyleIdx="1" presStyleCnt="10"/>
      <dgm:spPr/>
    </dgm:pt>
    <dgm:pt modelId="{A5B9958E-2DFA-4C82-BBAF-228E168013CF}" type="pres">
      <dgm:prSet presAssocID="{C381DCA3-9468-4D13-993F-9667B18B510C}" presName="vert1" presStyleCnt="0"/>
      <dgm:spPr/>
    </dgm:pt>
    <dgm:pt modelId="{FDBBB41D-E538-4259-9238-8B068BA02539}" type="pres">
      <dgm:prSet presAssocID="{B1C6F7A9-D198-4F0F-8452-3CF9D9EBF303}" presName="thickLine" presStyleLbl="alignNode1" presStyleIdx="2" presStyleCnt="10"/>
      <dgm:spPr/>
    </dgm:pt>
    <dgm:pt modelId="{82822915-1CD0-45A0-951F-037CCACE4B8C}" type="pres">
      <dgm:prSet presAssocID="{B1C6F7A9-D198-4F0F-8452-3CF9D9EBF303}" presName="horz1" presStyleCnt="0"/>
      <dgm:spPr/>
    </dgm:pt>
    <dgm:pt modelId="{B975CC9C-3866-457D-8607-DFCF3B8FD556}" type="pres">
      <dgm:prSet presAssocID="{B1C6F7A9-D198-4F0F-8452-3CF9D9EBF303}" presName="tx1" presStyleLbl="revTx" presStyleIdx="2" presStyleCnt="10"/>
      <dgm:spPr/>
    </dgm:pt>
    <dgm:pt modelId="{692373EA-A69D-4A15-8675-36E6FFDBFE6E}" type="pres">
      <dgm:prSet presAssocID="{B1C6F7A9-D198-4F0F-8452-3CF9D9EBF303}" presName="vert1" presStyleCnt="0"/>
      <dgm:spPr/>
    </dgm:pt>
    <dgm:pt modelId="{10DF096C-0110-409F-B421-0492532B88BE}" type="pres">
      <dgm:prSet presAssocID="{F1A72080-E0B6-48D8-8890-E72A1AE16728}" presName="thickLine" presStyleLbl="alignNode1" presStyleIdx="3" presStyleCnt="10"/>
      <dgm:spPr/>
    </dgm:pt>
    <dgm:pt modelId="{DE2B92E5-3F8D-49DA-8C29-A430F31C53E7}" type="pres">
      <dgm:prSet presAssocID="{F1A72080-E0B6-48D8-8890-E72A1AE16728}" presName="horz1" presStyleCnt="0"/>
      <dgm:spPr/>
    </dgm:pt>
    <dgm:pt modelId="{B7DCC30F-A03D-4FC7-9B96-D4F24089A582}" type="pres">
      <dgm:prSet presAssocID="{F1A72080-E0B6-48D8-8890-E72A1AE16728}" presName="tx1" presStyleLbl="revTx" presStyleIdx="3" presStyleCnt="10"/>
      <dgm:spPr/>
    </dgm:pt>
    <dgm:pt modelId="{76116431-7AB3-41B5-9C13-CAD89F9E0C9C}" type="pres">
      <dgm:prSet presAssocID="{F1A72080-E0B6-48D8-8890-E72A1AE16728}" presName="vert1" presStyleCnt="0"/>
      <dgm:spPr/>
    </dgm:pt>
    <dgm:pt modelId="{8DBB3FB1-2D3F-4395-8028-87C2B02C8F05}" type="pres">
      <dgm:prSet presAssocID="{351B7438-8849-4AD1-A433-A8441EE2FF5A}" presName="thickLine" presStyleLbl="alignNode1" presStyleIdx="4" presStyleCnt="10"/>
      <dgm:spPr/>
    </dgm:pt>
    <dgm:pt modelId="{A7A68D2D-DA05-4463-87D1-362A8ADC7E5B}" type="pres">
      <dgm:prSet presAssocID="{351B7438-8849-4AD1-A433-A8441EE2FF5A}" presName="horz1" presStyleCnt="0"/>
      <dgm:spPr/>
    </dgm:pt>
    <dgm:pt modelId="{917E5D3E-DDDE-427C-9A6B-55BFEEDC5F31}" type="pres">
      <dgm:prSet presAssocID="{351B7438-8849-4AD1-A433-A8441EE2FF5A}" presName="tx1" presStyleLbl="revTx" presStyleIdx="4" presStyleCnt="10"/>
      <dgm:spPr/>
    </dgm:pt>
    <dgm:pt modelId="{C72179E4-08C7-4566-ADC9-F94D88A1A023}" type="pres">
      <dgm:prSet presAssocID="{351B7438-8849-4AD1-A433-A8441EE2FF5A}" presName="vert1" presStyleCnt="0"/>
      <dgm:spPr/>
    </dgm:pt>
    <dgm:pt modelId="{4C9FAE93-50D4-4EE1-B1DC-5758071D8969}" type="pres">
      <dgm:prSet presAssocID="{9F5BA17D-69DC-49C8-AF8B-716B9EEBF7A7}" presName="thickLine" presStyleLbl="alignNode1" presStyleIdx="5" presStyleCnt="10"/>
      <dgm:spPr/>
    </dgm:pt>
    <dgm:pt modelId="{C50FA0C1-7B6A-4948-833C-CED79643BF58}" type="pres">
      <dgm:prSet presAssocID="{9F5BA17D-69DC-49C8-AF8B-716B9EEBF7A7}" presName="horz1" presStyleCnt="0"/>
      <dgm:spPr/>
    </dgm:pt>
    <dgm:pt modelId="{C0B36FA0-6BB7-4E29-B2C0-45C3E8AB5E46}" type="pres">
      <dgm:prSet presAssocID="{9F5BA17D-69DC-49C8-AF8B-716B9EEBF7A7}" presName="tx1" presStyleLbl="revTx" presStyleIdx="5" presStyleCnt="10"/>
      <dgm:spPr/>
    </dgm:pt>
    <dgm:pt modelId="{CE5CA987-1180-48ED-B05E-6D2746FFF6E5}" type="pres">
      <dgm:prSet presAssocID="{9F5BA17D-69DC-49C8-AF8B-716B9EEBF7A7}" presName="vert1" presStyleCnt="0"/>
      <dgm:spPr/>
    </dgm:pt>
    <dgm:pt modelId="{7DF40DDA-22C8-4736-98DD-A7648854D508}" type="pres">
      <dgm:prSet presAssocID="{E88DADF7-60A2-496C-B1A4-386A53BE9356}" presName="thickLine" presStyleLbl="alignNode1" presStyleIdx="6" presStyleCnt="10"/>
      <dgm:spPr/>
    </dgm:pt>
    <dgm:pt modelId="{A9467CF6-9B5B-4B23-B772-A673ACB83C7E}" type="pres">
      <dgm:prSet presAssocID="{E88DADF7-60A2-496C-B1A4-386A53BE9356}" presName="horz1" presStyleCnt="0"/>
      <dgm:spPr/>
    </dgm:pt>
    <dgm:pt modelId="{2C105AE2-7424-42CB-A08E-EA846E47AB21}" type="pres">
      <dgm:prSet presAssocID="{E88DADF7-60A2-496C-B1A4-386A53BE9356}" presName="tx1" presStyleLbl="revTx" presStyleIdx="6" presStyleCnt="10"/>
      <dgm:spPr/>
    </dgm:pt>
    <dgm:pt modelId="{D3298601-5EB7-4A5D-BF86-827AC1ECC08F}" type="pres">
      <dgm:prSet presAssocID="{E88DADF7-60A2-496C-B1A4-386A53BE9356}" presName="vert1" presStyleCnt="0"/>
      <dgm:spPr/>
    </dgm:pt>
    <dgm:pt modelId="{4415F999-6E5D-472E-A0B2-DD6C33957A30}" type="pres">
      <dgm:prSet presAssocID="{8080680B-D7D9-4C8B-9ABA-348381C35756}" presName="thickLine" presStyleLbl="alignNode1" presStyleIdx="7" presStyleCnt="10"/>
      <dgm:spPr/>
    </dgm:pt>
    <dgm:pt modelId="{3CAC6486-C84C-4401-ACC7-A27484101107}" type="pres">
      <dgm:prSet presAssocID="{8080680B-D7D9-4C8B-9ABA-348381C35756}" presName="horz1" presStyleCnt="0"/>
      <dgm:spPr/>
    </dgm:pt>
    <dgm:pt modelId="{5538149F-CE16-471C-98EA-C91991234676}" type="pres">
      <dgm:prSet presAssocID="{8080680B-D7D9-4C8B-9ABA-348381C35756}" presName="tx1" presStyleLbl="revTx" presStyleIdx="7" presStyleCnt="10"/>
      <dgm:spPr/>
    </dgm:pt>
    <dgm:pt modelId="{99B11D20-4C23-4898-800A-7E5958A0DA09}" type="pres">
      <dgm:prSet presAssocID="{8080680B-D7D9-4C8B-9ABA-348381C35756}" presName="vert1" presStyleCnt="0"/>
      <dgm:spPr/>
    </dgm:pt>
    <dgm:pt modelId="{0E5BE7F8-F1C8-46ED-9A0E-63272D24E293}" type="pres">
      <dgm:prSet presAssocID="{A7D338FB-2A4B-4DA3-80E3-C40B71F6624B}" presName="thickLine" presStyleLbl="alignNode1" presStyleIdx="8" presStyleCnt="10"/>
      <dgm:spPr/>
    </dgm:pt>
    <dgm:pt modelId="{59A040E1-7ACF-4443-98C6-1680728EC8E7}" type="pres">
      <dgm:prSet presAssocID="{A7D338FB-2A4B-4DA3-80E3-C40B71F6624B}" presName="horz1" presStyleCnt="0"/>
      <dgm:spPr/>
    </dgm:pt>
    <dgm:pt modelId="{D112AB52-AE55-4F6D-929E-0759BB304F99}" type="pres">
      <dgm:prSet presAssocID="{A7D338FB-2A4B-4DA3-80E3-C40B71F6624B}" presName="tx1" presStyleLbl="revTx" presStyleIdx="8" presStyleCnt="10"/>
      <dgm:spPr/>
    </dgm:pt>
    <dgm:pt modelId="{198B1282-3212-4974-B84F-858F96CB6705}" type="pres">
      <dgm:prSet presAssocID="{A7D338FB-2A4B-4DA3-80E3-C40B71F6624B}" presName="vert1" presStyleCnt="0"/>
      <dgm:spPr/>
    </dgm:pt>
    <dgm:pt modelId="{2B136CAA-DD3C-4399-AF04-FA41D998E993}" type="pres">
      <dgm:prSet presAssocID="{BAA0EEBD-06A8-4B33-AA91-4D07A5AC1131}" presName="thickLine" presStyleLbl="alignNode1" presStyleIdx="9" presStyleCnt="10"/>
      <dgm:spPr/>
    </dgm:pt>
    <dgm:pt modelId="{18CB7CD6-8A59-46F6-9B71-F24B28EF1DE3}" type="pres">
      <dgm:prSet presAssocID="{BAA0EEBD-06A8-4B33-AA91-4D07A5AC1131}" presName="horz1" presStyleCnt="0"/>
      <dgm:spPr/>
    </dgm:pt>
    <dgm:pt modelId="{EFF54034-7405-4201-9736-BB427864D566}" type="pres">
      <dgm:prSet presAssocID="{BAA0EEBD-06A8-4B33-AA91-4D07A5AC1131}" presName="tx1" presStyleLbl="revTx" presStyleIdx="9" presStyleCnt="10"/>
      <dgm:spPr/>
    </dgm:pt>
    <dgm:pt modelId="{F0D67F06-E8F8-407A-AEE3-A3510B966335}" type="pres">
      <dgm:prSet presAssocID="{BAA0EEBD-06A8-4B33-AA91-4D07A5AC1131}" presName="vert1" presStyleCnt="0"/>
      <dgm:spPr/>
    </dgm:pt>
  </dgm:ptLst>
  <dgm:cxnLst>
    <dgm:cxn modelId="{A0368E0A-099E-4F84-B079-B525CB2468EE}" type="presOf" srcId="{E88DADF7-60A2-496C-B1A4-386A53BE9356}" destId="{2C105AE2-7424-42CB-A08E-EA846E47AB21}" srcOrd="0" destOrd="0" presId="urn:microsoft.com/office/officeart/2008/layout/LinedList"/>
    <dgm:cxn modelId="{00430B0D-EC4A-4B84-9429-46444F23E9B4}" type="presOf" srcId="{B1C6F7A9-D198-4F0F-8452-3CF9D9EBF303}" destId="{B975CC9C-3866-457D-8607-DFCF3B8FD556}" srcOrd="0" destOrd="0" presId="urn:microsoft.com/office/officeart/2008/layout/LinedList"/>
    <dgm:cxn modelId="{2CF11C22-3A6C-41E3-810A-610241AB10BC}" type="presOf" srcId="{9F5BA17D-69DC-49C8-AF8B-716B9EEBF7A7}" destId="{C0B36FA0-6BB7-4E29-B2C0-45C3E8AB5E46}" srcOrd="0" destOrd="0" presId="urn:microsoft.com/office/officeart/2008/layout/LinedList"/>
    <dgm:cxn modelId="{60362223-5F74-429E-A1B3-22BA2C70025E}" srcId="{AC32AE31-6596-49BD-B00D-DDD716D41409}" destId="{B1C6F7A9-D198-4F0F-8452-3CF9D9EBF303}" srcOrd="2" destOrd="0" parTransId="{05CDA7B2-EDFF-4D05-88FB-65DB670884A9}" sibTransId="{556ADFFF-CC67-43F2-977C-2359C9EB2A1F}"/>
    <dgm:cxn modelId="{7052D95C-252A-40E9-974C-AA26FD3F849E}" srcId="{AC32AE31-6596-49BD-B00D-DDD716D41409}" destId="{8080680B-D7D9-4C8B-9ABA-348381C35756}" srcOrd="7" destOrd="0" parTransId="{C60DBF40-D7F1-4192-8771-527021CED67D}" sibTransId="{1006D955-70A9-4FE9-B1FF-1D351AC3690C}"/>
    <dgm:cxn modelId="{0D274A54-9467-424E-93C7-0288ABD97D4E}" type="presOf" srcId="{C381DCA3-9468-4D13-993F-9667B18B510C}" destId="{B064FAFD-3633-421C-9EE0-CE66A3E10205}" srcOrd="0" destOrd="0" presId="urn:microsoft.com/office/officeart/2008/layout/LinedList"/>
    <dgm:cxn modelId="{A25AB478-B02B-4273-86A8-C2E79BC7A962}" srcId="{AC32AE31-6596-49BD-B00D-DDD716D41409}" destId="{E88DADF7-60A2-496C-B1A4-386A53BE9356}" srcOrd="6" destOrd="0" parTransId="{726E982D-CB02-4D68-9198-56B49DAA5E18}" sibTransId="{3E458E96-B09D-4602-B3ED-CD6683A12A26}"/>
    <dgm:cxn modelId="{7D626B7B-CF9A-44D1-9802-D2FDD9F4E800}" type="presOf" srcId="{351B7438-8849-4AD1-A433-A8441EE2FF5A}" destId="{917E5D3E-DDDE-427C-9A6B-55BFEEDC5F31}" srcOrd="0" destOrd="0" presId="urn:microsoft.com/office/officeart/2008/layout/LinedList"/>
    <dgm:cxn modelId="{F0E60C87-7DB5-4288-8F75-2E62888D0D7D}" type="presOf" srcId="{01D5187E-BDAA-4243-8A42-CDC5BB8326CC}" destId="{34BC0B25-D573-4160-859E-44EF11A37BF0}" srcOrd="0" destOrd="0" presId="urn:microsoft.com/office/officeart/2008/layout/LinedList"/>
    <dgm:cxn modelId="{2EDEBC90-8EC7-43C2-82E8-03A321A22375}" type="presOf" srcId="{BAA0EEBD-06A8-4B33-AA91-4D07A5AC1131}" destId="{EFF54034-7405-4201-9736-BB427864D566}" srcOrd="0" destOrd="0" presId="urn:microsoft.com/office/officeart/2008/layout/LinedList"/>
    <dgm:cxn modelId="{3005ED93-5CB1-46F0-8926-1E3978C79426}" type="presOf" srcId="{8080680B-D7D9-4C8B-9ABA-348381C35756}" destId="{5538149F-CE16-471C-98EA-C91991234676}" srcOrd="0" destOrd="0" presId="urn:microsoft.com/office/officeart/2008/layout/LinedList"/>
    <dgm:cxn modelId="{F2E5F89D-7544-4A70-97E5-83F399C952E9}" srcId="{AC32AE31-6596-49BD-B00D-DDD716D41409}" destId="{A7D338FB-2A4B-4DA3-80E3-C40B71F6624B}" srcOrd="8" destOrd="0" parTransId="{776D795A-C911-4820-B165-A07EAE7309D0}" sibTransId="{94CB3812-51C8-4425-84BC-8CDA27503EED}"/>
    <dgm:cxn modelId="{2B03F3C0-950B-4C9D-9DED-D1140A92051B}" srcId="{AC32AE31-6596-49BD-B00D-DDD716D41409}" destId="{9F5BA17D-69DC-49C8-AF8B-716B9EEBF7A7}" srcOrd="5" destOrd="0" parTransId="{CD9CFD16-3A23-41FB-B041-A5C5B9648687}" sibTransId="{CFEFBB1B-A8BE-4535-803F-DE015743067C}"/>
    <dgm:cxn modelId="{A2A0CED8-379F-4F4F-B64F-9A1D89766F16}" srcId="{AC32AE31-6596-49BD-B00D-DDD716D41409}" destId="{01D5187E-BDAA-4243-8A42-CDC5BB8326CC}" srcOrd="0" destOrd="0" parTransId="{9EB25A19-4C2F-4723-851F-5B8F20A23C7C}" sibTransId="{5D2505BC-363F-4402-8AF6-FA91BE11C23C}"/>
    <dgm:cxn modelId="{0BC2A3E3-6EE2-425D-9397-DAD92B124D97}" type="presOf" srcId="{AC32AE31-6596-49BD-B00D-DDD716D41409}" destId="{5DCAAFD1-EAB3-49DF-8CC5-EF6F6712299C}" srcOrd="0" destOrd="0" presId="urn:microsoft.com/office/officeart/2008/layout/LinedList"/>
    <dgm:cxn modelId="{5E2098E4-0CFE-4FBD-890C-F972066E89BB}" srcId="{AC32AE31-6596-49BD-B00D-DDD716D41409}" destId="{BAA0EEBD-06A8-4B33-AA91-4D07A5AC1131}" srcOrd="9" destOrd="0" parTransId="{23BEEE98-D55F-440D-B84C-004301C3EA5D}" sibTransId="{AD68D1FE-A41F-4151-B066-0D42C0682461}"/>
    <dgm:cxn modelId="{AB9C37EA-14B9-44DC-B16F-CF7E81F9017D}" srcId="{AC32AE31-6596-49BD-B00D-DDD716D41409}" destId="{C381DCA3-9468-4D13-993F-9667B18B510C}" srcOrd="1" destOrd="0" parTransId="{F1FA2F1E-393F-4058-85C2-74B85DCBEF73}" sibTransId="{8D274707-4A75-42CD-9029-9F83B498BE10}"/>
    <dgm:cxn modelId="{AAD4BBEF-4CA3-4924-A359-1210FBCC56FF}" srcId="{AC32AE31-6596-49BD-B00D-DDD716D41409}" destId="{F1A72080-E0B6-48D8-8890-E72A1AE16728}" srcOrd="3" destOrd="0" parTransId="{33DAC17F-2796-4BF0-A3F9-F78724DB5F5E}" sibTransId="{50F80DA4-808D-4AF7-B2AA-95E02641CE3E}"/>
    <dgm:cxn modelId="{06EA13F1-6561-4921-8948-F6508BF47AE8}" srcId="{AC32AE31-6596-49BD-B00D-DDD716D41409}" destId="{351B7438-8849-4AD1-A433-A8441EE2FF5A}" srcOrd="4" destOrd="0" parTransId="{180CFFB0-AE9B-4760-B0CB-0B2CD3BBE712}" sibTransId="{C8DF3746-0DE1-41EF-86DC-10193C0144FC}"/>
    <dgm:cxn modelId="{3E6EB7F4-257F-498C-99B2-DFE005FB5E42}" type="presOf" srcId="{F1A72080-E0B6-48D8-8890-E72A1AE16728}" destId="{B7DCC30F-A03D-4FC7-9B96-D4F24089A582}" srcOrd="0" destOrd="0" presId="urn:microsoft.com/office/officeart/2008/layout/LinedList"/>
    <dgm:cxn modelId="{1A85A9F7-3E22-493D-8A33-879461208816}" type="presOf" srcId="{A7D338FB-2A4B-4DA3-80E3-C40B71F6624B}" destId="{D112AB52-AE55-4F6D-929E-0759BB304F99}" srcOrd="0" destOrd="0" presId="urn:microsoft.com/office/officeart/2008/layout/LinedList"/>
    <dgm:cxn modelId="{362C3CE9-C3A8-49D4-9831-E2739D724A36}" type="presParOf" srcId="{5DCAAFD1-EAB3-49DF-8CC5-EF6F6712299C}" destId="{D57BF37F-3992-430C-94B9-7A08F462EC72}" srcOrd="0" destOrd="0" presId="urn:microsoft.com/office/officeart/2008/layout/LinedList"/>
    <dgm:cxn modelId="{DC5AC78A-FC9A-40A9-801D-67951611DB15}" type="presParOf" srcId="{5DCAAFD1-EAB3-49DF-8CC5-EF6F6712299C}" destId="{6BEF324F-4AB1-4CD9-8479-D231A16F702F}" srcOrd="1" destOrd="0" presId="urn:microsoft.com/office/officeart/2008/layout/LinedList"/>
    <dgm:cxn modelId="{9D42BBF2-42F6-44F4-B510-BAC3949385DD}" type="presParOf" srcId="{6BEF324F-4AB1-4CD9-8479-D231A16F702F}" destId="{34BC0B25-D573-4160-859E-44EF11A37BF0}" srcOrd="0" destOrd="0" presId="urn:microsoft.com/office/officeart/2008/layout/LinedList"/>
    <dgm:cxn modelId="{FE7B2E3E-3702-41FE-AFD1-877EB244EEC6}" type="presParOf" srcId="{6BEF324F-4AB1-4CD9-8479-D231A16F702F}" destId="{6187845B-2A76-4673-8EF7-958852CD4977}" srcOrd="1" destOrd="0" presId="urn:microsoft.com/office/officeart/2008/layout/LinedList"/>
    <dgm:cxn modelId="{BB0B7ADE-FDB1-4B22-8CC2-688D45ADCA4B}" type="presParOf" srcId="{5DCAAFD1-EAB3-49DF-8CC5-EF6F6712299C}" destId="{1B0D7BFD-C043-42B1-9E66-5687593252F4}" srcOrd="2" destOrd="0" presId="urn:microsoft.com/office/officeart/2008/layout/LinedList"/>
    <dgm:cxn modelId="{E8E8C470-3ED3-47B3-918C-2E15C6CAD498}" type="presParOf" srcId="{5DCAAFD1-EAB3-49DF-8CC5-EF6F6712299C}" destId="{89F97CFA-FC66-4475-8802-AEE8DDD26CE7}" srcOrd="3" destOrd="0" presId="urn:microsoft.com/office/officeart/2008/layout/LinedList"/>
    <dgm:cxn modelId="{229BC064-71E7-4F6C-8FE9-FBAE04D90D18}" type="presParOf" srcId="{89F97CFA-FC66-4475-8802-AEE8DDD26CE7}" destId="{B064FAFD-3633-421C-9EE0-CE66A3E10205}" srcOrd="0" destOrd="0" presId="urn:microsoft.com/office/officeart/2008/layout/LinedList"/>
    <dgm:cxn modelId="{FA174C84-EFE0-48CA-876C-30FABD8F1E13}" type="presParOf" srcId="{89F97CFA-FC66-4475-8802-AEE8DDD26CE7}" destId="{A5B9958E-2DFA-4C82-BBAF-228E168013CF}" srcOrd="1" destOrd="0" presId="urn:microsoft.com/office/officeart/2008/layout/LinedList"/>
    <dgm:cxn modelId="{62BF5EF8-2DC4-4E53-BC31-00F53F122206}" type="presParOf" srcId="{5DCAAFD1-EAB3-49DF-8CC5-EF6F6712299C}" destId="{FDBBB41D-E538-4259-9238-8B068BA02539}" srcOrd="4" destOrd="0" presId="urn:microsoft.com/office/officeart/2008/layout/LinedList"/>
    <dgm:cxn modelId="{A7DDFA32-62A2-479F-8C18-BA331057F607}" type="presParOf" srcId="{5DCAAFD1-EAB3-49DF-8CC5-EF6F6712299C}" destId="{82822915-1CD0-45A0-951F-037CCACE4B8C}" srcOrd="5" destOrd="0" presId="urn:microsoft.com/office/officeart/2008/layout/LinedList"/>
    <dgm:cxn modelId="{2F3AF993-B0AC-415D-B730-411AE9B8FC13}" type="presParOf" srcId="{82822915-1CD0-45A0-951F-037CCACE4B8C}" destId="{B975CC9C-3866-457D-8607-DFCF3B8FD556}" srcOrd="0" destOrd="0" presId="urn:microsoft.com/office/officeart/2008/layout/LinedList"/>
    <dgm:cxn modelId="{C27FDE6E-97E0-4F98-A364-AC65B79E4AE9}" type="presParOf" srcId="{82822915-1CD0-45A0-951F-037CCACE4B8C}" destId="{692373EA-A69D-4A15-8675-36E6FFDBFE6E}" srcOrd="1" destOrd="0" presId="urn:microsoft.com/office/officeart/2008/layout/LinedList"/>
    <dgm:cxn modelId="{11049ACE-547B-4634-83CD-8C267686825B}" type="presParOf" srcId="{5DCAAFD1-EAB3-49DF-8CC5-EF6F6712299C}" destId="{10DF096C-0110-409F-B421-0492532B88BE}" srcOrd="6" destOrd="0" presId="urn:microsoft.com/office/officeart/2008/layout/LinedList"/>
    <dgm:cxn modelId="{EF55D4BB-D997-44EB-9E85-0522AE99F82A}" type="presParOf" srcId="{5DCAAFD1-EAB3-49DF-8CC5-EF6F6712299C}" destId="{DE2B92E5-3F8D-49DA-8C29-A430F31C53E7}" srcOrd="7" destOrd="0" presId="urn:microsoft.com/office/officeart/2008/layout/LinedList"/>
    <dgm:cxn modelId="{DC80E686-CB96-4F8B-97A1-2C9F7F8E7869}" type="presParOf" srcId="{DE2B92E5-3F8D-49DA-8C29-A430F31C53E7}" destId="{B7DCC30F-A03D-4FC7-9B96-D4F24089A582}" srcOrd="0" destOrd="0" presId="urn:microsoft.com/office/officeart/2008/layout/LinedList"/>
    <dgm:cxn modelId="{0FF7DC12-7CC9-4E22-A151-513D0C5084B1}" type="presParOf" srcId="{DE2B92E5-3F8D-49DA-8C29-A430F31C53E7}" destId="{76116431-7AB3-41B5-9C13-CAD89F9E0C9C}" srcOrd="1" destOrd="0" presId="urn:microsoft.com/office/officeart/2008/layout/LinedList"/>
    <dgm:cxn modelId="{A65784EC-A9FF-4941-BA0C-067B40D5F83C}" type="presParOf" srcId="{5DCAAFD1-EAB3-49DF-8CC5-EF6F6712299C}" destId="{8DBB3FB1-2D3F-4395-8028-87C2B02C8F05}" srcOrd="8" destOrd="0" presId="urn:microsoft.com/office/officeart/2008/layout/LinedList"/>
    <dgm:cxn modelId="{9176C872-C0E6-4591-B188-82B0F8ADB660}" type="presParOf" srcId="{5DCAAFD1-EAB3-49DF-8CC5-EF6F6712299C}" destId="{A7A68D2D-DA05-4463-87D1-362A8ADC7E5B}" srcOrd="9" destOrd="0" presId="urn:microsoft.com/office/officeart/2008/layout/LinedList"/>
    <dgm:cxn modelId="{FD1A168F-BD69-435B-BCA2-6A3FC62B2C77}" type="presParOf" srcId="{A7A68D2D-DA05-4463-87D1-362A8ADC7E5B}" destId="{917E5D3E-DDDE-427C-9A6B-55BFEEDC5F31}" srcOrd="0" destOrd="0" presId="urn:microsoft.com/office/officeart/2008/layout/LinedList"/>
    <dgm:cxn modelId="{2E8B2276-F510-4A21-BD1A-F29711E4CC83}" type="presParOf" srcId="{A7A68D2D-DA05-4463-87D1-362A8ADC7E5B}" destId="{C72179E4-08C7-4566-ADC9-F94D88A1A023}" srcOrd="1" destOrd="0" presId="urn:microsoft.com/office/officeart/2008/layout/LinedList"/>
    <dgm:cxn modelId="{3474E179-648D-4891-97BB-008F62EE1077}" type="presParOf" srcId="{5DCAAFD1-EAB3-49DF-8CC5-EF6F6712299C}" destId="{4C9FAE93-50D4-4EE1-B1DC-5758071D8969}" srcOrd="10" destOrd="0" presId="urn:microsoft.com/office/officeart/2008/layout/LinedList"/>
    <dgm:cxn modelId="{A46F4A57-1863-45E9-B3BF-283A10476830}" type="presParOf" srcId="{5DCAAFD1-EAB3-49DF-8CC5-EF6F6712299C}" destId="{C50FA0C1-7B6A-4948-833C-CED79643BF58}" srcOrd="11" destOrd="0" presId="urn:microsoft.com/office/officeart/2008/layout/LinedList"/>
    <dgm:cxn modelId="{2EDCF374-21EC-42E1-87C8-47D248DE65F2}" type="presParOf" srcId="{C50FA0C1-7B6A-4948-833C-CED79643BF58}" destId="{C0B36FA0-6BB7-4E29-B2C0-45C3E8AB5E46}" srcOrd="0" destOrd="0" presId="urn:microsoft.com/office/officeart/2008/layout/LinedList"/>
    <dgm:cxn modelId="{11F8030D-C81C-44E4-9E08-237D8A9ED515}" type="presParOf" srcId="{C50FA0C1-7B6A-4948-833C-CED79643BF58}" destId="{CE5CA987-1180-48ED-B05E-6D2746FFF6E5}" srcOrd="1" destOrd="0" presId="urn:microsoft.com/office/officeart/2008/layout/LinedList"/>
    <dgm:cxn modelId="{61AAA144-72D0-4A08-954A-2135939D1D7F}" type="presParOf" srcId="{5DCAAFD1-EAB3-49DF-8CC5-EF6F6712299C}" destId="{7DF40DDA-22C8-4736-98DD-A7648854D508}" srcOrd="12" destOrd="0" presId="urn:microsoft.com/office/officeart/2008/layout/LinedList"/>
    <dgm:cxn modelId="{711E2DF2-A873-4D61-B93E-BD8495A138F6}" type="presParOf" srcId="{5DCAAFD1-EAB3-49DF-8CC5-EF6F6712299C}" destId="{A9467CF6-9B5B-4B23-B772-A673ACB83C7E}" srcOrd="13" destOrd="0" presId="urn:microsoft.com/office/officeart/2008/layout/LinedList"/>
    <dgm:cxn modelId="{972E6DC8-E290-4516-8870-E2577E1619F9}" type="presParOf" srcId="{A9467CF6-9B5B-4B23-B772-A673ACB83C7E}" destId="{2C105AE2-7424-42CB-A08E-EA846E47AB21}" srcOrd="0" destOrd="0" presId="urn:microsoft.com/office/officeart/2008/layout/LinedList"/>
    <dgm:cxn modelId="{A1125F3F-8E2D-4091-9B54-80C4693D91CC}" type="presParOf" srcId="{A9467CF6-9B5B-4B23-B772-A673ACB83C7E}" destId="{D3298601-5EB7-4A5D-BF86-827AC1ECC08F}" srcOrd="1" destOrd="0" presId="urn:microsoft.com/office/officeart/2008/layout/LinedList"/>
    <dgm:cxn modelId="{86624479-BB8A-453D-A815-B9423C878470}" type="presParOf" srcId="{5DCAAFD1-EAB3-49DF-8CC5-EF6F6712299C}" destId="{4415F999-6E5D-472E-A0B2-DD6C33957A30}" srcOrd="14" destOrd="0" presId="urn:microsoft.com/office/officeart/2008/layout/LinedList"/>
    <dgm:cxn modelId="{4B0A1DA3-0034-4C76-A931-23FE9A0994F6}" type="presParOf" srcId="{5DCAAFD1-EAB3-49DF-8CC5-EF6F6712299C}" destId="{3CAC6486-C84C-4401-ACC7-A27484101107}" srcOrd="15" destOrd="0" presId="urn:microsoft.com/office/officeart/2008/layout/LinedList"/>
    <dgm:cxn modelId="{9A207440-DB9A-4434-8FD9-C61A9BF04A97}" type="presParOf" srcId="{3CAC6486-C84C-4401-ACC7-A27484101107}" destId="{5538149F-CE16-471C-98EA-C91991234676}" srcOrd="0" destOrd="0" presId="urn:microsoft.com/office/officeart/2008/layout/LinedList"/>
    <dgm:cxn modelId="{4B7B658E-205D-4659-8A92-0985C8A80CD3}" type="presParOf" srcId="{3CAC6486-C84C-4401-ACC7-A27484101107}" destId="{99B11D20-4C23-4898-800A-7E5958A0DA09}" srcOrd="1" destOrd="0" presId="urn:microsoft.com/office/officeart/2008/layout/LinedList"/>
    <dgm:cxn modelId="{4424CC02-A0FE-4DB6-828B-87B983BC73A4}" type="presParOf" srcId="{5DCAAFD1-EAB3-49DF-8CC5-EF6F6712299C}" destId="{0E5BE7F8-F1C8-46ED-9A0E-63272D24E293}" srcOrd="16" destOrd="0" presId="urn:microsoft.com/office/officeart/2008/layout/LinedList"/>
    <dgm:cxn modelId="{C2071ADC-74C3-4F4B-A017-950ED75EC589}" type="presParOf" srcId="{5DCAAFD1-EAB3-49DF-8CC5-EF6F6712299C}" destId="{59A040E1-7ACF-4443-98C6-1680728EC8E7}" srcOrd="17" destOrd="0" presId="urn:microsoft.com/office/officeart/2008/layout/LinedList"/>
    <dgm:cxn modelId="{707A1005-F10A-4521-A9FD-910027317A7C}" type="presParOf" srcId="{59A040E1-7ACF-4443-98C6-1680728EC8E7}" destId="{D112AB52-AE55-4F6D-929E-0759BB304F99}" srcOrd="0" destOrd="0" presId="urn:microsoft.com/office/officeart/2008/layout/LinedList"/>
    <dgm:cxn modelId="{9AE9192B-3CA7-433E-AE6D-FFC533BD441A}" type="presParOf" srcId="{59A040E1-7ACF-4443-98C6-1680728EC8E7}" destId="{198B1282-3212-4974-B84F-858F96CB6705}" srcOrd="1" destOrd="0" presId="urn:microsoft.com/office/officeart/2008/layout/LinedList"/>
    <dgm:cxn modelId="{11710CEF-DA17-46AD-99F4-8FE0C9D881A8}" type="presParOf" srcId="{5DCAAFD1-EAB3-49DF-8CC5-EF6F6712299C}" destId="{2B136CAA-DD3C-4399-AF04-FA41D998E993}" srcOrd="18" destOrd="0" presId="urn:microsoft.com/office/officeart/2008/layout/LinedList"/>
    <dgm:cxn modelId="{F3DF5216-8EF3-4DFD-98D1-42DA8805608A}" type="presParOf" srcId="{5DCAAFD1-EAB3-49DF-8CC5-EF6F6712299C}" destId="{18CB7CD6-8A59-46F6-9B71-F24B28EF1DE3}" srcOrd="19" destOrd="0" presId="urn:microsoft.com/office/officeart/2008/layout/LinedList"/>
    <dgm:cxn modelId="{B71187E0-45E5-4D0C-8025-2DBAEAD2396D}" type="presParOf" srcId="{18CB7CD6-8A59-46F6-9B71-F24B28EF1DE3}" destId="{EFF54034-7405-4201-9736-BB427864D566}" srcOrd="0" destOrd="0" presId="urn:microsoft.com/office/officeart/2008/layout/LinedList"/>
    <dgm:cxn modelId="{6BBB5D87-9F4E-4736-B569-ACCB78F4B7DA}" type="presParOf" srcId="{18CB7CD6-8A59-46F6-9B71-F24B28EF1DE3}" destId="{F0D67F06-E8F8-407A-AEE3-A3510B96633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F1ECBF4-A2E9-4C20-B0D5-18479EE93E97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CEF843-18AB-4420-BC7E-29E9C3EE1F9D}">
      <dgm:prSet custT="1"/>
      <dgm:spPr/>
      <dgm:t>
        <a:bodyPr/>
        <a:lstStyle/>
        <a:p>
          <a:r>
            <a:rPr lang="en-US" sz="1600" b="0" dirty="0">
              <a:latin typeface="Arial" panose="020B0604020202020204" pitchFamily="34" charset="0"/>
              <a:cs typeface="Arial" panose="020B0604020202020204" pitchFamily="34" charset="0"/>
            </a:rPr>
            <a:t>Rising obesity and mental‑health challenges show the need for integrated wellbeing strategies</a:t>
          </a:r>
          <a:r>
            <a:rPr lang="en-US" sz="1200" b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(WHO,2025).</a:t>
          </a:r>
          <a:endParaRPr lang="en-US" sz="12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9D5F32-B9F1-4E76-B98C-17C53192F39B}" type="parTrans" cxnId="{8091B56A-A165-4426-8091-81BCB3D9C21E}">
      <dgm:prSet/>
      <dgm:spPr/>
      <dgm:t>
        <a:bodyPr/>
        <a:lstStyle/>
        <a:p>
          <a:endParaRPr lang="en-US"/>
        </a:p>
      </dgm:t>
    </dgm:pt>
    <dgm:pt modelId="{A3FC6C4A-1522-4C83-95A6-7C613CFEB417}" type="sibTrans" cxnId="{8091B56A-A165-4426-8091-81BCB3D9C21E}">
      <dgm:prSet/>
      <dgm:spPr/>
      <dgm:t>
        <a:bodyPr/>
        <a:lstStyle/>
        <a:p>
          <a:endParaRPr lang="en-US"/>
        </a:p>
      </dgm:t>
    </dgm:pt>
    <dgm:pt modelId="{D86AE2C3-2397-4C56-84D5-650681087559}">
      <dgm:prSet custT="1"/>
      <dgm:spPr/>
      <dgm:t>
        <a:bodyPr/>
        <a:lstStyle/>
        <a:p>
          <a:r>
            <a:rPr lang="en-US" sz="1600" b="0" dirty="0">
              <a:latin typeface="Arial" panose="020B0604020202020204" pitchFamily="34" charset="0"/>
              <a:cs typeface="Arial" panose="020B0604020202020204" pitchFamily="34" charset="0"/>
            </a:rPr>
            <a:t>Sustainability is essential as healthcare contributes significantly to carbon emissions</a:t>
          </a:r>
          <a:r>
            <a:rPr lang="en-US" sz="1200" b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(WHO,2025).</a:t>
          </a:r>
          <a:endParaRPr lang="en-US" sz="12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40FF85-0FC6-433D-8C60-6CF2FA20EE1D}" type="parTrans" cxnId="{9D4D407A-C931-4D1E-8834-AF1983A218CC}">
      <dgm:prSet/>
      <dgm:spPr/>
      <dgm:t>
        <a:bodyPr/>
        <a:lstStyle/>
        <a:p>
          <a:endParaRPr lang="en-US"/>
        </a:p>
      </dgm:t>
    </dgm:pt>
    <dgm:pt modelId="{6CC6F88B-A229-4703-998D-89B45B66FDFC}" type="sibTrans" cxnId="{9D4D407A-C931-4D1E-8834-AF1983A218CC}">
      <dgm:prSet/>
      <dgm:spPr/>
      <dgm:t>
        <a:bodyPr/>
        <a:lstStyle/>
        <a:p>
          <a:endParaRPr lang="en-US"/>
        </a:p>
      </dgm:t>
    </dgm:pt>
    <dgm:pt modelId="{49E6E6C8-B5AD-4B91-B106-0136EFA0E2D8}">
      <dgm:prSet custT="1"/>
      <dgm:spPr/>
      <dgm:t>
        <a:bodyPr/>
        <a:lstStyle/>
        <a:p>
          <a:r>
            <a:rPr lang="en-US" sz="1600" b="0" dirty="0">
              <a:latin typeface="Arial" panose="020B0604020202020204" pitchFamily="34" charset="0"/>
              <a:cs typeface="Arial" panose="020B0604020202020204" pitchFamily="34" charset="0"/>
            </a:rPr>
            <a:t>Increasing social isolation highlights the importance of community‑based wellbeing support.(</a:t>
          </a: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WHO,2025</a:t>
          </a:r>
          <a:r>
            <a:rPr lang="en-US" sz="1200" b="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</a:p>
      </dgm:t>
    </dgm:pt>
    <dgm:pt modelId="{396B5AB7-4279-4F5D-85E0-6E6921C10DEA}" type="parTrans" cxnId="{7343A2F8-AA27-4453-B882-FA93F9B13DB2}">
      <dgm:prSet/>
      <dgm:spPr/>
      <dgm:t>
        <a:bodyPr/>
        <a:lstStyle/>
        <a:p>
          <a:endParaRPr lang="en-US"/>
        </a:p>
      </dgm:t>
    </dgm:pt>
    <dgm:pt modelId="{5FA2ED3F-9570-4CEE-B0C3-3FE7F6773177}" type="sibTrans" cxnId="{7343A2F8-AA27-4453-B882-FA93F9B13DB2}">
      <dgm:prSet/>
      <dgm:spPr/>
      <dgm:t>
        <a:bodyPr/>
        <a:lstStyle/>
        <a:p>
          <a:endParaRPr lang="en-US"/>
        </a:p>
      </dgm:t>
    </dgm:pt>
    <dgm:pt modelId="{180C9D7A-DCBE-4108-B9E6-1134B85392F9}">
      <dgm:prSet custT="1"/>
      <dgm:spPr/>
      <dgm:t>
        <a:bodyPr/>
        <a:lstStyle/>
        <a:p>
          <a:r>
            <a:rPr lang="en-US" sz="1600" b="0" dirty="0">
              <a:latin typeface="Arial" panose="020B0604020202020204" pitchFamily="34" charset="0"/>
              <a:cs typeface="Arial" panose="020B0604020202020204" pitchFamily="34" charset="0"/>
            </a:rPr>
            <a:t>Health inequalities continue to widen, making this topic urgent for policy and practice</a:t>
          </a:r>
          <a:r>
            <a:rPr lang="en-US" sz="1200" b="0" dirty="0">
              <a:latin typeface="Arial" panose="020B0604020202020204" pitchFamily="34" charset="0"/>
              <a:cs typeface="Arial" panose="020B0604020202020204" pitchFamily="34" charset="0"/>
            </a:rPr>
            <a:t>.”</a:t>
          </a:r>
        </a:p>
        <a:p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(WHO,2025).</a:t>
          </a:r>
          <a:endParaRPr lang="en-US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F81E5D-A29A-4163-8E59-195C692A55D5}" type="parTrans" cxnId="{DB8B5439-DBBB-41BA-9A4A-F2BC6B7266EE}">
      <dgm:prSet/>
      <dgm:spPr/>
      <dgm:t>
        <a:bodyPr/>
        <a:lstStyle/>
        <a:p>
          <a:endParaRPr lang="en-US"/>
        </a:p>
      </dgm:t>
    </dgm:pt>
    <dgm:pt modelId="{5A41E210-AC43-4459-B963-06FCFA7C0AD2}" type="sibTrans" cxnId="{DB8B5439-DBBB-41BA-9A4A-F2BC6B7266EE}">
      <dgm:prSet/>
      <dgm:spPr/>
      <dgm:t>
        <a:bodyPr/>
        <a:lstStyle/>
        <a:p>
          <a:endParaRPr lang="en-US"/>
        </a:p>
      </dgm:t>
    </dgm:pt>
    <dgm:pt modelId="{E303CFF8-8B72-4A80-895E-FDD418075204}" type="pres">
      <dgm:prSet presAssocID="{0F1ECBF4-A2E9-4C20-B0D5-18479EE93E97}" presName="cycle" presStyleCnt="0">
        <dgm:presLayoutVars>
          <dgm:dir/>
          <dgm:resizeHandles val="exact"/>
        </dgm:presLayoutVars>
      </dgm:prSet>
      <dgm:spPr/>
    </dgm:pt>
    <dgm:pt modelId="{35A6D249-6A14-4330-9F86-BF93BFF3FB63}" type="pres">
      <dgm:prSet presAssocID="{C7CEF843-18AB-4420-BC7E-29E9C3EE1F9D}" presName="dummy" presStyleCnt="0"/>
      <dgm:spPr/>
    </dgm:pt>
    <dgm:pt modelId="{2D4232DB-D1CC-4F37-A4D8-A6FD45B5CAD9}" type="pres">
      <dgm:prSet presAssocID="{C7CEF843-18AB-4420-BC7E-29E9C3EE1F9D}" presName="node" presStyleLbl="revTx" presStyleIdx="0" presStyleCnt="4">
        <dgm:presLayoutVars>
          <dgm:bulletEnabled val="1"/>
        </dgm:presLayoutVars>
      </dgm:prSet>
      <dgm:spPr/>
    </dgm:pt>
    <dgm:pt modelId="{F63C5884-D3FA-493B-A354-95C0DAB659AB}" type="pres">
      <dgm:prSet presAssocID="{A3FC6C4A-1522-4C83-95A6-7C613CFEB417}" presName="sibTrans" presStyleLbl="node1" presStyleIdx="0" presStyleCnt="4"/>
      <dgm:spPr/>
    </dgm:pt>
    <dgm:pt modelId="{19B8333C-9BAA-461D-AF4E-D09413637794}" type="pres">
      <dgm:prSet presAssocID="{D86AE2C3-2397-4C56-84D5-650681087559}" presName="dummy" presStyleCnt="0"/>
      <dgm:spPr/>
    </dgm:pt>
    <dgm:pt modelId="{5591D794-4103-4387-B7A1-4AFB6F6925AA}" type="pres">
      <dgm:prSet presAssocID="{D86AE2C3-2397-4C56-84D5-650681087559}" presName="node" presStyleLbl="revTx" presStyleIdx="1" presStyleCnt="4">
        <dgm:presLayoutVars>
          <dgm:bulletEnabled val="1"/>
        </dgm:presLayoutVars>
      </dgm:prSet>
      <dgm:spPr/>
    </dgm:pt>
    <dgm:pt modelId="{51E84364-0D1E-4B86-8AE3-9170F4F9B593}" type="pres">
      <dgm:prSet presAssocID="{6CC6F88B-A229-4703-998D-89B45B66FDFC}" presName="sibTrans" presStyleLbl="node1" presStyleIdx="1" presStyleCnt="4"/>
      <dgm:spPr/>
    </dgm:pt>
    <dgm:pt modelId="{24495E9F-1421-4419-9A18-16A2D7BAB2B4}" type="pres">
      <dgm:prSet presAssocID="{49E6E6C8-B5AD-4B91-B106-0136EFA0E2D8}" presName="dummy" presStyleCnt="0"/>
      <dgm:spPr/>
    </dgm:pt>
    <dgm:pt modelId="{84C1100B-5BFA-4FC3-9532-AB62BE076FFA}" type="pres">
      <dgm:prSet presAssocID="{49E6E6C8-B5AD-4B91-B106-0136EFA0E2D8}" presName="node" presStyleLbl="revTx" presStyleIdx="2" presStyleCnt="4">
        <dgm:presLayoutVars>
          <dgm:bulletEnabled val="1"/>
        </dgm:presLayoutVars>
      </dgm:prSet>
      <dgm:spPr/>
    </dgm:pt>
    <dgm:pt modelId="{07115DA9-86F1-4B44-89FA-74EBBDA5CB68}" type="pres">
      <dgm:prSet presAssocID="{5FA2ED3F-9570-4CEE-B0C3-3FE7F6773177}" presName="sibTrans" presStyleLbl="node1" presStyleIdx="2" presStyleCnt="4"/>
      <dgm:spPr/>
    </dgm:pt>
    <dgm:pt modelId="{4074B3DA-50B9-4752-8E98-6AC228C40BCA}" type="pres">
      <dgm:prSet presAssocID="{180C9D7A-DCBE-4108-B9E6-1134B85392F9}" presName="dummy" presStyleCnt="0"/>
      <dgm:spPr/>
    </dgm:pt>
    <dgm:pt modelId="{3D2D8435-A657-4FE7-BF74-8EBE577586AE}" type="pres">
      <dgm:prSet presAssocID="{180C9D7A-DCBE-4108-B9E6-1134B85392F9}" presName="node" presStyleLbl="revTx" presStyleIdx="3" presStyleCnt="4">
        <dgm:presLayoutVars>
          <dgm:bulletEnabled val="1"/>
        </dgm:presLayoutVars>
      </dgm:prSet>
      <dgm:spPr/>
    </dgm:pt>
    <dgm:pt modelId="{E5D1E3BF-4700-4A4A-B11E-719E6E80853F}" type="pres">
      <dgm:prSet presAssocID="{5A41E210-AC43-4459-B963-06FCFA7C0AD2}" presName="sibTrans" presStyleLbl="node1" presStyleIdx="3" presStyleCnt="4"/>
      <dgm:spPr/>
    </dgm:pt>
  </dgm:ptLst>
  <dgm:cxnLst>
    <dgm:cxn modelId="{E8F2060E-A08C-4164-B414-A193EC63EAE9}" type="presOf" srcId="{49E6E6C8-B5AD-4B91-B106-0136EFA0E2D8}" destId="{84C1100B-5BFA-4FC3-9532-AB62BE076FFA}" srcOrd="0" destOrd="0" presId="urn:microsoft.com/office/officeart/2005/8/layout/cycle1"/>
    <dgm:cxn modelId="{4ABECE13-E321-4F64-AF6E-2615C65D1A0A}" type="presOf" srcId="{0F1ECBF4-A2E9-4C20-B0D5-18479EE93E97}" destId="{E303CFF8-8B72-4A80-895E-FDD418075204}" srcOrd="0" destOrd="0" presId="urn:microsoft.com/office/officeart/2005/8/layout/cycle1"/>
    <dgm:cxn modelId="{DB8B5439-DBBB-41BA-9A4A-F2BC6B7266EE}" srcId="{0F1ECBF4-A2E9-4C20-B0D5-18479EE93E97}" destId="{180C9D7A-DCBE-4108-B9E6-1134B85392F9}" srcOrd="3" destOrd="0" parTransId="{A8F81E5D-A29A-4163-8E59-195C692A55D5}" sibTransId="{5A41E210-AC43-4459-B963-06FCFA7C0AD2}"/>
    <dgm:cxn modelId="{A6584E6A-45A9-490E-812B-6BC3F596E98F}" type="presOf" srcId="{5FA2ED3F-9570-4CEE-B0C3-3FE7F6773177}" destId="{07115DA9-86F1-4B44-89FA-74EBBDA5CB68}" srcOrd="0" destOrd="0" presId="urn:microsoft.com/office/officeart/2005/8/layout/cycle1"/>
    <dgm:cxn modelId="{8091B56A-A165-4426-8091-81BCB3D9C21E}" srcId="{0F1ECBF4-A2E9-4C20-B0D5-18479EE93E97}" destId="{C7CEF843-18AB-4420-BC7E-29E9C3EE1F9D}" srcOrd="0" destOrd="0" parTransId="{EC9D5F32-B9F1-4E76-B98C-17C53192F39B}" sibTransId="{A3FC6C4A-1522-4C83-95A6-7C613CFEB417}"/>
    <dgm:cxn modelId="{5F7A966B-C156-4353-A841-5937694D422B}" type="presOf" srcId="{A3FC6C4A-1522-4C83-95A6-7C613CFEB417}" destId="{F63C5884-D3FA-493B-A354-95C0DAB659AB}" srcOrd="0" destOrd="0" presId="urn:microsoft.com/office/officeart/2005/8/layout/cycle1"/>
    <dgm:cxn modelId="{0470DD51-7921-4DD7-A8A7-0F3238539566}" type="presOf" srcId="{C7CEF843-18AB-4420-BC7E-29E9C3EE1F9D}" destId="{2D4232DB-D1CC-4F37-A4D8-A6FD45B5CAD9}" srcOrd="0" destOrd="0" presId="urn:microsoft.com/office/officeart/2005/8/layout/cycle1"/>
    <dgm:cxn modelId="{9D4D407A-C931-4D1E-8834-AF1983A218CC}" srcId="{0F1ECBF4-A2E9-4C20-B0D5-18479EE93E97}" destId="{D86AE2C3-2397-4C56-84D5-650681087559}" srcOrd="1" destOrd="0" parTransId="{E140FF85-0FC6-433D-8C60-6CF2FA20EE1D}" sibTransId="{6CC6F88B-A229-4703-998D-89B45B66FDFC}"/>
    <dgm:cxn modelId="{E99BBF7E-C8D2-4D98-A2D2-EB869F200DC4}" type="presOf" srcId="{6CC6F88B-A229-4703-998D-89B45B66FDFC}" destId="{51E84364-0D1E-4B86-8AE3-9170F4F9B593}" srcOrd="0" destOrd="0" presId="urn:microsoft.com/office/officeart/2005/8/layout/cycle1"/>
    <dgm:cxn modelId="{D15C9187-ABEB-446F-A30F-571D2B6F8746}" type="presOf" srcId="{180C9D7A-DCBE-4108-B9E6-1134B85392F9}" destId="{3D2D8435-A657-4FE7-BF74-8EBE577586AE}" srcOrd="0" destOrd="0" presId="urn:microsoft.com/office/officeart/2005/8/layout/cycle1"/>
    <dgm:cxn modelId="{0CB349B9-F408-4F50-94ED-7B6D96EDABA0}" type="presOf" srcId="{D86AE2C3-2397-4C56-84D5-650681087559}" destId="{5591D794-4103-4387-B7A1-4AFB6F6925AA}" srcOrd="0" destOrd="0" presId="urn:microsoft.com/office/officeart/2005/8/layout/cycle1"/>
    <dgm:cxn modelId="{0FDA4ECE-9A06-45A3-9540-764E9498C357}" type="presOf" srcId="{5A41E210-AC43-4459-B963-06FCFA7C0AD2}" destId="{E5D1E3BF-4700-4A4A-B11E-719E6E80853F}" srcOrd="0" destOrd="0" presId="urn:microsoft.com/office/officeart/2005/8/layout/cycle1"/>
    <dgm:cxn modelId="{7343A2F8-AA27-4453-B882-FA93F9B13DB2}" srcId="{0F1ECBF4-A2E9-4C20-B0D5-18479EE93E97}" destId="{49E6E6C8-B5AD-4B91-B106-0136EFA0E2D8}" srcOrd="2" destOrd="0" parTransId="{396B5AB7-4279-4F5D-85E0-6E6921C10DEA}" sibTransId="{5FA2ED3F-9570-4CEE-B0C3-3FE7F6773177}"/>
    <dgm:cxn modelId="{02B946D8-86AE-4E00-8C69-5C8BED36549E}" type="presParOf" srcId="{E303CFF8-8B72-4A80-895E-FDD418075204}" destId="{35A6D249-6A14-4330-9F86-BF93BFF3FB63}" srcOrd="0" destOrd="0" presId="urn:microsoft.com/office/officeart/2005/8/layout/cycle1"/>
    <dgm:cxn modelId="{2F9C7C9F-7687-41C1-8B31-38121CD3A72C}" type="presParOf" srcId="{E303CFF8-8B72-4A80-895E-FDD418075204}" destId="{2D4232DB-D1CC-4F37-A4D8-A6FD45B5CAD9}" srcOrd="1" destOrd="0" presId="urn:microsoft.com/office/officeart/2005/8/layout/cycle1"/>
    <dgm:cxn modelId="{6B07B465-FF73-4227-B114-C6532D8A3F0B}" type="presParOf" srcId="{E303CFF8-8B72-4A80-895E-FDD418075204}" destId="{F63C5884-D3FA-493B-A354-95C0DAB659AB}" srcOrd="2" destOrd="0" presId="urn:microsoft.com/office/officeart/2005/8/layout/cycle1"/>
    <dgm:cxn modelId="{EF1CF9BF-1F91-45D1-ABD7-01C1BD0210D1}" type="presParOf" srcId="{E303CFF8-8B72-4A80-895E-FDD418075204}" destId="{19B8333C-9BAA-461D-AF4E-D09413637794}" srcOrd="3" destOrd="0" presId="urn:microsoft.com/office/officeart/2005/8/layout/cycle1"/>
    <dgm:cxn modelId="{2D1560A5-CFCF-415E-9C8C-CEB78F4CCE95}" type="presParOf" srcId="{E303CFF8-8B72-4A80-895E-FDD418075204}" destId="{5591D794-4103-4387-B7A1-4AFB6F6925AA}" srcOrd="4" destOrd="0" presId="urn:microsoft.com/office/officeart/2005/8/layout/cycle1"/>
    <dgm:cxn modelId="{B279C313-1744-4D93-ABE9-83D16A573A09}" type="presParOf" srcId="{E303CFF8-8B72-4A80-895E-FDD418075204}" destId="{51E84364-0D1E-4B86-8AE3-9170F4F9B593}" srcOrd="5" destOrd="0" presId="urn:microsoft.com/office/officeart/2005/8/layout/cycle1"/>
    <dgm:cxn modelId="{21474D57-0161-440A-8371-15BAB15706B8}" type="presParOf" srcId="{E303CFF8-8B72-4A80-895E-FDD418075204}" destId="{24495E9F-1421-4419-9A18-16A2D7BAB2B4}" srcOrd="6" destOrd="0" presId="urn:microsoft.com/office/officeart/2005/8/layout/cycle1"/>
    <dgm:cxn modelId="{BF8CDE09-7FBA-4DE2-9DDF-66A7E59EFDEC}" type="presParOf" srcId="{E303CFF8-8B72-4A80-895E-FDD418075204}" destId="{84C1100B-5BFA-4FC3-9532-AB62BE076FFA}" srcOrd="7" destOrd="0" presId="urn:microsoft.com/office/officeart/2005/8/layout/cycle1"/>
    <dgm:cxn modelId="{66400E27-5C73-4F0B-B8ED-2A8563BAD9FC}" type="presParOf" srcId="{E303CFF8-8B72-4A80-895E-FDD418075204}" destId="{07115DA9-86F1-4B44-89FA-74EBBDA5CB68}" srcOrd="8" destOrd="0" presId="urn:microsoft.com/office/officeart/2005/8/layout/cycle1"/>
    <dgm:cxn modelId="{99695DC4-F2B5-466A-B831-600D98448CCB}" type="presParOf" srcId="{E303CFF8-8B72-4A80-895E-FDD418075204}" destId="{4074B3DA-50B9-4752-8E98-6AC228C40BCA}" srcOrd="9" destOrd="0" presId="urn:microsoft.com/office/officeart/2005/8/layout/cycle1"/>
    <dgm:cxn modelId="{8EC9D7FE-293E-4950-B890-88A00C9C3141}" type="presParOf" srcId="{E303CFF8-8B72-4A80-895E-FDD418075204}" destId="{3D2D8435-A657-4FE7-BF74-8EBE577586AE}" srcOrd="10" destOrd="0" presId="urn:microsoft.com/office/officeart/2005/8/layout/cycle1"/>
    <dgm:cxn modelId="{46E45D40-2FFB-4A97-A498-E293BF457C0B}" type="presParOf" srcId="{E303CFF8-8B72-4A80-895E-FDD418075204}" destId="{E5D1E3BF-4700-4A4A-B11E-719E6E80853F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C2CAA9-BF31-4AF0-95F5-7C542BD51F57}" type="doc">
      <dgm:prSet loTypeId="urn:microsoft.com/office/officeart/2005/8/layout/vList2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53BFCA1F-90AF-4399-BFDB-CDB1E1AEEFF4}">
      <dgm:prSet custT="1"/>
      <dgm:spPr/>
      <dgm:t>
        <a:bodyPr/>
        <a:lstStyle/>
        <a:p>
          <a:r>
            <a:rPr lang="en-GB" sz="14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Fragmented systems and siloed working lead to delays in care, duplicated assessments, and inconsistent service delivery across NHS, social care and community providers. (NHS, 2025), </a:t>
          </a:r>
          <a:r>
            <a:rPr lang="en-GB" sz="1400" b="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example:</a:t>
          </a:r>
          <a:r>
            <a:rPr lang="en-GB" sz="14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patients with complex needs may receive separate assessments from different teams, causing confusion and slower access to support.</a:t>
          </a:r>
          <a:endParaRPr lang="en-US" sz="140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DF4074-9BB4-4869-B36B-4130ECD20B49}" type="parTrans" cxnId="{6CDF26CA-1069-45A9-8551-9C1C4FBF15BF}">
      <dgm:prSet/>
      <dgm:spPr/>
      <dgm:t>
        <a:bodyPr/>
        <a:lstStyle/>
        <a:p>
          <a:endParaRPr lang="en-US"/>
        </a:p>
      </dgm:t>
    </dgm:pt>
    <dgm:pt modelId="{5D598DD4-AA7A-4ACE-B978-63A05D3A5851}" type="sibTrans" cxnId="{6CDF26CA-1069-45A9-8551-9C1C4FBF15BF}">
      <dgm:prSet/>
      <dgm:spPr/>
      <dgm:t>
        <a:bodyPr/>
        <a:lstStyle/>
        <a:p>
          <a:endParaRPr lang="en-US"/>
        </a:p>
      </dgm:t>
    </dgm:pt>
    <dgm:pt modelId="{071B6C88-46CC-4577-91CF-A75770432756}">
      <dgm:prSet custT="1"/>
      <dgm:spPr/>
      <dgm:t>
        <a:bodyPr/>
        <a:lstStyle/>
        <a:p>
          <a:r>
            <a:rPr lang="en-GB" sz="14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Regulatory gaps in translation and interpreting services mean many patients with limited English cannot access safe, accurate communication, increasing risks of missed appointments, medication errors and adverse events. (NHS, 2025) </a:t>
          </a:r>
          <a:r>
            <a:rPr lang="en-GB" sz="1400" b="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example:</a:t>
          </a:r>
          <a:r>
            <a:rPr lang="en-GB" sz="14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some NHS trusts lack policies requiring translated written information, leading to unsafe care (e.g., Missed fasting instructions for procedures).</a:t>
          </a:r>
          <a:endParaRPr lang="en-US" sz="140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2B4176-7AF1-4A05-B03F-F3C1A6B29100}" type="parTrans" cxnId="{35C90ED5-7700-49F6-93F8-6F89385AA60B}">
      <dgm:prSet/>
      <dgm:spPr/>
      <dgm:t>
        <a:bodyPr/>
        <a:lstStyle/>
        <a:p>
          <a:endParaRPr lang="en-US"/>
        </a:p>
      </dgm:t>
    </dgm:pt>
    <dgm:pt modelId="{4A29968A-4616-4D5B-AADF-58F3822A8A0D}" type="sibTrans" cxnId="{35C90ED5-7700-49F6-93F8-6F89385AA60B}">
      <dgm:prSet/>
      <dgm:spPr/>
      <dgm:t>
        <a:bodyPr/>
        <a:lstStyle/>
        <a:p>
          <a:endParaRPr lang="en-US"/>
        </a:p>
      </dgm:t>
    </dgm:pt>
    <dgm:pt modelId="{47F8BCD3-42CE-40F2-9B73-51FC82D73E4E}">
      <dgm:prSet custT="1"/>
      <dgm:spPr/>
      <dgm:t>
        <a:bodyPr/>
        <a:lstStyle/>
        <a:p>
          <a:r>
            <a:rPr lang="en-GB" sz="14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Funding pressures restrict local authorities and NHS trusts from delivering consistent, high‑quality preventive and community‑based services. (NHS, 2025) </a:t>
          </a:r>
          <a:r>
            <a:rPr lang="en-GB" sz="1400" b="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example:</a:t>
          </a:r>
          <a:r>
            <a:rPr lang="en-GB" sz="14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limited budgets reduce capacity for early‑intervention programmes, neighbourhood teams, and community mental health support.</a:t>
          </a:r>
          <a:endParaRPr lang="en-US" sz="140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E820F7-8841-40B0-8FC4-3C39702E9160}" type="parTrans" cxnId="{EA93182D-4455-48AF-A094-B60186390139}">
      <dgm:prSet/>
      <dgm:spPr/>
      <dgm:t>
        <a:bodyPr/>
        <a:lstStyle/>
        <a:p>
          <a:endParaRPr lang="en-US"/>
        </a:p>
      </dgm:t>
    </dgm:pt>
    <dgm:pt modelId="{13EFE486-02B9-40A6-822F-2564A46B7400}" type="sibTrans" cxnId="{EA93182D-4455-48AF-A094-B60186390139}">
      <dgm:prSet/>
      <dgm:spPr/>
      <dgm:t>
        <a:bodyPr/>
        <a:lstStyle/>
        <a:p>
          <a:endParaRPr lang="en-US"/>
        </a:p>
      </dgm:t>
    </dgm:pt>
    <dgm:pt modelId="{A99B31FC-15D9-4698-B3F0-EF7627D4598A}">
      <dgm:prSet custT="1"/>
      <dgm:spPr/>
      <dgm:t>
        <a:bodyPr/>
        <a:lstStyle/>
        <a:p>
          <a:r>
            <a:rPr lang="en-GB" sz="14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Environmental policy implementation requires significant investment and cross‑sector coordination, which can be difficult for local authorities to sustain. (Defra, 2023),</a:t>
          </a:r>
          <a:r>
            <a:rPr lang="en-GB" sz="1400" b="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example:</a:t>
          </a:r>
          <a:r>
            <a:rPr lang="en-GB" sz="14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air quality improvements (e.g., Reducing PM2.5) require collaboration between transport, housing, industry and public health often challenging with limited resources.</a:t>
          </a:r>
          <a:endParaRPr lang="en-US" sz="140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813C18-7DA2-4002-AF03-373E576A38D2}" type="parTrans" cxnId="{27C8778E-30A6-4C11-A2A6-074577501EB8}">
      <dgm:prSet/>
      <dgm:spPr/>
      <dgm:t>
        <a:bodyPr/>
        <a:lstStyle/>
        <a:p>
          <a:endParaRPr lang="en-US"/>
        </a:p>
      </dgm:t>
    </dgm:pt>
    <dgm:pt modelId="{7199A768-D010-41D4-8A4C-81483822F8E8}" type="sibTrans" cxnId="{27C8778E-30A6-4C11-A2A6-074577501EB8}">
      <dgm:prSet/>
      <dgm:spPr/>
      <dgm:t>
        <a:bodyPr/>
        <a:lstStyle/>
        <a:p>
          <a:endParaRPr lang="en-US"/>
        </a:p>
      </dgm:t>
    </dgm:pt>
    <dgm:pt modelId="{71979FB3-444C-4D80-9903-714600937107}" type="pres">
      <dgm:prSet presAssocID="{E8C2CAA9-BF31-4AF0-95F5-7C542BD51F57}" presName="linear" presStyleCnt="0">
        <dgm:presLayoutVars>
          <dgm:animLvl val="lvl"/>
          <dgm:resizeHandles val="exact"/>
        </dgm:presLayoutVars>
      </dgm:prSet>
      <dgm:spPr/>
    </dgm:pt>
    <dgm:pt modelId="{5F62E5EC-06E4-4695-8058-9F35E58BBAC2}" type="pres">
      <dgm:prSet presAssocID="{53BFCA1F-90AF-4399-BFDB-CDB1E1AEEFF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B7FDF33-CFC0-4FB3-A8FB-1205EA69BF1C}" type="pres">
      <dgm:prSet presAssocID="{5D598DD4-AA7A-4ACE-B978-63A05D3A5851}" presName="spacer" presStyleCnt="0"/>
      <dgm:spPr/>
    </dgm:pt>
    <dgm:pt modelId="{5D06F221-5386-4915-A7DB-54788AF9EB57}" type="pres">
      <dgm:prSet presAssocID="{071B6C88-46CC-4577-91CF-A7577043275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67F187A-CEC4-4DB1-BBF3-2382265AF887}" type="pres">
      <dgm:prSet presAssocID="{4A29968A-4616-4D5B-AADF-58F3822A8A0D}" presName="spacer" presStyleCnt="0"/>
      <dgm:spPr/>
    </dgm:pt>
    <dgm:pt modelId="{8BB54FF2-2F5B-4C76-8ED8-3AECF57F738E}" type="pres">
      <dgm:prSet presAssocID="{47F8BCD3-42CE-40F2-9B73-51FC82D73E4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05AF2EA-AD0A-4A62-88D8-F4699B475231}" type="pres">
      <dgm:prSet presAssocID="{13EFE486-02B9-40A6-822F-2564A46B7400}" presName="spacer" presStyleCnt="0"/>
      <dgm:spPr/>
    </dgm:pt>
    <dgm:pt modelId="{12703F0C-10E3-45FF-8B06-23B27191EDB5}" type="pres">
      <dgm:prSet presAssocID="{A99B31FC-15D9-4698-B3F0-EF7627D4598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D052B2A-09FE-4F0D-83AE-0DEA6324A120}" type="presOf" srcId="{A99B31FC-15D9-4698-B3F0-EF7627D4598A}" destId="{12703F0C-10E3-45FF-8B06-23B27191EDB5}" srcOrd="0" destOrd="0" presId="urn:microsoft.com/office/officeart/2005/8/layout/vList2"/>
    <dgm:cxn modelId="{EA93182D-4455-48AF-A094-B60186390139}" srcId="{E8C2CAA9-BF31-4AF0-95F5-7C542BD51F57}" destId="{47F8BCD3-42CE-40F2-9B73-51FC82D73E4E}" srcOrd="2" destOrd="0" parTransId="{40E820F7-8841-40B0-8FC4-3C39702E9160}" sibTransId="{13EFE486-02B9-40A6-822F-2564A46B7400}"/>
    <dgm:cxn modelId="{1DD00B60-F617-4CBB-99AC-5D075AB45586}" type="presOf" srcId="{47F8BCD3-42CE-40F2-9B73-51FC82D73E4E}" destId="{8BB54FF2-2F5B-4C76-8ED8-3AECF57F738E}" srcOrd="0" destOrd="0" presId="urn:microsoft.com/office/officeart/2005/8/layout/vList2"/>
    <dgm:cxn modelId="{A0C79160-0E5A-4682-A629-8829D73A7F8C}" type="presOf" srcId="{E8C2CAA9-BF31-4AF0-95F5-7C542BD51F57}" destId="{71979FB3-444C-4D80-9903-714600937107}" srcOrd="0" destOrd="0" presId="urn:microsoft.com/office/officeart/2005/8/layout/vList2"/>
    <dgm:cxn modelId="{48758288-421F-42BF-B746-EDAF0C47E8D1}" type="presOf" srcId="{53BFCA1F-90AF-4399-BFDB-CDB1E1AEEFF4}" destId="{5F62E5EC-06E4-4695-8058-9F35E58BBAC2}" srcOrd="0" destOrd="0" presId="urn:microsoft.com/office/officeart/2005/8/layout/vList2"/>
    <dgm:cxn modelId="{2998008D-B707-4046-BA25-88827100CA0B}" type="presOf" srcId="{071B6C88-46CC-4577-91CF-A75770432756}" destId="{5D06F221-5386-4915-A7DB-54788AF9EB57}" srcOrd="0" destOrd="0" presId="urn:microsoft.com/office/officeart/2005/8/layout/vList2"/>
    <dgm:cxn modelId="{27C8778E-30A6-4C11-A2A6-074577501EB8}" srcId="{E8C2CAA9-BF31-4AF0-95F5-7C542BD51F57}" destId="{A99B31FC-15D9-4698-B3F0-EF7627D4598A}" srcOrd="3" destOrd="0" parTransId="{05813C18-7DA2-4002-AF03-373E576A38D2}" sibTransId="{7199A768-D010-41D4-8A4C-81483822F8E8}"/>
    <dgm:cxn modelId="{6CDF26CA-1069-45A9-8551-9C1C4FBF15BF}" srcId="{E8C2CAA9-BF31-4AF0-95F5-7C542BD51F57}" destId="{53BFCA1F-90AF-4399-BFDB-CDB1E1AEEFF4}" srcOrd="0" destOrd="0" parTransId="{65DF4074-9BB4-4869-B36B-4130ECD20B49}" sibTransId="{5D598DD4-AA7A-4ACE-B978-63A05D3A5851}"/>
    <dgm:cxn modelId="{35C90ED5-7700-49F6-93F8-6F89385AA60B}" srcId="{E8C2CAA9-BF31-4AF0-95F5-7C542BD51F57}" destId="{071B6C88-46CC-4577-91CF-A75770432756}" srcOrd="1" destOrd="0" parTransId="{822B4176-7AF1-4A05-B03F-F3C1A6B29100}" sibTransId="{4A29968A-4616-4D5B-AADF-58F3822A8A0D}"/>
    <dgm:cxn modelId="{6FAF59CD-500E-4D95-9589-9119C59B5E0F}" type="presParOf" srcId="{71979FB3-444C-4D80-9903-714600937107}" destId="{5F62E5EC-06E4-4695-8058-9F35E58BBAC2}" srcOrd="0" destOrd="0" presId="urn:microsoft.com/office/officeart/2005/8/layout/vList2"/>
    <dgm:cxn modelId="{CFBD59F0-C643-4F6D-98DE-28230FC68156}" type="presParOf" srcId="{71979FB3-444C-4D80-9903-714600937107}" destId="{8B7FDF33-CFC0-4FB3-A8FB-1205EA69BF1C}" srcOrd="1" destOrd="0" presId="urn:microsoft.com/office/officeart/2005/8/layout/vList2"/>
    <dgm:cxn modelId="{A7FC102E-9174-4565-9BC2-DF9BA26D23D4}" type="presParOf" srcId="{71979FB3-444C-4D80-9903-714600937107}" destId="{5D06F221-5386-4915-A7DB-54788AF9EB57}" srcOrd="2" destOrd="0" presId="urn:microsoft.com/office/officeart/2005/8/layout/vList2"/>
    <dgm:cxn modelId="{B6AAE7F5-FA08-4577-8798-E9342C1AAE0F}" type="presParOf" srcId="{71979FB3-444C-4D80-9903-714600937107}" destId="{667F187A-CEC4-4DB1-BBF3-2382265AF887}" srcOrd="3" destOrd="0" presId="urn:microsoft.com/office/officeart/2005/8/layout/vList2"/>
    <dgm:cxn modelId="{92787B52-F490-490E-A01F-A99320DD8984}" type="presParOf" srcId="{71979FB3-444C-4D80-9903-714600937107}" destId="{8BB54FF2-2F5B-4C76-8ED8-3AECF57F738E}" srcOrd="4" destOrd="0" presId="urn:microsoft.com/office/officeart/2005/8/layout/vList2"/>
    <dgm:cxn modelId="{240E4D38-69BD-4695-81C4-7A4A70E2C971}" type="presParOf" srcId="{71979FB3-444C-4D80-9903-714600937107}" destId="{E05AF2EA-AD0A-4A62-88D8-F4699B475231}" srcOrd="5" destOrd="0" presId="urn:microsoft.com/office/officeart/2005/8/layout/vList2"/>
    <dgm:cxn modelId="{94B4FACC-B26A-4007-BD77-32D0D29B1ED5}" type="presParOf" srcId="{71979FB3-444C-4D80-9903-714600937107}" destId="{12703F0C-10E3-45FF-8B06-23B27191ED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9DE5A1-37BA-426E-905D-DB8E28E4628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BC76A3-9D2A-45AD-A8CF-2D164CEDAFD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Community health hubs bring together GPs, nurses and social workers in one place </a:t>
          </a:r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(NHS England, 2025)</a:t>
          </a:r>
          <a:endParaRPr lang="en-US" sz="1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E0CB98-C678-41CA-9F01-934A74889186}" type="parTrans" cxnId="{AAC5997D-45BB-4EE7-95D2-2696A6C08A36}">
      <dgm:prSet/>
      <dgm:spPr/>
      <dgm:t>
        <a:bodyPr/>
        <a:lstStyle/>
        <a:p>
          <a:endParaRPr lang="en-US"/>
        </a:p>
      </dgm:t>
    </dgm:pt>
    <dgm:pt modelId="{8602651B-C9EC-43C3-843B-A15D6C760847}" type="sibTrans" cxnId="{AAC5997D-45BB-4EE7-95D2-2696A6C08A36}">
      <dgm:prSet/>
      <dgm:spPr/>
      <dgm:t>
        <a:bodyPr/>
        <a:lstStyle/>
        <a:p>
          <a:endParaRPr lang="en-US"/>
        </a:p>
      </dgm:t>
    </dgm:pt>
    <dgm:pt modelId="{6B89EAC7-6143-4030-9AC7-DA45043B229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Telehealth services allow remote monitoring for people with long‑term conditions</a:t>
          </a:r>
          <a:r>
            <a:rPr lang="en-GB" sz="1400" b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(NHS England, 2025)</a:t>
          </a:r>
          <a:endParaRPr lang="en-US" sz="1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6AE5AF-5958-4230-A326-B0EACC971F65}" type="parTrans" cxnId="{2EABE16E-66E9-4158-B42E-B29697A53D6C}">
      <dgm:prSet/>
      <dgm:spPr/>
      <dgm:t>
        <a:bodyPr/>
        <a:lstStyle/>
        <a:p>
          <a:endParaRPr lang="en-US"/>
        </a:p>
      </dgm:t>
    </dgm:pt>
    <dgm:pt modelId="{ABA6A3AD-B8F3-4C6F-AB99-E5B57B58E349}" type="sibTrans" cxnId="{2EABE16E-66E9-4158-B42E-B29697A53D6C}">
      <dgm:prSet/>
      <dgm:spPr/>
      <dgm:t>
        <a:bodyPr/>
        <a:lstStyle/>
        <a:p>
          <a:endParaRPr lang="en-US"/>
        </a:p>
      </dgm:t>
    </dgm:pt>
    <dgm:pt modelId="{CE267FC7-B338-493A-A386-3F7DB9E9AAA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Multidisciplinary teams improve communication and reduce fragmented care </a:t>
          </a:r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(NHS England, 2025)</a:t>
          </a:r>
          <a:endParaRPr lang="en-US" sz="16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626621-FCB9-4279-AB42-82863E587777}" type="parTrans" cxnId="{BA68E5E5-35B5-49D6-AADF-FB8B94119E1E}">
      <dgm:prSet/>
      <dgm:spPr/>
      <dgm:t>
        <a:bodyPr/>
        <a:lstStyle/>
        <a:p>
          <a:endParaRPr lang="en-US"/>
        </a:p>
      </dgm:t>
    </dgm:pt>
    <dgm:pt modelId="{573DC3E0-BE79-4112-8421-15B5A2B58C29}" type="sibTrans" cxnId="{BA68E5E5-35B5-49D6-AADF-FB8B94119E1E}">
      <dgm:prSet/>
      <dgm:spPr/>
      <dgm:t>
        <a:bodyPr/>
        <a:lstStyle/>
        <a:p>
          <a:endParaRPr lang="en-US"/>
        </a:p>
      </dgm:t>
    </dgm:pt>
    <dgm:pt modelId="{59AAC115-2921-43CA-BD9A-41CBD462227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Social prescribing connects patients to community groups, reducing GP workload </a:t>
          </a:r>
          <a:r>
            <a:rPr lang="en-GB" b="0" i="0" dirty="0"/>
            <a:t>(</a:t>
          </a: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NHS England, 2025)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27AAFB-95F8-4693-A2B8-4580AD8D3FD9}" type="parTrans" cxnId="{CA7D1327-43F8-4ED8-9E5C-7ADEC7C1D62B}">
      <dgm:prSet/>
      <dgm:spPr/>
      <dgm:t>
        <a:bodyPr/>
        <a:lstStyle/>
        <a:p>
          <a:endParaRPr lang="en-US"/>
        </a:p>
      </dgm:t>
    </dgm:pt>
    <dgm:pt modelId="{E2F077B8-0CA8-4289-B7DA-975F7EF6FD07}" type="sibTrans" cxnId="{CA7D1327-43F8-4ED8-9E5C-7ADEC7C1D62B}">
      <dgm:prSet/>
      <dgm:spPr/>
      <dgm:t>
        <a:bodyPr/>
        <a:lstStyle/>
        <a:p>
          <a:endParaRPr lang="en-US"/>
        </a:p>
      </dgm:t>
    </dgm:pt>
    <dgm:pt modelId="{9E3F4853-A598-4577-803A-7FC3911CD8E9}" type="pres">
      <dgm:prSet presAssocID="{DC9DE5A1-37BA-426E-905D-DB8E28E46280}" presName="root" presStyleCnt="0">
        <dgm:presLayoutVars>
          <dgm:dir/>
          <dgm:resizeHandles val="exact"/>
        </dgm:presLayoutVars>
      </dgm:prSet>
      <dgm:spPr/>
    </dgm:pt>
    <dgm:pt modelId="{DC6F353A-45EC-4EBC-BFAE-2F54745F072D}" type="pres">
      <dgm:prSet presAssocID="{B7BC76A3-9D2A-45AD-A8CF-2D164CEDAFD0}" presName="compNode" presStyleCnt="0"/>
      <dgm:spPr/>
    </dgm:pt>
    <dgm:pt modelId="{EF905126-CD4A-43A1-9083-21C8826A4D2F}" type="pres">
      <dgm:prSet presAssocID="{B7BC76A3-9D2A-45AD-A8CF-2D164CEDAFD0}" presName="bgRect" presStyleLbl="bgShp" presStyleIdx="0" presStyleCnt="4"/>
      <dgm:spPr/>
    </dgm:pt>
    <dgm:pt modelId="{E3388172-7B59-4D92-AE84-5508825ABBB4}" type="pres">
      <dgm:prSet presAssocID="{B7BC76A3-9D2A-45AD-A8CF-2D164CEDAFD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tellite"/>
        </a:ext>
      </dgm:extLst>
    </dgm:pt>
    <dgm:pt modelId="{42FAF981-26D0-45ED-9CB0-75C67BD281DB}" type="pres">
      <dgm:prSet presAssocID="{B7BC76A3-9D2A-45AD-A8CF-2D164CEDAFD0}" presName="spaceRect" presStyleCnt="0"/>
      <dgm:spPr/>
    </dgm:pt>
    <dgm:pt modelId="{B5AAC91A-37F4-4341-9F24-CB44CDA5C9FF}" type="pres">
      <dgm:prSet presAssocID="{B7BC76A3-9D2A-45AD-A8CF-2D164CEDAFD0}" presName="parTx" presStyleLbl="revTx" presStyleIdx="0" presStyleCnt="4">
        <dgm:presLayoutVars>
          <dgm:chMax val="0"/>
          <dgm:chPref val="0"/>
        </dgm:presLayoutVars>
      </dgm:prSet>
      <dgm:spPr/>
    </dgm:pt>
    <dgm:pt modelId="{17E72C2A-CC2C-4584-8891-DB31966552FA}" type="pres">
      <dgm:prSet presAssocID="{8602651B-C9EC-43C3-843B-A15D6C760847}" presName="sibTrans" presStyleCnt="0"/>
      <dgm:spPr/>
    </dgm:pt>
    <dgm:pt modelId="{69C7CBB1-182D-47D7-8433-FCC77EF3C54A}" type="pres">
      <dgm:prSet presAssocID="{6B89EAC7-6143-4030-9AC7-DA45043B2291}" presName="compNode" presStyleCnt="0"/>
      <dgm:spPr/>
    </dgm:pt>
    <dgm:pt modelId="{6033B81F-B6B6-4199-ACDE-C7AC439590AE}" type="pres">
      <dgm:prSet presAssocID="{6B89EAC7-6143-4030-9AC7-DA45043B2291}" presName="bgRect" presStyleLbl="bgShp" presStyleIdx="1" presStyleCnt="4"/>
      <dgm:spPr/>
    </dgm:pt>
    <dgm:pt modelId="{08DCF2CB-59BC-4C37-B748-F7E5AC7DD170}" type="pres">
      <dgm:prSet presAssocID="{6B89EAC7-6143-4030-9AC7-DA45043B229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F8993A7C-1A3E-443A-A379-20586C1C5A69}" type="pres">
      <dgm:prSet presAssocID="{6B89EAC7-6143-4030-9AC7-DA45043B2291}" presName="spaceRect" presStyleCnt="0"/>
      <dgm:spPr/>
    </dgm:pt>
    <dgm:pt modelId="{DD6EAA80-FDAE-42E6-B2B4-F84D756B070A}" type="pres">
      <dgm:prSet presAssocID="{6B89EAC7-6143-4030-9AC7-DA45043B2291}" presName="parTx" presStyleLbl="revTx" presStyleIdx="1" presStyleCnt="4">
        <dgm:presLayoutVars>
          <dgm:chMax val="0"/>
          <dgm:chPref val="0"/>
        </dgm:presLayoutVars>
      </dgm:prSet>
      <dgm:spPr/>
    </dgm:pt>
    <dgm:pt modelId="{00676204-58FD-436B-8F3B-6E6542D0BBD3}" type="pres">
      <dgm:prSet presAssocID="{ABA6A3AD-B8F3-4C6F-AB99-E5B57B58E349}" presName="sibTrans" presStyleCnt="0"/>
      <dgm:spPr/>
    </dgm:pt>
    <dgm:pt modelId="{7843F6ED-EE68-4524-AC4E-3668A534CA1B}" type="pres">
      <dgm:prSet presAssocID="{CE267FC7-B338-493A-A386-3F7DB9E9AAA4}" presName="compNode" presStyleCnt="0"/>
      <dgm:spPr/>
    </dgm:pt>
    <dgm:pt modelId="{77C1B322-13B8-4A85-BEC7-3F7C8EB8FFED}" type="pres">
      <dgm:prSet presAssocID="{CE267FC7-B338-493A-A386-3F7DB9E9AAA4}" presName="bgRect" presStyleLbl="bgShp" presStyleIdx="2" presStyleCnt="4"/>
      <dgm:spPr/>
    </dgm:pt>
    <dgm:pt modelId="{294F6623-2B07-40FA-96BA-D145D42C08E5}" type="pres">
      <dgm:prSet presAssocID="{CE267FC7-B338-493A-A386-3F7DB9E9AAA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CC06277-A7D9-4B77-90E4-8EC79E1C34DD}" type="pres">
      <dgm:prSet presAssocID="{CE267FC7-B338-493A-A386-3F7DB9E9AAA4}" presName="spaceRect" presStyleCnt="0"/>
      <dgm:spPr/>
    </dgm:pt>
    <dgm:pt modelId="{4DCA882F-11F0-4874-A3F1-B480369C10F0}" type="pres">
      <dgm:prSet presAssocID="{CE267FC7-B338-493A-A386-3F7DB9E9AAA4}" presName="parTx" presStyleLbl="revTx" presStyleIdx="2" presStyleCnt="4">
        <dgm:presLayoutVars>
          <dgm:chMax val="0"/>
          <dgm:chPref val="0"/>
        </dgm:presLayoutVars>
      </dgm:prSet>
      <dgm:spPr/>
    </dgm:pt>
    <dgm:pt modelId="{D10AAA3E-5D39-4BBB-96E0-C0AADAD3E7B1}" type="pres">
      <dgm:prSet presAssocID="{573DC3E0-BE79-4112-8421-15B5A2B58C29}" presName="sibTrans" presStyleCnt="0"/>
      <dgm:spPr/>
    </dgm:pt>
    <dgm:pt modelId="{27B58125-25D7-4F3B-91F1-37C65FA5DF54}" type="pres">
      <dgm:prSet presAssocID="{59AAC115-2921-43CA-BD9A-41CBD4622272}" presName="compNode" presStyleCnt="0"/>
      <dgm:spPr/>
    </dgm:pt>
    <dgm:pt modelId="{C116F009-F73D-4CD1-8B46-3238EC01C522}" type="pres">
      <dgm:prSet presAssocID="{59AAC115-2921-43CA-BD9A-41CBD4622272}" presName="bgRect" presStyleLbl="bgShp" presStyleIdx="3" presStyleCnt="4"/>
      <dgm:spPr/>
    </dgm:pt>
    <dgm:pt modelId="{FAC173C9-7C77-4AE2-A8D1-174B1B4979BB}" type="pres">
      <dgm:prSet presAssocID="{59AAC115-2921-43CA-BD9A-41CBD462227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D801DC4-C00A-4148-AD68-58D1014A7908}" type="pres">
      <dgm:prSet presAssocID="{59AAC115-2921-43CA-BD9A-41CBD4622272}" presName="spaceRect" presStyleCnt="0"/>
      <dgm:spPr/>
    </dgm:pt>
    <dgm:pt modelId="{403BF294-8402-4F21-B62A-7016901F6B50}" type="pres">
      <dgm:prSet presAssocID="{59AAC115-2921-43CA-BD9A-41CBD462227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0888D0C-866C-4C96-A20D-2EE702A69D21}" type="presOf" srcId="{DC9DE5A1-37BA-426E-905D-DB8E28E46280}" destId="{9E3F4853-A598-4577-803A-7FC3911CD8E9}" srcOrd="0" destOrd="0" presId="urn:microsoft.com/office/officeart/2018/2/layout/IconVerticalSolidList"/>
    <dgm:cxn modelId="{CA7D1327-43F8-4ED8-9E5C-7ADEC7C1D62B}" srcId="{DC9DE5A1-37BA-426E-905D-DB8E28E46280}" destId="{59AAC115-2921-43CA-BD9A-41CBD4622272}" srcOrd="3" destOrd="0" parTransId="{B727AAFB-95F8-4693-A2B8-4580AD8D3FD9}" sibTransId="{E2F077B8-0CA8-4289-B7DA-975F7EF6FD07}"/>
    <dgm:cxn modelId="{2EABE16E-66E9-4158-B42E-B29697A53D6C}" srcId="{DC9DE5A1-37BA-426E-905D-DB8E28E46280}" destId="{6B89EAC7-6143-4030-9AC7-DA45043B2291}" srcOrd="1" destOrd="0" parTransId="{A76AE5AF-5958-4230-A326-B0EACC971F65}" sibTransId="{ABA6A3AD-B8F3-4C6F-AB99-E5B57B58E349}"/>
    <dgm:cxn modelId="{AAC5997D-45BB-4EE7-95D2-2696A6C08A36}" srcId="{DC9DE5A1-37BA-426E-905D-DB8E28E46280}" destId="{B7BC76A3-9D2A-45AD-A8CF-2D164CEDAFD0}" srcOrd="0" destOrd="0" parTransId="{51E0CB98-C678-41CA-9F01-934A74889186}" sibTransId="{8602651B-C9EC-43C3-843B-A15D6C760847}"/>
    <dgm:cxn modelId="{036D2AA8-830B-401D-A50B-2B9E8E48D7FD}" type="presOf" srcId="{6B89EAC7-6143-4030-9AC7-DA45043B2291}" destId="{DD6EAA80-FDAE-42E6-B2B4-F84D756B070A}" srcOrd="0" destOrd="0" presId="urn:microsoft.com/office/officeart/2018/2/layout/IconVerticalSolidList"/>
    <dgm:cxn modelId="{D25BBDCF-5D10-4976-8BC7-0AA28D27BBF9}" type="presOf" srcId="{59AAC115-2921-43CA-BD9A-41CBD4622272}" destId="{403BF294-8402-4F21-B62A-7016901F6B50}" srcOrd="0" destOrd="0" presId="urn:microsoft.com/office/officeart/2018/2/layout/IconVerticalSolidList"/>
    <dgm:cxn modelId="{1E3D10D5-E049-400B-B7EC-E2270B950BB5}" type="presOf" srcId="{B7BC76A3-9D2A-45AD-A8CF-2D164CEDAFD0}" destId="{B5AAC91A-37F4-4341-9F24-CB44CDA5C9FF}" srcOrd="0" destOrd="0" presId="urn:microsoft.com/office/officeart/2018/2/layout/IconVerticalSolidList"/>
    <dgm:cxn modelId="{869EC5E0-F3CF-4963-B284-8FF43E11A0A7}" type="presOf" srcId="{CE267FC7-B338-493A-A386-3F7DB9E9AAA4}" destId="{4DCA882F-11F0-4874-A3F1-B480369C10F0}" srcOrd="0" destOrd="0" presId="urn:microsoft.com/office/officeart/2018/2/layout/IconVerticalSolidList"/>
    <dgm:cxn modelId="{BA68E5E5-35B5-49D6-AADF-FB8B94119E1E}" srcId="{DC9DE5A1-37BA-426E-905D-DB8E28E46280}" destId="{CE267FC7-B338-493A-A386-3F7DB9E9AAA4}" srcOrd="2" destOrd="0" parTransId="{F0626621-FCB9-4279-AB42-82863E587777}" sibTransId="{573DC3E0-BE79-4112-8421-15B5A2B58C29}"/>
    <dgm:cxn modelId="{002065D9-4404-4F4C-BB08-A7513997DB94}" type="presParOf" srcId="{9E3F4853-A598-4577-803A-7FC3911CD8E9}" destId="{DC6F353A-45EC-4EBC-BFAE-2F54745F072D}" srcOrd="0" destOrd="0" presId="urn:microsoft.com/office/officeart/2018/2/layout/IconVerticalSolidList"/>
    <dgm:cxn modelId="{27CD2B3F-96B2-42FB-9BDE-C011634D4E7A}" type="presParOf" srcId="{DC6F353A-45EC-4EBC-BFAE-2F54745F072D}" destId="{EF905126-CD4A-43A1-9083-21C8826A4D2F}" srcOrd="0" destOrd="0" presId="urn:microsoft.com/office/officeart/2018/2/layout/IconVerticalSolidList"/>
    <dgm:cxn modelId="{4884C940-0A65-40CD-9F7F-4AC712BC9F3C}" type="presParOf" srcId="{DC6F353A-45EC-4EBC-BFAE-2F54745F072D}" destId="{E3388172-7B59-4D92-AE84-5508825ABBB4}" srcOrd="1" destOrd="0" presId="urn:microsoft.com/office/officeart/2018/2/layout/IconVerticalSolidList"/>
    <dgm:cxn modelId="{A57C5D22-0E6B-4CDA-9BF9-293F46523DBC}" type="presParOf" srcId="{DC6F353A-45EC-4EBC-BFAE-2F54745F072D}" destId="{42FAF981-26D0-45ED-9CB0-75C67BD281DB}" srcOrd="2" destOrd="0" presId="urn:microsoft.com/office/officeart/2018/2/layout/IconVerticalSolidList"/>
    <dgm:cxn modelId="{DA5114FC-C21E-4BD8-836C-D7923DD746F2}" type="presParOf" srcId="{DC6F353A-45EC-4EBC-BFAE-2F54745F072D}" destId="{B5AAC91A-37F4-4341-9F24-CB44CDA5C9FF}" srcOrd="3" destOrd="0" presId="urn:microsoft.com/office/officeart/2018/2/layout/IconVerticalSolidList"/>
    <dgm:cxn modelId="{0122A4FC-0CF5-4B4A-9A4F-F23AAB953321}" type="presParOf" srcId="{9E3F4853-A598-4577-803A-7FC3911CD8E9}" destId="{17E72C2A-CC2C-4584-8891-DB31966552FA}" srcOrd="1" destOrd="0" presId="urn:microsoft.com/office/officeart/2018/2/layout/IconVerticalSolidList"/>
    <dgm:cxn modelId="{F917BF4E-1213-426D-9470-C188E9BD9B97}" type="presParOf" srcId="{9E3F4853-A598-4577-803A-7FC3911CD8E9}" destId="{69C7CBB1-182D-47D7-8433-FCC77EF3C54A}" srcOrd="2" destOrd="0" presId="urn:microsoft.com/office/officeart/2018/2/layout/IconVerticalSolidList"/>
    <dgm:cxn modelId="{DE2D9774-31C2-41A2-B3ED-CFB062401D15}" type="presParOf" srcId="{69C7CBB1-182D-47D7-8433-FCC77EF3C54A}" destId="{6033B81F-B6B6-4199-ACDE-C7AC439590AE}" srcOrd="0" destOrd="0" presId="urn:microsoft.com/office/officeart/2018/2/layout/IconVerticalSolidList"/>
    <dgm:cxn modelId="{2738BBE9-8A73-4AD2-BAF4-F2738C433776}" type="presParOf" srcId="{69C7CBB1-182D-47D7-8433-FCC77EF3C54A}" destId="{08DCF2CB-59BC-4C37-B748-F7E5AC7DD170}" srcOrd="1" destOrd="0" presId="urn:microsoft.com/office/officeart/2018/2/layout/IconVerticalSolidList"/>
    <dgm:cxn modelId="{F3AACC6C-292B-4EE4-A2DC-B708D2385F35}" type="presParOf" srcId="{69C7CBB1-182D-47D7-8433-FCC77EF3C54A}" destId="{F8993A7C-1A3E-443A-A379-20586C1C5A69}" srcOrd="2" destOrd="0" presId="urn:microsoft.com/office/officeart/2018/2/layout/IconVerticalSolidList"/>
    <dgm:cxn modelId="{EFBF2B97-AC1C-4866-88B1-E9F0B9FD27B7}" type="presParOf" srcId="{69C7CBB1-182D-47D7-8433-FCC77EF3C54A}" destId="{DD6EAA80-FDAE-42E6-B2B4-F84D756B070A}" srcOrd="3" destOrd="0" presId="urn:microsoft.com/office/officeart/2018/2/layout/IconVerticalSolidList"/>
    <dgm:cxn modelId="{40A484BA-24B2-4A5C-9368-8FC272B7E3E0}" type="presParOf" srcId="{9E3F4853-A598-4577-803A-7FC3911CD8E9}" destId="{00676204-58FD-436B-8F3B-6E6542D0BBD3}" srcOrd="3" destOrd="0" presId="urn:microsoft.com/office/officeart/2018/2/layout/IconVerticalSolidList"/>
    <dgm:cxn modelId="{B8DE926F-6BB3-47E2-A418-F5234AE4C3F1}" type="presParOf" srcId="{9E3F4853-A598-4577-803A-7FC3911CD8E9}" destId="{7843F6ED-EE68-4524-AC4E-3668A534CA1B}" srcOrd="4" destOrd="0" presId="urn:microsoft.com/office/officeart/2018/2/layout/IconVerticalSolidList"/>
    <dgm:cxn modelId="{EF4B3752-D471-4A72-91E2-42D8F454901C}" type="presParOf" srcId="{7843F6ED-EE68-4524-AC4E-3668A534CA1B}" destId="{77C1B322-13B8-4A85-BEC7-3F7C8EB8FFED}" srcOrd="0" destOrd="0" presId="urn:microsoft.com/office/officeart/2018/2/layout/IconVerticalSolidList"/>
    <dgm:cxn modelId="{601FBD0B-93CA-46F5-9F3C-6D1708A60B6D}" type="presParOf" srcId="{7843F6ED-EE68-4524-AC4E-3668A534CA1B}" destId="{294F6623-2B07-40FA-96BA-D145D42C08E5}" srcOrd="1" destOrd="0" presId="urn:microsoft.com/office/officeart/2018/2/layout/IconVerticalSolidList"/>
    <dgm:cxn modelId="{56504A6C-481B-4A0E-B2B5-F5F48F5E73F7}" type="presParOf" srcId="{7843F6ED-EE68-4524-AC4E-3668A534CA1B}" destId="{2CC06277-A7D9-4B77-90E4-8EC79E1C34DD}" srcOrd="2" destOrd="0" presId="urn:microsoft.com/office/officeart/2018/2/layout/IconVerticalSolidList"/>
    <dgm:cxn modelId="{68E5DF10-54DA-4FD9-9BD4-734A999AA55E}" type="presParOf" srcId="{7843F6ED-EE68-4524-AC4E-3668A534CA1B}" destId="{4DCA882F-11F0-4874-A3F1-B480369C10F0}" srcOrd="3" destOrd="0" presId="urn:microsoft.com/office/officeart/2018/2/layout/IconVerticalSolidList"/>
    <dgm:cxn modelId="{22F05E0A-0D73-4C65-9B99-D02594F8D4CC}" type="presParOf" srcId="{9E3F4853-A598-4577-803A-7FC3911CD8E9}" destId="{D10AAA3E-5D39-4BBB-96E0-C0AADAD3E7B1}" srcOrd="5" destOrd="0" presId="urn:microsoft.com/office/officeart/2018/2/layout/IconVerticalSolidList"/>
    <dgm:cxn modelId="{477FC4BB-2ECC-4686-B4E0-00557F6C26E8}" type="presParOf" srcId="{9E3F4853-A598-4577-803A-7FC3911CD8E9}" destId="{27B58125-25D7-4F3B-91F1-37C65FA5DF54}" srcOrd="6" destOrd="0" presId="urn:microsoft.com/office/officeart/2018/2/layout/IconVerticalSolidList"/>
    <dgm:cxn modelId="{EAA2D26B-0B47-4072-9274-C5DB3C61C0DE}" type="presParOf" srcId="{27B58125-25D7-4F3B-91F1-37C65FA5DF54}" destId="{C116F009-F73D-4CD1-8B46-3238EC01C522}" srcOrd="0" destOrd="0" presId="urn:microsoft.com/office/officeart/2018/2/layout/IconVerticalSolidList"/>
    <dgm:cxn modelId="{50345224-C09B-4DB3-A5B1-453E226ACCE3}" type="presParOf" srcId="{27B58125-25D7-4F3B-91F1-37C65FA5DF54}" destId="{FAC173C9-7C77-4AE2-A8D1-174B1B4979BB}" srcOrd="1" destOrd="0" presId="urn:microsoft.com/office/officeart/2018/2/layout/IconVerticalSolidList"/>
    <dgm:cxn modelId="{EA86B7D9-1426-40CC-BB0C-E9C5BA08B363}" type="presParOf" srcId="{27B58125-25D7-4F3B-91F1-37C65FA5DF54}" destId="{CD801DC4-C00A-4148-AD68-58D1014A7908}" srcOrd="2" destOrd="0" presId="urn:microsoft.com/office/officeart/2018/2/layout/IconVerticalSolidList"/>
    <dgm:cxn modelId="{6D69FFBC-315D-4368-A0F0-90BB1A0951A2}" type="presParOf" srcId="{27B58125-25D7-4F3B-91F1-37C65FA5DF54}" destId="{403BF294-8402-4F21-B62A-7016901F6B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CDAE1DB-6416-4092-9BDB-B5CA6DB2A7A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FF4CC87-8BBB-47DC-AC30-2F74C747553B}">
      <dgm:prSet/>
      <dgm:spPr/>
      <dgm:t>
        <a:bodyPr/>
        <a:lstStyle/>
        <a:p>
          <a:pPr>
            <a:buNone/>
          </a:pP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Sustainable and integrated approaches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are essential for improving population health because they bring together wellbeing, prevention and environmental responsibility. 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Collaboration across sectors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is crucial, as working jointly across health, social care, education and community services helps reduce inequalities and improves access. Looking ahead, 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balancing wellbeing, prevention and sustainability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is necessary to create resilient, fair and effective health systems that support communities now and in the future.</a:t>
          </a:r>
        </a:p>
      </dgm:t>
    </dgm:pt>
    <dgm:pt modelId="{76CD5F80-9963-4D95-8523-7D3433867560}" type="parTrans" cxnId="{A394DE3E-A47E-4175-8CE2-503AB43777A5}">
      <dgm:prSet/>
      <dgm:spPr/>
      <dgm:t>
        <a:bodyPr/>
        <a:lstStyle/>
        <a:p>
          <a:endParaRPr lang="en-GB"/>
        </a:p>
      </dgm:t>
    </dgm:pt>
    <dgm:pt modelId="{9EBA82FA-4C43-4E17-BFC6-39C6F0124CA0}" type="sibTrans" cxnId="{A394DE3E-A47E-4175-8CE2-503AB43777A5}">
      <dgm:prSet/>
      <dgm:spPr/>
      <dgm:t>
        <a:bodyPr/>
        <a:lstStyle/>
        <a:p>
          <a:endParaRPr lang="en-GB"/>
        </a:p>
      </dgm:t>
    </dgm:pt>
    <dgm:pt modelId="{D681EB74-8023-4A0E-9A3E-8E05BDAFB4E2}" type="pres">
      <dgm:prSet presAssocID="{0CDAE1DB-6416-4092-9BDB-B5CA6DB2A7AB}" presName="linear" presStyleCnt="0">
        <dgm:presLayoutVars>
          <dgm:animLvl val="lvl"/>
          <dgm:resizeHandles val="exact"/>
        </dgm:presLayoutVars>
      </dgm:prSet>
      <dgm:spPr/>
    </dgm:pt>
    <dgm:pt modelId="{BCAFEB7D-8830-4B6A-B1B4-9268A17BD459}" type="pres">
      <dgm:prSet presAssocID="{7FF4CC87-8BBB-47DC-AC30-2F74C747553B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89193315-FE39-42B9-B8AF-3E1543509BCB}" type="presOf" srcId="{7FF4CC87-8BBB-47DC-AC30-2F74C747553B}" destId="{BCAFEB7D-8830-4B6A-B1B4-9268A17BD459}" srcOrd="0" destOrd="0" presId="urn:microsoft.com/office/officeart/2005/8/layout/vList2"/>
    <dgm:cxn modelId="{A394DE3E-A47E-4175-8CE2-503AB43777A5}" srcId="{0CDAE1DB-6416-4092-9BDB-B5CA6DB2A7AB}" destId="{7FF4CC87-8BBB-47DC-AC30-2F74C747553B}" srcOrd="0" destOrd="0" parTransId="{76CD5F80-9963-4D95-8523-7D3433867560}" sibTransId="{9EBA82FA-4C43-4E17-BFC6-39C6F0124CA0}"/>
    <dgm:cxn modelId="{B7C343A8-69E8-4986-A516-2F17E4C77040}" type="presOf" srcId="{0CDAE1DB-6416-4092-9BDB-B5CA6DB2A7AB}" destId="{D681EB74-8023-4A0E-9A3E-8E05BDAFB4E2}" srcOrd="0" destOrd="0" presId="urn:microsoft.com/office/officeart/2005/8/layout/vList2"/>
    <dgm:cxn modelId="{BFD57ADA-4687-4D0C-8222-22A7D3399B96}" type="presParOf" srcId="{D681EB74-8023-4A0E-9A3E-8E05BDAFB4E2}" destId="{BCAFEB7D-8830-4B6A-B1B4-9268A17BD45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7BF37F-3992-430C-94B9-7A08F462EC72}">
      <dsp:nvSpPr>
        <dsp:cNvPr id="0" name=""/>
        <dsp:cNvSpPr/>
      </dsp:nvSpPr>
      <dsp:spPr>
        <a:xfrm>
          <a:off x="0" y="483"/>
          <a:ext cx="4767943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BC0B25-D573-4160-859E-44EF11A37BF0}">
      <dsp:nvSpPr>
        <dsp:cNvPr id="0" name=""/>
        <dsp:cNvSpPr/>
      </dsp:nvSpPr>
      <dsp:spPr>
        <a:xfrm>
          <a:off x="0" y="483"/>
          <a:ext cx="4767943" cy="396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Health, wellbeing and sustainable development</a:t>
          </a:r>
        </a:p>
      </dsp:txBody>
      <dsp:txXfrm>
        <a:off x="0" y="483"/>
        <a:ext cx="4767943" cy="396096"/>
      </dsp:txXfrm>
    </dsp:sp>
    <dsp:sp modelId="{1B0D7BFD-C043-42B1-9E66-5687593252F4}">
      <dsp:nvSpPr>
        <dsp:cNvPr id="0" name=""/>
        <dsp:cNvSpPr/>
      </dsp:nvSpPr>
      <dsp:spPr>
        <a:xfrm>
          <a:off x="0" y="396580"/>
          <a:ext cx="4767943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064FAFD-3633-421C-9EE0-CE66A3E10205}">
      <dsp:nvSpPr>
        <dsp:cNvPr id="0" name=""/>
        <dsp:cNvSpPr/>
      </dsp:nvSpPr>
      <dsp:spPr>
        <a:xfrm>
          <a:off x="0" y="396580"/>
          <a:ext cx="4767943" cy="396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Relevance</a:t>
          </a:r>
        </a:p>
      </dsp:txBody>
      <dsp:txXfrm>
        <a:off x="0" y="396580"/>
        <a:ext cx="4767943" cy="396096"/>
      </dsp:txXfrm>
    </dsp:sp>
    <dsp:sp modelId="{FDBBB41D-E538-4259-9238-8B068BA02539}">
      <dsp:nvSpPr>
        <dsp:cNvPr id="0" name=""/>
        <dsp:cNvSpPr/>
      </dsp:nvSpPr>
      <dsp:spPr>
        <a:xfrm>
          <a:off x="0" y="792677"/>
          <a:ext cx="4767943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75CC9C-3866-457D-8607-DFCF3B8FD556}">
      <dsp:nvSpPr>
        <dsp:cNvPr id="0" name=""/>
        <dsp:cNvSpPr/>
      </dsp:nvSpPr>
      <dsp:spPr>
        <a:xfrm>
          <a:off x="0" y="792677"/>
          <a:ext cx="4767943" cy="396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Integration of health and wellbeing approaches </a:t>
          </a:r>
        </a:p>
      </dsp:txBody>
      <dsp:txXfrm>
        <a:off x="0" y="792677"/>
        <a:ext cx="4767943" cy="396096"/>
      </dsp:txXfrm>
    </dsp:sp>
    <dsp:sp modelId="{10DF096C-0110-409F-B421-0492532B88BE}">
      <dsp:nvSpPr>
        <dsp:cNvPr id="0" name=""/>
        <dsp:cNvSpPr/>
      </dsp:nvSpPr>
      <dsp:spPr>
        <a:xfrm>
          <a:off x="0" y="1188773"/>
          <a:ext cx="4767943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DCC30F-A03D-4FC7-9B96-D4F24089A582}">
      <dsp:nvSpPr>
        <dsp:cNvPr id="0" name=""/>
        <dsp:cNvSpPr/>
      </dsp:nvSpPr>
      <dsp:spPr>
        <a:xfrm>
          <a:off x="0" y="1188773"/>
          <a:ext cx="4767943" cy="396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Theoretical perspectives</a:t>
          </a:r>
        </a:p>
      </dsp:txBody>
      <dsp:txXfrm>
        <a:off x="0" y="1188773"/>
        <a:ext cx="4767943" cy="396096"/>
      </dsp:txXfrm>
    </dsp:sp>
    <dsp:sp modelId="{8DBB3FB1-2D3F-4395-8028-87C2B02C8F05}">
      <dsp:nvSpPr>
        <dsp:cNvPr id="0" name=""/>
        <dsp:cNvSpPr/>
      </dsp:nvSpPr>
      <dsp:spPr>
        <a:xfrm>
          <a:off x="0" y="1584870"/>
          <a:ext cx="4767943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7E5D3E-DDDE-427C-9A6B-55BFEEDC5F31}">
      <dsp:nvSpPr>
        <dsp:cNvPr id="0" name=""/>
        <dsp:cNvSpPr/>
      </dsp:nvSpPr>
      <dsp:spPr>
        <a:xfrm>
          <a:off x="0" y="1584870"/>
          <a:ext cx="4767943" cy="396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Policy and governance</a:t>
          </a:r>
        </a:p>
      </dsp:txBody>
      <dsp:txXfrm>
        <a:off x="0" y="1584870"/>
        <a:ext cx="4767943" cy="396096"/>
      </dsp:txXfrm>
    </dsp:sp>
    <dsp:sp modelId="{4C9FAE93-50D4-4EE1-B1DC-5758071D8969}">
      <dsp:nvSpPr>
        <dsp:cNvPr id="0" name=""/>
        <dsp:cNvSpPr/>
      </dsp:nvSpPr>
      <dsp:spPr>
        <a:xfrm>
          <a:off x="0" y="1980967"/>
          <a:ext cx="4767943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B36FA0-6BB7-4E29-B2C0-45C3E8AB5E46}">
      <dsp:nvSpPr>
        <dsp:cNvPr id="0" name=""/>
        <dsp:cNvSpPr/>
      </dsp:nvSpPr>
      <dsp:spPr>
        <a:xfrm>
          <a:off x="0" y="1980967"/>
          <a:ext cx="4767943" cy="396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Service delivery</a:t>
          </a:r>
        </a:p>
      </dsp:txBody>
      <dsp:txXfrm>
        <a:off x="0" y="1980967"/>
        <a:ext cx="4767943" cy="396096"/>
      </dsp:txXfrm>
    </dsp:sp>
    <dsp:sp modelId="{7DF40DDA-22C8-4736-98DD-A7648854D508}">
      <dsp:nvSpPr>
        <dsp:cNvPr id="0" name=""/>
        <dsp:cNvSpPr/>
      </dsp:nvSpPr>
      <dsp:spPr>
        <a:xfrm>
          <a:off x="0" y="2377064"/>
          <a:ext cx="4767943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105AE2-7424-42CB-A08E-EA846E47AB21}">
      <dsp:nvSpPr>
        <dsp:cNvPr id="0" name=""/>
        <dsp:cNvSpPr/>
      </dsp:nvSpPr>
      <dsp:spPr>
        <a:xfrm>
          <a:off x="0" y="2377064"/>
          <a:ext cx="4767943" cy="396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Public health initiatives</a:t>
          </a:r>
        </a:p>
      </dsp:txBody>
      <dsp:txXfrm>
        <a:off x="0" y="2377064"/>
        <a:ext cx="4767943" cy="396096"/>
      </dsp:txXfrm>
    </dsp:sp>
    <dsp:sp modelId="{4415F999-6E5D-472E-A0B2-DD6C33957A30}">
      <dsp:nvSpPr>
        <dsp:cNvPr id="0" name=""/>
        <dsp:cNvSpPr/>
      </dsp:nvSpPr>
      <dsp:spPr>
        <a:xfrm>
          <a:off x="0" y="2773161"/>
          <a:ext cx="4767943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38149F-CE16-471C-98EA-C91991234676}">
      <dsp:nvSpPr>
        <dsp:cNvPr id="0" name=""/>
        <dsp:cNvSpPr/>
      </dsp:nvSpPr>
      <dsp:spPr>
        <a:xfrm>
          <a:off x="0" y="2773161"/>
          <a:ext cx="4767943" cy="396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Equity and access</a:t>
          </a:r>
        </a:p>
      </dsp:txBody>
      <dsp:txXfrm>
        <a:off x="0" y="2773161"/>
        <a:ext cx="4767943" cy="396096"/>
      </dsp:txXfrm>
    </dsp:sp>
    <dsp:sp modelId="{0E5BE7F8-F1C8-46ED-9A0E-63272D24E293}">
      <dsp:nvSpPr>
        <dsp:cNvPr id="0" name=""/>
        <dsp:cNvSpPr/>
      </dsp:nvSpPr>
      <dsp:spPr>
        <a:xfrm>
          <a:off x="0" y="3169257"/>
          <a:ext cx="4767943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12AB52-AE55-4F6D-929E-0759BB304F99}">
      <dsp:nvSpPr>
        <dsp:cNvPr id="0" name=""/>
        <dsp:cNvSpPr/>
      </dsp:nvSpPr>
      <dsp:spPr>
        <a:xfrm>
          <a:off x="0" y="3169257"/>
          <a:ext cx="4767943" cy="396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sp:txBody>
      <dsp:txXfrm>
        <a:off x="0" y="3169257"/>
        <a:ext cx="4767943" cy="396096"/>
      </dsp:txXfrm>
    </dsp:sp>
    <dsp:sp modelId="{2B136CAA-DD3C-4399-AF04-FA41D998E993}">
      <dsp:nvSpPr>
        <dsp:cNvPr id="0" name=""/>
        <dsp:cNvSpPr/>
      </dsp:nvSpPr>
      <dsp:spPr>
        <a:xfrm>
          <a:off x="0" y="3565354"/>
          <a:ext cx="4767943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F54034-7405-4201-9736-BB427864D566}">
      <dsp:nvSpPr>
        <dsp:cNvPr id="0" name=""/>
        <dsp:cNvSpPr/>
      </dsp:nvSpPr>
      <dsp:spPr>
        <a:xfrm>
          <a:off x="0" y="3565354"/>
          <a:ext cx="4767943" cy="396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List of references </a:t>
          </a:r>
        </a:p>
      </dsp:txBody>
      <dsp:txXfrm>
        <a:off x="0" y="3565354"/>
        <a:ext cx="4767943" cy="3960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4232DB-D1CC-4F37-A4D8-A6FD45B5CAD9}">
      <dsp:nvSpPr>
        <dsp:cNvPr id="0" name=""/>
        <dsp:cNvSpPr/>
      </dsp:nvSpPr>
      <dsp:spPr>
        <a:xfrm>
          <a:off x="3262492" y="104733"/>
          <a:ext cx="1650293" cy="1650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latin typeface="Arial" panose="020B0604020202020204" pitchFamily="34" charset="0"/>
              <a:cs typeface="Arial" panose="020B0604020202020204" pitchFamily="34" charset="0"/>
            </a:rPr>
            <a:t>Rising obesity and mental‑health challenges show the need for integrated wellbeing strategies</a:t>
          </a:r>
          <a:r>
            <a:rPr lang="en-US" sz="1200" b="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(WHO,2025).</a:t>
          </a:r>
          <a:endParaRPr lang="en-US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62492" y="104733"/>
        <a:ext cx="1650293" cy="1650293"/>
      </dsp:txXfrm>
    </dsp:sp>
    <dsp:sp modelId="{F63C5884-D3FA-493B-A354-95C0DAB659AB}">
      <dsp:nvSpPr>
        <dsp:cNvPr id="0" name=""/>
        <dsp:cNvSpPr/>
      </dsp:nvSpPr>
      <dsp:spPr>
        <a:xfrm>
          <a:off x="356719" y="945"/>
          <a:ext cx="4659854" cy="4659854"/>
        </a:xfrm>
        <a:prstGeom prst="circularArrow">
          <a:avLst>
            <a:gd name="adj1" fmla="val 6906"/>
            <a:gd name="adj2" fmla="val 465661"/>
            <a:gd name="adj3" fmla="val 548115"/>
            <a:gd name="adj4" fmla="val 20586224"/>
            <a:gd name="adj5" fmla="val 80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91D794-4103-4387-B7A1-4AFB6F6925AA}">
      <dsp:nvSpPr>
        <dsp:cNvPr id="0" name=""/>
        <dsp:cNvSpPr/>
      </dsp:nvSpPr>
      <dsp:spPr>
        <a:xfrm>
          <a:off x="3262492" y="2906718"/>
          <a:ext cx="1650293" cy="1650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latin typeface="Arial" panose="020B0604020202020204" pitchFamily="34" charset="0"/>
              <a:cs typeface="Arial" panose="020B0604020202020204" pitchFamily="34" charset="0"/>
            </a:rPr>
            <a:t>Sustainability is essential as healthcare contributes significantly to carbon emissions</a:t>
          </a:r>
          <a:r>
            <a:rPr lang="en-US" sz="1200" b="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(WHO,2025).</a:t>
          </a:r>
          <a:endParaRPr lang="en-US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62492" y="2906718"/>
        <a:ext cx="1650293" cy="1650293"/>
      </dsp:txXfrm>
    </dsp:sp>
    <dsp:sp modelId="{51E84364-0D1E-4B86-8AE3-9170F4F9B593}">
      <dsp:nvSpPr>
        <dsp:cNvPr id="0" name=""/>
        <dsp:cNvSpPr/>
      </dsp:nvSpPr>
      <dsp:spPr>
        <a:xfrm>
          <a:off x="356719" y="945"/>
          <a:ext cx="4659854" cy="4659854"/>
        </a:xfrm>
        <a:prstGeom prst="circularArrow">
          <a:avLst>
            <a:gd name="adj1" fmla="val 6906"/>
            <a:gd name="adj2" fmla="val 465661"/>
            <a:gd name="adj3" fmla="val 5948115"/>
            <a:gd name="adj4" fmla="val 4386224"/>
            <a:gd name="adj5" fmla="val 80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C1100B-5BFA-4FC3-9532-AB62BE076FFA}">
      <dsp:nvSpPr>
        <dsp:cNvPr id="0" name=""/>
        <dsp:cNvSpPr/>
      </dsp:nvSpPr>
      <dsp:spPr>
        <a:xfrm>
          <a:off x="460507" y="2906718"/>
          <a:ext cx="1650293" cy="1650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latin typeface="Arial" panose="020B0604020202020204" pitchFamily="34" charset="0"/>
              <a:cs typeface="Arial" panose="020B0604020202020204" pitchFamily="34" charset="0"/>
            </a:rPr>
            <a:t>Increasing social isolation highlights the importance of community‑based wellbeing support.(</a:t>
          </a: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WHO,2025</a:t>
          </a:r>
          <a:r>
            <a:rPr lang="en-US" sz="1200" b="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</a:p>
      </dsp:txBody>
      <dsp:txXfrm>
        <a:off x="460507" y="2906718"/>
        <a:ext cx="1650293" cy="1650293"/>
      </dsp:txXfrm>
    </dsp:sp>
    <dsp:sp modelId="{07115DA9-86F1-4B44-89FA-74EBBDA5CB68}">
      <dsp:nvSpPr>
        <dsp:cNvPr id="0" name=""/>
        <dsp:cNvSpPr/>
      </dsp:nvSpPr>
      <dsp:spPr>
        <a:xfrm>
          <a:off x="356719" y="945"/>
          <a:ext cx="4659854" cy="4659854"/>
        </a:xfrm>
        <a:prstGeom prst="circularArrow">
          <a:avLst>
            <a:gd name="adj1" fmla="val 6906"/>
            <a:gd name="adj2" fmla="val 465661"/>
            <a:gd name="adj3" fmla="val 11348115"/>
            <a:gd name="adj4" fmla="val 9786224"/>
            <a:gd name="adj5" fmla="val 80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2D8435-A657-4FE7-BF74-8EBE577586AE}">
      <dsp:nvSpPr>
        <dsp:cNvPr id="0" name=""/>
        <dsp:cNvSpPr/>
      </dsp:nvSpPr>
      <dsp:spPr>
        <a:xfrm>
          <a:off x="460507" y="104733"/>
          <a:ext cx="1650293" cy="1650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latin typeface="Arial" panose="020B0604020202020204" pitchFamily="34" charset="0"/>
              <a:cs typeface="Arial" panose="020B0604020202020204" pitchFamily="34" charset="0"/>
            </a:rPr>
            <a:t>Health inequalities continue to widen, making this topic urgent for policy and practice</a:t>
          </a:r>
          <a:r>
            <a:rPr lang="en-US" sz="1200" b="0" kern="1200" dirty="0">
              <a:latin typeface="Arial" panose="020B0604020202020204" pitchFamily="34" charset="0"/>
              <a:cs typeface="Arial" panose="020B0604020202020204" pitchFamily="34" charset="0"/>
            </a:rPr>
            <a:t>.”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(WHO,2025).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0507" y="104733"/>
        <a:ext cx="1650293" cy="1650293"/>
      </dsp:txXfrm>
    </dsp:sp>
    <dsp:sp modelId="{E5D1E3BF-4700-4A4A-B11E-719E6E80853F}">
      <dsp:nvSpPr>
        <dsp:cNvPr id="0" name=""/>
        <dsp:cNvSpPr/>
      </dsp:nvSpPr>
      <dsp:spPr>
        <a:xfrm>
          <a:off x="356719" y="945"/>
          <a:ext cx="4659854" cy="4659854"/>
        </a:xfrm>
        <a:prstGeom prst="circularArrow">
          <a:avLst>
            <a:gd name="adj1" fmla="val 6906"/>
            <a:gd name="adj2" fmla="val 465661"/>
            <a:gd name="adj3" fmla="val 16748115"/>
            <a:gd name="adj4" fmla="val 15186224"/>
            <a:gd name="adj5" fmla="val 80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2E5EC-06E4-4695-8058-9F35E58BBAC2}">
      <dsp:nvSpPr>
        <dsp:cNvPr id="0" name=""/>
        <dsp:cNvSpPr/>
      </dsp:nvSpPr>
      <dsp:spPr>
        <a:xfrm>
          <a:off x="0" y="10"/>
          <a:ext cx="5900529" cy="118075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Fragmented systems and siloed working lead to delays in care, duplicated assessments, and inconsistent service delivery across NHS, social care and community providers. (NHS, 2025), </a:t>
          </a:r>
          <a:r>
            <a:rPr lang="en-GB" sz="1400" b="0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example:</a:t>
          </a:r>
          <a:r>
            <a:rPr lang="en-GB" sz="14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patients with complex needs may receive separate assessments from different teams, causing confusion and slower access to support.</a:t>
          </a:r>
          <a:endParaRPr lang="en-US" sz="14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640" y="57650"/>
        <a:ext cx="5785249" cy="1065471"/>
      </dsp:txXfrm>
    </dsp:sp>
    <dsp:sp modelId="{5D06F221-5386-4915-A7DB-54788AF9EB57}">
      <dsp:nvSpPr>
        <dsp:cNvPr id="0" name=""/>
        <dsp:cNvSpPr/>
      </dsp:nvSpPr>
      <dsp:spPr>
        <a:xfrm>
          <a:off x="0" y="1193249"/>
          <a:ext cx="5900529" cy="118075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Regulatory gaps in translation and interpreting services mean many patients with limited English cannot access safe, accurate communication, increasing risks of missed appointments, medication errors and adverse events. (NHS, 2025) </a:t>
          </a:r>
          <a:r>
            <a:rPr lang="en-GB" sz="1400" b="0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example:</a:t>
          </a:r>
          <a:r>
            <a:rPr lang="en-GB" sz="14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some NHS trusts lack policies requiring translated written information, leading to unsafe care (e.g., Missed fasting instructions for procedures).</a:t>
          </a:r>
          <a:endParaRPr lang="en-US" sz="14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640" y="1250889"/>
        <a:ext cx="5785249" cy="1065471"/>
      </dsp:txXfrm>
    </dsp:sp>
    <dsp:sp modelId="{8BB54FF2-2F5B-4C76-8ED8-3AECF57F738E}">
      <dsp:nvSpPr>
        <dsp:cNvPr id="0" name=""/>
        <dsp:cNvSpPr/>
      </dsp:nvSpPr>
      <dsp:spPr>
        <a:xfrm>
          <a:off x="0" y="2386488"/>
          <a:ext cx="5900529" cy="118075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Funding pressures restrict local authorities and NHS trusts from delivering consistent, high‑quality preventive and community‑based services. (NHS, 2025) </a:t>
          </a:r>
          <a:r>
            <a:rPr lang="en-GB" sz="1400" b="0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example:</a:t>
          </a:r>
          <a:r>
            <a:rPr lang="en-GB" sz="14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limited budgets reduce capacity for early‑intervention programmes, neighbourhood teams, and community mental health support.</a:t>
          </a:r>
          <a:endParaRPr lang="en-US" sz="14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640" y="2444128"/>
        <a:ext cx="5785249" cy="1065471"/>
      </dsp:txXfrm>
    </dsp:sp>
    <dsp:sp modelId="{12703F0C-10E3-45FF-8B06-23B27191EDB5}">
      <dsp:nvSpPr>
        <dsp:cNvPr id="0" name=""/>
        <dsp:cNvSpPr/>
      </dsp:nvSpPr>
      <dsp:spPr>
        <a:xfrm>
          <a:off x="0" y="3579727"/>
          <a:ext cx="5900529" cy="118075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Environmental policy implementation requires significant investment and cross‑sector coordination, which can be difficult for local authorities to sustain. (Defra, 2023),</a:t>
          </a:r>
          <a:r>
            <a:rPr lang="en-GB" sz="1400" b="0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example:</a:t>
          </a:r>
          <a:r>
            <a:rPr lang="en-GB" sz="14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air quality improvements (e.g., Reducing PM2.5) require collaboration between transport, housing, industry and public health often challenging with limited resources.</a:t>
          </a:r>
          <a:endParaRPr lang="en-US" sz="14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640" y="3637367"/>
        <a:ext cx="5785249" cy="10654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905126-CD4A-43A1-9083-21C8826A4D2F}">
      <dsp:nvSpPr>
        <dsp:cNvPr id="0" name=""/>
        <dsp:cNvSpPr/>
      </dsp:nvSpPr>
      <dsp:spPr>
        <a:xfrm>
          <a:off x="0" y="1374"/>
          <a:ext cx="10394707" cy="6965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388172-7B59-4D92-AE84-5508825ABBB4}">
      <dsp:nvSpPr>
        <dsp:cNvPr id="0" name=""/>
        <dsp:cNvSpPr/>
      </dsp:nvSpPr>
      <dsp:spPr>
        <a:xfrm>
          <a:off x="210695" y="158089"/>
          <a:ext cx="383082" cy="383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AC91A-37F4-4341-9F24-CB44CDA5C9FF}">
      <dsp:nvSpPr>
        <dsp:cNvPr id="0" name=""/>
        <dsp:cNvSpPr/>
      </dsp:nvSpPr>
      <dsp:spPr>
        <a:xfrm>
          <a:off x="804473" y="1374"/>
          <a:ext cx="9590233" cy="696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714" tIns="73714" rIns="73714" bIns="7371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Community health hubs bring together GPs, nurses and social workers in one place </a:t>
          </a: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(NHS England, 2025)</a:t>
          </a:r>
          <a:endParaRPr lang="en-US" sz="1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04473" y="1374"/>
        <a:ext cx="9590233" cy="696513"/>
      </dsp:txXfrm>
    </dsp:sp>
    <dsp:sp modelId="{6033B81F-B6B6-4199-ACDE-C7AC439590AE}">
      <dsp:nvSpPr>
        <dsp:cNvPr id="0" name=""/>
        <dsp:cNvSpPr/>
      </dsp:nvSpPr>
      <dsp:spPr>
        <a:xfrm>
          <a:off x="0" y="872016"/>
          <a:ext cx="10394707" cy="6965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DCF2CB-59BC-4C37-B748-F7E5AC7DD170}">
      <dsp:nvSpPr>
        <dsp:cNvPr id="0" name=""/>
        <dsp:cNvSpPr/>
      </dsp:nvSpPr>
      <dsp:spPr>
        <a:xfrm>
          <a:off x="210695" y="1028732"/>
          <a:ext cx="383082" cy="383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EAA80-FDAE-42E6-B2B4-F84D756B070A}">
      <dsp:nvSpPr>
        <dsp:cNvPr id="0" name=""/>
        <dsp:cNvSpPr/>
      </dsp:nvSpPr>
      <dsp:spPr>
        <a:xfrm>
          <a:off x="804473" y="872016"/>
          <a:ext cx="9590233" cy="696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714" tIns="73714" rIns="73714" bIns="7371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Telehealth services allow remote monitoring for people with long‑term conditions</a:t>
          </a:r>
          <a:r>
            <a:rPr lang="en-GB" sz="1400" b="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(NHS England, 2025)</a:t>
          </a:r>
          <a:endParaRPr lang="en-US" sz="1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04473" y="872016"/>
        <a:ext cx="9590233" cy="696513"/>
      </dsp:txXfrm>
    </dsp:sp>
    <dsp:sp modelId="{77C1B322-13B8-4A85-BEC7-3F7C8EB8FFED}">
      <dsp:nvSpPr>
        <dsp:cNvPr id="0" name=""/>
        <dsp:cNvSpPr/>
      </dsp:nvSpPr>
      <dsp:spPr>
        <a:xfrm>
          <a:off x="0" y="1742658"/>
          <a:ext cx="10394707" cy="6965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F6623-2B07-40FA-96BA-D145D42C08E5}">
      <dsp:nvSpPr>
        <dsp:cNvPr id="0" name=""/>
        <dsp:cNvSpPr/>
      </dsp:nvSpPr>
      <dsp:spPr>
        <a:xfrm>
          <a:off x="210695" y="1899374"/>
          <a:ext cx="383082" cy="383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CA882F-11F0-4874-A3F1-B480369C10F0}">
      <dsp:nvSpPr>
        <dsp:cNvPr id="0" name=""/>
        <dsp:cNvSpPr/>
      </dsp:nvSpPr>
      <dsp:spPr>
        <a:xfrm>
          <a:off x="804473" y="1742658"/>
          <a:ext cx="9590233" cy="696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714" tIns="73714" rIns="73714" bIns="7371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Multidisciplinary teams improve communication and reduce fragmented care </a:t>
          </a: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(NHS England, 2025)</a:t>
          </a:r>
          <a:endParaRPr lang="en-US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04473" y="1742658"/>
        <a:ext cx="9590233" cy="696513"/>
      </dsp:txXfrm>
    </dsp:sp>
    <dsp:sp modelId="{C116F009-F73D-4CD1-8B46-3238EC01C522}">
      <dsp:nvSpPr>
        <dsp:cNvPr id="0" name=""/>
        <dsp:cNvSpPr/>
      </dsp:nvSpPr>
      <dsp:spPr>
        <a:xfrm>
          <a:off x="0" y="2613300"/>
          <a:ext cx="10394707" cy="69651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173C9-7C77-4AE2-A8D1-174B1B4979BB}">
      <dsp:nvSpPr>
        <dsp:cNvPr id="0" name=""/>
        <dsp:cNvSpPr/>
      </dsp:nvSpPr>
      <dsp:spPr>
        <a:xfrm>
          <a:off x="210695" y="2770016"/>
          <a:ext cx="383082" cy="383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BF294-8402-4F21-B62A-7016901F6B50}">
      <dsp:nvSpPr>
        <dsp:cNvPr id="0" name=""/>
        <dsp:cNvSpPr/>
      </dsp:nvSpPr>
      <dsp:spPr>
        <a:xfrm>
          <a:off x="804473" y="2613300"/>
          <a:ext cx="9590233" cy="696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714" tIns="73714" rIns="73714" bIns="7371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Social prescribing connects patients to community groups, reducing GP workload </a:t>
          </a:r>
          <a:r>
            <a:rPr lang="en-GB" sz="1800" b="0" i="0" kern="1200" dirty="0"/>
            <a:t>(</a:t>
          </a: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NHS England, 2025)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04473" y="2613300"/>
        <a:ext cx="9590233" cy="6965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AFEB7D-8830-4B6A-B1B4-9268A17BD459}">
      <dsp:nvSpPr>
        <dsp:cNvPr id="0" name=""/>
        <dsp:cNvSpPr/>
      </dsp:nvSpPr>
      <dsp:spPr>
        <a:xfrm>
          <a:off x="0" y="241548"/>
          <a:ext cx="10775950" cy="341172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5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kern="1200" dirty="0">
              <a:latin typeface="Arial" panose="020B0604020202020204" pitchFamily="34" charset="0"/>
              <a:cs typeface="Arial" panose="020B0604020202020204" pitchFamily="34" charset="0"/>
            </a:rPr>
            <a:t>Sustainable and integrated approaches </a:t>
          </a:r>
          <a:r>
            <a:rPr lang="en-GB" sz="2700" kern="1200" dirty="0">
              <a:latin typeface="Arial" panose="020B0604020202020204" pitchFamily="34" charset="0"/>
              <a:cs typeface="Arial" panose="020B0604020202020204" pitchFamily="34" charset="0"/>
            </a:rPr>
            <a:t>are essential for improving population health because they bring together wellbeing, prevention and environmental responsibility. </a:t>
          </a:r>
          <a:r>
            <a:rPr lang="en-GB" sz="2700" b="0" kern="1200" dirty="0">
              <a:latin typeface="Arial" panose="020B0604020202020204" pitchFamily="34" charset="0"/>
              <a:cs typeface="Arial" panose="020B0604020202020204" pitchFamily="34" charset="0"/>
            </a:rPr>
            <a:t>Collaboration across sectors </a:t>
          </a:r>
          <a:r>
            <a:rPr lang="en-GB" sz="2700" kern="1200" dirty="0">
              <a:latin typeface="Arial" panose="020B0604020202020204" pitchFamily="34" charset="0"/>
              <a:cs typeface="Arial" panose="020B0604020202020204" pitchFamily="34" charset="0"/>
            </a:rPr>
            <a:t>is crucial, as working jointly across health, social care, education and community services helps reduce inequalities and improves access. Looking ahead, </a:t>
          </a:r>
          <a:r>
            <a:rPr lang="en-GB" sz="2700" b="0" kern="1200" dirty="0">
              <a:latin typeface="Arial" panose="020B0604020202020204" pitchFamily="34" charset="0"/>
              <a:cs typeface="Arial" panose="020B0604020202020204" pitchFamily="34" charset="0"/>
            </a:rPr>
            <a:t>balancing wellbeing, prevention and sustainability </a:t>
          </a:r>
          <a:r>
            <a:rPr lang="en-GB" sz="2700" kern="1200" dirty="0">
              <a:latin typeface="Arial" panose="020B0604020202020204" pitchFamily="34" charset="0"/>
              <a:cs typeface="Arial" panose="020B0604020202020204" pitchFamily="34" charset="0"/>
            </a:rPr>
            <a:t>is necessary to create resilient, fair and effective health systems that support communities now and in the future.</a:t>
          </a:r>
        </a:p>
      </dsp:txBody>
      <dsp:txXfrm>
        <a:off x="166546" y="408094"/>
        <a:ext cx="10442858" cy="3078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F78117-D261-4CC3-8A78-36EF32DD859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499D3F-E2F5-4514-A930-6199A5E47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5633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499D3F-E2F5-4514-A930-6199A5E476B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700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9144" y="4882896"/>
            <a:ext cx="4050792" cy="1197864"/>
          </a:xfrm>
          <a:noFill/>
        </p:spPr>
        <p:txBody>
          <a:bodyPr wrap="square" rtlCol="0">
            <a:spAutoFit/>
          </a:bodyPr>
          <a:lstStyle>
            <a:lvl1pPr>
              <a:defRPr lang="en-US" sz="54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85900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718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50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4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424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52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861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385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363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821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6134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354491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5085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9957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0849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6636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511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221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4C93FA52-9C20-492E-8C7A-9D4FE80E2060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5C72658D-04F8-4430-947D-4C0395F7E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719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275" r:id="rId1"/>
    <p:sldLayoutId id="2147485276" r:id="rId2"/>
    <p:sldLayoutId id="2147485277" r:id="rId3"/>
    <p:sldLayoutId id="2147485278" r:id="rId4"/>
    <p:sldLayoutId id="2147485279" r:id="rId5"/>
    <p:sldLayoutId id="2147485280" r:id="rId6"/>
    <p:sldLayoutId id="2147485281" r:id="rId7"/>
    <p:sldLayoutId id="2147485282" r:id="rId8"/>
    <p:sldLayoutId id="2147485283" r:id="rId9"/>
    <p:sldLayoutId id="2147485284" r:id="rId10"/>
    <p:sldLayoutId id="2147485285" r:id="rId11"/>
    <p:sldLayoutId id="2147485286" r:id="rId12"/>
    <p:sldLayoutId id="2147485287" r:id="rId13"/>
    <p:sldLayoutId id="2147485288" r:id="rId14"/>
    <p:sldLayoutId id="2147485289" r:id="rId15"/>
    <p:sldLayoutId id="2147485290" r:id="rId16"/>
    <p:sldLayoutId id="2147485291" r:id="rId17"/>
    <p:sldLayoutId id="2147485292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>
              <a:lumMod val="60000"/>
              <a:lumOff val="4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6.jp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docs.cholonautas.edu.pe/en/overview-of-microsoft-edge-extensions-microsoft-edge-development.html" TargetMode="Externa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goopenva.org/courseware/lesson/1805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10.jpg"/><Relationship Id="rId7" Type="http://schemas.openxmlformats.org/officeDocument/2006/relationships/diagramLayout" Target="../diagrams/layout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Relationship Id="rId6" Type="http://schemas.openxmlformats.org/officeDocument/2006/relationships/diagramData" Target="../diagrams/data2.xml"/><Relationship Id="rId5" Type="http://schemas.openxmlformats.org/officeDocument/2006/relationships/hyperlink" Target="https://creativecommons.org/licenses/by-nc-nd/3.0/" TargetMode="External"/><Relationship Id="rId10" Type="http://schemas.microsoft.com/office/2007/relationships/diagramDrawing" Target="../diagrams/drawing2.xml"/><Relationship Id="rId4" Type="http://schemas.openxmlformats.org/officeDocument/2006/relationships/hyperlink" Target="https://www.flickr.com/photos/asiandevelopmentbank/21592847046" TargetMode="External"/><Relationship Id="rId9" Type="http://schemas.openxmlformats.org/officeDocument/2006/relationships/diagramColors" Target="../diagrams/colors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businessmitra.com/blogs/detailed-process-and-information-on-policy-and-governance-drafting-in-India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3.jpg"/><Relationship Id="rId7" Type="http://schemas.openxmlformats.org/officeDocument/2006/relationships/diagramLayout" Target="../diagrams/layout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Data" Target="../diagrams/data3.xml"/><Relationship Id="rId11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leedskeepournhspublic.wordpress.com/2023/02/16/leeds-konp-minutes-and-actions-for-the-next-few-weeks/" TargetMode="External"/><Relationship Id="rId10" Type="http://schemas.microsoft.com/office/2007/relationships/diagramDrawing" Target="../diagrams/drawing3.xml"/><Relationship Id="rId4" Type="http://schemas.openxmlformats.org/officeDocument/2006/relationships/image" Target="../media/image13.jpg"/><Relationship Id="rId9" Type="http://schemas.openxmlformats.org/officeDocument/2006/relationships/diagramColors" Target="../diagrams/colors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4.jpe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hyperlink" Target="https://www.nhslanarkshire.scot.nhs.uk/pulse-nhs-lanarkshire-launches-new-staff-health-and-wellbeing-strategy-to-support-a-healthier-more-resilient-workforce/" TargetMode="External"/><Relationship Id="rId9" Type="http://schemas.microsoft.com/office/2007/relationships/diagramDrawing" Target="../diagrams/drawing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flickr.com/photos/trinitycarefoundation/44528370634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slideshare.net/slideshow/access-equity-in-healthcare-by-v/250585291" TargetMode="External"/><Relationship Id="rId4" Type="http://schemas.openxmlformats.org/officeDocument/2006/relationships/image" Target="../media/image2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bns.institute/nursing-foundation/definition-concepts-health-ill-health/" TargetMode="External"/><Relationship Id="rId7" Type="http://schemas.openxmlformats.org/officeDocument/2006/relationships/hyperlink" Target="https://www.who.int/europe/news/item/01-04-2025-make-obesity-prevention-and-management-a-central-pillar-of-public-health-experts-urge" TargetMode="External"/><Relationship Id="rId2" Type="http://schemas.openxmlformats.org/officeDocument/2006/relationships/hyperlink" Target="https://doi.org/10.3390/ijerph19138175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who.int/activities/promoting-well-being" TargetMode="External"/><Relationship Id="rId5" Type="http://schemas.openxmlformats.org/officeDocument/2006/relationships/hyperlink" Target="https://www.england.nhs.uk/long-read/neighbourhood-health-guidelines-2025-26/" TargetMode="External"/><Relationship Id="rId4" Type="http://schemas.openxmlformats.org/officeDocument/2006/relationships/hyperlink" Target="https://www.britannica.com/topic/sustainable-development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neighbourhood-health-guidelines-2025-26/" TargetMode="External"/><Relationship Id="rId2" Type="http://schemas.openxmlformats.org/officeDocument/2006/relationships/hyperlink" Target="https://www.england.nhs.uk/long-read/improvement-framework-community-language-translation-and-interpreting-services/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nice.org.uk/guidance/ng20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B70C5-BDEC-353D-612F-81F93C68E3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3914" y="620486"/>
            <a:ext cx="11177490" cy="3983501"/>
          </a:xfrm>
        </p:spPr>
        <p:txBody>
          <a:bodyPr>
            <a:normAutofit fontScale="90000"/>
          </a:bodyPr>
          <a:lstStyle/>
          <a:p>
            <a:pPr algn="l"/>
            <a:r>
              <a:rPr lang="en-US" sz="2300" dirty="0">
                <a:solidFill>
                  <a:schemeClr val="tx1"/>
                </a:solidFill>
                <a:latin typeface="Arial Black" panose="020B0A04020102020204" pitchFamily="34" charset="0"/>
              </a:rPr>
              <a:t> </a:t>
            </a:r>
            <a:br>
              <a:rPr lang="en-GB" sz="2300" dirty="0">
                <a:solidFill>
                  <a:schemeClr val="tx1"/>
                </a:solidFill>
                <a:latin typeface="Arial Black" panose="020B0A04020102020204" pitchFamily="34" charset="0"/>
              </a:rPr>
            </a:br>
            <a:r>
              <a:rPr lang="nl-NL" sz="2700" b="1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Student name</a:t>
            </a:r>
            <a:r>
              <a:rPr lang="nl-NL" sz="270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:       </a:t>
            </a:r>
            <a:r>
              <a:rPr lang="nl-NL" sz="2700" cap="none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Michaela Demeterova </a:t>
            </a:r>
            <a:br>
              <a:rPr lang="nl-NL" sz="270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</a:br>
            <a:r>
              <a:rPr lang="nl-NL" sz="2700" b="1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Student ID</a:t>
            </a:r>
            <a:r>
              <a:rPr lang="nl-NL" sz="270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:               2312297</a:t>
            </a:r>
            <a:br>
              <a:rPr lang="en-GB" sz="270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</a:br>
            <a:r>
              <a:rPr lang="nl-NL" sz="270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 </a:t>
            </a:r>
            <a:br>
              <a:rPr lang="en-GB" sz="270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</a:br>
            <a:r>
              <a:rPr lang="nl-NL" sz="2700" b="1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Module name</a:t>
            </a:r>
            <a:r>
              <a:rPr lang="nl-NL" sz="2200" cap="none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:         </a:t>
            </a:r>
            <a:r>
              <a:rPr lang="en-GB" sz="2700" b="1" cap="none" dirty="0">
                <a:solidFill>
                  <a:schemeClr val="tx1"/>
                </a:solidFill>
                <a:latin typeface="Arial Black" panose="020B0A04020102020204" pitchFamily="34" charset="0"/>
              </a:rPr>
              <a:t>Health, Wellbeing and Sustainable Development</a:t>
            </a:r>
            <a:br>
              <a:rPr lang="en-GB" sz="270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</a:br>
            <a:r>
              <a:rPr lang="en-US" sz="2700" b="1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Module code</a:t>
            </a:r>
            <a:r>
              <a:rPr lang="en-US" sz="270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:           </a:t>
            </a:r>
            <a:r>
              <a:rPr lang="en-GB" sz="4000" dirty="0">
                <a:solidFill>
                  <a:schemeClr val="tx1"/>
                </a:solidFill>
                <a:latin typeface="Arial Black" panose="020B0A04020102020204" pitchFamily="34" charset="0"/>
              </a:rPr>
              <a:t> </a:t>
            </a:r>
            <a:r>
              <a:rPr lang="en-GB" sz="2700" b="1" dirty="0">
                <a:solidFill>
                  <a:schemeClr val="tx1"/>
                </a:solidFill>
                <a:latin typeface="Arial Black" panose="020B0A04020102020204" pitchFamily="34" charset="0"/>
              </a:rPr>
              <a:t>BMHP6030</a:t>
            </a:r>
            <a:br>
              <a:rPr lang="en-GB" sz="2700" b="1" dirty="0">
                <a:solidFill>
                  <a:schemeClr val="tx1"/>
                </a:solidFill>
                <a:latin typeface="Arial Black" panose="020B0A04020102020204" pitchFamily="34" charset="0"/>
              </a:rPr>
            </a:br>
            <a:br>
              <a:rPr lang="en-GB" sz="270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</a:br>
            <a:r>
              <a:rPr lang="en-US" sz="2700" b="1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Supervisor’s name</a:t>
            </a:r>
            <a:r>
              <a:rPr lang="en-US" sz="270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:        </a:t>
            </a:r>
            <a:r>
              <a:rPr lang="en-GB" sz="2700" b="1" cap="none" dirty="0">
                <a:solidFill>
                  <a:schemeClr val="tx1"/>
                </a:solidFill>
                <a:latin typeface="Arial Black" panose="020B0A04020102020204" pitchFamily="34" charset="0"/>
              </a:rPr>
              <a:t>Dr </a:t>
            </a:r>
            <a:r>
              <a:rPr lang="en-GB" sz="2700" b="1" cap="none" dirty="0" err="1">
                <a:solidFill>
                  <a:schemeClr val="tx1"/>
                </a:solidFill>
                <a:latin typeface="Arial Black" panose="020B0A04020102020204" pitchFamily="34" charset="0"/>
              </a:rPr>
              <a:t>Itse</a:t>
            </a:r>
            <a:r>
              <a:rPr lang="en-GB" sz="2700" b="1" cap="none" dirty="0">
                <a:solidFill>
                  <a:schemeClr val="tx1"/>
                </a:solidFill>
                <a:latin typeface="Arial Black" panose="020B0A04020102020204" pitchFamily="34" charset="0"/>
              </a:rPr>
              <a:t> Olaoye </a:t>
            </a:r>
            <a:br>
              <a:rPr lang="en-GB" sz="2200" cap="none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</a:br>
            <a:r>
              <a:rPr lang="en-US" sz="2200" cap="none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 </a:t>
            </a:r>
            <a:br>
              <a:rPr lang="en-GB" sz="2300" dirty="0">
                <a:solidFill>
                  <a:schemeClr val="tx1"/>
                </a:solidFill>
              </a:rPr>
            </a:br>
            <a:endParaRPr lang="en-GB" sz="2300" dirty="0">
              <a:solidFill>
                <a:schemeClr val="tx1"/>
              </a:solidFill>
              <a:latin typeface="Abadi" panose="020F05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08A34AE-5E8C-DA5B-DBAD-3EAAD2DF44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9584" y="169837"/>
            <a:ext cx="1919416" cy="21305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6B9F7AD-2AC1-F34F-670C-83BEA0238A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594" y="4979777"/>
            <a:ext cx="3035808" cy="1708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41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29AFB9-CA38-9C42-1975-7CF42EB7E2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59156" y="689358"/>
            <a:ext cx="5740998" cy="4219634"/>
          </a:xfrm>
          <a:prstGeom prst="rect">
            <a:avLst/>
          </a:prstGeom>
        </p:spPr>
      </p:pic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054C0510-D44A-4018-3A2C-CBAECD80FA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7734936"/>
              </p:ext>
            </p:extLst>
          </p:nvPr>
        </p:nvGraphicFramePr>
        <p:xfrm>
          <a:off x="7130143" y="947057"/>
          <a:ext cx="4767943" cy="3961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777447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887FC-7278-3575-C12E-D9FC03BF7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89" y="0"/>
            <a:ext cx="8675912" cy="1151965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 Black" panose="020B0A04020102020204" pitchFamily="34" charset="0"/>
              </a:rPr>
              <a:t>Health, Wellbeing and Sustainable Development: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252A7-F830-8BD4-0379-BA6CF79952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4427" y="148856"/>
            <a:ext cx="7324314" cy="6847367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Health means more than just “not being ill.” It includes physical, mental and social wellbeing being able to live a safe, active and fulfilling life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(BNS 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Institute,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2023 ). 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Wellbeing is about quality of life feeling good, functioning well, having purpose, connection, and stability. It includes emotional wellbeing, social relationships, resilience and life satisfaction (WHO,2026).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means meeting today’s needs without harming future generations. In health, this means: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Using resources responsibly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Reducing waste and carbon emissions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Creating long‑term, resilient health systems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Protecting people and the planet at the same time (Kulik,2019).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1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29908A-450E-EBAD-0AB3-393D0C00EB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695" r="26712" b="-1"/>
          <a:stretch>
            <a:fillRect/>
          </a:stretch>
        </p:blipFill>
        <p:spPr>
          <a:xfrm>
            <a:off x="7249886" y="849308"/>
            <a:ext cx="4154713" cy="3752220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3EC81A-3D14-3BBB-9DD2-E43A9A5F60AE}"/>
              </a:ext>
            </a:extLst>
          </p:cNvPr>
          <p:cNvSpPr txBox="1"/>
          <p:nvPr/>
        </p:nvSpPr>
        <p:spPr>
          <a:xfrm>
            <a:off x="7860038" y="5101541"/>
            <a:ext cx="3544561" cy="25391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105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 tooltip="https://goopenva.org/courseware/lesson/180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105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Unknown Author is licensed under </a:t>
            </a:r>
            <a:r>
              <a:rPr lang="en-GB" sz="105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105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1726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E628B-B58B-9479-7224-C2DBFF15D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935" y="256780"/>
            <a:ext cx="5769881" cy="1151965"/>
          </a:xfrm>
        </p:spPr>
        <p:txBody>
          <a:bodyPr>
            <a:normAutofit/>
          </a:bodyPr>
          <a:lstStyle/>
          <a:p>
            <a:r>
              <a:rPr lang="en-GB" dirty="0"/>
              <a:t>How they connect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C97CE-B481-43AC-2E38-4F0568E05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8210" y="1262744"/>
            <a:ext cx="6625332" cy="421877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 are linked because:</a:t>
            </a:r>
          </a:p>
          <a:p>
            <a:pPr>
              <a:lnSpc>
                <a:spcPct val="110000"/>
              </a:lnSpc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Healthy people contribute to sustainable communities.</a:t>
            </a:r>
          </a:p>
          <a:p>
            <a:pPr>
              <a:lnSpc>
                <a:spcPct val="110000"/>
              </a:lnSpc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Sustainable environments (clean air, green spaces, safe housing) improve health.</a:t>
            </a:r>
          </a:p>
          <a:p>
            <a:pPr>
              <a:lnSpc>
                <a:spcPct val="110000"/>
              </a:lnSpc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Health systems must be environmentally responsible to survive long‑term.</a:t>
            </a:r>
          </a:p>
          <a:p>
            <a:pPr>
              <a:lnSpc>
                <a:spcPct val="110000"/>
              </a:lnSpc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Wellbeing depends on social, economic and environmental stability.</a:t>
            </a:r>
          </a:p>
          <a:p>
            <a:pPr>
              <a:lnSpc>
                <a:spcPct val="110000"/>
              </a:lnSpc>
            </a:pP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(Aparicio-</a:t>
            </a:r>
            <a:r>
              <a:rPr lang="en-GB" sz="1500" cap="none" dirty="0" err="1">
                <a:latin typeface="Arial" panose="020B0604020202020204" pitchFamily="34" charset="0"/>
                <a:cs typeface="Arial" panose="020B0604020202020204" pitchFamily="34" charset="0"/>
              </a:rPr>
              <a:t>martínez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cap="none" dirty="0" err="1">
                <a:latin typeface="Arial" panose="020B0604020202020204" pitchFamily="34" charset="0"/>
                <a:cs typeface="Arial" panose="020B0604020202020204" pitchFamily="34" charset="0"/>
              </a:rPr>
              <a:t>martinez-jimenez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500" cap="none" dirty="0" err="1">
                <a:latin typeface="Arial" panose="020B0604020202020204" pitchFamily="34" charset="0"/>
                <a:cs typeface="Arial" panose="020B0604020202020204" pitchFamily="34" charset="0"/>
              </a:rPr>
              <a:t>perea-moreno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endParaRPr lang="en-GB" sz="11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Plant sprouting from the earth">
            <a:extLst>
              <a:ext uri="{FF2B5EF4-FFF2-40B4-BE49-F238E27FC236}">
                <a16:creationId xmlns:a16="http://schemas.microsoft.com/office/drawing/2014/main" id="{7CBA3172-DD03-8320-5E2F-D8045A0061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579" r="15468" b="-1"/>
          <a:stretch>
            <a:fillRect/>
          </a:stretch>
        </p:blipFill>
        <p:spPr>
          <a:xfrm>
            <a:off x="404226" y="10"/>
            <a:ext cx="4443984" cy="5301586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726735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E50D6DF-FD00-BFA9-4B23-A8C35C87724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t="6642" b="18358"/>
          <a:stretch>
            <a:fillRect/>
          </a:stretch>
        </p:blipFill>
        <p:spPr>
          <a:xfrm>
            <a:off x="-2500" y="31115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576F9D-6D7D-83B6-9B9D-7EA968F0B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714" y="228600"/>
            <a:ext cx="11393094" cy="1487356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Relevance</a:t>
            </a:r>
            <a:br>
              <a:rPr lang="en-US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01F1F14-08BC-0350-79CA-68BECDF97E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3490" y="1831746"/>
            <a:ext cx="5111836" cy="45690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55A4972-462E-A3F3-0CC6-CD3EE077B485}"/>
              </a:ext>
            </a:extLst>
          </p:cNvPr>
          <p:cNvSpPr txBox="1"/>
          <p:nvPr/>
        </p:nvSpPr>
        <p:spPr>
          <a:xfrm>
            <a:off x="6093490" y="6428841"/>
            <a:ext cx="5216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linkClick r:id="rId4" tooltip="https://www.flickr.com/photos/asiandevelopmentbank/2159284704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1600" dirty="0"/>
              <a:t> by Unknown Author is licensed under </a:t>
            </a:r>
            <a:r>
              <a:rPr lang="en-GB" sz="1600" dirty="0"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1600" dirty="0"/>
          </a:p>
        </p:txBody>
      </p:sp>
      <p:graphicFrame>
        <p:nvGraphicFramePr>
          <p:cNvPr id="71" name="TextBox 3">
            <a:extLst>
              <a:ext uri="{FF2B5EF4-FFF2-40B4-BE49-F238E27FC236}">
                <a16:creationId xmlns:a16="http://schemas.microsoft.com/office/drawing/2014/main" id="{48E283D5-45A5-3AC6-4CAF-C4E2ADBC3D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2604213"/>
              </p:ext>
            </p:extLst>
          </p:nvPr>
        </p:nvGraphicFramePr>
        <p:xfrm>
          <a:off x="581192" y="1891454"/>
          <a:ext cx="5373294" cy="4661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5014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CFD62-734D-71D7-C8C6-9C91D95B2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3304" y="-93093"/>
            <a:ext cx="6743185" cy="1151965"/>
          </a:xfrm>
        </p:spPr>
        <p:txBody>
          <a:bodyPr>
            <a:normAutofit/>
          </a:bodyPr>
          <a:lstStyle/>
          <a:p>
            <a:r>
              <a:rPr lang="en-GB" sz="2200" b="1" cap="none" dirty="0">
                <a:latin typeface="Arial" panose="020B0604020202020204" pitchFamily="34" charset="0"/>
                <a:cs typeface="Arial" panose="020B0604020202020204" pitchFamily="34" charset="0"/>
              </a:rPr>
              <a:t>Integration of health and wellbeing approaches: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876BB0F-E6BE-18AA-A6C0-0F315996B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6396" y="731301"/>
            <a:ext cx="7463569" cy="5395397"/>
          </a:xfrm>
        </p:spPr>
        <p:txBody>
          <a:bodyPr>
            <a:normAutofit fontScale="62500" lnSpcReduction="20000"/>
          </a:bodyPr>
          <a:lstStyle/>
          <a:p>
            <a:r>
              <a:rPr lang="en-GB" sz="2900" b="1" cap="none" dirty="0">
                <a:latin typeface="Arial" panose="020B0604020202020204" pitchFamily="34" charset="0"/>
                <a:cs typeface="Arial" panose="020B0604020202020204" pitchFamily="34" charset="0"/>
              </a:rPr>
              <a:t>Linking mental‑health and physical‑activity programmes: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cap="none" dirty="0">
                <a:latin typeface="Arial" panose="020B0604020202020204" pitchFamily="34" charset="0"/>
                <a:cs typeface="Arial" panose="020B0604020202020204" pitchFamily="34" charset="0"/>
              </a:rPr>
              <a:t>Combining counselling with structured exercise sessions helps reduce anxiety and depression and improves overall recovery rates </a:t>
            </a:r>
            <a:r>
              <a:rPr lang="en-GB" sz="2600" cap="none" dirty="0">
                <a:latin typeface="Arial" panose="020B0604020202020204" pitchFamily="34" charset="0"/>
                <a:cs typeface="Arial" panose="020B0604020202020204" pitchFamily="34" charset="0"/>
              </a:rPr>
              <a:t>(Thomas et al., 2020).</a:t>
            </a:r>
            <a:endParaRPr lang="en-GB" sz="22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b="1" cap="none" dirty="0">
                <a:latin typeface="Arial" panose="020B0604020202020204" pitchFamily="34" charset="0"/>
                <a:cs typeface="Arial" panose="020B0604020202020204" pitchFamily="34" charset="0"/>
              </a:rPr>
              <a:t>Combining nutrition support with social‑care interventions: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cap="none" dirty="0">
                <a:latin typeface="Arial" panose="020B0604020202020204" pitchFamily="34" charset="0"/>
                <a:cs typeface="Arial" panose="020B0604020202020204" pitchFamily="34" charset="0"/>
              </a:rPr>
              <a:t>Offering healthy eating guidance alongside home care visits supports older adults and reduces long‑term risks such as obesity, diabetes and heart disease </a:t>
            </a:r>
            <a:r>
              <a:rPr lang="en-GB" sz="2600" cap="none" dirty="0">
                <a:latin typeface="Arial" panose="020B0604020202020204" pitchFamily="34" charset="0"/>
                <a:cs typeface="Arial" panose="020B0604020202020204" pitchFamily="34" charset="0"/>
              </a:rPr>
              <a:t>(Thomas et al., 2020).</a:t>
            </a:r>
            <a:endParaRPr lang="en-GB" sz="22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b="1" cap="none" dirty="0">
                <a:latin typeface="Arial" panose="020B0604020202020204" pitchFamily="34" charset="0"/>
                <a:cs typeface="Arial" panose="020B0604020202020204" pitchFamily="34" charset="0"/>
              </a:rPr>
              <a:t>Integrating wellbeing approaches in schools: </a:t>
            </a:r>
            <a:r>
              <a:rPr lang="en-GB" sz="2900" cap="none" dirty="0">
                <a:latin typeface="Arial" panose="020B0604020202020204" pitchFamily="34" charset="0"/>
                <a:cs typeface="Arial" panose="020B0604020202020204" pitchFamily="34" charset="0"/>
              </a:rPr>
              <a:t> Schools that include mindfulness activities, balanced meals and daily physical exercise see improvements in behaviour, concentration and academic performance</a:t>
            </a:r>
            <a:r>
              <a:rPr lang="en-GB" sz="22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cap="none" dirty="0">
                <a:latin typeface="Arial" panose="020B0604020202020204" pitchFamily="34" charset="0"/>
                <a:cs typeface="Arial" panose="020B0604020202020204" pitchFamily="34" charset="0"/>
              </a:rPr>
              <a:t>(Thomas et al., 2020).</a:t>
            </a:r>
            <a:endParaRPr lang="en-GB" sz="22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b="1" cap="none" dirty="0">
                <a:latin typeface="Arial" panose="020B0604020202020204" pitchFamily="34" charset="0"/>
                <a:cs typeface="Arial" panose="020B0604020202020204" pitchFamily="34" charset="0"/>
              </a:rPr>
              <a:t>Workplace wellbeing programmes:</a:t>
            </a:r>
            <a:r>
              <a:rPr lang="en-GB" sz="2900" cap="none" dirty="0">
                <a:latin typeface="Arial" panose="020B0604020202020204" pitchFamily="34" charset="0"/>
                <a:cs typeface="Arial" panose="020B0604020202020204" pitchFamily="34" charset="0"/>
              </a:rPr>
              <a:t> Workplaces providing stress‑management workshops, fitness opportunities and flexible working arrangements reduce sickness absence and increase productivity </a:t>
            </a:r>
            <a:r>
              <a:rPr lang="en-GB" sz="2600" cap="none" dirty="0">
                <a:latin typeface="Arial" panose="020B0604020202020204" pitchFamily="34" charset="0"/>
                <a:cs typeface="Arial" panose="020B0604020202020204" pitchFamily="34" charset="0"/>
              </a:rPr>
              <a:t>(Thomas et al., 2020).</a:t>
            </a:r>
            <a:endParaRPr lang="en-GB" sz="22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9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Drawings on colourful paper">
            <a:extLst>
              <a:ext uri="{FF2B5EF4-FFF2-40B4-BE49-F238E27FC236}">
                <a16:creationId xmlns:a16="http://schemas.microsoft.com/office/drawing/2014/main" id="{7A0F72EC-4F9C-4627-7642-6D2315D162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694" r="35952" b="-1"/>
          <a:stretch>
            <a:fillRect/>
          </a:stretch>
        </p:blipFill>
        <p:spPr>
          <a:xfrm>
            <a:off x="186512" y="228610"/>
            <a:ext cx="3840480" cy="5301586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571676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55EE2-B33A-62CB-F750-597B351CB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732" y="303028"/>
            <a:ext cx="10792837" cy="1485900"/>
          </a:xfrm>
        </p:spPr>
        <p:txBody>
          <a:bodyPr>
            <a:normAutofit/>
          </a:bodyPr>
          <a:lstStyle/>
          <a:p>
            <a:r>
              <a:rPr lang="en-GB" sz="5000" b="1" cap="none" dirty="0">
                <a:latin typeface="Arial" panose="020B0604020202020204" pitchFamily="34" charset="0"/>
                <a:cs typeface="Arial" panose="020B0604020202020204" pitchFamily="34" charset="0"/>
              </a:rPr>
              <a:t>Theoretical perspectives:</a:t>
            </a:r>
            <a:br>
              <a:rPr lang="en-GB" sz="5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300EC-52D9-7E40-97F8-83138BB37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69312"/>
            <a:ext cx="6868886" cy="4785917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1800" b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Salutogenic</a:t>
            </a: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 model: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 A community centre offering social activities, exercise groups and stress‑reduction workshops focuses on creating health rather than only treating illness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(Seah et al., 2022)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Health belief model: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 People are more likely to attend free health‑check appointments if they believe they are at risk of illness and trust that early detection will benefit them (Seah et al., 2022).</a:t>
            </a:r>
          </a:p>
          <a:p>
            <a:pPr>
              <a:lnSpc>
                <a:spcPct val="110000"/>
              </a:lnSpc>
            </a:pP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Capability approach</a:t>
            </a:r>
            <a:r>
              <a:rPr lang="en-GB" sz="1800" b="1" i="1" cap="none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Providing safe housing, accessible transport and education opportunities increases people’s ability to live healthy, fulfilling lives not just their health status (Seah et al., 2022).</a:t>
            </a:r>
          </a:p>
          <a:p>
            <a:pPr>
              <a:lnSpc>
                <a:spcPct val="110000"/>
              </a:lnSpc>
            </a:pP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Systems theory: 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Poor housing, unemployment and lack of green spaces interact to influence community health, showing that wellbeing is shaped by multiple connected factors (Seah et al., 2022).</a:t>
            </a:r>
          </a:p>
          <a:p>
            <a:pPr>
              <a:lnSpc>
                <a:spcPct val="110000"/>
              </a:lnSpc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These theories link directly to the biopsychosocial model, which explains health through the interaction of biological, psychological and social factors.” Biopsychosocial model.”</a:t>
            </a:r>
          </a:p>
          <a:p>
            <a:pPr>
              <a:lnSpc>
                <a:spcPct val="110000"/>
              </a:lnSpc>
            </a:pPr>
            <a:endParaRPr lang="en-GB" sz="11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10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82CCF1D-A37F-C6C8-C246-9AAB24B8C75E}"/>
              </a:ext>
            </a:extLst>
          </p:cNvPr>
          <p:cNvSpPr/>
          <p:nvPr/>
        </p:nvSpPr>
        <p:spPr>
          <a:xfrm>
            <a:off x="6748467" y="1481436"/>
            <a:ext cx="3098170" cy="2456374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factors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Unemployment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stress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life event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Pill burden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regular physical exercise (MHF,2026).</a:t>
            </a:r>
            <a:endParaRPr lang="en-GB" sz="105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1E67E4E-272E-AF41-AD14-74CD6D496E9E}"/>
              </a:ext>
            </a:extLst>
          </p:cNvPr>
          <p:cNvSpPr/>
          <p:nvPr/>
        </p:nvSpPr>
        <p:spPr>
          <a:xfrm>
            <a:off x="9217782" y="1481436"/>
            <a:ext cx="2791643" cy="23077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factors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Socioeconomic status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Educational status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Marital status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Major family conflict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Poor social support(MHF,2026).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7DACD65-14A0-FFD5-7951-8E1A1A7419C4}"/>
              </a:ext>
            </a:extLst>
          </p:cNvPr>
          <p:cNvSpPr/>
          <p:nvPr/>
        </p:nvSpPr>
        <p:spPr>
          <a:xfrm>
            <a:off x="8056617" y="3429000"/>
            <a:ext cx="3323952" cy="230777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factors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Sex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Comorbid disease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Diabetic complication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Diabetic treatment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Fasting blood glucose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Body mass index(MHF,2026).</a:t>
            </a:r>
          </a:p>
        </p:txBody>
      </p:sp>
    </p:spTree>
    <p:extLst>
      <p:ext uri="{BB962C8B-B14F-4D97-AF65-F5344CB8AC3E}">
        <p14:creationId xmlns:p14="http://schemas.microsoft.com/office/powerpoint/2010/main" val="1756644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136FD-52DD-38DC-7E4C-1611C856F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4672" y="56360"/>
            <a:ext cx="5769881" cy="1151965"/>
          </a:xfrm>
        </p:spPr>
        <p:txBody>
          <a:bodyPr>
            <a:normAutofit/>
          </a:bodyPr>
          <a:lstStyle/>
          <a:p>
            <a:r>
              <a:rPr lang="en-GB" sz="3800" cap="none" dirty="0">
                <a:latin typeface="Arial" panose="020B0604020202020204" pitchFamily="34" charset="0"/>
                <a:cs typeface="Arial" panose="020B0604020202020204" pitchFamily="34" charset="0"/>
              </a:rPr>
              <a:t>Policy and governance:</a:t>
            </a:r>
            <a:b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39193-B741-B8E8-9C00-00233D660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0" y="947057"/>
            <a:ext cx="6976289" cy="4746171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1500" b="1" cap="none" dirty="0">
                <a:latin typeface="Arial" panose="020B0604020202020204" pitchFamily="34" charset="0"/>
                <a:cs typeface="Arial" panose="020B0604020202020204" pitchFamily="34" charset="0"/>
              </a:rPr>
              <a:t>UK clean air strategy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— 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National policy reducing pollution to improve population </a:t>
            </a:r>
            <a: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(Defra, 2023).</a:t>
            </a:r>
            <a:endParaRPr lang="en-GB" sz="14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b="1" cap="none" dirty="0">
                <a:latin typeface="Arial" panose="020B0604020202020204" pitchFamily="34" charset="0"/>
                <a:cs typeface="Arial" panose="020B0604020202020204" pitchFamily="34" charset="0"/>
              </a:rPr>
              <a:t>Active‑travel policies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— 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Councils promote walking and cycling through safer routes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(Defra, 2023).</a:t>
            </a:r>
            <a:endParaRPr lang="en-GB" sz="14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b="1" cap="none" dirty="0">
                <a:latin typeface="Arial" panose="020B0604020202020204" pitchFamily="34" charset="0"/>
                <a:cs typeface="Arial" panose="020B0604020202020204" pitchFamily="34" charset="0"/>
              </a:rPr>
              <a:t>NHS net zero plan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— 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Policy to cut emissions from hospitals, transport and medical waste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(Defra, 2023).</a:t>
            </a:r>
            <a:endParaRPr lang="en-GB" sz="14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b="1" cap="none" dirty="0">
                <a:latin typeface="Arial" panose="020B0604020202020204" pitchFamily="34" charset="0"/>
                <a:cs typeface="Arial" panose="020B0604020202020204" pitchFamily="34" charset="0"/>
              </a:rPr>
              <a:t>Mental‑health funding policies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— 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Government investment improves access and service quality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(Defra, 2023).</a:t>
            </a:r>
            <a:endParaRPr lang="en-GB" sz="14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b="1" cap="none" dirty="0">
                <a:latin typeface="Arial" panose="020B0604020202020204" pitchFamily="34" charset="0"/>
                <a:cs typeface="Arial" panose="020B0604020202020204" pitchFamily="34" charset="0"/>
              </a:rPr>
              <a:t>Healthcare regulation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— 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CQC inspections ensure safety, quality and accountability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(Defra, 2023).</a:t>
            </a:r>
            <a:endParaRPr lang="en-GB" sz="14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b="1" cap="none" dirty="0">
                <a:latin typeface="Arial" panose="020B0604020202020204" pitchFamily="34" charset="0"/>
                <a:cs typeface="Arial" panose="020B0604020202020204" pitchFamily="34" charset="0"/>
              </a:rPr>
              <a:t>Strategic planning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— 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coordinate hospitals, GPs and social care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(Defra, 2023).</a:t>
            </a:r>
            <a:endParaRPr lang="en-GB" sz="14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b="1" cap="none" dirty="0">
                <a:latin typeface="Arial" panose="020B0604020202020204" pitchFamily="34" charset="0"/>
                <a:cs typeface="Arial" panose="020B0604020202020204" pitchFamily="34" charset="0"/>
              </a:rPr>
              <a:t>Accountability structures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— 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NHS trust boards monitor performance, budgets and patient outcomes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(Defra, 2023).</a:t>
            </a:r>
          </a:p>
          <a:p>
            <a:pPr>
              <a:lnSpc>
                <a:spcPct val="110000"/>
              </a:lnSpc>
            </a:pPr>
            <a:r>
              <a:rPr lang="en-GB" sz="1500" b="1" cap="none" dirty="0">
                <a:latin typeface="Arial" panose="020B0604020202020204" pitchFamily="34" charset="0"/>
                <a:cs typeface="Arial" panose="020B0604020202020204" pitchFamily="34" charset="0"/>
              </a:rPr>
              <a:t>Community involvement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— </a:t>
            </a:r>
            <a:r>
              <a:rPr lang="en-GB" sz="1500" cap="none" dirty="0">
                <a:latin typeface="Arial" panose="020B0604020202020204" pitchFamily="34" charset="0"/>
                <a:cs typeface="Arial" panose="020B0604020202020204" pitchFamily="34" charset="0"/>
              </a:rPr>
              <a:t>Local authorities consult communities to shape health decisions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(Defra, 2023).</a:t>
            </a:r>
            <a:endParaRPr lang="en-GB" sz="16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5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188329-10E5-F9E5-7E2B-9073E69E74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9" r="16108"/>
          <a:stretch>
            <a:fillRect/>
          </a:stretch>
        </p:blipFill>
        <p:spPr>
          <a:xfrm>
            <a:off x="338912" y="228610"/>
            <a:ext cx="4443984" cy="5301586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61947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34613DFD-35BD-4F1C-BCBE-6E6ED23EC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559E914-E0BA-4B8B-8FDE-5804BC0A4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27EACC-3155-5F62-D238-A3B068A1C2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2482" r="22136"/>
          <a:stretch>
            <a:fillRect/>
          </a:stretch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32" name="Freeform 9">
            <a:extLst>
              <a:ext uri="{FF2B5EF4-FFF2-40B4-BE49-F238E27FC236}">
                <a16:creationId xmlns:a16="http://schemas.microsoft.com/office/drawing/2014/main" id="{70C6DD41-4774-4EFF-8ECE-168B19F1B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4E4D31F-348A-4664-AA69-579EEB0A9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F75C59-EB39-3268-72B5-190430527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568" y="45272"/>
            <a:ext cx="4957275" cy="1146825"/>
          </a:xfrm>
        </p:spPr>
        <p:txBody>
          <a:bodyPr>
            <a:norm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Challenges: Regulatory and Funding Barriers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E22F4905-1F68-DC0C-A7E6-2EE9E92049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6844726"/>
              </p:ext>
            </p:extLst>
          </p:nvPr>
        </p:nvGraphicFramePr>
        <p:xfrm>
          <a:off x="135355" y="1620306"/>
          <a:ext cx="5900529" cy="47604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6ED5A46-0304-E700-B1B8-96928D8A6635}"/>
              </a:ext>
            </a:extLst>
          </p:cNvPr>
          <p:cNvSpPr txBox="1"/>
          <p:nvPr/>
        </p:nvSpPr>
        <p:spPr>
          <a:xfrm>
            <a:off x="9069383" y="5937707"/>
            <a:ext cx="24048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leedskeepournhspublic.wordpress.com/2023/02/16/leeds-konp-minutes-and-actions-for-the-next-few-week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898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0A95340-C138-FC8C-5AB5-87B17A82A4E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3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2910"/>
          <a:stretch>
            <a:fillRect/>
          </a:stretch>
        </p:blipFill>
        <p:spPr>
          <a:xfrm>
            <a:off x="20" y="10"/>
            <a:ext cx="11734780" cy="6408728"/>
          </a:xfrm>
          <a:prstGeom prst="rect">
            <a:avLst/>
          </a:prstGeom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CB8A50-421D-5194-64C7-1F3B0034D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>
            <a:normAutofit/>
          </a:bodyPr>
          <a:lstStyle/>
          <a:p>
            <a:r>
              <a:rPr lang="en-GB" sz="3800" cap="none" dirty="0">
                <a:latin typeface="Arial" panose="020B0604020202020204" pitchFamily="34" charset="0"/>
                <a:cs typeface="Arial" panose="020B0604020202020204" pitchFamily="34" charset="0"/>
              </a:rPr>
              <a:t>Service delivery:</a:t>
            </a:r>
            <a:b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800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8FBA896-3489-0A92-F6ED-948DF977CA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5339518"/>
              </p:ext>
            </p:extLst>
          </p:nvPr>
        </p:nvGraphicFramePr>
        <p:xfrm>
          <a:off x="685800" y="2063396"/>
          <a:ext cx="10394707" cy="3311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582551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E9A2A54-5281-5C67-2379-A3D6DD6CF4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5253" t="9091" r="-1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056FB53-DB0F-413C-8771-02CB43411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4300962" y="605592"/>
            <a:ext cx="8044106" cy="5638800"/>
          </a:xfrm>
          <a:custGeom>
            <a:avLst/>
            <a:gdLst/>
            <a:ahLst/>
            <a:cxnLst/>
            <a:rect l="l" t="t" r="r" b="b"/>
            <a:pathLst>
              <a:path w="8044106" h="5638800">
                <a:moveTo>
                  <a:pt x="8044106" y="0"/>
                </a:moveTo>
                <a:lnTo>
                  <a:pt x="7748589" y="5638800"/>
                </a:lnTo>
                <a:lnTo>
                  <a:pt x="0" y="56388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4DB7DD-0AD2-3541-0031-5946BEBB9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677415" y="1226752"/>
            <a:ext cx="6851126" cy="1151965"/>
          </a:xfrm>
        </p:spPr>
        <p:txBody>
          <a:bodyPr>
            <a:normAutofit/>
          </a:bodyPr>
          <a:lstStyle/>
          <a:p>
            <a:r>
              <a:rPr lang="en-GB" sz="3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Initiatives</a:t>
            </a:r>
            <a:br>
              <a:rPr lang="en-GB" sz="3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77E58-C801-344C-27C4-767BF38D372D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1420000">
            <a:off x="4779386" y="2453949"/>
            <a:ext cx="6867212" cy="2944652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10000"/>
              </a:lnSpc>
              <a:buClr>
                <a:srgbClr val="FFFF00"/>
              </a:buClr>
              <a:buFont typeface="+mj-lt"/>
              <a:buAutoNum type="arabicPeriod"/>
            </a:pPr>
            <a:r>
              <a:rPr lang="en-GB" sz="1500" b="1" cap="none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 cessation campaigns</a:t>
            </a:r>
            <a:r>
              <a:rPr lang="en-GB" sz="1500" b="1" i="1" cap="none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500" b="1" cap="none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cap="none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stop‑smoking services, nicotine‑replacement support and public awareness campaigns help reduce long‑term risks such as cancer, heart disease and respiratory illness </a:t>
            </a:r>
            <a:r>
              <a:rPr lang="en-GB" sz="1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(NICE, 2021).</a:t>
            </a:r>
            <a:endParaRPr lang="en-GB" sz="1500" cap="none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buClr>
                <a:srgbClr val="FFFF00"/>
              </a:buClr>
              <a:buFont typeface="+mj-lt"/>
              <a:buAutoNum type="arabicPeriod"/>
            </a:pPr>
            <a:r>
              <a:rPr lang="en-GB" sz="1500" b="1" cap="none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Healthy start vouchers: </a:t>
            </a:r>
            <a:r>
              <a:rPr lang="en-GB" sz="1500" cap="none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vouchers for fruit, vegetables and milk supports nutrition for low-income families, improving children’s health and reducing inequalities </a:t>
            </a:r>
            <a:r>
              <a:rPr lang="en-GB" sz="1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2021).</a:t>
            </a:r>
            <a:endParaRPr lang="en-GB" sz="1500" cap="none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buClr>
                <a:srgbClr val="FFFF00"/>
              </a:buClr>
              <a:buFont typeface="+mj-lt"/>
              <a:buAutoNum type="arabicPeriod"/>
            </a:pPr>
            <a:r>
              <a:rPr lang="en-GB" sz="1500" b="1" cap="none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walking groups </a:t>
            </a:r>
            <a:r>
              <a:rPr lang="en-GB" sz="1500" b="1" i="1" cap="none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500" b="1" cap="none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cap="none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walking clubs encourage physical activity, reduce social isolation and promote mental wellbeing through regular group exercise </a:t>
            </a:r>
            <a:r>
              <a:rPr lang="en-GB" sz="1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2021).</a:t>
            </a:r>
            <a:endParaRPr lang="en-GB" sz="1500" cap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BAB4C4-7C23-EFDB-1CF3-C7B28B78C0B9}"/>
              </a:ext>
            </a:extLst>
          </p:cNvPr>
          <p:cNvSpPr txBox="1"/>
          <p:nvPr/>
        </p:nvSpPr>
        <p:spPr>
          <a:xfrm>
            <a:off x="9787174" y="6657945"/>
            <a:ext cx="24048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trinitycarefoundation/4452837063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174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4EB37-666B-411D-F23A-FACA1E0E2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96686"/>
            <a:ext cx="3381946" cy="4846967"/>
          </a:xfrm>
        </p:spPr>
        <p:txBody>
          <a:bodyPr>
            <a:normAutofit/>
          </a:bodyPr>
          <a:lstStyle/>
          <a:p>
            <a:br>
              <a:rPr lang="en-GB" sz="4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dirty="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67A3E7-42D4-3B6B-74E3-8C56D8CF32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543" y="685800"/>
            <a:ext cx="4669971" cy="44087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547DF2B-586D-F646-46EB-F6CAD2F4C964}"/>
              </a:ext>
            </a:extLst>
          </p:cNvPr>
          <p:cNvSpPr txBox="1"/>
          <p:nvPr/>
        </p:nvSpPr>
        <p:spPr>
          <a:xfrm>
            <a:off x="4963887" y="613742"/>
            <a:ext cx="6730026" cy="460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Disparities in healthcare access and quality: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with limited English proficiency experience poorer access, delayed care and worse outcomes.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“people who speak little or no English tend to have poorer access to and experiences of healthcare services.” (NHS, 2025).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Language barriers can lead to missed appointments, medication errors, emergency admissions and patient safety risks. (NHS, 2025).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Fragmented services and poor communication reduce quality of care, especially for people with complex needs. (NHS, 2025).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Environmental and social inequalities (e.g., Air pollution exposure) disproportionately affect vulnerable groups. (DEFRA,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054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A20F8-E38B-2914-1DDD-42884D181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3478614" y="-262176"/>
            <a:ext cx="5683314" cy="32849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8000" b="1" dirty="0"/>
              <a:t>Conclusion:</a:t>
            </a:r>
            <a:br>
              <a:rPr lang="en-US" sz="8000" b="1" dirty="0"/>
            </a:br>
            <a:endParaRPr lang="en-US" sz="8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681260-9665-1DF0-DB15-4ACCF9943C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3968789"/>
              </p:ext>
            </p:extLst>
          </p:nvPr>
        </p:nvGraphicFramePr>
        <p:xfrm>
          <a:off x="133783" y="2178758"/>
          <a:ext cx="10775950" cy="3894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19605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88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F2049-519A-9D0A-2BDB-7715B9101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4" y="0"/>
            <a:ext cx="3625968" cy="1034143"/>
          </a:xfrm>
        </p:spPr>
        <p:txBody>
          <a:bodyPr anchor="t">
            <a:normAutofit/>
          </a:bodyPr>
          <a:lstStyle/>
          <a:p>
            <a:pPr algn="r"/>
            <a:r>
              <a:rPr lang="en-GB" dirty="0"/>
              <a:t>References: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4D4A43-7058-52F9-BA1E-085EA8BF4F79}"/>
              </a:ext>
            </a:extLst>
          </p:cNvPr>
          <p:cNvSpPr txBox="1"/>
          <p:nvPr/>
        </p:nvSpPr>
        <p:spPr>
          <a:xfrm>
            <a:off x="297458" y="923261"/>
            <a:ext cx="11157857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Aparicio‑Martínez, P., Martinez‑Jimenez, M.P. and Perea‑Moreno, A‑J. (2022). Health Environment and Sustainable Development. International Journal of Environmental Research and Public Health, 19(13).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https://doi.org/10.3390/ijerph19138175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23 June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BNS Institute. (2023). Definition and Concepts of Health and Ill Health • BNS Institute.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https://bns.institute/nursing-foundation/definition-concepts-health-ill-health/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23 June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Department for Environment, Food &amp; Rural Affairs. (2023). Air quality strategy: framework for local authority delivery. UK Government, London. (Accessed 26 June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Kulik, R. (2019). Sustainable Development.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Encyclopædia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Britannica.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https://www.britannica.com/topic/sustainable-development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23 June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England. (2025). Neighbourhood health guidelines 2025/26.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https://www.england.nhs.uk/long-read/neighbourhood-health-guidelines-2025-26/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14 July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Seah, B., Tan, G.R., Eriksson, M., Wang, W.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Ramazanu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 (2022). Re‑orienting healthcare for healthy living communities: A qualitative exploration of nursing students utilising the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salutogenic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theory for community health practice. Nurse Education Today, 118, p.105545. (Accessed 26 June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Thomas, J.,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Thirlaway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K., Bowes, N. and Meyers, R. (2020). Effects of combining physical activity with psychotherapy on mental health and well-being: A systematic review. Journal of Affective Disorders, 266, pp.460–472. (Accessed 26 June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(2025). Promoting well-being.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https://www.who.int/activities/promoting-well-being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23 June 2026).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– Europe. (2025). Make obesity prevention and management a central pillar of public health, experts urge. Available at: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https://www.who.int/europe/news/item/01-04-2025-make-obesity-prevention-and-management-a-central-pillar-of-public-health-experts-urge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23 June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1484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B8FCF-097C-EC50-7B38-611A6CC45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099"/>
            <a:ext cx="11029616" cy="1013800"/>
          </a:xfrm>
        </p:spPr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5136C6-3103-9A06-6409-C8A62389842C}"/>
              </a:ext>
            </a:extLst>
          </p:cNvPr>
          <p:cNvSpPr txBox="1"/>
          <p:nvPr/>
        </p:nvSpPr>
        <p:spPr>
          <a:xfrm>
            <a:off x="119742" y="1073699"/>
            <a:ext cx="11375571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Environment, Food &amp; Rural Affairs. (2023). Air quality strategy: framework for local authority delivery. UK Government, London. (Accessed 26 June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England, N. (2025). Improvement framework: community language translation and interpreting services.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https://www.england.nhs.uk/long-read/improvement-framework-community-language-translation-and-interpreting-services/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14 July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Mental Health Foundation (2023).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Factors that affect mental 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Mental Health Foundation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https://www.mentalhealth.org.uk/explore-mental-health/factors-affect-mental-health [Accessed 23 July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England. (2025). Neighbourhood health guidelines 2025/26.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https://www.england.nhs.uk/long-read/neighbourhood-health-guidelines-2025-26/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14 July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NICE. (2021). Tobacco: Preventing Uptake, Promoting Quitting and Treating Dependence (NG209).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https://www.nice.org.uk/guidance/ng209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14 July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Seah, B., Tan, G.R., Eriksson, M., Wang, W.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Ramazanu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 (2022). Re‑orienting healthcare for healthy living communities: A qualitative exploration of nursing students utilising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salutogenic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theory for community health practice. Nurse Education Today, 118, p.105545. (Accessed 26 June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Thomas, J.,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Thirlaway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K., Bowes, N. and Meyers, R. (2020). Effects of combining physical activity with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psychotherapy on mental health and well-being: A systematic review. Journal of Affective Disorders, 266, pp.460–472. (Accessed 26 June 2026).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https://www.england.nhs.uk/long-read/neighbourhood-health-guidelines-2025-26/ [Accessed 14 July 2026].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2429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E3530EC-BA5B-407C-9B36-00820F3955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756</TotalTime>
  <Words>2225</Words>
  <Application>Microsoft Office PowerPoint</Application>
  <PresentationFormat>Widescreen</PresentationFormat>
  <Paragraphs>119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Abadi</vt:lpstr>
      <vt:lpstr>Aptos</vt:lpstr>
      <vt:lpstr>Arial</vt:lpstr>
      <vt:lpstr>Arial Black</vt:lpstr>
      <vt:lpstr>Impact</vt:lpstr>
      <vt:lpstr>Wingdings</vt:lpstr>
      <vt:lpstr>Main Event</vt:lpstr>
      <vt:lpstr>  Student name:       Michaela Demeterova  Student ID:               2312297   Module name:         Health, Wellbeing and Sustainable Development Module code:            BMHP6030  Supervisor’s name:        Dr Itse Olaoye    </vt:lpstr>
      <vt:lpstr>PowerPoint Presentation</vt:lpstr>
      <vt:lpstr>Health, Wellbeing and Sustainable Development:</vt:lpstr>
      <vt:lpstr>How they connect</vt:lpstr>
      <vt:lpstr>Relevance </vt:lpstr>
      <vt:lpstr>Integration of health and wellbeing approaches: </vt:lpstr>
      <vt:lpstr>Theoretical perspectives: </vt:lpstr>
      <vt:lpstr>Policy and governance: </vt:lpstr>
      <vt:lpstr>Challenges: Regulatory and Funding Barriers</vt:lpstr>
      <vt:lpstr>Service delivery: </vt:lpstr>
      <vt:lpstr>Public Health Initiatives </vt:lpstr>
      <vt:lpstr> </vt:lpstr>
      <vt:lpstr>Conclusion: </vt:lpstr>
      <vt:lpstr>References: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Michaela Demeterova (2312297)</dc:creator>
  <cp:lastModifiedBy>Michaela Demeterova (2312297)</cp:lastModifiedBy>
  <cp:revision>140</cp:revision>
  <dcterms:created xsi:type="dcterms:W3CDTF">2026-06-16T08:20:28Z</dcterms:created>
  <dcterms:modified xsi:type="dcterms:W3CDTF">2026-07-24T11:13:57Z</dcterms:modified>
</cp:coreProperties>
</file>