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8" r:id="rId3"/>
    <p:sldId id="268" r:id="rId4"/>
    <p:sldId id="270" r:id="rId5"/>
    <p:sldId id="267" r:id="rId6"/>
    <p:sldId id="281" r:id="rId7"/>
    <p:sldId id="282" r:id="rId8"/>
    <p:sldId id="280" r:id="rId9"/>
    <p:sldId id="273" r:id="rId10"/>
    <p:sldId id="259" r:id="rId11"/>
    <p:sldId id="260" r:id="rId12"/>
    <p:sldId id="261" r:id="rId13"/>
    <p:sldId id="262" r:id="rId14"/>
    <p:sldId id="264" r:id="rId15"/>
    <p:sldId id="277" r:id="rId16"/>
    <p:sldId id="257" r:id="rId17"/>
    <p:sldId id="263" r:id="rId18"/>
    <p:sldId id="274"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6415B45-8D5B-434A-B394-6C2A77783B08}"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3200260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15B45-8D5B-434A-B394-6C2A77783B08}"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2769880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415B45-8D5B-434A-B394-6C2A77783B08}"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2529167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6415B45-8D5B-434A-B394-6C2A77783B08}"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857665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6415B45-8D5B-434A-B394-6C2A77783B08}" type="datetimeFigureOut">
              <a:rPr lang="en-GB" smtClean="0"/>
              <a:t>03/11/2019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814238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6415B45-8D5B-434A-B394-6C2A77783B08}" type="datetimeFigureOut">
              <a:rPr lang="en-GB" smtClean="0"/>
              <a:t>03/11/2019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3783369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415B45-8D5B-434A-B394-6C2A77783B08}" type="datetimeFigureOut">
              <a:rPr lang="en-GB" smtClean="0"/>
              <a:t>03/11/2019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1446554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15B45-8D5B-434A-B394-6C2A77783B08}"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3154711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15B45-8D5B-434A-B394-6C2A77783B08}"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751268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15B45-8D5B-434A-B394-6C2A77783B08}"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258048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15B45-8D5B-434A-B394-6C2A77783B08}"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3A02A1-8A6C-40AD-B330-A4C3CABB35FB}" type="slidenum">
              <a:rPr lang="en-GB" smtClean="0"/>
              <a:t>‹#›</a:t>
            </a:fld>
            <a:endParaRPr lang="en-GB"/>
          </a:p>
        </p:txBody>
      </p:sp>
    </p:spTree>
    <p:extLst>
      <p:ext uri="{BB962C8B-B14F-4D97-AF65-F5344CB8AC3E}">
        <p14:creationId xmlns:p14="http://schemas.microsoft.com/office/powerpoint/2010/main" val="843760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415B45-8D5B-434A-B394-6C2A77783B08}" type="datetimeFigureOut">
              <a:rPr lang="en-GB" smtClean="0"/>
              <a:t>03/11/2019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3A02A1-8A6C-40AD-B330-A4C3CABB35FB}" type="slidenum">
              <a:rPr lang="en-GB" smtClean="0"/>
              <a:t>‹#›</a:t>
            </a:fld>
            <a:endParaRPr lang="en-GB"/>
          </a:p>
        </p:txBody>
      </p:sp>
    </p:spTree>
    <p:extLst>
      <p:ext uri="{BB962C8B-B14F-4D97-AF65-F5344CB8AC3E}">
        <p14:creationId xmlns:p14="http://schemas.microsoft.com/office/powerpoint/2010/main" val="2726605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Weeds of capitalism</a:t>
            </a:r>
            <a:endParaRPr lang="en-GB" dirty="0"/>
          </a:p>
        </p:txBody>
      </p:sp>
      <p:sp>
        <p:nvSpPr>
          <p:cNvPr id="3" name="Subtitle 2"/>
          <p:cNvSpPr>
            <a:spLocks noGrp="1"/>
          </p:cNvSpPr>
          <p:nvPr>
            <p:ph type="subTitle" idx="1"/>
          </p:nvPr>
        </p:nvSpPr>
        <p:spPr/>
        <p:txBody>
          <a:bodyPr/>
          <a:lstStyle/>
          <a:p>
            <a:r>
              <a:rPr lang="en-GB" dirty="0" smtClean="0"/>
              <a:t>How ‘modernity’ changes our perception of the environment &amp; other dilemmas</a:t>
            </a:r>
            <a:endParaRPr lang="en-GB" dirty="0"/>
          </a:p>
        </p:txBody>
      </p:sp>
    </p:spTree>
    <p:extLst>
      <p:ext uri="{BB962C8B-B14F-4D97-AF65-F5344CB8AC3E}">
        <p14:creationId xmlns:p14="http://schemas.microsoft.com/office/powerpoint/2010/main" val="38824903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GB" sz="3600" dirty="0" smtClean="0"/>
              <a:t>“Modernity” &amp; nature/culture divide</a:t>
            </a:r>
            <a:endParaRPr lang="en-GB" sz="3600" dirty="0"/>
          </a:p>
        </p:txBody>
      </p:sp>
      <p:sp>
        <p:nvSpPr>
          <p:cNvPr id="3" name="Content Placeholder 2"/>
          <p:cNvSpPr>
            <a:spLocks noGrp="1"/>
          </p:cNvSpPr>
          <p:nvPr>
            <p:ph idx="1"/>
          </p:nvPr>
        </p:nvSpPr>
        <p:spPr>
          <a:xfrm>
            <a:off x="381000" y="1066800"/>
            <a:ext cx="8458200" cy="5257800"/>
          </a:xfrm>
        </p:spPr>
        <p:txBody>
          <a:bodyPr>
            <a:normAutofit fontScale="25000" lnSpcReduction="20000"/>
          </a:bodyPr>
          <a:lstStyle/>
          <a:p>
            <a:pPr marL="0" indent="0">
              <a:buNone/>
            </a:pPr>
            <a:endParaRPr lang="en-GB" sz="5500" dirty="0" smtClean="0"/>
          </a:p>
          <a:p>
            <a:r>
              <a:rPr lang="en-GB" sz="6400" dirty="0" smtClean="0"/>
              <a:t>Modernity is usually associated with the expansion and consolidation of capitalism, and the birth of nation states in the 19</a:t>
            </a:r>
            <a:r>
              <a:rPr lang="en-GB" sz="6400" baseline="30000" dirty="0" smtClean="0"/>
              <a:t>th</a:t>
            </a:r>
            <a:r>
              <a:rPr lang="en-GB" sz="6400" dirty="0" smtClean="0"/>
              <a:t> century (early modernity in 17</a:t>
            </a:r>
            <a:r>
              <a:rPr lang="en-GB" sz="6400" baseline="30000" dirty="0" smtClean="0"/>
              <a:t>th</a:t>
            </a:r>
            <a:r>
              <a:rPr lang="en-GB" sz="6400" dirty="0" smtClean="0"/>
              <a:t> and 18</a:t>
            </a:r>
            <a:r>
              <a:rPr lang="en-GB" sz="6400" baseline="30000" dirty="0" smtClean="0"/>
              <a:t>th</a:t>
            </a:r>
            <a:r>
              <a:rPr lang="en-GB" sz="6400" dirty="0" smtClean="0"/>
              <a:t> century). The advent of capitalism is often dated back to the conquest of the America’s.  </a:t>
            </a:r>
          </a:p>
          <a:p>
            <a:endParaRPr lang="en-GB" sz="6400" dirty="0" smtClean="0"/>
          </a:p>
          <a:p>
            <a:r>
              <a:rPr lang="en-GB" sz="6400" dirty="0" smtClean="0"/>
              <a:t>Modernity’s principle of ‘progress’ linked to the Enlightenment, was reinforced as </a:t>
            </a:r>
            <a:r>
              <a:rPr lang="en-GB" sz="6400" dirty="0"/>
              <a:t>l</a:t>
            </a:r>
            <a:r>
              <a:rPr lang="en-GB" sz="6400" dirty="0" smtClean="0"/>
              <a:t>inear with Darwinism</a:t>
            </a:r>
          </a:p>
          <a:p>
            <a:endParaRPr lang="en-GB" sz="6400" dirty="0" smtClean="0"/>
          </a:p>
          <a:p>
            <a:r>
              <a:rPr lang="en-GB" sz="6400" dirty="0" smtClean="0"/>
              <a:t>Nature/culture dichotomy sees nature as a resource</a:t>
            </a:r>
          </a:p>
          <a:p>
            <a:endParaRPr lang="en-GB" sz="6400" dirty="0" smtClean="0"/>
          </a:p>
          <a:p>
            <a:r>
              <a:rPr lang="en-GB" sz="6400" dirty="0" smtClean="0"/>
              <a:t>Concept of </a:t>
            </a:r>
            <a:r>
              <a:rPr lang="en-GB" sz="6400" i="1" dirty="0" smtClean="0"/>
              <a:t>terra nullius </a:t>
            </a:r>
            <a:r>
              <a:rPr lang="en-GB" sz="6400" dirty="0" smtClean="0"/>
              <a:t>(colonialism). Land without ownership was seen as free land, and the process continues today. Consent is not sought from indigenous peoples prior to undertaking developments in land/forest inhabited by them. </a:t>
            </a:r>
            <a:endParaRPr lang="en-GB" sz="6400" i="1" dirty="0" smtClean="0"/>
          </a:p>
          <a:p>
            <a:endParaRPr lang="en-GB" sz="6400" dirty="0" smtClean="0"/>
          </a:p>
          <a:p>
            <a:r>
              <a:rPr lang="en-GB" sz="6400" dirty="0" smtClean="0"/>
              <a:t>Distinction between ‘wild’ and ‘domestic’  (e.g. conservation areas built in order to demarcate the boundary between ‘wild’, humans seen as threat to conservation)</a:t>
            </a:r>
          </a:p>
          <a:p>
            <a:endParaRPr lang="en-GB" sz="6400" dirty="0" smtClean="0"/>
          </a:p>
          <a:p>
            <a:r>
              <a:rPr lang="en-GB" sz="6400" dirty="0" smtClean="0"/>
              <a:t>Unless the environment is domesticated, it cannot be owned by an individual, but only by a state – land needs to be transformed through labour. Indigenous people are not seen as participating in labour – hence, they have no right to claim land.</a:t>
            </a:r>
          </a:p>
          <a:p>
            <a:endParaRPr lang="en-GB" sz="6400" dirty="0" smtClean="0"/>
          </a:p>
          <a:p>
            <a:endParaRPr lang="en-GB" sz="5000" dirty="0"/>
          </a:p>
          <a:p>
            <a:endParaRPr lang="en-GB" dirty="0" smtClean="0"/>
          </a:p>
        </p:txBody>
      </p:sp>
    </p:spTree>
    <p:extLst>
      <p:ext uri="{BB962C8B-B14F-4D97-AF65-F5344CB8AC3E}">
        <p14:creationId xmlns:p14="http://schemas.microsoft.com/office/powerpoint/2010/main" val="18391348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GB" sz="4000" dirty="0" smtClean="0"/>
              <a:t>Building Perspective (in </a:t>
            </a:r>
            <a:r>
              <a:rPr lang="en-GB" sz="4000" dirty="0" err="1" smtClean="0"/>
              <a:t>Ingold</a:t>
            </a:r>
            <a:r>
              <a:rPr lang="en-GB" sz="4000" dirty="0" smtClean="0"/>
              <a:t> ch.10)</a:t>
            </a:r>
            <a:endParaRPr lang="en-GB" sz="4000" dirty="0"/>
          </a:p>
        </p:txBody>
      </p:sp>
      <p:sp>
        <p:nvSpPr>
          <p:cNvPr id="3" name="Text Placeholder 2"/>
          <p:cNvSpPr>
            <a:spLocks noGrp="1"/>
          </p:cNvSpPr>
          <p:nvPr>
            <p:ph type="body" idx="1"/>
          </p:nvPr>
        </p:nvSpPr>
        <p:spPr>
          <a:xfrm>
            <a:off x="457200" y="990600"/>
            <a:ext cx="4040188" cy="639762"/>
          </a:xfrm>
        </p:spPr>
        <p:txBody>
          <a:bodyPr/>
          <a:lstStyle/>
          <a:p>
            <a:r>
              <a:rPr lang="en-GB" dirty="0" smtClean="0"/>
              <a:t>	    Villages</a:t>
            </a:r>
            <a:endParaRPr lang="en-GB" dirty="0"/>
          </a:p>
        </p:txBody>
      </p:sp>
      <p:sp>
        <p:nvSpPr>
          <p:cNvPr id="4" name="Content Placeholder 3"/>
          <p:cNvSpPr>
            <a:spLocks noGrp="1"/>
          </p:cNvSpPr>
          <p:nvPr>
            <p:ph sz="half" idx="2"/>
          </p:nvPr>
        </p:nvSpPr>
        <p:spPr>
          <a:xfrm>
            <a:off x="533400" y="1600200"/>
            <a:ext cx="4040188" cy="4525963"/>
          </a:xfrm>
        </p:spPr>
        <p:txBody>
          <a:bodyPr>
            <a:noAutofit/>
          </a:bodyPr>
          <a:lstStyle/>
          <a:p>
            <a:r>
              <a:rPr lang="en-GB" sz="2000" dirty="0" smtClean="0"/>
              <a:t>Worlds are made before they are lived in</a:t>
            </a:r>
          </a:p>
          <a:p>
            <a:pPr lvl="0"/>
            <a:r>
              <a:rPr lang="en-GB" sz="2000" dirty="0" smtClean="0">
                <a:solidFill>
                  <a:prstClr val="black"/>
                </a:solidFill>
              </a:rPr>
              <a:t>Unlike animals, </a:t>
            </a:r>
            <a:r>
              <a:rPr lang="en-GB" sz="2000" dirty="0">
                <a:solidFill>
                  <a:prstClr val="black"/>
                </a:solidFill>
              </a:rPr>
              <a:t>humans are authors of the design of their houses. Mental representations cover over the world of environmental objects. </a:t>
            </a:r>
            <a:endParaRPr lang="en-GB" sz="2000" dirty="0" smtClean="0"/>
          </a:p>
          <a:p>
            <a:r>
              <a:rPr lang="en-GB" sz="2000" dirty="0" smtClean="0"/>
              <a:t>Architecture: nature has been covered over or transformed. Villagers adapt to an environment that is already built (with meanings in  mental representations) </a:t>
            </a:r>
            <a:endParaRPr lang="en-GB" sz="2000" dirty="0"/>
          </a:p>
        </p:txBody>
      </p:sp>
      <p:sp>
        <p:nvSpPr>
          <p:cNvPr id="5" name="Text Placeholder 4"/>
          <p:cNvSpPr>
            <a:spLocks noGrp="1"/>
          </p:cNvSpPr>
          <p:nvPr>
            <p:ph type="body" sz="quarter" idx="3"/>
          </p:nvPr>
        </p:nvSpPr>
        <p:spPr>
          <a:xfrm>
            <a:off x="4648200" y="1143000"/>
            <a:ext cx="4041775" cy="639762"/>
          </a:xfrm>
        </p:spPr>
        <p:txBody>
          <a:bodyPr>
            <a:normAutofit fontScale="92500" lnSpcReduction="20000"/>
          </a:bodyPr>
          <a:lstStyle/>
          <a:p>
            <a:r>
              <a:rPr lang="en-GB" dirty="0"/>
              <a:t>N</a:t>
            </a:r>
            <a:r>
              <a:rPr lang="en-GB" dirty="0" smtClean="0"/>
              <a:t>omadic groups (e.g. hunter-gatherers, pastoralists)	</a:t>
            </a:r>
            <a:endParaRPr lang="en-GB" dirty="0"/>
          </a:p>
        </p:txBody>
      </p:sp>
      <p:sp>
        <p:nvSpPr>
          <p:cNvPr id="6" name="Content Placeholder 5"/>
          <p:cNvSpPr>
            <a:spLocks noGrp="1"/>
          </p:cNvSpPr>
          <p:nvPr>
            <p:ph sz="quarter" idx="4"/>
          </p:nvPr>
        </p:nvSpPr>
        <p:spPr>
          <a:xfrm>
            <a:off x="4648200" y="1905000"/>
            <a:ext cx="4038600" cy="4221163"/>
          </a:xfrm>
        </p:spPr>
        <p:txBody>
          <a:bodyPr>
            <a:normAutofit fontScale="92500"/>
          </a:bodyPr>
          <a:lstStyle/>
          <a:p>
            <a:r>
              <a:rPr lang="en-GB" dirty="0" smtClean="0"/>
              <a:t>Most of life of hunter gatherers goes around dwellings rather than in them</a:t>
            </a:r>
          </a:p>
          <a:p>
            <a:r>
              <a:rPr lang="en-GB" dirty="0" smtClean="0"/>
              <a:t>Building is part of everyday life and it is not supposed to have a longstanding influence on the environment</a:t>
            </a:r>
          </a:p>
          <a:p>
            <a:r>
              <a:rPr lang="en-GB" dirty="0" smtClean="0"/>
              <a:t>Pastoralists show imposed cultural design in tents and houses, but rarely have time to make strong structures</a:t>
            </a:r>
            <a:endParaRPr lang="en-GB" dirty="0"/>
          </a:p>
        </p:txBody>
      </p:sp>
    </p:spTree>
    <p:extLst>
      <p:ext uri="{BB962C8B-B14F-4D97-AF65-F5344CB8AC3E}">
        <p14:creationId xmlns:p14="http://schemas.microsoft.com/office/powerpoint/2010/main" val="35558724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Dwelling Perspective</a:t>
            </a:r>
            <a:endParaRPr lang="en-GB" dirty="0"/>
          </a:p>
        </p:txBody>
      </p:sp>
      <p:sp>
        <p:nvSpPr>
          <p:cNvPr id="3" name="Content Placeholder 2"/>
          <p:cNvSpPr>
            <a:spLocks noGrp="1"/>
          </p:cNvSpPr>
          <p:nvPr>
            <p:ph idx="1"/>
          </p:nvPr>
        </p:nvSpPr>
        <p:spPr/>
        <p:txBody>
          <a:bodyPr>
            <a:normAutofit lnSpcReduction="10000"/>
          </a:bodyPr>
          <a:lstStyle/>
          <a:p>
            <a:r>
              <a:rPr lang="en-GB" dirty="0" smtClean="0"/>
              <a:t>We build because we dwell. Only if we are capable of dwelling, only then can we build (Heidegger)</a:t>
            </a:r>
          </a:p>
          <a:p>
            <a:r>
              <a:rPr lang="en-GB" dirty="0" smtClean="0"/>
              <a:t>The beaver builds because it dwells too.</a:t>
            </a:r>
          </a:p>
          <a:p>
            <a:r>
              <a:rPr lang="en-GB" dirty="0" smtClean="0"/>
              <a:t>Human children grow up in environments furnished by the work of previous generations, and as they do so they come to carry forms of their dwelling in their bodies – in specific skills, sensibilities and dispositions. </a:t>
            </a:r>
            <a:endParaRPr lang="en-GB" dirty="0"/>
          </a:p>
        </p:txBody>
      </p:sp>
    </p:spTree>
    <p:extLst>
      <p:ext uri="{BB962C8B-B14F-4D97-AF65-F5344CB8AC3E}">
        <p14:creationId xmlns:p14="http://schemas.microsoft.com/office/powerpoint/2010/main" val="37551233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153400" cy="1447800"/>
          </a:xfrm>
        </p:spPr>
        <p:txBody>
          <a:bodyPr>
            <a:normAutofit/>
          </a:bodyPr>
          <a:lstStyle/>
          <a:p>
            <a:r>
              <a:rPr lang="en-GB" dirty="0" smtClean="0"/>
              <a:t>Ontology of Dwelling (</a:t>
            </a:r>
            <a:r>
              <a:rPr lang="en-GB" dirty="0" err="1" smtClean="0"/>
              <a:t>Ingold</a:t>
            </a:r>
            <a:r>
              <a:rPr lang="en-GB" dirty="0" smtClean="0"/>
              <a:t>)</a:t>
            </a:r>
            <a:endParaRPr lang="en-GB" dirty="0"/>
          </a:p>
        </p:txBody>
      </p:sp>
      <p:sp>
        <p:nvSpPr>
          <p:cNvPr id="3" name="Content Placeholder 2"/>
          <p:cNvSpPr>
            <a:spLocks noGrp="1"/>
          </p:cNvSpPr>
          <p:nvPr>
            <p:ph idx="1"/>
          </p:nvPr>
        </p:nvSpPr>
        <p:spPr>
          <a:xfrm>
            <a:off x="381000" y="1295400"/>
            <a:ext cx="8305800" cy="5105400"/>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Environments </a:t>
            </a:r>
            <a:r>
              <a:rPr lang="en-GB" sz="2400" dirty="0">
                <a:latin typeface="Arial" panose="020B0604020202020204" pitchFamily="34" charset="0"/>
                <a:cs typeface="Arial" panose="020B0604020202020204" pitchFamily="34" charset="0"/>
              </a:rPr>
              <a:t>are never complete but continuously under </a:t>
            </a:r>
            <a:r>
              <a:rPr lang="en-GB" sz="2400" dirty="0" smtClean="0">
                <a:latin typeface="Arial" panose="020B0604020202020204" pitchFamily="34" charset="0"/>
                <a:cs typeface="Arial" panose="020B0604020202020204" pitchFamily="34" charset="0"/>
              </a:rPr>
              <a:t>construction.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Humans do not inhabit discursive worlds of culturally constructed significance, but human intentions are constituted in the relationships among persons (by now we know that animals and objects too can be persons</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New materialism and the spatial </a:t>
            </a:r>
            <a:r>
              <a:rPr lang="en-GB" sz="2400" dirty="0">
                <a:latin typeface="Arial" panose="020B0604020202020204" pitchFamily="34" charset="0"/>
                <a:cs typeface="Arial" panose="020B0604020202020204" pitchFamily="34" charset="0"/>
              </a:rPr>
              <a:t>turn in </a:t>
            </a:r>
            <a:r>
              <a:rPr lang="en-GB" sz="2400" dirty="0" smtClean="0">
                <a:latin typeface="Arial" panose="020B0604020202020204" pitchFamily="34" charset="0"/>
                <a:cs typeface="Arial" panose="020B0604020202020204" pitchFamily="34" charset="0"/>
              </a:rPr>
              <a:t>social sciences: humans must be seen in space (their environment). Questioning human-centred ontology</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and </a:t>
            </a:r>
            <a:r>
              <a:rPr lang="en-GB" sz="2400" dirty="0">
                <a:latin typeface="Arial" panose="020B0604020202020204" pitchFamily="34" charset="0"/>
                <a:cs typeface="Arial" panose="020B0604020202020204" pitchFamily="34" charset="0"/>
              </a:rPr>
              <a:t>power structures that mark material bodies as subjects of </a:t>
            </a:r>
            <a:r>
              <a:rPr lang="en-GB" sz="2400" dirty="0" smtClean="0">
                <a:latin typeface="Arial" panose="020B0604020202020204" pitchFamily="34" charset="0"/>
                <a:cs typeface="Arial" panose="020B0604020202020204" pitchFamily="34" charset="0"/>
              </a:rPr>
              <a:t>power (Neo–Marxism). </a:t>
            </a:r>
          </a:p>
        </p:txBody>
      </p:sp>
    </p:spTree>
    <p:extLst>
      <p:ext uri="{BB962C8B-B14F-4D97-AF65-F5344CB8AC3E}">
        <p14:creationId xmlns:p14="http://schemas.microsoft.com/office/powerpoint/2010/main" val="40613293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There is always a critique</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latin typeface="Arial" panose="020B0604020202020204" pitchFamily="34" charset="0"/>
                <a:cs typeface="Arial" panose="020B0604020202020204" pitchFamily="34" charset="0"/>
              </a:rPr>
              <a:t>Žižek</a:t>
            </a:r>
            <a:r>
              <a:rPr lang="en-GB" dirty="0" smtClean="0">
                <a:latin typeface="Arial" panose="020B0604020202020204" pitchFamily="34" charset="0"/>
                <a:cs typeface="Arial" panose="020B0604020202020204" pitchFamily="34" charset="0"/>
              </a:rPr>
              <a:t>, S. </a:t>
            </a:r>
            <a:r>
              <a:rPr lang="en-GB" dirty="0">
                <a:latin typeface="Arial" panose="020B0604020202020204" pitchFamily="34" charset="0"/>
                <a:cs typeface="Arial" panose="020B0604020202020204" pitchFamily="34" charset="0"/>
              </a:rPr>
              <a:t>2014 </a:t>
            </a:r>
            <a:r>
              <a:rPr lang="en-GB" i="1" dirty="0" smtClean="0">
                <a:latin typeface="Arial" panose="020B0604020202020204" pitchFamily="34" charset="0"/>
                <a:cs typeface="Arial" panose="020B0604020202020204" pitchFamily="34" charset="0"/>
              </a:rPr>
              <a:t>Absolute </a:t>
            </a:r>
            <a:r>
              <a:rPr lang="en-GB" i="1" dirty="0">
                <a:latin typeface="Arial" panose="020B0604020202020204" pitchFamily="34" charset="0"/>
                <a:cs typeface="Arial" panose="020B0604020202020204" pitchFamily="34" charset="0"/>
              </a:rPr>
              <a:t>Recoil: Towards a New Foundation of Dialectical Materialism</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their attempt to dismantle traditional modern thinking, new materialisms re-inscribe humanist values by merely extending agency, vitality, and social phenomena to nonhuman material.  </a:t>
            </a:r>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smtClean="0">
                <a:latin typeface="Arial" panose="020B0604020202020204" pitchFamily="34" charset="0"/>
                <a:cs typeface="Arial" panose="020B0604020202020204" pitchFamily="34" charset="0"/>
              </a:rPr>
              <a:t>Zizek</a:t>
            </a:r>
            <a:r>
              <a:rPr lang="en-GB" dirty="0" smtClean="0">
                <a:latin typeface="Arial" panose="020B0604020202020204" pitchFamily="34" charset="0"/>
                <a:cs typeface="Arial" panose="020B0604020202020204" pitchFamily="34" charset="0"/>
              </a:rPr>
              <a:t> is a radical </a:t>
            </a:r>
            <a:r>
              <a:rPr lang="en-GB" dirty="0">
                <a:latin typeface="Arial" panose="020B0604020202020204" pitchFamily="34" charset="0"/>
                <a:cs typeface="Arial" panose="020B0604020202020204" pitchFamily="34" charset="0"/>
              </a:rPr>
              <a:t>Marxist, opposes liberal capitalism, and often argues that by ignoring the left, and merely discussing humanism as a solution to power inequalities, e.g</a:t>
            </a:r>
            <a:r>
              <a:rPr lang="en-GB" dirty="0" smtClean="0">
                <a:latin typeface="Arial" panose="020B0604020202020204" pitchFamily="34" charset="0"/>
                <a:cs typeface="Arial" panose="020B0604020202020204" pitchFamily="34" charset="0"/>
              </a:rPr>
              <a:t>. via </a:t>
            </a:r>
            <a:r>
              <a:rPr lang="en-GB" dirty="0">
                <a:latin typeface="Arial" panose="020B0604020202020204" pitchFamily="34" charset="0"/>
                <a:cs typeface="Arial" panose="020B0604020202020204" pitchFamily="34" charset="0"/>
              </a:rPr>
              <a:t>diversity politics, fundamentalism is on the </a:t>
            </a:r>
            <a:r>
              <a:rPr lang="en-GB" dirty="0" smtClean="0">
                <a:latin typeface="Arial" panose="020B0604020202020204" pitchFamily="34" charset="0"/>
                <a:cs typeface="Arial" panose="020B0604020202020204" pitchFamily="34" charset="0"/>
              </a:rPr>
              <a:t>rise.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403098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Anthropocene &amp; the ruins of capitalism (Tsing)</a:t>
            </a:r>
            <a:endParaRPr lang="en-GB" dirty="0"/>
          </a:p>
        </p:txBody>
      </p:sp>
      <p:sp>
        <p:nvSpPr>
          <p:cNvPr id="3" name="Content Placeholder 2"/>
          <p:cNvSpPr>
            <a:spLocks noGrp="1"/>
          </p:cNvSpPr>
          <p:nvPr>
            <p:ph idx="1"/>
          </p:nvPr>
        </p:nvSpPr>
        <p:spPr/>
        <p:txBody>
          <a:bodyPr/>
          <a:lstStyle/>
          <a:p>
            <a:r>
              <a:rPr lang="en-GB" dirty="0" smtClean="0"/>
              <a:t>Geologists </a:t>
            </a:r>
            <a:r>
              <a:rPr lang="en-GB" dirty="0"/>
              <a:t>have begun to call our time the </a:t>
            </a:r>
            <a:r>
              <a:rPr lang="en-GB" dirty="0" err="1"/>
              <a:t>anthropocene</a:t>
            </a:r>
            <a:r>
              <a:rPr lang="en-GB" dirty="0"/>
              <a:t>, the epoch in which human disturbance outranks other geological forces. </a:t>
            </a:r>
            <a:br>
              <a:rPr lang="en-GB" dirty="0"/>
            </a:br>
            <a:r>
              <a:rPr lang="en-GB" dirty="0"/>
              <a:t/>
            </a:r>
            <a:br>
              <a:rPr lang="en-GB" dirty="0"/>
            </a:br>
            <a:r>
              <a:rPr lang="en-GB" dirty="0"/>
              <a:t>Begins with the advent of modern </a:t>
            </a:r>
            <a:r>
              <a:rPr lang="en-GB" dirty="0" smtClean="0"/>
              <a:t>capitalism</a:t>
            </a:r>
            <a:r>
              <a:rPr lang="en-GB" dirty="0"/>
              <a:t/>
            </a:r>
            <a:br>
              <a:rPr lang="en-GB" dirty="0"/>
            </a:br>
            <a:endParaRPr lang="en-GB" dirty="0"/>
          </a:p>
        </p:txBody>
      </p:sp>
    </p:spTree>
    <p:extLst>
      <p:ext uri="{BB962C8B-B14F-4D97-AF65-F5344CB8AC3E}">
        <p14:creationId xmlns:p14="http://schemas.microsoft.com/office/powerpoint/2010/main" val="31843076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Globalization </a:t>
            </a:r>
            <a:endParaRPr lang="en-GB" dirty="0"/>
          </a:p>
        </p:txBody>
      </p:sp>
      <p:sp>
        <p:nvSpPr>
          <p:cNvPr id="3" name="Content Placeholder 2"/>
          <p:cNvSpPr>
            <a:spLocks noGrp="1"/>
          </p:cNvSpPr>
          <p:nvPr>
            <p:ph idx="1"/>
          </p:nvPr>
        </p:nvSpPr>
        <p:spPr/>
        <p:txBody>
          <a:bodyPr>
            <a:normAutofit fontScale="92500"/>
          </a:bodyPr>
          <a:lstStyle/>
          <a:p>
            <a:r>
              <a:rPr lang="en-GB" dirty="0" smtClean="0"/>
              <a:t>Following </a:t>
            </a:r>
            <a:r>
              <a:rPr lang="en-GB" dirty="0"/>
              <a:t>1970s post-gold free market era (e.g. dollar’s value is not linked to any specific </a:t>
            </a:r>
            <a:r>
              <a:rPr lang="en-GB" dirty="0" smtClean="0"/>
              <a:t>asset, currency flows according to exchange) </a:t>
            </a:r>
            <a:r>
              <a:rPr lang="en-GB" dirty="0"/>
              <a:t>and financial crisis of 2008, economic policies have resulted in the increasing intensification of capitalism through </a:t>
            </a:r>
            <a:r>
              <a:rPr lang="en-GB" dirty="0" err="1"/>
              <a:t>neoliberalisation</a:t>
            </a:r>
            <a:r>
              <a:rPr lang="en-GB" dirty="0"/>
              <a:t> and the growing gap between the poor and the rich</a:t>
            </a:r>
            <a:r>
              <a:rPr lang="en-GB" dirty="0" smtClean="0"/>
              <a:t>.</a:t>
            </a:r>
          </a:p>
          <a:p>
            <a:r>
              <a:rPr lang="en-GB" dirty="0" err="1" smtClean="0"/>
              <a:t>Precarity</a:t>
            </a:r>
            <a:r>
              <a:rPr lang="en-GB" dirty="0" smtClean="0"/>
              <a:t> has counterparts in landscape and people’s economic conditions </a:t>
            </a:r>
            <a:endParaRPr lang="en-GB" dirty="0"/>
          </a:p>
          <a:p>
            <a:endParaRPr lang="en-GB" dirty="0"/>
          </a:p>
        </p:txBody>
      </p:sp>
    </p:spTree>
    <p:extLst>
      <p:ext uri="{BB962C8B-B14F-4D97-AF65-F5344CB8AC3E}">
        <p14:creationId xmlns:p14="http://schemas.microsoft.com/office/powerpoint/2010/main" val="1732416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IMPACTS</a:t>
            </a:r>
            <a:endParaRPr lang="en-GB" sz="2800" dirty="0"/>
          </a:p>
        </p:txBody>
      </p:sp>
      <p:sp>
        <p:nvSpPr>
          <p:cNvPr id="3" name="Content Placeholder 2"/>
          <p:cNvSpPr>
            <a:spLocks noGrp="1"/>
          </p:cNvSpPr>
          <p:nvPr>
            <p:ph idx="1"/>
          </p:nvPr>
        </p:nvSpPr>
        <p:spPr>
          <a:xfrm>
            <a:off x="457200" y="1143000"/>
            <a:ext cx="8229600" cy="4983163"/>
          </a:xfrm>
        </p:spPr>
        <p:txBody>
          <a:bodyPr>
            <a:normAutofit fontScale="92500"/>
          </a:bodyPr>
          <a:lstStyle/>
          <a:p>
            <a:pPr lvl="0"/>
            <a:r>
              <a:rPr lang="en-GB" sz="2800" dirty="0">
                <a:solidFill>
                  <a:prstClr val="black"/>
                </a:solidFill>
              </a:rPr>
              <a:t>The history of the human concentration of wealth has turned both humans and nonhumans into resources of investment. Both people and things become alienated. </a:t>
            </a:r>
            <a:endParaRPr lang="en-GB" sz="2800" dirty="0" smtClean="0">
              <a:solidFill>
                <a:prstClr val="black"/>
              </a:solidFill>
            </a:endParaRPr>
          </a:p>
          <a:p>
            <a:r>
              <a:rPr lang="en-GB" sz="2800" dirty="0"/>
              <a:t>Inspires landscape modification in which only one asset matters; everything else becomes weeds or waste. </a:t>
            </a:r>
            <a:endParaRPr lang="en-GB" sz="2800" dirty="0" smtClean="0"/>
          </a:p>
          <a:p>
            <a:r>
              <a:rPr lang="en-GB" sz="2800" dirty="0" smtClean="0"/>
              <a:t>Large scale projects are transforming material flows and inter-species relations. </a:t>
            </a:r>
          </a:p>
          <a:p>
            <a:r>
              <a:rPr lang="en-GB" sz="2800" dirty="0" smtClean="0"/>
              <a:t>Rural to urban migration</a:t>
            </a:r>
          </a:p>
          <a:p>
            <a:r>
              <a:rPr lang="en-GB" sz="2800" dirty="0" smtClean="0"/>
              <a:t>Rapid change affects identities</a:t>
            </a:r>
          </a:p>
          <a:p>
            <a:r>
              <a:rPr lang="en-GB" sz="2800" dirty="0" smtClean="0"/>
              <a:t>Despite all this, there are efforts to create meaningful futures </a:t>
            </a:r>
          </a:p>
          <a:p>
            <a:endParaRPr lang="en-GB" dirty="0"/>
          </a:p>
        </p:txBody>
      </p:sp>
    </p:spTree>
    <p:extLst>
      <p:ext uri="{BB962C8B-B14F-4D97-AF65-F5344CB8AC3E}">
        <p14:creationId xmlns:p14="http://schemas.microsoft.com/office/powerpoint/2010/main" val="29877336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600" dirty="0" smtClean="0"/>
              <a:t/>
            </a:r>
            <a:br>
              <a:rPr lang="en-GB" sz="3600" dirty="0" smtClean="0"/>
            </a:br>
            <a:r>
              <a:rPr lang="en-GB" sz="3600" dirty="0" smtClean="0"/>
              <a:t>Rural-Urban migration &amp; </a:t>
            </a:r>
            <a:r>
              <a:rPr lang="en-GB" sz="3600" dirty="0"/>
              <a:t>d</a:t>
            </a:r>
            <a:r>
              <a:rPr lang="en-GB" sz="3600" dirty="0" smtClean="0"/>
              <a:t>reams of ‘progress’ </a:t>
            </a:r>
            <a:r>
              <a:rPr lang="en-GB" dirty="0" smtClean="0"/>
              <a:t/>
            </a:r>
            <a:br>
              <a:rPr lang="en-GB" dirty="0" smtClean="0"/>
            </a:br>
            <a:r>
              <a:rPr lang="en-GB" dirty="0" smtClean="0"/>
              <a:t>- </a:t>
            </a:r>
            <a:r>
              <a:rPr lang="en-GB" sz="2700" b="1" dirty="0" smtClean="0"/>
              <a:t>settlement towns, </a:t>
            </a:r>
            <a:r>
              <a:rPr lang="en-GB" sz="2000" dirty="0" smtClean="0"/>
              <a:t>over 6 million people in Peru live in settlement towns, in auto-constructed houses  with poor infrastructure, a small figure compared to other parts of the world (e.g. India has 65 million people living in slums)</a:t>
            </a:r>
            <a:endParaRPr lang="en-GB" sz="2000"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86000" y="2895600"/>
            <a:ext cx="4191000" cy="3143250"/>
          </a:xfrm>
        </p:spPr>
      </p:pic>
    </p:spTree>
    <p:extLst>
      <p:ext uri="{BB962C8B-B14F-4D97-AF65-F5344CB8AC3E}">
        <p14:creationId xmlns:p14="http://schemas.microsoft.com/office/powerpoint/2010/main" val="22661088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The tensions of “progress” </a:t>
            </a:r>
            <a:br>
              <a:rPr lang="en-GB" sz="3600" dirty="0" smtClean="0"/>
            </a:br>
            <a:r>
              <a:rPr lang="en-GB" sz="3600" dirty="0" smtClean="0"/>
              <a:t>in the Global South </a:t>
            </a:r>
            <a:endParaRPr lang="en-GB" sz="3600" dirty="0"/>
          </a:p>
        </p:txBody>
      </p:sp>
      <p:sp>
        <p:nvSpPr>
          <p:cNvPr id="3" name="Text Placeholder 2"/>
          <p:cNvSpPr>
            <a:spLocks noGrp="1"/>
          </p:cNvSpPr>
          <p:nvPr>
            <p:ph type="body" idx="1"/>
          </p:nvPr>
        </p:nvSpPr>
        <p:spPr>
          <a:xfrm>
            <a:off x="457200" y="1535112"/>
            <a:ext cx="4419600" cy="979487"/>
          </a:xfrm>
        </p:spPr>
        <p:txBody>
          <a:bodyPr>
            <a:normAutofit/>
          </a:bodyPr>
          <a:lstStyle/>
          <a:p>
            <a:pPr algn="ctr"/>
            <a:r>
              <a:rPr lang="en-GB" b="0" dirty="0" smtClean="0"/>
              <a:t>20</a:t>
            </a:r>
            <a:r>
              <a:rPr lang="en-GB" b="0" baseline="30000" dirty="0" smtClean="0"/>
              <a:t>th</a:t>
            </a:r>
            <a:r>
              <a:rPr lang="en-GB" b="0" dirty="0" smtClean="0"/>
              <a:t> century mass migrations</a:t>
            </a:r>
          </a:p>
          <a:p>
            <a:pPr algn="ctr"/>
            <a:r>
              <a:rPr lang="en-GB" b="0" dirty="0" smtClean="0"/>
              <a:t> to the city through invasions</a:t>
            </a:r>
            <a:endParaRPr lang="en-GB" b="0"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7200" y="2635448"/>
            <a:ext cx="4040188" cy="3030141"/>
          </a:xfrm>
        </p:spPr>
      </p:pic>
      <p:sp>
        <p:nvSpPr>
          <p:cNvPr id="5" name="Text Placeholder 4"/>
          <p:cNvSpPr>
            <a:spLocks noGrp="1"/>
          </p:cNvSpPr>
          <p:nvPr>
            <p:ph type="body" sz="quarter" idx="3"/>
          </p:nvPr>
        </p:nvSpPr>
        <p:spPr>
          <a:xfrm>
            <a:off x="4645025" y="1535112"/>
            <a:ext cx="4041775" cy="979487"/>
          </a:xfrm>
        </p:spPr>
        <p:txBody>
          <a:bodyPr>
            <a:normAutofit fontScale="92500" lnSpcReduction="20000"/>
          </a:bodyPr>
          <a:lstStyle/>
          <a:p>
            <a:r>
              <a:rPr lang="en-GB" dirty="0" smtClean="0"/>
              <a:t>      </a:t>
            </a:r>
            <a:r>
              <a:rPr lang="en-GB" b="0" dirty="0" smtClean="0"/>
              <a:t>Settling into sand dunes, practice encouraged by the state and international organisations</a:t>
            </a:r>
            <a:endParaRPr lang="en-GB" b="0" dirty="0"/>
          </a:p>
        </p:txBody>
      </p:sp>
      <p:pic>
        <p:nvPicPr>
          <p:cNvPr id="8" name="Content Placeholder 7"/>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2634853"/>
            <a:ext cx="4041774" cy="3031331"/>
          </a:xfrm>
        </p:spPr>
      </p:pic>
    </p:spTree>
    <p:extLst>
      <p:ext uri="{BB962C8B-B14F-4D97-AF65-F5344CB8AC3E}">
        <p14:creationId xmlns:p14="http://schemas.microsoft.com/office/powerpoint/2010/main" val="9692847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Houses and flags a sign of citizenship, landscape and its materiality (sand) was  secondary – nature/culture dichotomy</a:t>
            </a:r>
            <a:endParaRPr lang="en-GB" sz="24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105400" y="4076700"/>
            <a:ext cx="3073400" cy="2305050"/>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838200" y="4114800"/>
            <a:ext cx="3024216" cy="2268162"/>
          </a:xfrm>
        </p:spPr>
      </p:pic>
      <p:pic>
        <p:nvPicPr>
          <p:cNvPr id="7" name="Picture 6"/>
          <p:cNvPicPr/>
          <p:nvPr/>
        </p:nvPicPr>
        <p:blipFill>
          <a:blip r:embed="rId4">
            <a:extLst>
              <a:ext uri="{28A0092B-C50C-407E-A947-70E740481C1C}">
                <a14:useLocalDpi xmlns:a14="http://schemas.microsoft.com/office/drawing/2010/main" val="0"/>
              </a:ext>
            </a:extLst>
          </a:blip>
          <a:srcRect/>
          <a:stretch>
            <a:fillRect/>
          </a:stretch>
        </p:blipFill>
        <p:spPr bwMode="auto">
          <a:xfrm>
            <a:off x="2726458" y="1447800"/>
            <a:ext cx="3293341" cy="2438400"/>
          </a:xfrm>
          <a:prstGeom prst="rect">
            <a:avLst/>
          </a:prstGeom>
          <a:noFill/>
        </p:spPr>
      </p:pic>
    </p:spTree>
    <p:extLst>
      <p:ext uri="{BB962C8B-B14F-4D97-AF65-F5344CB8AC3E}">
        <p14:creationId xmlns:p14="http://schemas.microsoft.com/office/powerpoint/2010/main" val="24564148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8229600" cy="1143000"/>
          </a:xfrm>
        </p:spPr>
        <p:txBody>
          <a:bodyPr>
            <a:normAutofit fontScale="90000"/>
          </a:bodyPr>
          <a:lstStyle/>
          <a:p>
            <a:r>
              <a:rPr lang="en-GB" sz="4000" dirty="0" smtClean="0"/>
              <a:t/>
            </a:r>
            <a:br>
              <a:rPr lang="en-GB" sz="4000" dirty="0" smtClean="0"/>
            </a:br>
            <a:r>
              <a:rPr lang="en-GB" sz="4000" dirty="0" smtClean="0"/>
              <a:t>Temporality of progress: “being in development” </a:t>
            </a:r>
            <a:r>
              <a:rPr lang="en-GB" dirty="0" smtClean="0"/>
              <a:t/>
            </a:r>
            <a:br>
              <a:rPr lang="en-GB" dirty="0" smtClean="0"/>
            </a:br>
            <a:r>
              <a:rPr lang="en-GB" sz="2200" dirty="0" smtClean="0"/>
              <a:t>Escobar, A. 1995 Encountering Development: The Making and Unmaking of the Third World (international development is a mechanism of control) </a:t>
            </a:r>
            <a:br>
              <a:rPr lang="en-GB" sz="2200" dirty="0" smtClean="0"/>
            </a:br>
            <a:endParaRPr lang="en-GB" sz="2200" dirty="0"/>
          </a:p>
        </p:txBody>
      </p:sp>
      <p:sp>
        <p:nvSpPr>
          <p:cNvPr id="3" name="Text Placeholder 2"/>
          <p:cNvSpPr>
            <a:spLocks noGrp="1"/>
          </p:cNvSpPr>
          <p:nvPr>
            <p:ph type="body" idx="1"/>
          </p:nvPr>
        </p:nvSpPr>
        <p:spPr/>
        <p:txBody>
          <a:bodyPr/>
          <a:lstStyle/>
          <a:p>
            <a:r>
              <a:rPr lang="en-GB" dirty="0" smtClean="0"/>
              <a:t>Waiting for infrastructure</a:t>
            </a:r>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7200" y="2635448"/>
            <a:ext cx="4040188" cy="3030141"/>
          </a:xfrm>
        </p:spPr>
      </p:pic>
      <p:sp>
        <p:nvSpPr>
          <p:cNvPr id="5" name="Text Placeholder 4"/>
          <p:cNvSpPr>
            <a:spLocks noGrp="1"/>
          </p:cNvSpPr>
          <p:nvPr>
            <p:ph type="body" sz="quarter" idx="3"/>
          </p:nvPr>
        </p:nvSpPr>
        <p:spPr/>
        <p:txBody>
          <a:bodyPr/>
          <a:lstStyle/>
          <a:p>
            <a:r>
              <a:rPr lang="en-GB" dirty="0" smtClean="0"/>
              <a:t>Waiting for water </a:t>
            </a:r>
            <a:endParaRPr lang="en-GB" dirty="0"/>
          </a:p>
        </p:txBody>
      </p:sp>
      <p:pic>
        <p:nvPicPr>
          <p:cNvPr id="8" name="Content Placeholder 7"/>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2634853"/>
            <a:ext cx="4041775" cy="3031331"/>
          </a:xfrm>
        </p:spPr>
      </p:pic>
    </p:spTree>
    <p:extLst>
      <p:ext uri="{BB962C8B-B14F-4D97-AF65-F5344CB8AC3E}">
        <p14:creationId xmlns:p14="http://schemas.microsoft.com/office/powerpoint/2010/main" val="10244508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153400" cy="2087562"/>
          </a:xfrm>
        </p:spPr>
        <p:txBody>
          <a:bodyPr>
            <a:normAutofit fontScale="90000"/>
          </a:bodyPr>
          <a:lstStyle/>
          <a:p>
            <a:pPr algn="l"/>
            <a:r>
              <a:rPr lang="en-GB" sz="2700" dirty="0" smtClean="0"/>
              <a:t/>
            </a:r>
            <a:br>
              <a:rPr lang="en-GB" sz="2700" dirty="0" smtClean="0"/>
            </a:br>
            <a:r>
              <a:rPr lang="en-GB" sz="2700" dirty="0" smtClean="0"/>
              <a:t/>
            </a:r>
            <a:br>
              <a:rPr lang="en-GB" sz="2700" dirty="0" smtClean="0"/>
            </a:br>
            <a:r>
              <a:rPr lang="en-GB" sz="2700" dirty="0"/>
              <a:t/>
            </a:r>
            <a:br>
              <a:rPr lang="en-GB" sz="2700" dirty="0"/>
            </a:br>
            <a:r>
              <a:rPr lang="en-GB" sz="2700" dirty="0" smtClean="0"/>
              <a:t/>
            </a:r>
            <a:br>
              <a:rPr lang="en-GB" sz="2700" dirty="0" smtClean="0"/>
            </a:br>
            <a:r>
              <a:rPr lang="en-GB" sz="2200" dirty="0" smtClean="0"/>
              <a:t>The role of material was absent in policy, yet present in everyday life:</a:t>
            </a:r>
            <a:br>
              <a:rPr lang="en-GB" sz="2200" dirty="0" smtClean="0"/>
            </a:br>
            <a:r>
              <a:rPr lang="en-GB" sz="2200" dirty="0" smtClean="0"/>
              <a:t>Houses left to accumulate in value. Contributed to the presence of sand and lack of legal land-titles (for fear of land speculation). </a:t>
            </a:r>
            <a:br>
              <a:rPr lang="en-GB" sz="2200" dirty="0" smtClean="0"/>
            </a:br>
            <a:r>
              <a:rPr lang="en-GB" sz="2200" dirty="0" smtClean="0"/>
              <a:t> </a:t>
            </a:r>
            <a:br>
              <a:rPr lang="en-GB" sz="2200" dirty="0" smtClean="0"/>
            </a:br>
            <a:r>
              <a:rPr lang="en-GB" sz="2200" dirty="0" smtClean="0"/>
              <a:t>Sand </a:t>
            </a:r>
            <a:r>
              <a:rPr lang="en-GB" sz="2200" dirty="0"/>
              <a:t>and </a:t>
            </a:r>
            <a:r>
              <a:rPr lang="en-GB" sz="2200" dirty="0" smtClean="0"/>
              <a:t>discipline</a:t>
            </a:r>
            <a:r>
              <a:rPr lang="en-GB" sz="2200" dirty="0"/>
              <a:t>:</a:t>
            </a:r>
            <a:r>
              <a:rPr lang="en-GB" sz="2200" dirty="0" smtClean="0"/>
              <a:t> neighbours and officials in charge of land-titling inspected if people really lived in their houses by looking if the sand in the backyard was made firm through daily watering. </a:t>
            </a:r>
            <a:r>
              <a:rPr lang="en-GB" sz="2700" dirty="0" smtClean="0"/>
              <a:t/>
            </a:r>
            <a:br>
              <a:rPr lang="en-GB" sz="2700" dirty="0" smtClean="0"/>
            </a:br>
            <a:r>
              <a:rPr lang="en-GB" sz="2700" dirty="0" smtClean="0"/>
              <a:t/>
            </a:r>
            <a:br>
              <a:rPr lang="en-GB" sz="2700" dirty="0" smtClean="0"/>
            </a:br>
            <a:r>
              <a:rPr lang="en-GB" dirty="0"/>
              <a:t/>
            </a:r>
            <a:br>
              <a:rPr lang="en-GB" dirty="0"/>
            </a:b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38401" y="2754313"/>
            <a:ext cx="4191000" cy="3143250"/>
          </a:xfrm>
        </p:spPr>
      </p:pic>
    </p:spTree>
    <p:extLst>
      <p:ext uri="{BB962C8B-B14F-4D97-AF65-F5344CB8AC3E}">
        <p14:creationId xmlns:p14="http://schemas.microsoft.com/office/powerpoint/2010/main" val="34707654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Youth are disputing the temporality of ‘progress’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We build our </a:t>
            </a:r>
            <a:r>
              <a:rPr lang="en-GB" sz="2400" dirty="0"/>
              <a:t>own space to </a:t>
            </a:r>
            <a:r>
              <a:rPr lang="en-GB" sz="2400" dirty="0" smtClean="0"/>
              <a:t>breathe </a:t>
            </a:r>
            <a:r>
              <a:rPr lang="en-GB" sz="2400" dirty="0" smtClean="0"/>
              <a:t>with the </a:t>
            </a:r>
            <a:r>
              <a:rPr lang="en-GB" sz="2400" dirty="0"/>
              <a:t>tools that </a:t>
            </a:r>
            <a:r>
              <a:rPr lang="en-GB" sz="2400" dirty="0" smtClean="0"/>
              <a:t>we </a:t>
            </a:r>
            <a:r>
              <a:rPr lang="en-GB" sz="2400" dirty="0"/>
              <a:t>can gain </a:t>
            </a:r>
            <a:r>
              <a:rPr lang="en-GB" sz="2400" dirty="0" smtClean="0"/>
              <a:t>around</a:t>
            </a:r>
            <a:r>
              <a:rPr lang="en-GB" sz="2400" dirty="0"/>
              <a:t> </a:t>
            </a:r>
            <a:r>
              <a:rPr lang="en-GB" sz="2400" dirty="0" smtClean="0"/>
              <a:t>(</a:t>
            </a:r>
            <a:r>
              <a:rPr lang="en-GB" sz="2400" dirty="0" err="1" smtClean="0"/>
              <a:t>Ingold</a:t>
            </a:r>
            <a:r>
              <a:rPr lang="en-GB" sz="2400" dirty="0" smtClean="0"/>
              <a:t>). </a:t>
            </a:r>
          </a:p>
          <a:p>
            <a:pPr marL="0" indent="0">
              <a:buNone/>
            </a:pPr>
            <a:r>
              <a:rPr lang="en-GB" sz="2400" dirty="0" smtClean="0"/>
              <a:t>New technologies can be seen as a way to </a:t>
            </a:r>
            <a:r>
              <a:rPr lang="en-GB" sz="2400" dirty="0" smtClean="0"/>
              <a:t>breathe: </a:t>
            </a:r>
            <a:r>
              <a:rPr lang="en-GB" sz="2400" dirty="0" smtClean="0"/>
              <a:t>Digital media in the Global </a:t>
            </a:r>
            <a:r>
              <a:rPr lang="en-GB" sz="2400" dirty="0"/>
              <a:t>S</a:t>
            </a:r>
            <a:r>
              <a:rPr lang="en-GB" sz="2400" dirty="0" smtClean="0"/>
              <a:t>outh. </a:t>
            </a:r>
            <a:endParaRPr lang="en-GB" sz="2400"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2667000" y="3429000"/>
            <a:ext cx="3124199" cy="2438400"/>
          </a:xfrm>
          <a:prstGeom prst="rect">
            <a:avLst/>
          </a:prstGeom>
          <a:noFill/>
          <a:ln>
            <a:noFill/>
          </a:ln>
        </p:spPr>
      </p:pic>
    </p:spTree>
    <p:extLst>
      <p:ext uri="{BB962C8B-B14F-4D97-AF65-F5344CB8AC3E}">
        <p14:creationId xmlns:p14="http://schemas.microsoft.com/office/powerpoint/2010/main" val="22947992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100" dirty="0" smtClean="0"/>
              <a:t>Anna </a:t>
            </a:r>
            <a:r>
              <a:rPr lang="en-GB" sz="3100" dirty="0" err="1" smtClean="0"/>
              <a:t>Lowenhaupt</a:t>
            </a:r>
            <a:r>
              <a:rPr lang="en-GB" sz="3100" dirty="0" smtClean="0"/>
              <a:t> Tsing, 2015</a:t>
            </a:r>
            <a:br>
              <a:rPr lang="en-GB" sz="3100" dirty="0" smtClean="0"/>
            </a:br>
            <a:r>
              <a:rPr lang="en-GB" sz="3100" dirty="0" smtClean="0"/>
              <a:t>The Mushroom at the end of the World: on the possibility of life in capitalist ruins</a:t>
            </a:r>
            <a:endParaRPr lang="en-GB" sz="3100" dirty="0"/>
          </a:p>
        </p:txBody>
      </p:sp>
      <p:sp>
        <p:nvSpPr>
          <p:cNvPr id="3" name="Content Placeholder 2"/>
          <p:cNvSpPr>
            <a:spLocks noGrp="1"/>
          </p:cNvSpPr>
          <p:nvPr>
            <p:ph idx="1"/>
          </p:nvPr>
        </p:nvSpPr>
        <p:spPr>
          <a:xfrm>
            <a:off x="1143000" y="2209800"/>
            <a:ext cx="7620000" cy="3763963"/>
          </a:xfrm>
        </p:spPr>
        <p:txBody>
          <a:bodyPr/>
          <a:lstStyle/>
          <a:p>
            <a:r>
              <a:rPr lang="en-GB" sz="2800" dirty="0" smtClean="0"/>
              <a:t>1</a:t>
            </a:r>
            <a:r>
              <a:rPr lang="en-GB" sz="2800" baseline="30000" dirty="0" smtClean="0"/>
              <a:t>st</a:t>
            </a:r>
            <a:r>
              <a:rPr lang="en-GB" sz="2800" dirty="0" smtClean="0"/>
              <a:t> Nature: ecological relations (including humans)</a:t>
            </a:r>
          </a:p>
          <a:p>
            <a:r>
              <a:rPr lang="en-GB" sz="2800" dirty="0" smtClean="0"/>
              <a:t>2</a:t>
            </a:r>
            <a:r>
              <a:rPr lang="en-GB" sz="2800" baseline="30000" dirty="0" smtClean="0"/>
              <a:t>nd</a:t>
            </a:r>
            <a:r>
              <a:rPr lang="en-GB" sz="2800" dirty="0" smtClean="0"/>
              <a:t> Nature: capitalist transformations of the environment</a:t>
            </a:r>
          </a:p>
          <a:p>
            <a:r>
              <a:rPr lang="en-GB" sz="2800" dirty="0" smtClean="0"/>
              <a:t>3</a:t>
            </a:r>
            <a:r>
              <a:rPr lang="en-GB" sz="2800" baseline="30000" dirty="0" smtClean="0"/>
              <a:t>rd</a:t>
            </a:r>
            <a:r>
              <a:rPr lang="en-GB" sz="2800" dirty="0" smtClean="0"/>
              <a:t> Nature (Tsing): what manages to live despite capitalism – not a singular direction ahead, but multiple futures (like mushrooms that pop up after rain)</a:t>
            </a:r>
          </a:p>
          <a:p>
            <a:endParaRPr lang="en-GB" dirty="0"/>
          </a:p>
        </p:txBody>
      </p:sp>
    </p:spTree>
    <p:extLst>
      <p:ext uri="{BB962C8B-B14F-4D97-AF65-F5344CB8AC3E}">
        <p14:creationId xmlns:p14="http://schemas.microsoft.com/office/powerpoint/2010/main" val="21501260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Mushroom : Precarious livelihoods and precarious environments </a:t>
            </a:r>
            <a:endParaRPr lang="en-GB" dirty="0"/>
          </a:p>
        </p:txBody>
      </p:sp>
      <p:sp>
        <p:nvSpPr>
          <p:cNvPr id="3" name="Content Placeholder 2"/>
          <p:cNvSpPr>
            <a:spLocks noGrp="1"/>
          </p:cNvSpPr>
          <p:nvPr>
            <p:ph idx="1"/>
          </p:nvPr>
        </p:nvSpPr>
        <p:spPr>
          <a:xfrm>
            <a:off x="609600" y="1600200"/>
            <a:ext cx="8229600" cy="4953000"/>
          </a:xfrm>
        </p:spPr>
        <p:txBody>
          <a:bodyPr>
            <a:normAutofit fontScale="70000" lnSpcReduction="20000"/>
          </a:bodyPr>
          <a:lstStyle/>
          <a:p>
            <a:r>
              <a:rPr lang="en-GB" dirty="0" smtClean="0"/>
              <a:t>When Hiroshima was destroyed by an atomic bomb in 1945, the first living thing emerging from the blasted landscape was a </a:t>
            </a:r>
            <a:r>
              <a:rPr lang="en-GB" dirty="0" err="1" smtClean="0"/>
              <a:t>matsutake</a:t>
            </a:r>
            <a:r>
              <a:rPr lang="en-GB" dirty="0" smtClean="0"/>
              <a:t> mushroom</a:t>
            </a:r>
          </a:p>
          <a:p>
            <a:endParaRPr lang="en-GB" dirty="0" smtClean="0"/>
          </a:p>
          <a:p>
            <a:r>
              <a:rPr lang="en-GB" dirty="0" smtClean="0"/>
              <a:t>Only an appreciation of current </a:t>
            </a:r>
            <a:r>
              <a:rPr lang="en-GB" dirty="0" err="1" smtClean="0"/>
              <a:t>precarity</a:t>
            </a:r>
            <a:r>
              <a:rPr lang="en-GB" dirty="0" smtClean="0"/>
              <a:t> as an earth wide condition allows us to notice the situation of our world</a:t>
            </a:r>
          </a:p>
          <a:p>
            <a:endParaRPr lang="en-GB" dirty="0" smtClean="0"/>
          </a:p>
          <a:p>
            <a:r>
              <a:rPr lang="en-GB" dirty="0" smtClean="0"/>
              <a:t>There is a heterogeneity of space and time that is ignored by experts  </a:t>
            </a:r>
          </a:p>
          <a:p>
            <a:endParaRPr lang="en-GB" dirty="0"/>
          </a:p>
          <a:p>
            <a:r>
              <a:rPr lang="en-GB" dirty="0" smtClean="0"/>
              <a:t>Studying the weeds of capitalism places the normally invisible, like the undocumented mushroom pickers, at the centre of analysis. In other words, when ‘progress’ is failing us, there are always other things going on we should pay attention to. </a:t>
            </a:r>
            <a:endParaRPr lang="en-GB" dirty="0"/>
          </a:p>
        </p:txBody>
      </p:sp>
    </p:spTree>
    <p:extLst>
      <p:ext uri="{BB962C8B-B14F-4D97-AF65-F5344CB8AC3E}">
        <p14:creationId xmlns:p14="http://schemas.microsoft.com/office/powerpoint/2010/main" val="13826391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Multispecies scholarship</a:t>
            </a:r>
            <a:endParaRPr lang="en-GB" dirty="0"/>
          </a:p>
        </p:txBody>
      </p:sp>
      <p:sp>
        <p:nvSpPr>
          <p:cNvPr id="3" name="Content Placeholder 2"/>
          <p:cNvSpPr>
            <a:spLocks noGrp="1"/>
          </p:cNvSpPr>
          <p:nvPr>
            <p:ph idx="1"/>
          </p:nvPr>
        </p:nvSpPr>
        <p:spPr>
          <a:xfrm>
            <a:off x="381000" y="1524000"/>
            <a:ext cx="8382000" cy="4876800"/>
          </a:xfrm>
        </p:spPr>
        <p:txBody>
          <a:bodyPr>
            <a:normAutofit fontScale="85000" lnSpcReduction="10000"/>
          </a:bodyPr>
          <a:lstStyle/>
          <a:p>
            <a:r>
              <a:rPr lang="en-GB" dirty="0" smtClean="0"/>
              <a:t>Capitalism brings destruction and profound changes in multispecies relations but something new always emerges</a:t>
            </a:r>
          </a:p>
          <a:p>
            <a:r>
              <a:rPr lang="en-GB" dirty="0" smtClean="0"/>
              <a:t>While disturbance is at the core of the approach, the notion of assemblage implies there is always hope. For Tsing, assemblage entails the interaction of organisms, but also life-ways (of the non-living as well)</a:t>
            </a:r>
          </a:p>
          <a:p>
            <a:r>
              <a:rPr lang="en-GB" dirty="0" smtClean="0"/>
              <a:t>Decision making processes and powerful persons are not the most important subjects of analysis, but</a:t>
            </a:r>
            <a:r>
              <a:rPr lang="en-GB" b="1" dirty="0" smtClean="0"/>
              <a:t> </a:t>
            </a:r>
            <a:r>
              <a:rPr lang="en-GB" dirty="0" smtClean="0"/>
              <a:t>rather we should be looking at encounters, collaborations, and how gatherings become ‘happenings’.</a:t>
            </a:r>
            <a:endParaRPr lang="en-GB" dirty="0"/>
          </a:p>
        </p:txBody>
      </p:sp>
    </p:spTree>
    <p:extLst>
      <p:ext uri="{BB962C8B-B14F-4D97-AF65-F5344CB8AC3E}">
        <p14:creationId xmlns:p14="http://schemas.microsoft.com/office/powerpoint/2010/main" val="6851424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229600" cy="990600"/>
          </a:xfrm>
        </p:spPr>
        <p:txBody>
          <a:bodyPr>
            <a:normAutofit/>
          </a:bodyPr>
          <a:lstStyle/>
          <a:p>
            <a:r>
              <a:rPr lang="en-GB" sz="3600" b="1" dirty="0" smtClean="0"/>
              <a:t>Summary</a:t>
            </a:r>
            <a:endParaRPr lang="en-GB" sz="3600" b="1" dirty="0"/>
          </a:p>
        </p:txBody>
      </p:sp>
      <p:sp>
        <p:nvSpPr>
          <p:cNvPr id="3" name="Content Placeholder 2"/>
          <p:cNvSpPr>
            <a:spLocks noGrp="1"/>
          </p:cNvSpPr>
          <p:nvPr>
            <p:ph idx="1"/>
          </p:nvPr>
        </p:nvSpPr>
        <p:spPr>
          <a:xfrm>
            <a:off x="457200" y="1066800"/>
            <a:ext cx="8229600" cy="5181600"/>
          </a:xfrm>
        </p:spPr>
        <p:txBody>
          <a:bodyPr>
            <a:normAutofit lnSpcReduction="10000"/>
          </a:bodyPr>
          <a:lstStyle/>
          <a:p>
            <a:r>
              <a:rPr lang="en-GB" dirty="0" smtClean="0"/>
              <a:t>Environment constituted through engagement and dwelling (instead of building)</a:t>
            </a:r>
          </a:p>
          <a:p>
            <a:r>
              <a:rPr lang="en-GB" dirty="0" smtClean="0"/>
              <a:t>a world that is ‘built’ before it is dwelled has consequences to the environment. </a:t>
            </a:r>
          </a:p>
          <a:p>
            <a:endParaRPr lang="en-GB" dirty="0" smtClean="0"/>
          </a:p>
          <a:p>
            <a:r>
              <a:rPr lang="en-GB" dirty="0" smtClean="0"/>
              <a:t>Mushrooms, empty houses and mobile phones in settlement towns are weeds of capitalism</a:t>
            </a:r>
          </a:p>
          <a:p>
            <a:r>
              <a:rPr lang="en-GB" dirty="0" smtClean="0"/>
              <a:t>Weeds urge us to look what else (positive?) is going on. Discuss.</a:t>
            </a:r>
          </a:p>
          <a:p>
            <a:endParaRPr lang="en-GB" dirty="0"/>
          </a:p>
        </p:txBody>
      </p:sp>
    </p:spTree>
    <p:extLst>
      <p:ext uri="{BB962C8B-B14F-4D97-AF65-F5344CB8AC3E}">
        <p14:creationId xmlns:p14="http://schemas.microsoft.com/office/powerpoint/2010/main" val="10275776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850</TotalTime>
  <Words>1158</Words>
  <Application>Microsoft Office PowerPoint</Application>
  <PresentationFormat>On-screen Show (4:3)</PresentationFormat>
  <Paragraphs>86</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Weeds of capitalism</vt:lpstr>
      <vt:lpstr>“Modernity” &amp; nature/culture divide</vt:lpstr>
      <vt:lpstr>Building Perspective (in Ingold ch.10)</vt:lpstr>
      <vt:lpstr>Dwelling Perspective</vt:lpstr>
      <vt:lpstr>Ontology of Dwelling (Ingold)</vt:lpstr>
      <vt:lpstr>There is always a critique</vt:lpstr>
      <vt:lpstr>Anthropocene &amp; the ruins of capitalism (Tsing)</vt:lpstr>
      <vt:lpstr>Globalization </vt:lpstr>
      <vt:lpstr>IMPACTS</vt:lpstr>
      <vt:lpstr>  Rural-Urban migration &amp; dreams of ‘progress’  - settlement towns, over 6 million people in Peru live in settlement towns, in auto-constructed houses  with poor infrastructure, a small figure compared to other parts of the world (e.g. India has 65 million people living in slums)</vt:lpstr>
      <vt:lpstr>The tensions of “progress”  in the Global South </vt:lpstr>
      <vt:lpstr>Houses and flags a sign of citizenship, landscape and its materiality (sand) was  secondary – nature/culture dichotomy</vt:lpstr>
      <vt:lpstr> Temporality of progress: “being in development”  Escobar, A. 1995 Encountering Development: The Making and Unmaking of the Third World (international development is a mechanism of control)  </vt:lpstr>
      <vt:lpstr>    The role of material was absent in policy, yet present in everyday life: Houses left to accumulate in value. Contributed to the presence of sand and lack of legal land-titles (for fear of land speculation).    Sand and discipline: neighbours and officials in charge of land-titling inspected if people really lived in their houses by looking if the sand in the backyard was made firm through daily watering.    </vt:lpstr>
      <vt:lpstr>Youth are disputing the temporality of ‘progress’</vt:lpstr>
      <vt:lpstr> Anna Lowenhaupt Tsing, 2015 The Mushroom at the end of the World: on the possibility of life in capitalist ruins</vt:lpstr>
      <vt:lpstr>The Mushroom : Precarious livelihoods and precarious environments </vt:lpstr>
      <vt:lpstr>Multispecies scholarship</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Weeds of capitalism</dc:title>
  <dc:creator>Jasmin</dc:creator>
  <cp:lastModifiedBy>Jasmin</cp:lastModifiedBy>
  <cp:revision>144</cp:revision>
  <dcterms:created xsi:type="dcterms:W3CDTF">2019-10-27T08:00:06Z</dcterms:created>
  <dcterms:modified xsi:type="dcterms:W3CDTF">2019-11-03T10:17:18Z</dcterms:modified>
</cp:coreProperties>
</file>