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BB7031-9888-4B23-AC11-F17116A9040D}" v="311" dt="2021-01-12T20:45:26.6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ashupmath.com/blog/inspirational-math-quotes" TargetMode="External"/><Relationship Id="rId3" Type="http://schemas.openxmlformats.org/officeDocument/2006/relationships/hyperlink" Target="https://www.youcubed.org/resources/visual-math-improves-math-performance/#:~:text=Pictures%20help%20students%20see%20mathematical,see%20the%20creativity%20in%20mathematics." TargetMode="External"/><Relationship Id="rId7" Type="http://schemas.openxmlformats.org/officeDocument/2006/relationships/hyperlink" Target="https://home.oxfordowl.co.uk/maths/numicon-guide-for-parents/" TargetMode="External"/><Relationship Id="rId2" Type="http://schemas.openxmlformats.org/officeDocument/2006/relationships/hyperlink" Target="https://www.nationalnumeracy.org.uk/what-numeracy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hyperlink" Target="https://www.nationalnumeracy.org.uk/what-issue" TargetMode="External"/><Relationship Id="rId10" Type="http://schemas.openxmlformats.org/officeDocument/2006/relationships/hyperlink" Target="https://blogs.glowscotland.org.uk/in/schsmaths/information/numeracy/" TargetMode="External"/><Relationship Id="rId4" Type="http://schemas.openxmlformats.org/officeDocument/2006/relationships/image" Target="../media/image1.png"/><Relationship Id="rId9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ionalnumeracy.org.uk/what-issue" TargetMode="External"/><Relationship Id="rId7" Type="http://schemas.openxmlformats.org/officeDocument/2006/relationships/hyperlink" Target="https://blogs.glowscotland.org.uk/in/schsmaths/information/numeracy/" TargetMode="External"/><Relationship Id="rId2" Type="http://schemas.openxmlformats.org/officeDocument/2006/relationships/hyperlink" Target="https://www.nationalnumeracy.org.uk/what-numerac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ashupmath.com/blog/inspirational-math-quotes" TargetMode="External"/><Relationship Id="rId5" Type="http://schemas.openxmlformats.org/officeDocument/2006/relationships/hyperlink" Target="https://home.oxfordowl.co.uk/maths/numicon-guide-for-parents/" TargetMode="External"/><Relationship Id="rId4" Type="http://schemas.openxmlformats.org/officeDocument/2006/relationships/hyperlink" Target="https://www.youcubed.org/resources/visual-math-improves-math-performance/#:~:text=Pictures%20help%20students%20see%20mathematical,see%20the%20creativity%20in%20mathematics.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32F1983-C660-4B42-97BF-9CAD2A7CD844}"/>
              </a:ext>
            </a:extLst>
          </p:cNvPr>
          <p:cNvSpPr txBox="1"/>
          <p:nvPr/>
        </p:nvSpPr>
        <p:spPr>
          <a:xfrm>
            <a:off x="4077419" y="123646"/>
            <a:ext cx="405153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u="sng" dirty="0">
                <a:cs typeface="Calibri"/>
              </a:rPr>
              <a:t>Numbers Count - ECIE5001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FBD15B-EA42-41B2-A0F0-53A99A4CFF93}"/>
              </a:ext>
            </a:extLst>
          </p:cNvPr>
          <p:cNvSpPr txBox="1"/>
          <p:nvPr/>
        </p:nvSpPr>
        <p:spPr>
          <a:xfrm>
            <a:off x="237765" y="798483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u="sng" dirty="0">
                <a:cs typeface="Calibri"/>
              </a:rPr>
              <a:t>What is numeracy?</a:t>
            </a:r>
            <a:endParaRPr lang="en-US" sz="2400" u="sng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569E83-5E65-4AA7-9C73-87CC523119AE}"/>
              </a:ext>
            </a:extLst>
          </p:cNvPr>
          <p:cNvSpPr txBox="1"/>
          <p:nvPr/>
        </p:nvSpPr>
        <p:spPr>
          <a:xfrm>
            <a:off x="236867" y="1358300"/>
            <a:ext cx="274320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ea typeface="+mn-lt"/>
                <a:cs typeface="+mn-lt"/>
              </a:rPr>
              <a:t>"Numeracy involves skills that aren’t always taught in the classroom – the ability to use numbers and solve problems in real life. It means having the confidence and skill to use numbers and mathematical approaches in all aspects of life."</a:t>
            </a:r>
          </a:p>
          <a:p>
            <a:pPr algn="ctr"/>
            <a:r>
              <a:rPr lang="en-GB" dirty="0">
                <a:ea typeface="+mn-lt"/>
                <a:cs typeface="+mn-lt"/>
                <a:hlinkClick r:id="rId2"/>
              </a:rPr>
              <a:t>What is numeracy? (nationalnumeracy.org.uk)</a:t>
            </a:r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58FE911-AD6F-4317-B597-6E661115B549}"/>
              </a:ext>
            </a:extLst>
          </p:cNvPr>
          <p:cNvSpPr/>
          <p:nvPr/>
        </p:nvSpPr>
        <p:spPr>
          <a:xfrm>
            <a:off x="158330" y="668726"/>
            <a:ext cx="2889848" cy="4111924"/>
          </a:xfrm>
          <a:prstGeom prst="round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09839C8-E5AE-4E95-AE57-6C0EA46A61AC}"/>
              </a:ext>
            </a:extLst>
          </p:cNvPr>
          <p:cNvSpPr txBox="1"/>
          <p:nvPr/>
        </p:nvSpPr>
        <p:spPr>
          <a:xfrm>
            <a:off x="9192165" y="3239938"/>
            <a:ext cx="274320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ea typeface="+mn-lt"/>
                <a:cs typeface="+mn-lt"/>
              </a:rPr>
              <a:t>'Pictures help students see mathematical ideas, which aids understanding. Visual mathematics also facilitates higher-level thinking, enables communication and helps people see the creativity in mathematics.'</a:t>
            </a:r>
            <a:endParaRPr lang="en-US" dirty="0">
              <a:ea typeface="+mn-lt"/>
              <a:cs typeface="+mn-lt"/>
            </a:endParaRPr>
          </a:p>
          <a:p>
            <a:pPr algn="ctr"/>
            <a:r>
              <a:rPr lang="en-GB" dirty="0">
                <a:ea typeface="+mn-lt"/>
                <a:cs typeface="+mn-lt"/>
                <a:hlinkClick r:id="rId3"/>
              </a:rPr>
              <a:t>Visual Math Improves Math Performance - YouCubed</a:t>
            </a:r>
            <a:endParaRPr lang="en-GB">
              <a:cs typeface="Calibri" panose="020F050202020403020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F4D2CD9-76AA-455D-9D22-2508C968C889}"/>
              </a:ext>
            </a:extLst>
          </p:cNvPr>
          <p:cNvSpPr txBox="1"/>
          <p:nvPr/>
        </p:nvSpPr>
        <p:spPr>
          <a:xfrm>
            <a:off x="9248775" y="2721454"/>
            <a:ext cx="2743200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200" u="sng" dirty="0">
                <a:cs typeface="Calibri"/>
              </a:rPr>
              <a:t>Visual Aids</a:t>
            </a:r>
            <a:endParaRPr lang="en-US" sz="220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B86F01D-00A4-48E2-AD9C-F56B4CE33E7B}"/>
              </a:ext>
            </a:extLst>
          </p:cNvPr>
          <p:cNvSpPr/>
          <p:nvPr/>
        </p:nvSpPr>
        <p:spPr>
          <a:xfrm>
            <a:off x="9184617" y="2635731"/>
            <a:ext cx="2861092" cy="4040034"/>
          </a:xfrm>
          <a:prstGeom prst="round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2" descr="Text&#10;&#10;Description automatically generated">
            <a:extLst>
              <a:ext uri="{FF2B5EF4-FFF2-40B4-BE49-F238E27FC236}">
                <a16:creationId xmlns:a16="http://schemas.microsoft.com/office/drawing/2014/main" id="{7A848440-4203-4FE1-99A5-606B24F26E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32475" y="360235"/>
            <a:ext cx="3318294" cy="145051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ED1EDFC-330C-4EEC-A8CC-77A19BE62AD4}"/>
              </a:ext>
            </a:extLst>
          </p:cNvPr>
          <p:cNvSpPr txBox="1"/>
          <p:nvPr/>
        </p:nvSpPr>
        <p:spPr>
          <a:xfrm>
            <a:off x="6924136" y="1805796"/>
            <a:ext cx="59205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hlinkClick r:id="rId5"/>
              </a:rPr>
              <a:t>What is the issue? (nationalnumeracy.org.uk)</a:t>
            </a:r>
            <a:endParaRPr lang="en-US" dirty="0">
              <a:cs typeface="Calibri" panose="020F0502020204030204"/>
            </a:endParaRPr>
          </a:p>
        </p:txBody>
      </p:sp>
      <p:pic>
        <p:nvPicPr>
          <p:cNvPr id="14" name="Picture 14" descr="Icon&#10;&#10;Description automatically generated">
            <a:extLst>
              <a:ext uri="{FF2B5EF4-FFF2-40B4-BE49-F238E27FC236}">
                <a16:creationId xmlns:a16="http://schemas.microsoft.com/office/drawing/2014/main" id="{21EA3B63-317E-472E-98B8-85304C7F65F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3796" y="5122694"/>
            <a:ext cx="5374256" cy="134276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C09949C-4ABC-43D1-80A5-9F8045CB0E9E}"/>
              </a:ext>
            </a:extLst>
          </p:cNvPr>
          <p:cNvSpPr txBox="1"/>
          <p:nvPr/>
        </p:nvSpPr>
        <p:spPr>
          <a:xfrm>
            <a:off x="1101307" y="6478438"/>
            <a:ext cx="481353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7"/>
              </a:rPr>
              <a:t>Numicon guide for parents | Oxford Owl</a:t>
            </a:r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34E488C-136C-4D12-AAAF-0C5AE8FBE315}"/>
              </a:ext>
            </a:extLst>
          </p:cNvPr>
          <p:cNvSpPr txBox="1"/>
          <p:nvPr/>
        </p:nvSpPr>
        <p:spPr>
          <a:xfrm>
            <a:off x="4718111" y="2820299"/>
            <a:ext cx="27432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 i="1" dirty="0">
                <a:ea typeface="+mn-lt"/>
                <a:cs typeface="+mn-lt"/>
              </a:rPr>
              <a:t>Mathematics is not about numbers, equations, computations, or algorithms: it is about understanding. –William Paul Thurston</a:t>
            </a:r>
            <a:endParaRPr lang="en-US" dirty="0">
              <a:cs typeface="Calibri" panose="020F0502020204030204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1EE67F8-8A16-43C7-B352-D63563D7D102}"/>
              </a:ext>
            </a:extLst>
          </p:cNvPr>
          <p:cNvSpPr txBox="1"/>
          <p:nvPr/>
        </p:nvSpPr>
        <p:spPr>
          <a:xfrm>
            <a:off x="3559834" y="4479985"/>
            <a:ext cx="54461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8"/>
              </a:rPr>
              <a:t>10 Inspirational Math Quotes for Kids — Mashup Math</a:t>
            </a:r>
            <a:endParaRPr lang="en-US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FD394EB1-72B6-4510-9FF1-D481140B2970}"/>
              </a:ext>
            </a:extLst>
          </p:cNvPr>
          <p:cNvSpPr/>
          <p:nvPr/>
        </p:nvSpPr>
        <p:spPr>
          <a:xfrm>
            <a:off x="3503763" y="2720197"/>
            <a:ext cx="5276489" cy="2228489"/>
          </a:xfrm>
          <a:prstGeom prst="round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9" descr="Text&#10;&#10;Description automatically generated">
            <a:extLst>
              <a:ext uri="{FF2B5EF4-FFF2-40B4-BE49-F238E27FC236}">
                <a16:creationId xmlns:a16="http://schemas.microsoft.com/office/drawing/2014/main" id="{E33C3E41-F019-4FAF-838B-8AAB269960A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33003" y="582283"/>
            <a:ext cx="3232030" cy="1581509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DED6050A-6B2F-4175-84BF-0C32CDB9B6BB}"/>
              </a:ext>
            </a:extLst>
          </p:cNvPr>
          <p:cNvSpPr txBox="1"/>
          <p:nvPr/>
        </p:nvSpPr>
        <p:spPr>
          <a:xfrm>
            <a:off x="3459192" y="1992701"/>
            <a:ext cx="396527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hlinkClick r:id="rId10"/>
              </a:rPr>
              <a:t>Numeracy | SCHS Maths &amp; Numeracy (glowscotland.org.uk)</a:t>
            </a:r>
            <a:endParaRPr lang="en-US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4B590-664F-4D36-94E9-BE2B955D2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References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04CA1C-A5B2-4948-8AC2-5EDBA3F60F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  <a:hlinkClick r:id="rId2"/>
              </a:rPr>
              <a:t>What is numeracy? (nationalnumeracy.org.uk)</a:t>
            </a:r>
          </a:p>
          <a:p>
            <a:r>
              <a:rPr lang="en-GB" dirty="0">
                <a:ea typeface="+mn-lt"/>
                <a:cs typeface="+mn-lt"/>
                <a:hlinkClick r:id="rId3"/>
              </a:rPr>
              <a:t>What is the issue? (nationalnumeracy.org.uk)</a:t>
            </a:r>
          </a:p>
          <a:p>
            <a:r>
              <a:rPr lang="en-GB" dirty="0">
                <a:ea typeface="+mn-lt"/>
                <a:cs typeface="+mn-lt"/>
                <a:hlinkClick r:id="rId4"/>
              </a:rPr>
              <a:t>Visual Math Improves Math Performance - YouCubed</a:t>
            </a:r>
          </a:p>
          <a:p>
            <a:r>
              <a:rPr lang="en-GB" dirty="0">
                <a:ea typeface="+mn-lt"/>
                <a:cs typeface="+mn-lt"/>
                <a:hlinkClick r:id="rId5"/>
              </a:rPr>
              <a:t>Numicon guide for parents | Oxford Owl</a:t>
            </a:r>
          </a:p>
          <a:p>
            <a:r>
              <a:rPr lang="en-GB" dirty="0">
                <a:ea typeface="+mn-lt"/>
                <a:cs typeface="+mn-lt"/>
                <a:hlinkClick r:id="rId6"/>
              </a:rPr>
              <a:t>10 Inspirational Math Quotes for Kids — Mashup Math</a:t>
            </a:r>
          </a:p>
          <a:p>
            <a:r>
              <a:rPr lang="en-GB" dirty="0">
                <a:ea typeface="+mn-lt"/>
                <a:cs typeface="+mn-lt"/>
                <a:hlinkClick r:id="rId7"/>
              </a:rPr>
              <a:t>Numeracy | SCHS Maths &amp; Numeracy (glowscotland.org.uk)</a:t>
            </a: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214426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119</cp:revision>
  <dcterms:created xsi:type="dcterms:W3CDTF">2021-01-12T20:01:19Z</dcterms:created>
  <dcterms:modified xsi:type="dcterms:W3CDTF">2021-01-12T20:49:49Z</dcterms:modified>
</cp:coreProperties>
</file>