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56"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5800" y="1346947"/>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685800" y="4282763"/>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685800" y="1484779"/>
            <a:ext cx="7772400"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a:grpSpLocks noChangeAspect="1"/>
          </p:cNvGrpSpPr>
          <p:nvPr/>
        </p:nvGrpSpPr>
        <p:grpSpPr>
          <a:xfrm>
            <a:off x="7234780" y="4107023"/>
            <a:ext cx="914400" cy="914400"/>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788670" y="1432223"/>
            <a:ext cx="7593330" cy="3035808"/>
          </a:xfrm>
        </p:spPr>
        <p:txBody>
          <a:bodyPr anchor="ctr">
            <a:noAutofit/>
          </a:bodyPr>
          <a:lstStyle>
            <a:lvl1pPr algn="l">
              <a:lnSpc>
                <a:spcPct val="80000"/>
              </a:lnSpc>
              <a:defRPr sz="6400" b="0" cap="all" baseline="0">
                <a:blipFill dpi="0" rotWithShape="1">
                  <a:blip r:embed="rId4"/>
                  <a:srcRect/>
                  <a:tile tx="6350" ty="-127000" sx="65000" sy="64000" flip="none" algn="tl"/>
                </a:blipFill>
              </a:defRPr>
            </a:lvl1pPr>
          </a:lstStyle>
          <a:p>
            <a:r>
              <a:rPr lang="en-GB"/>
              <a:t>Click to edit Master title style</a:t>
            </a:r>
            <a:endParaRPr lang="en-US"/>
          </a:p>
        </p:txBody>
      </p:sp>
      <p:sp>
        <p:nvSpPr>
          <p:cNvPr id="3" name="Subtitle 2"/>
          <p:cNvSpPr>
            <a:spLocks noGrp="1"/>
          </p:cNvSpPr>
          <p:nvPr>
            <p:ph type="subTitle" idx="1"/>
          </p:nvPr>
        </p:nvSpPr>
        <p:spPr>
          <a:xfrm>
            <a:off x="802386" y="4389120"/>
            <a:ext cx="5918454" cy="1069848"/>
          </a:xfrm>
        </p:spPr>
        <p:txBody>
          <a:bodyPr>
            <a:normAutofit/>
          </a:bodyPr>
          <a:lstStyle>
            <a:lvl1pPr marL="0" indent="0" algn="l">
              <a:buNone/>
              <a:defRPr sz="1800" b="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44FA04C-D7CF-4861-95F0-3F5ACF508755}" type="datetimeFigureOut">
              <a:rPr lang="en-US" smtClean="0"/>
              <a:t>1/28/22</a:t>
            </a:fld>
            <a:endParaRPr lang="en-US"/>
          </a:p>
        </p:txBody>
      </p:sp>
      <p:sp>
        <p:nvSpPr>
          <p:cNvPr id="5" name="Footer Placeholder 4"/>
          <p:cNvSpPr>
            <a:spLocks noGrp="1"/>
          </p:cNvSpPr>
          <p:nvPr>
            <p:ph type="ftr" sz="quarter" idx="11"/>
          </p:nvPr>
        </p:nvSpPr>
        <p:spPr>
          <a:xfrm>
            <a:off x="812805" y="6272785"/>
            <a:ext cx="4745736" cy="365125"/>
          </a:xfrm>
        </p:spPr>
        <p:txBody>
          <a:bodyPr/>
          <a:lstStyle/>
          <a:p>
            <a:endParaRPr lang="en-US"/>
          </a:p>
        </p:txBody>
      </p:sp>
      <p:sp>
        <p:nvSpPr>
          <p:cNvPr id="6" name="Slide Number Placeholder 5"/>
          <p:cNvSpPr>
            <a:spLocks noGrp="1"/>
          </p:cNvSpPr>
          <p:nvPr>
            <p:ph type="sldNum" sz="quarter" idx="12"/>
          </p:nvPr>
        </p:nvSpPr>
        <p:spPr>
          <a:xfrm>
            <a:off x="7244280" y="4227195"/>
            <a:ext cx="895401" cy="640080"/>
          </a:xfrm>
        </p:spPr>
        <p:txBody>
          <a:bodyPr/>
          <a:lstStyle>
            <a:lvl1pPr>
              <a:defRPr sz="2800" b="1"/>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2266025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D6BC42F-EA91-460E-9436-9A6C9B1CB0C6}" type="datetimeFigureOut">
              <a:rPr lang="en-US" smtClean="0"/>
              <a:t>1/28/22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5791721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625346" y="1225296"/>
            <a:ext cx="6960870" cy="3520440"/>
          </a:xfrm>
        </p:spPr>
        <p:txBody>
          <a:bodyPr anchor="ctr">
            <a:normAutofit/>
          </a:bodyPr>
          <a:lstStyle>
            <a:lvl1pPr>
              <a:lnSpc>
                <a:spcPct val="80000"/>
              </a:lnSpc>
              <a:defRPr sz="6400" b="0"/>
            </a:lvl1pPr>
          </a:lstStyle>
          <a:p>
            <a:r>
              <a:rPr lang="en-GB"/>
              <a:t>Click to edit Master title style</a:t>
            </a:r>
            <a:endParaRPr lang="en-US"/>
          </a:p>
        </p:txBody>
      </p:sp>
      <p:sp>
        <p:nvSpPr>
          <p:cNvPr id="3" name="Text Placeholder 2"/>
          <p:cNvSpPr>
            <a:spLocks noGrp="1"/>
          </p:cNvSpPr>
          <p:nvPr>
            <p:ph type="body" idx="1"/>
          </p:nvPr>
        </p:nvSpPr>
        <p:spPr>
          <a:xfrm>
            <a:off x="1624330" y="5020056"/>
            <a:ext cx="6789420" cy="1066800"/>
          </a:xfrm>
        </p:spPr>
        <p:txBody>
          <a:bodyPr anchor="t">
            <a:normAutofit/>
          </a:bodyPr>
          <a:lstStyle>
            <a:lvl1pPr marL="0" indent="0">
              <a:buNone/>
              <a:defRPr sz="1800" b="0">
                <a:solidFill>
                  <a:schemeClr val="accent1">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6445251" y="6272785"/>
            <a:ext cx="1983232" cy="365125"/>
          </a:xfrm>
        </p:spPr>
        <p:txBody>
          <a:bodyPr/>
          <a:lstStyle>
            <a:lvl1pPr>
              <a:defRPr>
                <a:solidFill>
                  <a:schemeClr val="accent1">
                    <a:lumMod val="50000"/>
                  </a:schemeClr>
                </a:solidFill>
              </a:defRPr>
            </a:lvl1pPr>
          </a:lstStyle>
          <a:p>
            <a:fld id="{823D4350-0632-4F67-B357-AFC21C62564D}" type="datetimeFigureOut">
              <a:rPr lang="en-US" smtClean="0"/>
              <a:t>1/28/22</a:t>
            </a:fld>
            <a:endParaRPr lang="en-US"/>
          </a:p>
        </p:txBody>
      </p:sp>
      <p:sp>
        <p:nvSpPr>
          <p:cNvPr id="5" name="Footer Placeholder 4"/>
          <p:cNvSpPr>
            <a:spLocks noGrp="1"/>
          </p:cNvSpPr>
          <p:nvPr>
            <p:ph type="ftr" sz="quarter" idx="11"/>
          </p:nvPr>
        </p:nvSpPr>
        <p:spPr>
          <a:xfrm>
            <a:off x="1636099" y="6272784"/>
            <a:ext cx="4745736" cy="365125"/>
          </a:xfrm>
        </p:spPr>
        <p:txBody>
          <a:bodyPr/>
          <a:lstStyle>
            <a:lvl1pPr>
              <a:defRPr>
                <a:solidFill>
                  <a:schemeClr val="accent1">
                    <a:lumMod val="50000"/>
                  </a:schemeClr>
                </a:solidFill>
              </a:defRPr>
            </a:lvl1pPr>
          </a:lstStyle>
          <a:p>
            <a:endParaRPr lang="en-US"/>
          </a:p>
        </p:txBody>
      </p:sp>
      <p:grpSp>
        <p:nvGrpSpPr>
          <p:cNvPr id="8" name="Group 7"/>
          <p:cNvGrpSpPr>
            <a:grpSpLocks noChangeAspect="1"/>
          </p:cNvGrpSpPr>
          <p:nvPr/>
        </p:nvGrpSpPr>
        <p:grpSpPr>
          <a:xfrm>
            <a:off x="633862" y="2430623"/>
            <a:ext cx="914400" cy="914400"/>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645450" y="2508607"/>
            <a:ext cx="891224" cy="720332"/>
          </a:xfrm>
        </p:spPr>
        <p:txBody>
          <a:bodyPr/>
          <a:lstStyle>
            <a:lvl1pPr>
              <a:defRPr sz="2800"/>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17146639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5800" y="2194560"/>
            <a:ext cx="365760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792218" y="2194560"/>
            <a:ext cx="365760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7F31A35-803D-44FA-BA88-E6B5FB347587}" type="datetimeFigureOut">
              <a:rPr lang="en-US" smtClean="0"/>
              <a:t>1/28/22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083535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85800"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820793"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820793"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4956CED-B3EE-49D9-9922-CBB48E543356}" type="datetimeFigureOut">
              <a:rPr lang="en-US" smtClean="0"/>
              <a:t>1/28/22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891728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lvl1pPr>
              <a:defRPr>
                <a:solidFill>
                  <a:schemeClr val="accent1">
                    <a:lumMod val="50000"/>
                  </a:schemeClr>
                </a:solidFill>
              </a:defRPr>
            </a:lvl1pPr>
          </a:lstStyle>
          <a:p>
            <a:fld id="{3F9237B0-CC05-45CB-9D8E-44851499E325}" type="datetimeFigureOut">
              <a:rPr lang="en-US" smtClean="0"/>
              <a:t>1/28/22</a:t>
            </a:fld>
            <a:endParaRPr lang="en-US"/>
          </a:p>
        </p:txBody>
      </p:sp>
      <p:sp>
        <p:nvSpPr>
          <p:cNvPr id="4" name="Footer Placeholder 3"/>
          <p:cNvSpPr>
            <a:spLocks noGrp="1"/>
          </p:cNvSpPr>
          <p:nvPr>
            <p:ph type="ftr" sz="quarter" idx="11"/>
          </p:nvPr>
        </p:nvSpPr>
        <p:spPr/>
        <p:txBody>
          <a:bodyPr/>
          <a:lstStyle>
            <a:lvl1pPr>
              <a:defRPr>
                <a:solidFill>
                  <a:schemeClr val="accent1">
                    <a:lumMod val="50000"/>
                  </a:schemeClr>
                </a:solidFill>
              </a:defRPr>
            </a:lvl1p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410957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B41777-83B6-4CFA-89A1-52400FB2059F}" type="datetimeFigureOut">
              <a:rPr lang="en-US" smtClean="0"/>
              <a:t>1/28/22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572879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GB"/>
              <a:t>Click to edit Master title style</a:t>
            </a:r>
            <a:endParaRPr lang="en-US"/>
          </a:p>
        </p:txBody>
      </p:sp>
      <p:sp>
        <p:nvSpPr>
          <p:cNvPr id="3" name="Content Placeholder 2"/>
          <p:cNvSpPr>
            <a:spLocks noGrp="1"/>
          </p:cNvSpPr>
          <p:nvPr>
            <p:ph idx="1"/>
          </p:nvPr>
        </p:nvSpPr>
        <p:spPr>
          <a:xfrm>
            <a:off x="628650" y="685800"/>
            <a:ext cx="5033772"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9" name="Date Placeholder 8"/>
          <p:cNvSpPr>
            <a:spLocks noGrp="1"/>
          </p:cNvSpPr>
          <p:nvPr>
            <p:ph type="dt" sz="half" idx="10"/>
          </p:nvPr>
        </p:nvSpPr>
        <p:spPr/>
        <p:txBody>
          <a:bodyPr/>
          <a:lstStyle/>
          <a:p>
            <a:fld id="{6F6AA2A1-C9A8-42DC-AF5F-29D58FE3A81E}" type="datetimeFigureOut">
              <a:rPr lang="en-US" smtClean="0"/>
              <a:t>1/28/22</a:t>
            </a:fld>
            <a:endParaRPr lang="en-US"/>
          </a:p>
        </p:txBody>
      </p:sp>
      <p:sp>
        <p:nvSpPr>
          <p:cNvPr id="10" name="Footer Placeholder 9"/>
          <p:cNvSpPr>
            <a:spLocks noGrp="1"/>
          </p:cNvSpPr>
          <p:nvPr>
            <p:ph type="ftr" sz="quarter" idx="11"/>
          </p:nvPr>
        </p:nvSpPr>
        <p:spPr/>
        <p:txBody>
          <a:bodyPr/>
          <a:lstStyle/>
          <a:p>
            <a:endParaRPr lang="en-US"/>
          </a:p>
        </p:txBody>
      </p:sp>
      <p:sp>
        <p:nvSpPr>
          <p:cNvPr id="11" name="Slide Number Placeholder 10"/>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43419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GB"/>
              <a:t>Click to edit Master title style</a:t>
            </a:r>
            <a:endParaRPr lang="en-US"/>
          </a:p>
        </p:txBody>
      </p:sp>
      <p:sp>
        <p:nvSpPr>
          <p:cNvPr id="3" name="Picture Placeholder 2"/>
          <p:cNvSpPr>
            <a:spLocks noGrp="1"/>
          </p:cNvSpPr>
          <p:nvPr>
            <p:ph type="pic" idx="1"/>
          </p:nvPr>
        </p:nvSpPr>
        <p:spPr>
          <a:xfrm>
            <a:off x="0" y="0"/>
            <a:ext cx="6227805"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8" name="Date Placeholder 7"/>
          <p:cNvSpPr>
            <a:spLocks noGrp="1"/>
          </p:cNvSpPr>
          <p:nvPr>
            <p:ph type="dt" sz="half" idx="10"/>
          </p:nvPr>
        </p:nvSpPr>
        <p:spPr/>
        <p:txBody>
          <a:bodyPr/>
          <a:lstStyle/>
          <a:p>
            <a:fld id="{18FC28B6-2144-4760-B3DF-18C646FA52B1}" type="datetimeFigureOut">
              <a:rPr lang="en-US" smtClean="0"/>
              <a:t>1/28/22</a:t>
            </a:fld>
            <a:endParaRPr lang="en-US"/>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7948768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B45B24B-F41A-4540-8EEC-C29B4F79802D}" type="datetimeFigureOut">
              <a:rPr lang="en-US" smtClean="0"/>
              <a:t>1/28/22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122959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33400"/>
            <a:ext cx="1914525" cy="5638800"/>
          </a:xfrm>
        </p:spPr>
        <p:txBody>
          <a:bodyPr vert="eaVert"/>
          <a:lstStyle>
            <a:lvl1pPr>
              <a:defRPr b="0"/>
            </a:lvl1pPr>
          </a:lstStyle>
          <a:p>
            <a:r>
              <a:rPr lang="en-GB"/>
              <a:t>Click to edit Master title style</a:t>
            </a:r>
            <a:endParaRPr lang="en-US"/>
          </a:p>
        </p:txBody>
      </p:sp>
      <p:sp>
        <p:nvSpPr>
          <p:cNvPr id="3" name="Vertical Text Placeholder 2"/>
          <p:cNvSpPr>
            <a:spLocks noGrp="1"/>
          </p:cNvSpPr>
          <p:nvPr>
            <p:ph type="body" orient="vert" idx="1"/>
          </p:nvPr>
        </p:nvSpPr>
        <p:spPr>
          <a:xfrm>
            <a:off x="800100" y="533400"/>
            <a:ext cx="5629275"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FBF989E-5397-49EE-B0F5-E72D9FFD7EC0}" type="datetimeFigureOut">
              <a:rPr lang="en-US" smtClean="0"/>
              <a:t>1/28/22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883950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11"/>
          <p:cNvGrpSpPr/>
          <p:nvPr/>
        </p:nvGrpSpPr>
        <p:grpSpPr>
          <a:xfrm>
            <a:off x="8522664" y="6255258"/>
            <a:ext cx="393192" cy="393192"/>
            <a:chOff x="8532189" y="5068824"/>
            <a:chExt cx="393192" cy="393192"/>
          </a:xfrm>
        </p:grpSpPr>
        <p:sp>
          <p:nvSpPr>
            <p:cNvPr id="8" name="Oval 7"/>
            <p:cNvSpPr>
              <a:spLocks noChangeAspect="1"/>
            </p:cNvSpPr>
            <p:nvPr/>
          </p:nvSpPr>
          <p:spPr>
            <a:xfrm>
              <a:off x="8532189" y="5068824"/>
              <a:ext cx="393192" cy="393192"/>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9" name="Oval 8"/>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2" name="Title Placeholder 1"/>
          <p:cNvSpPr>
            <a:spLocks noGrp="1"/>
          </p:cNvSpPr>
          <p:nvPr>
            <p:ph type="title"/>
          </p:nvPr>
        </p:nvSpPr>
        <p:spPr>
          <a:xfrm>
            <a:off x="685800" y="484632"/>
            <a:ext cx="7772400" cy="1609344"/>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0" y="2121408"/>
            <a:ext cx="7772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5992368" y="6272785"/>
            <a:ext cx="2455164" cy="365125"/>
          </a:xfrm>
          <a:prstGeom prst="rect">
            <a:avLst/>
          </a:prstGeom>
        </p:spPr>
        <p:txBody>
          <a:bodyPr vert="horz" lIns="91440" tIns="45720" rIns="91440" bIns="45720" rtlCol="0" anchor="ctr"/>
          <a:lstStyle>
            <a:lvl1pPr algn="r">
              <a:defRPr sz="1000">
                <a:solidFill>
                  <a:schemeClr val="accent1">
                    <a:lumMod val="50000"/>
                  </a:schemeClr>
                </a:solidFill>
              </a:defRPr>
            </a:lvl1pPr>
          </a:lstStyle>
          <a:p>
            <a:fld id="{251F38EA-B09F-4C97-9264-D1353869D1EA}" type="datetimeFigureOut">
              <a:rPr lang="en-US" smtClean="0"/>
              <a:t>1/28/22</a:t>
            </a:fld>
            <a:endParaRPr lang="en-US"/>
          </a:p>
        </p:txBody>
      </p:sp>
      <p:sp>
        <p:nvSpPr>
          <p:cNvPr id="5" name="Footer Placeholder 4"/>
          <p:cNvSpPr>
            <a:spLocks noGrp="1"/>
          </p:cNvSpPr>
          <p:nvPr>
            <p:ph type="ftr" sz="quarter" idx="3"/>
          </p:nvPr>
        </p:nvSpPr>
        <p:spPr>
          <a:xfrm>
            <a:off x="685800" y="6272785"/>
            <a:ext cx="4745736" cy="365125"/>
          </a:xfrm>
          <a:prstGeom prst="rect">
            <a:avLst/>
          </a:prstGeom>
        </p:spPr>
        <p:txBody>
          <a:bodyPr vert="horz" lIns="91440" tIns="45720" rIns="91440" bIns="45720" rtlCol="0" anchor="ctr"/>
          <a:lstStyle>
            <a:lvl1pPr algn="l">
              <a:defRPr sz="1000">
                <a:solidFill>
                  <a:schemeClr val="accent1">
                    <a:lumMod val="50000"/>
                  </a:schemeClr>
                </a:solidFill>
              </a:defRPr>
            </a:lvl1pPr>
          </a:lstStyle>
          <a:p>
            <a:endParaRPr lang="en-US"/>
          </a:p>
        </p:txBody>
      </p:sp>
      <p:sp>
        <p:nvSpPr>
          <p:cNvPr id="6" name="Slide Number Placeholder 5"/>
          <p:cNvSpPr>
            <a:spLocks noGrp="1"/>
          </p:cNvSpPr>
          <p:nvPr>
            <p:ph type="sldNum" sz="quarter" idx="4"/>
          </p:nvPr>
        </p:nvSpPr>
        <p:spPr>
          <a:xfrm>
            <a:off x="8483346" y="6272785"/>
            <a:ext cx="480060" cy="365125"/>
          </a:xfrm>
          <a:prstGeom prst="rect">
            <a:avLst/>
          </a:prstGeom>
        </p:spPr>
        <p:txBody>
          <a:bodyPr vert="horz" lIns="91440" tIns="45720" rIns="91440" bIns="45720" rtlCol="0" anchor="ctr"/>
          <a:lstStyle>
            <a:lvl1pPr algn="ctr">
              <a:defRPr sz="1100" b="1" spc="-70" baseline="0">
                <a:solidFill>
                  <a:srgbClr val="FFFFFF"/>
                </a:solidFill>
                <a:latin typeface="+mn-lt"/>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759558845"/>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hf sldNum="0" hdr="0" ftr="0" dt="0"/>
  <p:txStyles>
    <p:titleStyle>
      <a:lvl1pPr algn="l" defTabSz="914400" rtl="0" eaLnBrk="1" latinLnBrk="0" hangingPunct="1">
        <a:lnSpc>
          <a:spcPct val="90000"/>
        </a:lnSpc>
        <a:spcBef>
          <a:spcPct val="0"/>
        </a:spcBef>
        <a:buNone/>
        <a:defRPr sz="4200" b="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tandfonline.com/doi/full/10.1080/08856257.2021.1878659" TargetMode="External"/><Relationship Id="rId1" Type="http://schemas.openxmlformats.org/officeDocument/2006/relationships/slideLayout" Target="../slideLayouts/slideLayout9.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EDD7E6-05D2-7F45-B8D1-315169B7BABD}"/>
              </a:ext>
            </a:extLst>
          </p:cNvPr>
          <p:cNvSpPr>
            <a:spLocks noGrp="1"/>
          </p:cNvSpPr>
          <p:nvPr>
            <p:ph type="title"/>
          </p:nvPr>
        </p:nvSpPr>
        <p:spPr>
          <a:xfrm>
            <a:off x="-69154" y="673176"/>
            <a:ext cx="5145758" cy="387987"/>
          </a:xfrm>
        </p:spPr>
        <p:txBody>
          <a:bodyPr>
            <a:normAutofit/>
          </a:bodyPr>
          <a:lstStyle/>
          <a:p>
            <a:r>
              <a:rPr lang="en-GB" sz="1100"/>
              <a:t>Additional Learning needs –Support </a:t>
            </a:r>
            <a:r>
              <a:rPr lang="en-GB" sz="1100" err="1"/>
              <a:t>stratergies</a:t>
            </a:r>
            <a:r>
              <a:rPr lang="en-GB" sz="1100"/>
              <a:t> for Children with Autism </a:t>
            </a:r>
            <a:endParaRPr lang="en-US" sz="1100"/>
          </a:p>
        </p:txBody>
      </p:sp>
      <p:sp>
        <p:nvSpPr>
          <p:cNvPr id="6" name="Text Placeholder 5">
            <a:extLst>
              <a:ext uri="{FF2B5EF4-FFF2-40B4-BE49-F238E27FC236}">
                <a16:creationId xmlns:a16="http://schemas.microsoft.com/office/drawing/2014/main" id="{B60DF063-D0D1-AA4F-A468-78347AC1DB37}"/>
              </a:ext>
            </a:extLst>
          </p:cNvPr>
          <p:cNvSpPr>
            <a:spLocks noGrp="1"/>
          </p:cNvSpPr>
          <p:nvPr>
            <p:ph type="body" sz="half" idx="2"/>
          </p:nvPr>
        </p:nvSpPr>
        <p:spPr>
          <a:xfrm>
            <a:off x="164572" y="1055443"/>
            <a:ext cx="5921207" cy="868102"/>
          </a:xfrm>
        </p:spPr>
        <p:txBody>
          <a:bodyPr vert="horz" lIns="91440" tIns="45720" rIns="91440" bIns="45720" rtlCol="0" anchor="t">
            <a:normAutofit fontScale="25000" lnSpcReduction="20000"/>
          </a:bodyPr>
          <a:lstStyle/>
          <a:p>
            <a:r>
              <a:rPr lang="en-GB" sz="4000" b="1" u="sng">
                <a:solidFill>
                  <a:schemeClr val="tx1"/>
                </a:solidFill>
                <a:latin typeface="Times New Roman" panose="02020603050405020304" pitchFamily="18" charset="0"/>
                <a:cs typeface="Times New Roman" panose="02020603050405020304" pitchFamily="18" charset="0"/>
              </a:rPr>
              <a:t>About  Autism</a:t>
            </a:r>
          </a:p>
          <a:p>
            <a:r>
              <a:rPr lang="en-GB" sz="2800">
                <a:solidFill>
                  <a:schemeClr val="tx1"/>
                </a:solidFill>
                <a:latin typeface="Times New Roman" panose="02020603050405020304" pitchFamily="18" charset="0"/>
                <a:cs typeface="Times New Roman" panose="02020603050405020304" pitchFamily="18" charset="0"/>
              </a:rPr>
              <a:t>Autism also known as Autism Spectrum Disorder (ASD), is a lifelong developmental disorder which affects people in different ways (National Autistic Society, 2022). It affects a person’s social communication and is often characterised by repetitive behaviours (American Psychiatric Association, 2013). Understanding and acknowledging signs of Autism is essential within schools, therefore, it is important to recognise the early signs of Autism in children so they can get the correct support. According to research (Autism Speaks, 2021) early intervention in Autism can lead to positive outcomes later in life (Reznick et al, 2007).  An early diagnosis can lead to early intervention which may improve the developmental outcomes in children with ASD (Eldevik et al, 2009), as </a:t>
            </a:r>
            <a:r>
              <a:rPr lang="en-GB" sz="2800" err="1">
                <a:solidFill>
                  <a:schemeClr val="tx1"/>
                </a:solidFill>
                <a:latin typeface="Times New Roman" panose="02020603050405020304" pitchFamily="18" charset="0"/>
                <a:cs typeface="Times New Roman" panose="02020603050405020304" pitchFamily="18" charset="0"/>
              </a:rPr>
              <a:t>hildren</a:t>
            </a:r>
            <a:r>
              <a:rPr lang="en-GB" sz="2800">
                <a:solidFill>
                  <a:schemeClr val="tx1"/>
                </a:solidFill>
                <a:latin typeface="Times New Roman" panose="02020603050405020304" pitchFamily="18" charset="0"/>
                <a:cs typeface="Times New Roman" panose="02020603050405020304" pitchFamily="18" charset="0"/>
              </a:rPr>
              <a:t> understanding their disability will help them understand themselves and thrive. According to Branson et al., (2008), missed opportunities for early intervention can affect the chances of optimal brain development. </a:t>
            </a:r>
            <a:endParaRPr lang="en-US" sz="2800">
              <a:solidFill>
                <a:schemeClr val="tx1"/>
              </a:solidFill>
              <a:latin typeface="Times New Roman" panose="02020603050405020304" pitchFamily="18" charset="0"/>
              <a:cs typeface="Times New Roman" panose="02020603050405020304" pitchFamily="18" charset="0"/>
            </a:endParaRPr>
          </a:p>
          <a:p>
            <a:endParaRPr lang="en-GB" sz="1800">
              <a:effectLst/>
              <a:latin typeface="Arial" panose="020B0604020202020204" pitchFamily="34" charset="0"/>
              <a:ea typeface="Calibri" panose="020F0502020204030204" pitchFamily="34" charset="0"/>
              <a:cs typeface="Times New Roman" panose="02020603050405020304" pitchFamily="18" charset="0"/>
            </a:endParaRPr>
          </a:p>
          <a:p>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800">
              <a:effectLst/>
              <a:latin typeface="Arial" panose="020B0604020202020204" pitchFamily="34" charset="0"/>
              <a:ea typeface="Calibri" panose="020F0502020204030204" pitchFamily="34" charset="0"/>
              <a:cs typeface="Times New Roman" panose="02020603050405020304" pitchFamily="18" charset="0"/>
            </a:endParaRPr>
          </a:p>
          <a:p>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a:p>
        </p:txBody>
      </p:sp>
      <p:graphicFrame>
        <p:nvGraphicFramePr>
          <p:cNvPr id="10" name="Table 9">
            <a:extLst>
              <a:ext uri="{FF2B5EF4-FFF2-40B4-BE49-F238E27FC236}">
                <a16:creationId xmlns:a16="http://schemas.microsoft.com/office/drawing/2014/main" id="{19784BF9-8836-954C-9EA5-BD8131C8BB8C}"/>
              </a:ext>
            </a:extLst>
          </p:cNvPr>
          <p:cNvGraphicFramePr/>
          <p:nvPr>
            <p:extLst>
              <p:ext uri="{D42A27DB-BD31-4B8C-83A1-F6EECF244321}">
                <p14:modId xmlns:p14="http://schemas.microsoft.com/office/powerpoint/2010/main" val="3469306200"/>
              </p:ext>
            </p:extLst>
          </p:nvPr>
        </p:nvGraphicFramePr>
        <p:xfrm>
          <a:off x="26578" y="7481"/>
          <a:ext cx="6197193" cy="866509"/>
        </p:xfrm>
        <a:graphic>
          <a:graphicData uri="http://schemas.openxmlformats.org/drawingml/2006/table">
            <a:tbl>
              <a:tblPr firstRow="1" firstCol="1" bandRow="1">
                <a:tableStyleId>{5C22544A-7EE6-4342-B048-85BDC9FD1C3A}</a:tableStyleId>
              </a:tblPr>
              <a:tblGrid>
                <a:gridCol w="6197193">
                  <a:extLst>
                    <a:ext uri="{9D8B030D-6E8A-4147-A177-3AD203B41FA5}">
                      <a16:colId xmlns:a16="http://schemas.microsoft.com/office/drawing/2014/main" val="1822954417"/>
                    </a:ext>
                  </a:extLst>
                </a:gridCol>
              </a:tblGrid>
              <a:tr h="664643">
                <a:tc>
                  <a:txBody>
                    <a:bodyPr/>
                    <a:lstStyle/>
                    <a:p>
                      <a:pPr marL="45720" marR="45720" algn="ctr">
                        <a:lnSpc>
                          <a:spcPct val="130000"/>
                        </a:lnSpc>
                      </a:pPr>
                      <a:r>
                        <a:rPr lang="en-GB" sz="3600" kern="1400">
                          <a:effectLst/>
                        </a:rPr>
                        <a:t>Autism</a:t>
                      </a:r>
                      <a:endParaRPr lang="en-GB" sz="3600" kern="1400">
                        <a:solidFill>
                          <a:srgbClr val="FFFFFF"/>
                        </a:solidFill>
                        <a:effectLst/>
                        <a:latin typeface="Corbel" panose="020B0503020204020204" pitchFamily="34" charset="0"/>
                        <a:ea typeface="Meiryo" panose="020B0300000000000000" pitchFamily="34" charset="-128"/>
                        <a:cs typeface="Times New Roman" panose="02020603050405020304" pitchFamily="18" charset="0"/>
                      </a:endParaRPr>
                    </a:p>
                  </a:txBody>
                  <a:tcPr marL="0" marR="0" marT="0" marB="0" anchor="ctr"/>
                </a:tc>
                <a:extLst>
                  <a:ext uri="{0D108BD9-81ED-4DB2-BD59-A6C34878D82A}">
                    <a16:rowId xmlns:a16="http://schemas.microsoft.com/office/drawing/2014/main" val="410292545"/>
                  </a:ext>
                </a:extLst>
              </a:tr>
              <a:tr h="201866">
                <a:tc>
                  <a:txBody>
                    <a:bodyPr/>
                    <a:lstStyle/>
                    <a:p>
                      <a:pPr>
                        <a:lnSpc>
                          <a:spcPct val="130000"/>
                        </a:lnSpc>
                        <a:spcAft>
                          <a:spcPts val="900"/>
                        </a:spcAft>
                      </a:pPr>
                      <a:endParaRPr lang="en-GB" sz="800">
                        <a:solidFill>
                          <a:srgbClr val="404040"/>
                        </a:solidFill>
                        <a:effectLst/>
                        <a:latin typeface="Corbel" panose="020B0503020204020204" pitchFamily="34" charset="0"/>
                        <a:ea typeface="Corbel" panose="020B0503020204020204" pitchFamily="34" charset="0"/>
                        <a:cs typeface="Times New Roman" panose="02020603050405020304" pitchFamily="18" charset="0"/>
                      </a:endParaRPr>
                    </a:p>
                  </a:txBody>
                  <a:tcPr marL="0" marR="0" marT="0" marB="0"/>
                </a:tc>
                <a:extLst>
                  <a:ext uri="{0D108BD9-81ED-4DB2-BD59-A6C34878D82A}">
                    <a16:rowId xmlns:a16="http://schemas.microsoft.com/office/drawing/2014/main" val="2823981589"/>
                  </a:ext>
                </a:extLst>
              </a:tr>
            </a:tbl>
          </a:graphicData>
        </a:graphic>
      </p:graphicFrame>
      <p:sp>
        <p:nvSpPr>
          <p:cNvPr id="12" name="TextBox 11">
            <a:extLst>
              <a:ext uri="{FF2B5EF4-FFF2-40B4-BE49-F238E27FC236}">
                <a16:creationId xmlns:a16="http://schemas.microsoft.com/office/drawing/2014/main" id="{593B5170-C41E-9545-983B-155E1F11D301}"/>
              </a:ext>
            </a:extLst>
          </p:cNvPr>
          <p:cNvSpPr txBox="1"/>
          <p:nvPr/>
        </p:nvSpPr>
        <p:spPr>
          <a:xfrm>
            <a:off x="4304356" y="2095772"/>
            <a:ext cx="1332402" cy="4801314"/>
          </a:xfrm>
          <a:prstGeom prst="rect">
            <a:avLst/>
          </a:prstGeom>
          <a:noFill/>
        </p:spPr>
        <p:txBody>
          <a:bodyPr wrap="square" lIns="91440" tIns="45720" rIns="91440" bIns="45720" rtlCol="0" anchor="t">
            <a:spAutoFit/>
          </a:bodyPr>
          <a:lstStyle/>
          <a:p>
            <a:r>
              <a:rPr lang="en-GB" sz="1000" b="1" u="sng">
                <a:solidFill>
                  <a:srgbClr val="000000"/>
                </a:solidFill>
                <a:latin typeface="Arial"/>
                <a:ea typeface="Times New Roman" panose="02020603050405020304" pitchFamily="18" charset="0"/>
                <a:cs typeface="Times New Roman"/>
              </a:rPr>
              <a:t>Identification</a:t>
            </a:r>
            <a:endParaRPr lang="en-GB" sz="1000" u="sng">
              <a:effectLst/>
              <a:latin typeface="Arial"/>
              <a:ea typeface="Times New Roman" panose="02020603050405020304" pitchFamily="18" charset="0"/>
              <a:cs typeface="Times New Roman"/>
            </a:endParaRPr>
          </a:p>
          <a:p>
            <a:endParaRPr lang="en-GB" sz="800" b="1">
              <a:latin typeface="Arial"/>
              <a:ea typeface="Calibri" panose="020F0502020204030204" pitchFamily="34" charset="0"/>
              <a:cs typeface="Times New Roman"/>
            </a:endParaRPr>
          </a:p>
          <a:p>
            <a:r>
              <a:rPr lang="en-GB" sz="500">
                <a:effectLst/>
                <a:latin typeface="Times New Roman" panose="02020603050405020304" pitchFamily="18" charset="0"/>
                <a:ea typeface="Calibri" panose="020F0502020204030204" pitchFamily="34" charset="0"/>
                <a:cs typeface="Times New Roman" panose="02020603050405020304" pitchFamily="18" charset="0"/>
              </a:rPr>
              <a:t>The characteristics of autism vary from one person to another</a:t>
            </a:r>
            <a:r>
              <a:rPr lang="en-GB" sz="500">
                <a:latin typeface="Times New Roman" panose="02020603050405020304" pitchFamily="18" charset="0"/>
                <a:ea typeface="Calibri" panose="020F0502020204030204" pitchFamily="34" charset="0"/>
                <a:cs typeface="Times New Roman" panose="02020603050405020304" pitchFamily="18" charset="0"/>
              </a:rPr>
              <a:t>. S</a:t>
            </a:r>
            <a:r>
              <a:rPr lang="en-GB" sz="500">
                <a:effectLst/>
                <a:latin typeface="Times New Roman" panose="02020603050405020304" pitchFamily="18" charset="0"/>
                <a:ea typeface="Calibri" panose="020F0502020204030204" pitchFamily="34" charset="0"/>
                <a:cs typeface="Times New Roman" panose="02020603050405020304" pitchFamily="18" charset="0"/>
              </a:rPr>
              <a:t>ome of the common signs include</a:t>
            </a:r>
            <a:r>
              <a:rPr lang="en-GB" sz="5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not talking as much as other children, avoiding eye contact and getting upset </a:t>
            </a:r>
            <a:r>
              <a:rPr lang="en-GB" sz="50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by</a:t>
            </a:r>
            <a:r>
              <a:rPr lang="en-GB" sz="5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certain smell, taste or sound. Children with Autism may find it difficult to keep still and may make repetitive movements, such as rocking their body or flicking their fingers (NHS, 2019). In older children some of the signs include finding it difficult to express themselves, being particularly interested in a certain subject, finding it challenging to make friends and understanding what people are thinking or feeling, sticking to a strict routine and getting upset if it changes and taking things literally.</a:t>
            </a:r>
          </a:p>
          <a:p>
            <a:endParaRPr lang="en-GB" sz="500">
              <a:solidFill>
                <a:srgbClr val="000000"/>
              </a:solidFill>
              <a:effectLst/>
              <a:latin typeface="Times New Roman" panose="02020603050405020304" pitchFamily="18" charset="0"/>
              <a:cs typeface="Times New Roman" panose="02020603050405020304" pitchFamily="18" charset="0"/>
            </a:endParaRPr>
          </a:p>
          <a:p>
            <a:endParaRPr lang="en-GB" sz="500">
              <a:solidFill>
                <a:srgbClr val="000000"/>
              </a:solidFill>
              <a:latin typeface="Times New Roman" panose="02020603050405020304" pitchFamily="18" charset="0"/>
              <a:cs typeface="Times New Roman" panose="02020603050405020304" pitchFamily="18" charset="0"/>
            </a:endParaRPr>
          </a:p>
          <a:p>
            <a:endParaRPr lang="en-GB" sz="500">
              <a:solidFill>
                <a:srgbClr val="000000"/>
              </a:solidFill>
              <a:effectLst/>
              <a:latin typeface="Times New Roman" panose="02020603050405020304" pitchFamily="18" charset="0"/>
              <a:cs typeface="Times New Roman" panose="02020603050405020304" pitchFamily="18" charset="0"/>
            </a:endParaRPr>
          </a:p>
          <a:p>
            <a:endParaRPr lang="en-GB" sz="500">
              <a:solidFill>
                <a:srgbClr val="000000"/>
              </a:solidFill>
              <a:latin typeface="Times New Roman" panose="02020603050405020304" pitchFamily="18" charset="0"/>
              <a:cs typeface="Times New Roman" panose="02020603050405020304" pitchFamily="18" charset="0"/>
            </a:endParaRPr>
          </a:p>
          <a:p>
            <a:endParaRPr lang="en-GB" sz="500">
              <a:solidFill>
                <a:srgbClr val="000000"/>
              </a:solidFill>
              <a:effectLst/>
              <a:latin typeface="Times New Roman" panose="02020603050405020304" pitchFamily="18" charset="0"/>
              <a:cs typeface="Times New Roman" panose="02020603050405020304" pitchFamily="18" charset="0"/>
            </a:endParaRPr>
          </a:p>
          <a:p>
            <a:endParaRPr lang="en-GB" sz="500">
              <a:solidFill>
                <a:srgbClr val="000000"/>
              </a:solidFill>
              <a:latin typeface="Times New Roman" panose="02020603050405020304" pitchFamily="18" charset="0"/>
              <a:cs typeface="Times New Roman" panose="02020603050405020304" pitchFamily="18" charset="0"/>
            </a:endParaRPr>
          </a:p>
          <a:p>
            <a:endParaRPr lang="en-GB" sz="500">
              <a:solidFill>
                <a:srgbClr val="000000"/>
              </a:solidFill>
              <a:effectLst/>
              <a:latin typeface="Times New Roman" panose="02020603050405020304" pitchFamily="18" charset="0"/>
              <a:cs typeface="Times New Roman" panose="02020603050405020304" pitchFamily="18" charset="0"/>
            </a:endParaRPr>
          </a:p>
          <a:p>
            <a:endParaRPr lang="en-GB" sz="500">
              <a:effectLst/>
              <a:latin typeface="Times New Roman" panose="02020603050405020304" pitchFamily="18" charset="0"/>
              <a:cs typeface="Times New Roman" panose="02020603050405020304" pitchFamily="18" charset="0"/>
            </a:endParaRPr>
          </a:p>
          <a:p>
            <a:endParaRPr lang="en-GB" sz="500">
              <a:latin typeface="Times New Roman" panose="02020603050405020304" pitchFamily="18" charset="0"/>
              <a:ea typeface="Times New Roman" panose="02020603050405020304" pitchFamily="18" charset="0"/>
              <a:cs typeface="Times New Roman" panose="02020603050405020304" pitchFamily="18" charset="0"/>
            </a:endParaRPr>
          </a:p>
          <a:p>
            <a:endParaRPr lang="en-GB" sz="50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500">
                <a:effectLst/>
                <a:latin typeface="Times New Roman" panose="02020603050405020304" pitchFamily="18" charset="0"/>
                <a:ea typeface="Calibri" panose="020F0502020204030204" pitchFamily="34" charset="0"/>
                <a:cs typeface="Times New Roman" panose="02020603050405020304" pitchFamily="18" charset="0"/>
              </a:rPr>
              <a:t>Studies </a:t>
            </a:r>
            <a:r>
              <a:rPr lang="en-GB" sz="500">
                <a:latin typeface="Times New Roman" panose="02020603050405020304" pitchFamily="18" charset="0"/>
                <a:ea typeface="Calibri" panose="020F0502020204030204" pitchFamily="34" charset="0"/>
                <a:cs typeface="Times New Roman" panose="02020603050405020304" pitchFamily="18" charset="0"/>
              </a:rPr>
              <a:t>show</a:t>
            </a:r>
            <a:r>
              <a:rPr lang="en-GB" sz="500">
                <a:effectLst/>
                <a:latin typeface="Times New Roman" panose="02020603050405020304" pitchFamily="18" charset="0"/>
                <a:ea typeface="Calibri" panose="020F0502020204030204" pitchFamily="34" charset="0"/>
                <a:cs typeface="Times New Roman" panose="02020603050405020304" pitchFamily="18" charset="0"/>
              </a:rPr>
              <a:t> that many professionals are not familiar with the procedure of screening or the. For instance, in a study about Peadiatrician’s screening</a:t>
            </a:r>
            <a:r>
              <a:rPr lang="en-GB" sz="500">
                <a:latin typeface="Times New Roman" panose="02020603050405020304" pitchFamily="18" charset="0"/>
                <a:ea typeface="Calibri" panose="020F0502020204030204" pitchFamily="34" charset="0"/>
                <a:cs typeface="Times New Roman" panose="02020603050405020304" pitchFamily="18" charset="0"/>
              </a:rPr>
              <a:t> </a:t>
            </a:r>
            <a:r>
              <a:rPr lang="en-GB" sz="500">
                <a:effectLst/>
                <a:latin typeface="Times New Roman" panose="02020603050405020304" pitchFamily="18" charset="0"/>
                <a:ea typeface="Calibri" panose="020F0502020204030204" pitchFamily="34" charset="0"/>
                <a:cs typeface="Times New Roman" panose="02020603050405020304" pitchFamily="18" charset="0"/>
              </a:rPr>
              <a:t> habits, it is founded that 82% regularly screened for general developmental delay, but only 8% screened for ASD because of time constraints and lack of familiarity with Autism screening instruments (Dosreis et al, 2006).</a:t>
            </a:r>
            <a:r>
              <a:rPr lang="en-GB" sz="500">
                <a:latin typeface="Times New Roman" panose="02020603050405020304" pitchFamily="18" charset="0"/>
                <a:ea typeface="Calibri" panose="020F0502020204030204" pitchFamily="34" charset="0"/>
                <a:cs typeface="Times New Roman" panose="02020603050405020304" pitchFamily="18" charset="0"/>
              </a:rPr>
              <a:t> </a:t>
            </a:r>
            <a:endParaRPr lang="en-GB" sz="50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500">
              <a:effectLst/>
              <a:latin typeface="Times New Roman" panose="02020603050405020304" pitchFamily="18" charset="0"/>
              <a:ea typeface="Calibri" panose="020F0502020204030204" pitchFamily="34" charset="0"/>
              <a:cs typeface="Times New Roman" panose="02020603050405020304" pitchFamily="18" charset="0"/>
            </a:endParaRPr>
          </a:p>
          <a:p>
            <a:r>
              <a:rPr lang="en-GB" sz="500" b="1">
                <a:latin typeface="Times New Roman" panose="02020603050405020304" pitchFamily="18" charset="0"/>
                <a:ea typeface="Times New Roman" panose="02020603050405020304" pitchFamily="18" charset="0"/>
                <a:cs typeface="Times New Roman" panose="02020603050405020304" pitchFamily="18" charset="0"/>
              </a:rPr>
              <a:t>Screening tools</a:t>
            </a:r>
          </a:p>
          <a:p>
            <a:r>
              <a:rPr lang="en-GB" sz="5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terms of screening, there are some limitat</a:t>
            </a:r>
            <a:r>
              <a:rPr lang="en-GB" sz="500">
                <a:effectLst/>
                <a:latin typeface="Times New Roman" panose="02020603050405020304" pitchFamily="18" charset="0"/>
                <a:ea typeface="Calibri" panose="020F0502020204030204" pitchFamily="34" charset="0"/>
                <a:cs typeface="Times New Roman" panose="02020603050405020304" pitchFamily="18" charset="0"/>
              </a:rPr>
              <a:t>ions, particularly with reference to the specificity and sensitivity of a screening tool. Sensitivity is the percentage of children who are identified as having developmental issues and are found to be at risk of developing Autism, whereas specificity refers to the percentage of children identified as not having Autism. The checklist  for Autism in Toddlers (</a:t>
            </a:r>
            <a:r>
              <a:rPr lang="en-GB" sz="5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CHAT) has relatively good specificity of 98% but low sensitivity of 35%, while M-CHAT (Modified checklist for Autism in toddlers) </a:t>
            </a:r>
            <a:r>
              <a:rPr lang="en-US" sz="500">
                <a:effectLst/>
                <a:latin typeface="Times New Roman" panose="02020603050405020304" pitchFamily="18" charset="0"/>
                <a:ea typeface="Calibri" panose="020F0502020204030204" pitchFamily="34" charset="0"/>
                <a:cs typeface="Times New Roman" panose="02020603050405020304" pitchFamily="18" charset="0"/>
              </a:rPr>
              <a:t>has specificity of 99 and sensitivity of 97 (Robins et al. 2001), however, the data was based on a small sample of 1,122 children of 18-30 months from non-selected population (Dereu et al, 2010).</a:t>
            </a:r>
            <a:endParaRPr lang="en-GB" sz="50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3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E37BF8DC-F704-DF43-83F9-F8DC5A549EC3}"/>
              </a:ext>
            </a:extLst>
          </p:cNvPr>
          <p:cNvSpPr txBox="1"/>
          <p:nvPr/>
        </p:nvSpPr>
        <p:spPr>
          <a:xfrm>
            <a:off x="8865543" y="4324378"/>
            <a:ext cx="1828800" cy="1828800"/>
          </a:xfrm>
          <a:prstGeom prst="rect">
            <a:avLst/>
          </a:prstGeom>
          <a:noFill/>
        </p:spPr>
        <p:txBody>
          <a:bodyPr wrap="square" rtlCol="0">
            <a:spAutoFit/>
          </a:bodyPr>
          <a:lstStyle/>
          <a:p>
            <a:pPr algn="l"/>
            <a:endParaRPr lang="en-US"/>
          </a:p>
        </p:txBody>
      </p:sp>
      <p:sp>
        <p:nvSpPr>
          <p:cNvPr id="8" name="TextBox 7">
            <a:extLst>
              <a:ext uri="{FF2B5EF4-FFF2-40B4-BE49-F238E27FC236}">
                <a16:creationId xmlns:a16="http://schemas.microsoft.com/office/drawing/2014/main" id="{26E5D6B4-17B7-944A-B17A-C89DCAE39606}"/>
              </a:ext>
            </a:extLst>
          </p:cNvPr>
          <p:cNvSpPr txBox="1"/>
          <p:nvPr/>
        </p:nvSpPr>
        <p:spPr>
          <a:xfrm>
            <a:off x="93661" y="2104998"/>
            <a:ext cx="1232438" cy="5016758"/>
          </a:xfrm>
          <a:prstGeom prst="rect">
            <a:avLst/>
          </a:prstGeom>
          <a:noFill/>
        </p:spPr>
        <p:txBody>
          <a:bodyPr wrap="square" lIns="91440" tIns="45720" rIns="91440" bIns="45720" rtlCol="0" anchor="t">
            <a:spAutoFit/>
          </a:bodyPr>
          <a:lstStyle/>
          <a:p>
            <a:pPr algn="l"/>
            <a:r>
              <a:rPr lang="en-GB" sz="1000" b="1" u="sng">
                <a:latin typeface="Times New Roman" panose="02020603050405020304" pitchFamily="18" charset="0"/>
                <a:cs typeface="Times New Roman" panose="02020603050405020304" pitchFamily="18" charset="0"/>
              </a:rPr>
              <a:t>Barriers to Autism</a:t>
            </a:r>
          </a:p>
          <a:p>
            <a:pPr algn="l"/>
            <a:endParaRPr lang="en-GB" sz="200">
              <a:latin typeface="Times New Roman" panose="02020603050405020304" pitchFamily="18" charset="0"/>
              <a:cs typeface="Times New Roman" panose="02020603050405020304" pitchFamily="18" charset="0"/>
            </a:endParaRPr>
          </a:p>
          <a:p>
            <a:r>
              <a:rPr lang="en-GB" sz="200">
                <a:latin typeface="Times New Roman" panose="02020603050405020304" pitchFamily="18" charset="0"/>
                <a:cs typeface="Times New Roman" panose="02020603050405020304" pitchFamily="18" charset="0"/>
              </a:rPr>
              <a:t>It was found that many teachers have little confidence in their capacity to support students with ASD and </a:t>
            </a:r>
            <a:r>
              <a:rPr lang="en-GB" sz="500">
                <a:latin typeface="Times New Roman" panose="02020603050405020304" pitchFamily="18" charset="0"/>
                <a:cs typeface="Times New Roman" panose="02020603050405020304" pitchFamily="18" charset="0"/>
              </a:rPr>
              <a:t>SEN (</a:t>
            </a:r>
            <a:r>
              <a:rPr lang="en-GB" sz="500" err="1">
                <a:latin typeface="Times New Roman" panose="02020603050405020304" pitchFamily="18" charset="0"/>
                <a:cs typeface="Times New Roman" panose="02020603050405020304" pitchFamily="18" charset="0"/>
              </a:rPr>
              <a:t>Fredrerickson</a:t>
            </a:r>
            <a:r>
              <a:rPr lang="en-GB" sz="500">
                <a:latin typeface="Times New Roman" panose="02020603050405020304" pitchFamily="18" charset="0"/>
                <a:cs typeface="Times New Roman" panose="02020603050405020304" pitchFamily="18" charset="0"/>
              </a:rPr>
              <a:t> et al, 2010).  Secondary teachers in particular were found to have very low self-efficacy in their ability to teach children with ASD (Humphrey and Symes, 2011). This in effect, can have negative consequences on the child’s education. According to Little (2017) it was found that although teachers support the idea of inclusion this wasn’t always implemented in practice. Responses from teachers often implied that Autistic children create a significant barrier to social inclusion as they do not “fit in” to social standards, beliefs like these can affect the practice of inclusion. There is greater reluctance for the inclusion of students that have more severe disabilities and behavioural difficulties, this can also have an adverse effect on their education (Mazurek and Winzer </a:t>
            </a:r>
            <a:r>
              <a:rPr lang="en-GB" sz="50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2011</a:t>
            </a:r>
            <a:r>
              <a:rPr lang="en-GB" sz="500">
                <a:latin typeface="Times New Roman" panose="02020603050405020304" pitchFamily="18" charset="0"/>
                <a:cs typeface="Times New Roman" panose="02020603050405020304" pitchFamily="18" charset="0"/>
              </a:rPr>
              <a:t>). Behaviour deemed ‘disruptive’ usually stem from frustration or anxiety experienced by autistic children, thus, a lack of understanding of this, can result in teachers believing that the child is deliberately going against rules and conduct (Little, 2017). Florian and Black-Hawkins (</a:t>
            </a:r>
            <a:r>
              <a:rPr lang="en-GB" sz="50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2011</a:t>
            </a:r>
            <a:r>
              <a:rPr lang="en-GB" sz="500">
                <a:latin typeface="Times New Roman" panose="02020603050405020304" pitchFamily="18" charset="0"/>
                <a:cs typeface="Times New Roman" panose="02020603050405020304" pitchFamily="18" charset="0"/>
              </a:rPr>
              <a:t>) express that what is needed, is a change in teaching strategies, that tailor to individual needs and differences, without pulling attention to the child’s disability or special needs. A good school experience for children with autism necessitates active commitment by teachers to facilitate opportunities within school (Eldar, Talmor, and Wolf-Zukerman </a:t>
            </a:r>
            <a:r>
              <a:rPr lang="en-GB" sz="50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2010</a:t>
            </a:r>
            <a:r>
              <a:rPr lang="en-GB" sz="500">
                <a:latin typeface="Times New Roman" panose="02020603050405020304" pitchFamily="18" charset="0"/>
                <a:cs typeface="Times New Roman" panose="02020603050405020304" pitchFamily="18" charset="0"/>
              </a:rPr>
              <a:t>. Thus, what is found, is that a lack of knowledge on ASD by educators can act as a barrier to successful education for children with ASD (Lindsay et al. </a:t>
            </a:r>
            <a:r>
              <a:rPr lang="en-GB" sz="50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2013</a:t>
            </a:r>
            <a:r>
              <a:rPr lang="en-GB" sz="500">
                <a:latin typeface="Times New Roman" panose="02020603050405020304" pitchFamily="18" charset="0"/>
                <a:cs typeface="Times New Roman" panose="02020603050405020304" pitchFamily="18" charset="0"/>
              </a:rPr>
              <a:t>).</a:t>
            </a:r>
            <a:endParaRPr lang="en-GB" sz="500" b="1">
              <a:effectLst/>
              <a:latin typeface="Times New Roman" panose="02020603050405020304" pitchFamily="18" charset="0"/>
              <a:ea typeface="Times New Roman" panose="02020603050405020304" pitchFamily="18" charset="0"/>
              <a:cs typeface="Times New Roman" panose="02020603050405020304" pitchFamily="18" charset="0"/>
            </a:endParaRPr>
          </a:p>
          <a:p>
            <a:pPr algn="l"/>
            <a:endParaRPr lang="en-GB" sz="1400"/>
          </a:p>
          <a:p>
            <a:pPr algn="l"/>
            <a:endParaRPr lang="en-GB" sz="1400"/>
          </a:p>
          <a:p>
            <a:pPr algn="l"/>
            <a:endParaRPr lang="en-GB" sz="1400"/>
          </a:p>
          <a:p>
            <a:pPr algn="l"/>
            <a:endParaRPr lang="en-GB" sz="1400"/>
          </a:p>
          <a:p>
            <a:pPr algn="l"/>
            <a:endParaRPr lang="en-GB" sz="1400"/>
          </a:p>
          <a:p>
            <a:pPr algn="l"/>
            <a:endParaRPr lang="en-GB" sz="1400"/>
          </a:p>
          <a:p>
            <a:pPr algn="l"/>
            <a:endParaRPr lang="en-US" sz="1400"/>
          </a:p>
        </p:txBody>
      </p:sp>
      <p:sp>
        <p:nvSpPr>
          <p:cNvPr id="13" name="TextBox 12">
            <a:extLst>
              <a:ext uri="{FF2B5EF4-FFF2-40B4-BE49-F238E27FC236}">
                <a16:creationId xmlns:a16="http://schemas.microsoft.com/office/drawing/2014/main" id="{5D53BA49-280B-4C45-994D-1D0DA3898002}"/>
              </a:ext>
            </a:extLst>
          </p:cNvPr>
          <p:cNvSpPr txBox="1"/>
          <p:nvPr/>
        </p:nvSpPr>
        <p:spPr>
          <a:xfrm>
            <a:off x="6260407" y="1418664"/>
            <a:ext cx="2883593" cy="5047536"/>
          </a:xfrm>
          <a:prstGeom prst="rect">
            <a:avLst/>
          </a:prstGeom>
          <a:solidFill>
            <a:schemeClr val="bg1">
              <a:lumMod val="85000"/>
            </a:schemeClr>
          </a:solidFill>
        </p:spPr>
        <p:txBody>
          <a:bodyPr wrap="square" lIns="91440" tIns="45720" rIns="91440" bIns="45720" rtlCol="0" anchor="t">
            <a:spAutoFit/>
          </a:bodyPr>
          <a:lstStyle/>
          <a:p>
            <a:pPr algn="l"/>
            <a:r>
              <a:rPr lang="en-GB" sz="1000" b="1" u="sng">
                <a:latin typeface="Times New Roman"/>
                <a:cs typeface="Times New Roman"/>
              </a:rPr>
              <a:t>ABA </a:t>
            </a:r>
            <a:r>
              <a:rPr lang="en-GB" sz="1000" b="1" u="sng" err="1">
                <a:latin typeface="Times New Roman"/>
                <a:cs typeface="Times New Roman"/>
              </a:rPr>
              <a:t>Stratergy</a:t>
            </a:r>
            <a:endParaRPr lang="en-GB" sz="1000" b="1" u="sng">
              <a:latin typeface="Times New Roman"/>
              <a:cs typeface="Times New Roman"/>
            </a:endParaRPr>
          </a:p>
          <a:p>
            <a:pPr algn="l"/>
            <a:endParaRPr lang="en-GB" sz="600">
              <a:latin typeface="Times New Roman"/>
              <a:cs typeface="Times New Roman"/>
            </a:endParaRPr>
          </a:p>
          <a:p>
            <a:r>
              <a:rPr lang="en-GB" sz="800">
                <a:latin typeface="Times New Roman"/>
                <a:cs typeface="Times New Roman"/>
              </a:rPr>
              <a:t>Applied Behavioural Analysis (ABA), ABA is a strategy that is a therapist led intervention. It is used to motivate Children in schools by using strategies such as picture communication  which involves children using pictures as a way of communication by pointing. This helps children identify objects and understand the world around them (Real Families, 2017). The basic principles underlying ABA came from a famous Psychologist B.F. Skinner (Fisher et al, 2011).</a:t>
            </a:r>
          </a:p>
          <a:p>
            <a:r>
              <a:rPr lang="en-GB" sz="800">
                <a:latin typeface="Times New Roman"/>
                <a:cs typeface="Times New Roman"/>
              </a:rPr>
              <a:t>At an ABA school they find out all the things children like so that the children enjoy coming to schools (Real Families, 2017). During this time they assess the children and encourage them to learn new skills by teaching them forms of communication and how to identify objects by using sign language as a form of communication (Devita-Rayburn, 2016). This is done by rewarding and punishing the child to get the Children to do what they need to do (Fisher et al, 2011). Although this has raised concerns of the rights of the child as an individual for example a three year old with Autism doing 40 hours a week of violin drills would be deemed as acceptable although if the child wasn’t autistic the social services would more than likely be involved (Real Families, 2017).</a:t>
            </a:r>
            <a:endParaRPr lang="en-GB" sz="800">
              <a:effectLst/>
              <a:latin typeface="Times New Roman"/>
              <a:ea typeface="Calibri" panose="020F0502020204030204" pitchFamily="34" charset="0"/>
              <a:cs typeface="Times New Roman"/>
            </a:endParaRPr>
          </a:p>
          <a:p>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GB"/>
          </a:p>
          <a:p>
            <a:pPr algn="l"/>
            <a:endParaRPr lang="en-GB"/>
          </a:p>
          <a:p>
            <a:pPr algn="l"/>
            <a:endParaRPr lang="en-GB"/>
          </a:p>
          <a:p>
            <a:pPr algn="l"/>
            <a:endParaRPr lang="en-GB"/>
          </a:p>
          <a:p>
            <a:pPr algn="l"/>
            <a:endParaRPr lang="en-GB" sz="1000"/>
          </a:p>
          <a:p>
            <a:pPr algn="l"/>
            <a:endParaRPr lang="en-GB" sz="1000"/>
          </a:p>
          <a:p>
            <a:pPr algn="l"/>
            <a:r>
              <a:rPr lang="en-GB" sz="600"/>
              <a:t>(Autism Spectrum Disorder, 2022)</a:t>
            </a:r>
          </a:p>
          <a:p>
            <a:pPr algn="l"/>
            <a:endParaRPr lang="en-US"/>
          </a:p>
        </p:txBody>
      </p:sp>
      <p:sp>
        <p:nvSpPr>
          <p:cNvPr id="19" name="TextBox 18">
            <a:extLst>
              <a:ext uri="{FF2B5EF4-FFF2-40B4-BE49-F238E27FC236}">
                <a16:creationId xmlns:a16="http://schemas.microsoft.com/office/drawing/2014/main" id="{579BC708-B8E7-F645-9CA7-BDB30478D01A}"/>
              </a:ext>
            </a:extLst>
          </p:cNvPr>
          <p:cNvSpPr txBox="1"/>
          <p:nvPr/>
        </p:nvSpPr>
        <p:spPr>
          <a:xfrm>
            <a:off x="1663653" y="3559205"/>
            <a:ext cx="2072864" cy="1908215"/>
          </a:xfrm>
          <a:prstGeom prst="rect">
            <a:avLst/>
          </a:prstGeom>
          <a:noFill/>
        </p:spPr>
        <p:txBody>
          <a:bodyPr wrap="square" rtlCol="0">
            <a:spAutoFit/>
          </a:bodyPr>
          <a:lstStyle/>
          <a:p>
            <a:pPr algn="l"/>
            <a:r>
              <a:rPr lang="en-GB" sz="800">
                <a:latin typeface="Times New Roman" panose="02020603050405020304" pitchFamily="18" charset="0"/>
                <a:cs typeface="Times New Roman" panose="02020603050405020304" pitchFamily="18" charset="0"/>
              </a:rPr>
              <a:t>Identification process </a:t>
            </a:r>
          </a:p>
          <a:p>
            <a:pPr algn="l"/>
            <a:endParaRPr lang="en-GB" sz="300">
              <a:latin typeface="Times New Roman" panose="02020603050405020304" pitchFamily="18" charset="0"/>
              <a:cs typeface="Times New Roman" panose="02020603050405020304" pitchFamily="18" charset="0"/>
            </a:endParaRPr>
          </a:p>
          <a:p>
            <a:r>
              <a:rPr lang="en-GB" sz="5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Once signs of autism is identified. The child will then be referred for a formal multi-disciplinary assessment in which is done by a team of professionals (National Autistic Society, 2020).The team may include a speech and language therapist, a paediatrician and a specialist psychologist. This assessment may include: </a:t>
            </a:r>
            <a:endParaRPr lang="en-GB" sz="500">
              <a:effectLst/>
              <a:latin typeface="Times New Roman" panose="02020603050405020304" pitchFamily="18" charset="0"/>
              <a:ea typeface="Calibri" panose="020F0502020204030204" pitchFamily="34" charset="0"/>
              <a:cs typeface="Times New Roman" panose="02020603050405020304" pitchFamily="18" charset="0"/>
            </a:endParaRPr>
          </a:p>
          <a:p>
            <a:r>
              <a:rPr lang="en-GB" sz="50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 </a:t>
            </a:r>
            <a:endParaRPr lang="en-GB" sz="50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GB" sz="500">
                <a:effectLst/>
                <a:latin typeface="Times New Roman" panose="02020603050405020304" pitchFamily="18" charset="0"/>
                <a:ea typeface="Calibri" panose="020F0502020204030204" pitchFamily="34" charset="0"/>
                <a:cs typeface="Times New Roman" panose="02020603050405020304" pitchFamily="18" charset="0"/>
              </a:rPr>
              <a:t>•</a:t>
            </a:r>
            <a:r>
              <a:rPr lang="en-GB" sz="500">
                <a:latin typeface="Times New Roman" panose="02020603050405020304" pitchFamily="18" charset="0"/>
                <a:ea typeface="Calibri" panose="020F0502020204030204" pitchFamily="34" charset="0"/>
                <a:cs typeface="Times New Roman" panose="02020603050405020304" pitchFamily="18" charset="0"/>
              </a:rPr>
              <a:t>Re</a:t>
            </a:r>
            <a:r>
              <a:rPr lang="en-GB" sz="500">
                <a:effectLst/>
                <a:latin typeface="Times New Roman" panose="02020603050405020304" pitchFamily="18" charset="0"/>
                <a:ea typeface="Calibri" panose="020F0502020204030204" pitchFamily="34" charset="0"/>
                <a:cs typeface="Times New Roman" panose="02020603050405020304" pitchFamily="18" charset="0"/>
              </a:rPr>
              <a:t>ports from all settings (eg school, nursery)</a:t>
            </a:r>
          </a:p>
          <a:p>
            <a:pPr marL="171450" indent="-171450">
              <a:buFont typeface="Arial" panose="020B0604020202020204" pitchFamily="34" charset="0"/>
              <a:buChar char="•"/>
            </a:pPr>
            <a:r>
              <a:rPr lang="en-GB" sz="500">
                <a:effectLst/>
                <a:latin typeface="Times New Roman" panose="02020603050405020304" pitchFamily="18" charset="0"/>
                <a:ea typeface="Calibri" panose="020F0502020204030204" pitchFamily="34" charset="0"/>
                <a:cs typeface="Times New Roman" panose="02020603050405020304" pitchFamily="18" charset="0"/>
              </a:rPr>
              <a:t>•An autism-specific developmental and family history</a:t>
            </a:r>
          </a:p>
          <a:p>
            <a:pPr marL="171450" indent="-171450">
              <a:buFont typeface="Arial" panose="020B0604020202020204" pitchFamily="34" charset="0"/>
              <a:buChar char="•"/>
            </a:pPr>
            <a:r>
              <a:rPr lang="en-GB" sz="500">
                <a:effectLst/>
                <a:latin typeface="Times New Roman" panose="02020603050405020304" pitchFamily="18" charset="0"/>
                <a:ea typeface="Calibri" panose="020F0502020204030204" pitchFamily="34" charset="0"/>
                <a:cs typeface="Times New Roman" panose="02020603050405020304" pitchFamily="18" charset="0"/>
              </a:rPr>
              <a:t>Observations in more than one setting</a:t>
            </a:r>
          </a:p>
          <a:p>
            <a:pPr marL="171450" indent="-171450">
              <a:buFont typeface="Arial" panose="020B0604020202020204" pitchFamily="34" charset="0"/>
              <a:buChar char="•"/>
            </a:pPr>
            <a:r>
              <a:rPr lang="en-GB" sz="500">
                <a:latin typeface="Times New Roman" panose="02020603050405020304" pitchFamily="18" charset="0"/>
                <a:ea typeface="Calibri" panose="020F0502020204030204" pitchFamily="34" charset="0"/>
                <a:cs typeface="Times New Roman" panose="02020603050405020304" pitchFamily="18" charset="0"/>
              </a:rPr>
              <a:t>C</a:t>
            </a:r>
            <a:r>
              <a:rPr lang="en-GB" sz="500">
                <a:effectLst/>
                <a:latin typeface="Times New Roman" panose="02020603050405020304" pitchFamily="18" charset="0"/>
                <a:ea typeface="Calibri" panose="020F0502020204030204" pitchFamily="34" charset="0"/>
                <a:cs typeface="Times New Roman" panose="02020603050405020304" pitchFamily="18" charset="0"/>
              </a:rPr>
              <a:t>ommunication, behaviour and mental health assessments</a:t>
            </a:r>
          </a:p>
          <a:p>
            <a:pPr marL="171450" indent="-171450">
              <a:buFont typeface="Arial" panose="020B0604020202020204" pitchFamily="34" charset="0"/>
              <a:buChar char="•"/>
            </a:pPr>
            <a:r>
              <a:rPr lang="en-GB" sz="500">
                <a:latin typeface="Times New Roman" panose="02020603050405020304" pitchFamily="18" charset="0"/>
                <a:ea typeface="Calibri" panose="020F0502020204030204" pitchFamily="34" charset="0"/>
                <a:cs typeface="Times New Roman" panose="02020603050405020304" pitchFamily="18" charset="0"/>
              </a:rPr>
              <a:t>A</a:t>
            </a:r>
            <a:r>
              <a:rPr lang="en-GB" sz="500">
                <a:effectLst/>
                <a:latin typeface="Times New Roman" panose="02020603050405020304" pitchFamily="18" charset="0"/>
                <a:ea typeface="Calibri" panose="020F0502020204030204" pitchFamily="34" charset="0"/>
                <a:cs typeface="Times New Roman" panose="02020603050405020304" pitchFamily="18" charset="0"/>
              </a:rPr>
              <a:t> physical examination</a:t>
            </a:r>
          </a:p>
          <a:p>
            <a:r>
              <a:rPr lang="en-GB" sz="500">
                <a:effectLst/>
                <a:latin typeface="Times New Roman" panose="02020603050405020304" pitchFamily="18" charset="0"/>
                <a:ea typeface="Calibri" panose="020F0502020204030204" pitchFamily="34" charset="0"/>
                <a:cs typeface="Times New Roman" panose="02020603050405020304" pitchFamily="18" charset="0"/>
              </a:rPr>
              <a:t> </a:t>
            </a:r>
          </a:p>
          <a:p>
            <a:r>
              <a:rPr lang="en-GB" sz="5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(National Autistic Society, 2020).</a:t>
            </a:r>
          </a:p>
          <a:p>
            <a:endParaRPr lang="en-GB" sz="200">
              <a:solidFill>
                <a:srgbClr val="000000"/>
              </a:solidFill>
              <a:latin typeface="Arial" panose="020B0604020202020204" pitchFamily="34" charset="0"/>
              <a:ea typeface="Times New Roman" panose="02020603050405020304" pitchFamily="18" charset="0"/>
              <a:cs typeface="Times New Roman" panose="02020603050405020304" pitchFamily="18" charset="0"/>
            </a:endParaRPr>
          </a:p>
          <a:p>
            <a:endParaRPr lang="en-GB" sz="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20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GB" sz="900"/>
          </a:p>
          <a:p>
            <a:pPr algn="l"/>
            <a:endParaRPr lang="en-GB" sz="900"/>
          </a:p>
          <a:p>
            <a:pPr algn="l"/>
            <a:endParaRPr lang="en-GB" sz="900"/>
          </a:p>
          <a:p>
            <a:pPr algn="l"/>
            <a:endParaRPr lang="en-US" sz="900"/>
          </a:p>
        </p:txBody>
      </p:sp>
      <p:pic>
        <p:nvPicPr>
          <p:cNvPr id="25" name="Picture 24">
            <a:extLst>
              <a:ext uri="{FF2B5EF4-FFF2-40B4-BE49-F238E27FC236}">
                <a16:creationId xmlns:a16="http://schemas.microsoft.com/office/drawing/2014/main" id="{F6255923-B71D-1140-83BA-92B3D3D81339}"/>
              </a:ext>
            </a:extLst>
          </p:cNvPr>
          <p:cNvPicPr>
            <a:picLocks noChangeAspect="1"/>
          </p:cNvPicPr>
          <p:nvPr/>
        </p:nvPicPr>
        <p:blipFill>
          <a:blip r:embed="rId3"/>
          <a:stretch>
            <a:fillRect/>
          </a:stretch>
        </p:blipFill>
        <p:spPr>
          <a:xfrm>
            <a:off x="278457" y="5805013"/>
            <a:ext cx="822376" cy="839181"/>
          </a:xfrm>
          <a:prstGeom prst="rect">
            <a:avLst/>
          </a:prstGeom>
        </p:spPr>
      </p:pic>
      <p:pic>
        <p:nvPicPr>
          <p:cNvPr id="28" name="Picture 27">
            <a:extLst>
              <a:ext uri="{FF2B5EF4-FFF2-40B4-BE49-F238E27FC236}">
                <a16:creationId xmlns:a16="http://schemas.microsoft.com/office/drawing/2014/main" id="{3AB35162-54B1-614D-BAA9-286E6686E056}"/>
              </a:ext>
            </a:extLst>
          </p:cNvPr>
          <p:cNvPicPr>
            <a:picLocks noChangeAspect="1"/>
          </p:cNvPicPr>
          <p:nvPr/>
        </p:nvPicPr>
        <p:blipFill>
          <a:blip r:embed="rId4"/>
          <a:stretch>
            <a:fillRect/>
          </a:stretch>
        </p:blipFill>
        <p:spPr>
          <a:xfrm>
            <a:off x="4487840" y="3814465"/>
            <a:ext cx="861484" cy="616710"/>
          </a:xfrm>
          <a:prstGeom prst="rect">
            <a:avLst/>
          </a:prstGeom>
        </p:spPr>
      </p:pic>
      <p:sp>
        <p:nvSpPr>
          <p:cNvPr id="5" name="TextBox 4">
            <a:extLst>
              <a:ext uri="{FF2B5EF4-FFF2-40B4-BE49-F238E27FC236}">
                <a16:creationId xmlns:a16="http://schemas.microsoft.com/office/drawing/2014/main" id="{7F56AB14-3344-4382-B611-2DF9A39DD1EF}"/>
              </a:ext>
            </a:extLst>
          </p:cNvPr>
          <p:cNvSpPr txBox="1"/>
          <p:nvPr/>
        </p:nvSpPr>
        <p:spPr>
          <a:xfrm>
            <a:off x="1663653" y="2101136"/>
            <a:ext cx="2123584" cy="1508233"/>
          </a:xfrm>
          <a:prstGeom prst="rect">
            <a:avLst/>
          </a:prstGeom>
          <a:noFill/>
        </p:spPr>
        <p:txBody>
          <a:bodyPr wrap="square" rtlCol="0">
            <a:spAutoFit/>
          </a:bodyPr>
          <a:lstStyle/>
          <a:p>
            <a:pPr>
              <a:lnSpc>
                <a:spcPct val="107000"/>
              </a:lnSpc>
              <a:spcAft>
                <a:spcPts val="800"/>
              </a:spcAft>
            </a:pPr>
            <a:r>
              <a:rPr lang="en-GB" sz="1000" b="1" u="sng">
                <a:effectLst/>
                <a:latin typeface="Arial" panose="020B0604020202020204" pitchFamily="34" charset="0"/>
                <a:ea typeface="Times New Roman" panose="02020603050405020304" pitchFamily="18" charset="0"/>
                <a:cs typeface="Arial" panose="020B0604020202020204" pitchFamily="34" charset="0"/>
              </a:rPr>
              <a:t>Diagnosis</a:t>
            </a:r>
          </a:p>
          <a:p>
            <a:pPr>
              <a:lnSpc>
                <a:spcPct val="107000"/>
              </a:lnSpc>
              <a:spcAft>
                <a:spcPts val="800"/>
              </a:spcAft>
            </a:pPr>
            <a:r>
              <a:rPr lang="en-GB" sz="500">
                <a:effectLst/>
                <a:latin typeface="Arial" panose="020B0604020202020204" pitchFamily="34" charset="0"/>
                <a:ea typeface="Times New Roman" panose="02020603050405020304" pitchFamily="18" charset="0"/>
                <a:cs typeface="Arial" panose="020B0604020202020204" pitchFamily="34" charset="0"/>
              </a:rPr>
              <a:t>Diagnosing Autism can be a very emotional time for children and their families and getting support from professionals, family and friends is vital to ensure the child is led through the process smoothly and is supported sufficiently (Mencap, </a:t>
            </a:r>
            <a:r>
              <a:rPr lang="en-GB" sz="500" err="1">
                <a:effectLst/>
                <a:latin typeface="Arial" panose="020B0604020202020204" pitchFamily="34" charset="0"/>
                <a:ea typeface="Times New Roman" panose="02020603050405020304" pitchFamily="18" charset="0"/>
                <a:cs typeface="Arial" panose="020B0604020202020204" pitchFamily="34" charset="0"/>
              </a:rPr>
              <a:t>n.d</a:t>
            </a:r>
            <a:r>
              <a:rPr lang="en-GB" sz="500">
                <a:effectLst/>
                <a:latin typeface="Arial" panose="020B0604020202020204" pitchFamily="34" charset="0"/>
                <a:ea typeface="Times New Roman" panose="02020603050405020304" pitchFamily="18" charset="0"/>
                <a:cs typeface="Arial" panose="020B0604020202020204" pitchFamily="34" charset="0"/>
              </a:rPr>
              <a:t>). </a:t>
            </a:r>
            <a:r>
              <a:rPr lang="en-GB" sz="500">
                <a:effectLst/>
                <a:latin typeface="Arial" panose="020B0604020202020204" pitchFamily="34" charset="0"/>
                <a:ea typeface="Calibri" panose="020F0502020204030204" pitchFamily="34" charset="0"/>
                <a:cs typeface="Arial" panose="020B0604020202020204" pitchFamily="34" charset="0"/>
              </a:rPr>
              <a:t>The symptoms of autism differ from one person to the next but for a diagnosis to be given, an individual will be checked for having continual difficulties in the area of social communication, repetitive behaviours and social interaction. When testing for autism, Health care professionals usually use a screening tool known as CHAT</a:t>
            </a:r>
            <a:r>
              <a:rPr lang="en-GB" sz="500">
                <a:effectLst/>
                <a:highlight>
                  <a:srgbClr val="FFFF00"/>
                </a:highlight>
                <a:latin typeface="Arial" panose="020B0604020202020204" pitchFamily="34" charset="0"/>
                <a:ea typeface="Times New Roman" panose="02020603050405020304" pitchFamily="18" charset="0"/>
                <a:cs typeface="Arial" panose="020B0604020202020204" pitchFamily="34" charset="0"/>
              </a:rPr>
              <a:t> </a:t>
            </a:r>
            <a:r>
              <a:rPr lang="en-GB" sz="500">
                <a:effectLst/>
                <a:latin typeface="Arial" panose="020B0604020202020204" pitchFamily="34" charset="0"/>
                <a:ea typeface="Times New Roman" panose="02020603050405020304" pitchFamily="18" charset="0"/>
                <a:cs typeface="Arial" panose="020B0604020202020204" pitchFamily="34" charset="0"/>
              </a:rPr>
              <a:t>(Checklist for Autism in Toddlers) between 18 and 24 months. The results will let you know if a further evaluation may be needed (National Autistic Society, 2020). You can use the results of the screening to discuss any concerns that you may have with your child’s healthcare provider (Autism Speaks, 2009).</a:t>
            </a:r>
            <a:endParaRPr lang="en-GB" sz="500"/>
          </a:p>
        </p:txBody>
      </p:sp>
      <p:sp>
        <p:nvSpPr>
          <p:cNvPr id="7" name="TextBox 6">
            <a:extLst>
              <a:ext uri="{FF2B5EF4-FFF2-40B4-BE49-F238E27FC236}">
                <a16:creationId xmlns:a16="http://schemas.microsoft.com/office/drawing/2014/main" id="{0372740E-9D1C-4192-ADC8-0EE6584841AB}"/>
              </a:ext>
            </a:extLst>
          </p:cNvPr>
          <p:cNvSpPr txBox="1"/>
          <p:nvPr/>
        </p:nvSpPr>
        <p:spPr>
          <a:xfrm>
            <a:off x="1551364" y="4853981"/>
            <a:ext cx="2387501" cy="1492716"/>
          </a:xfrm>
          <a:prstGeom prst="rect">
            <a:avLst/>
          </a:prstGeom>
          <a:noFill/>
        </p:spPr>
        <p:txBody>
          <a:bodyPr wrap="square" rtlCol="0">
            <a:spAutoFit/>
          </a:bodyPr>
          <a:lstStyle/>
          <a:p>
            <a:r>
              <a:rPr lang="en-GB" sz="1000" b="1" u="sng">
                <a:effectLst/>
                <a:latin typeface="Times New Roman" panose="02020603050405020304" pitchFamily="18" charset="0"/>
                <a:ea typeface="Yu Mincho" panose="020B0400000000000000" pitchFamily="18" charset="-128"/>
                <a:cs typeface="Times New Roman" panose="02020603050405020304" pitchFamily="18" charset="0"/>
              </a:rPr>
              <a:t>Diagnosing girls</a:t>
            </a:r>
          </a:p>
          <a:p>
            <a:endParaRPr lang="en-GB" sz="1000" b="1">
              <a:effectLst/>
              <a:latin typeface="Times New Roman" panose="02020603050405020304" pitchFamily="18" charset="0"/>
              <a:ea typeface="Yu Mincho" panose="020B0400000000000000" pitchFamily="18" charset="-128"/>
              <a:cs typeface="Times New Roman" panose="02020603050405020304" pitchFamily="18" charset="0"/>
            </a:endParaRPr>
          </a:p>
          <a:p>
            <a:r>
              <a:rPr lang="en-GB" sz="700">
                <a:effectLst/>
                <a:latin typeface="Times New Roman" panose="02020603050405020304" pitchFamily="18" charset="0"/>
                <a:ea typeface="Yu Mincho" panose="020B0400000000000000" pitchFamily="18" charset="-128"/>
                <a:cs typeface="Times New Roman" panose="02020603050405020304" pitchFamily="18" charset="0"/>
              </a:rPr>
              <a:t>There seems to be a barrier to diagnosing girls with Autism, as professionals claim that teachers and health workers are looking for the wrong things when diagnosing women with Autism (Child Mind institute, 2022). Often Girls with Autism are overlooked and are labelled as ‘The lost Girls’. Because these girls interact with the world quite differently to others and are able to develop eye contact and respond early on and are sometimes misdiagnosed as having ADHD ( Child Mind Institute, 2022).  </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800"/>
          </a:p>
        </p:txBody>
      </p:sp>
      <p:pic>
        <p:nvPicPr>
          <p:cNvPr id="9" name="Picture 8">
            <a:extLst>
              <a:ext uri="{FF2B5EF4-FFF2-40B4-BE49-F238E27FC236}">
                <a16:creationId xmlns:a16="http://schemas.microsoft.com/office/drawing/2014/main" id="{287AFC5A-AB0A-7E4F-B776-7F66EE945CEB}"/>
              </a:ext>
            </a:extLst>
          </p:cNvPr>
          <p:cNvPicPr>
            <a:picLocks noChangeAspect="1"/>
          </p:cNvPicPr>
          <p:nvPr/>
        </p:nvPicPr>
        <p:blipFill>
          <a:blip r:embed="rId5"/>
          <a:stretch>
            <a:fillRect/>
          </a:stretch>
        </p:blipFill>
        <p:spPr>
          <a:xfrm>
            <a:off x="6325101" y="4309731"/>
            <a:ext cx="2072865" cy="1431405"/>
          </a:xfrm>
          <a:prstGeom prst="rect">
            <a:avLst/>
          </a:prstGeom>
        </p:spPr>
      </p:pic>
      <p:pic>
        <p:nvPicPr>
          <p:cNvPr id="14" name="Picture 13">
            <a:extLst>
              <a:ext uri="{FF2B5EF4-FFF2-40B4-BE49-F238E27FC236}">
                <a16:creationId xmlns:a16="http://schemas.microsoft.com/office/drawing/2014/main" id="{2B1EF1DA-51AC-5145-9AED-D8A4A5256D4D}"/>
              </a:ext>
            </a:extLst>
          </p:cNvPr>
          <p:cNvPicPr>
            <a:picLocks noChangeAspect="1"/>
          </p:cNvPicPr>
          <p:nvPr/>
        </p:nvPicPr>
        <p:blipFill>
          <a:blip r:embed="rId6"/>
          <a:stretch>
            <a:fillRect/>
          </a:stretch>
        </p:blipFill>
        <p:spPr>
          <a:xfrm>
            <a:off x="6223772" y="424988"/>
            <a:ext cx="2331388" cy="866510"/>
          </a:xfrm>
          <a:prstGeom prst="rect">
            <a:avLst/>
          </a:prstGeom>
        </p:spPr>
      </p:pic>
      <p:sp>
        <p:nvSpPr>
          <p:cNvPr id="15" name="TextBox 14">
            <a:extLst>
              <a:ext uri="{FF2B5EF4-FFF2-40B4-BE49-F238E27FC236}">
                <a16:creationId xmlns:a16="http://schemas.microsoft.com/office/drawing/2014/main" id="{06F70A9B-F196-E84C-AF7B-CA850992E9EA}"/>
              </a:ext>
            </a:extLst>
          </p:cNvPr>
          <p:cNvSpPr txBox="1"/>
          <p:nvPr/>
        </p:nvSpPr>
        <p:spPr>
          <a:xfrm>
            <a:off x="6367667" y="86798"/>
            <a:ext cx="2533096" cy="307777"/>
          </a:xfrm>
          <a:prstGeom prst="rect">
            <a:avLst/>
          </a:prstGeom>
          <a:noFill/>
        </p:spPr>
        <p:txBody>
          <a:bodyPr wrap="square" rtlCol="0">
            <a:spAutoFit/>
          </a:bodyPr>
          <a:lstStyle/>
          <a:p>
            <a:pPr algn="l"/>
            <a:r>
              <a:rPr lang="en-GB" sz="700">
                <a:latin typeface="Times New Roman" panose="02020603050405020304" pitchFamily="18" charset="0"/>
                <a:cs typeface="Times New Roman" panose="02020603050405020304" pitchFamily="18" charset="0"/>
              </a:rPr>
              <a:t>1801342</a:t>
            </a:r>
          </a:p>
          <a:p>
            <a:pPr algn="l"/>
            <a:r>
              <a:rPr lang="en-GB" sz="700">
                <a:latin typeface="Times New Roman" panose="02020603050405020304" pitchFamily="18" charset="0"/>
                <a:cs typeface="Times New Roman" panose="02020603050405020304" pitchFamily="18" charset="0"/>
              </a:rPr>
              <a:t>Amelia Grocock</a:t>
            </a:r>
            <a:endParaRPr lang="en-US" sz="7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753550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Wood Type</vt:lpstr>
      <vt:lpstr>Additional Learning needs –Support stratergies for Children with Autism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Additional Learning needs –Support stratergies for Children with Autism </dc:title>
  <dc:creator>Amelia Grocock (1801342)</dc:creator>
  <cp:lastModifiedBy>Amelia Grocock (1801342)</cp:lastModifiedBy>
  <cp:revision>1</cp:revision>
  <dcterms:created xsi:type="dcterms:W3CDTF">2022-01-02T21:03:25Z</dcterms:created>
  <dcterms:modified xsi:type="dcterms:W3CDTF">2022-01-28T12:00:47Z</dcterms:modified>
</cp:coreProperties>
</file>