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7"/>
  </p:notesMasterIdLst>
  <p:sldIdLst>
    <p:sldId id="256" r:id="rId5"/>
    <p:sldId id="347" r:id="rId6"/>
    <p:sldId id="348" r:id="rId7"/>
    <p:sldId id="349" r:id="rId8"/>
    <p:sldId id="370" r:id="rId9"/>
    <p:sldId id="351" r:id="rId10"/>
    <p:sldId id="353" r:id="rId11"/>
    <p:sldId id="327" r:id="rId12"/>
    <p:sldId id="371" r:id="rId13"/>
    <p:sldId id="314" r:id="rId14"/>
    <p:sldId id="354" r:id="rId15"/>
    <p:sldId id="355" r:id="rId16"/>
    <p:sldId id="358" r:id="rId17"/>
    <p:sldId id="367" r:id="rId18"/>
    <p:sldId id="325" r:id="rId19"/>
    <p:sldId id="369" r:id="rId20"/>
    <p:sldId id="360" r:id="rId21"/>
    <p:sldId id="375" r:id="rId22"/>
    <p:sldId id="373" r:id="rId23"/>
    <p:sldId id="343" r:id="rId24"/>
    <p:sldId id="320" r:id="rId25"/>
    <p:sldId id="374" r:id="rId26"/>
    <p:sldId id="361" r:id="rId27"/>
    <p:sldId id="357" r:id="rId28"/>
    <p:sldId id="368" r:id="rId29"/>
    <p:sldId id="328" r:id="rId30"/>
    <p:sldId id="307" r:id="rId31"/>
    <p:sldId id="344" r:id="rId32"/>
    <p:sldId id="309" r:id="rId33"/>
    <p:sldId id="310" r:id="rId34"/>
    <p:sldId id="329" r:id="rId35"/>
    <p:sldId id="290"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07E8C"/>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7CED45B-3ECC-4E4B-A8A5-CC6A44A10F31}" v="7" dt="2022-10-27T12:19:33.3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6395" autoAdjust="0"/>
  </p:normalViewPr>
  <p:slideViewPr>
    <p:cSldViewPr snapToGrid="0" showGuides="1">
      <p:cViewPr varScale="1">
        <p:scale>
          <a:sx n="91" d="100"/>
          <a:sy n="91" d="100"/>
        </p:scale>
        <p:origin x="63" y="654"/>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85" d="100"/>
          <a:sy n="85" d="100"/>
        </p:scale>
        <p:origin x="2952"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viewProps" Target="viewProps.xml"/><Relationship Id="rId21" Type="http://schemas.openxmlformats.org/officeDocument/2006/relationships/slide" Target="slides/slide17.xml"/><Relationship Id="rId34" Type="http://schemas.openxmlformats.org/officeDocument/2006/relationships/slide" Target="slides/slide30.xml"/><Relationship Id="rId42"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28/11/2022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dirty="0"/>
          </a:p>
        </p:txBody>
      </p:sp>
      <p:sp>
        <p:nvSpPr>
          <p:cNvPr id="7" name="Rectangle 6"/>
          <p:cNvSpPr/>
          <p:nvPr userDrawn="1"/>
        </p:nvSpPr>
        <p:spPr>
          <a:xfrm>
            <a:off x="6096000" y="0"/>
            <a:ext cx="6089780"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dirty="0"/>
          </a:p>
        </p:txBody>
      </p:sp>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dirty="0"/>
          </a:p>
        </p:txBody>
      </p:sp>
      <p:sp>
        <p:nvSpPr>
          <p:cNvPr id="7" name="Rectangle 6"/>
          <p:cNvSpPr/>
          <p:nvPr userDrawn="1"/>
        </p:nvSpPr>
        <p:spPr>
          <a:xfrm>
            <a:off x="0" y="0"/>
            <a:ext cx="4315626"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dirty="0"/>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dirty="0"/>
          </a:p>
        </p:txBody>
      </p:sp>
    </p:spTree>
    <p:extLst>
      <p:ext uri="{BB962C8B-B14F-4D97-AF65-F5344CB8AC3E}">
        <p14:creationId xmlns:p14="http://schemas.microsoft.com/office/powerpoint/2010/main" val="27511202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dirty="0"/>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Tree>
    <p:extLst>
      <p:ext uri="{BB962C8B-B14F-4D97-AF65-F5344CB8AC3E}">
        <p14:creationId xmlns:p14="http://schemas.microsoft.com/office/powerpoint/2010/main" val="21725538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dirty="0"/>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pic>
        <p:nvPicPr>
          <p:cNvPr id="10" name="Picture 9"/>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58" r:id="rId3"/>
    <p:sldLayoutId id="2147483652" r:id="rId4"/>
    <p:sldLayoutId id="2147483661" r:id="rId5"/>
    <p:sldLayoutId id="2147483653" r:id="rId6"/>
    <p:sldLayoutId id="2147483650" r:id="rId7"/>
    <p:sldLayoutId id="2147483662" r:id="rId8"/>
    <p:sldLayoutId id="2147483651" r:id="rId9"/>
    <p:sldLayoutId id="2147483654" r:id="rId10"/>
    <p:sldLayoutId id="2147483655" r:id="rId11"/>
    <p:sldLayoutId id="2147483663" r:id="rId12"/>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librarysearch.uwtsd.ac.uk/discovery/search?vid=44WHELF_UWTSD:44WHELF_UWTSD_VU1&amp;tab=Everything&amp;search_scope=MyInst_and_CI&amp;lang=en&amp;displayMode=full&amp;bulkSize=10&amp;highlight=true&amp;dum=true&amp;query=any,contains,%22sustainable%20development%22&amp;displayField=all" TargetMode="Externa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s://librarysearch.uwtsd.ac.uk/discovery/search?query=any,contains,%22sustainable%20development%22&amp;tab=Everything&amp;search_scope=MyInst_and_CI&amp;vid=44WHELF_UWTSD:44WHELF_UWTSD_VU1&amp;facet=tlevel,include,online_resources&amp;facet=rtype,include,books&amp;lang=en&amp;offset=0" TargetMode="Externa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s://librarysearch.uwtsd.ac.uk/discovery/fulldisplay?docid=alma99210020202421&amp;context=L&amp;vid=44WHELF_UWTSD:44WHELF_UWTSD_VU1&amp;lang=en&amp;search_scope=MyInst_and_CI&amp;adaptor=Local%20Search%20Engine&amp;tab=Everything&amp;query=any,contains,%22sustainable%20development%22&amp;facet=tlevel,include,available_p&amp;offset=0" TargetMode="External"/><Relationship Id="rId1" Type="http://schemas.openxmlformats.org/officeDocument/2006/relationships/slideLayout" Target="../slideLayouts/slideLayout6.xml"/><Relationship Id="rId5" Type="http://schemas.openxmlformats.org/officeDocument/2006/relationships/image" Target="../media/image17.png"/><Relationship Id="rId4" Type="http://schemas.openxmlformats.org/officeDocument/2006/relationships/image" Target="../media/image16.png"/></Relationships>
</file>

<file path=ppt/slides/_rels/slide10.xml.rels><?xml version="1.0" encoding="UTF-8" standalone="yes"?>
<Relationships xmlns="http://schemas.openxmlformats.org/package/2006/relationships"><Relationship Id="rId3" Type="http://schemas.openxmlformats.org/officeDocument/2006/relationships/hyperlink" Target="https://librarysearch.uwtsd.ac.uk/discovery/search?query=any,contains,%22sustainable%20development%22&amp;tab=Everything&amp;search_scope=MyInst_and_CI&amp;vid=44WHELF_UWTSD:44WHELF_UWTSD_VU1&amp;facet=tlevel,include,online_resources&amp;facet=rtype,include,journals&amp;lang=en&amp;offset=0" TargetMode="External"/><Relationship Id="rId2" Type="http://schemas.openxmlformats.org/officeDocument/2006/relationships/hyperlink" Target="https://librarysearch.uwtsd.ac.uk/discovery/search?vid=44WHELF_UWTSD:44WHELF_UWTSD_VU1&amp;lang=en" TargetMode="External"/><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librarysearch.uwtsd.ac.uk/discovery/search?vid=44WHELF_UWTSD:44WHELF_UWTSD_VU1&amp;tab=Everything&amp;search_scope=MyInst_and_CI&amp;lang=en&amp;displayMode=full&amp;bulkSize=10&amp;highlight=true&amp;dum=true&amp;query=any,contains,%22sustainable%20development%22&amp;displayField=all" TargetMode="Externa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librarysearch.uwtsd.ac.uk/discovery/search?vid=44WHELF_UWTSD:44WHELF_UWTSD_VU1&amp;tab=Everything&amp;search_scope=MyInst_and_CI&amp;lang=en&amp;displayMode=full&amp;bulkSize=10&amp;highlight=true&amp;dum=true&amp;query=any,contains,%22sustainable%20development%22&amp;displayField=all" TargetMode="External"/><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3" Type="http://schemas.openxmlformats.org/officeDocument/2006/relationships/hyperlink" Target="https://librarysearch.uwtsd.ac.uk/discovery/search?vid=44WHELF_UWTSD:44WHELF_UWTSD_VU1&amp;lang=en" TargetMode="External"/><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hyperlink" Target="https://browzine.com/libraries/1422/subjects" TargetMode="Externa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hyperlink" Target="https://librarysearch.uwtsd.ac.uk/discovery/dbsearch?vid=44WHELF_UWTSD:44WHELF_UWTSD_VU1" TargetMode="Externa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hyperlink" Target="https://librarysearch.uwtsd.ac.uk/discovery/dbfulldisplay?docid=alma99100326559102421&amp;context=L&amp;vid=44WHELF_UWTSD:44WHELF_UWTSD_VU1&amp;lang=en&amp;adaptor=Local%20Search%20Engine&amp;tab=jsearch_slot&amp;query=contains,dbcategory,&amp;sortby=title&amp;offset=10&amp;databases=category,Institute%20of%20Science%20and%20Art%E2%94%80Engineering" TargetMode="External"/><Relationship Id="rId2" Type="http://schemas.openxmlformats.org/officeDocument/2006/relationships/hyperlink" Target="https://librarysearch.uwtsd.ac.uk/discovery/dbfulldisplay?docid=alma99100220860202421&amp;context=L&amp;vid=44WHELF_UWTSD:44WHELF_UWTSD_VU1&amp;lang=en&amp;adaptor=Local%20Search%20Engine&amp;tab=jsearch_slot&amp;query=contains,dbcategory,&amp;sortby=title&amp;offset=10&amp;databases=category,Institute%20of%20Science%20and%20Art%E2%94%80Engineering" TargetMode="External"/><Relationship Id="rId1" Type="http://schemas.openxmlformats.org/officeDocument/2006/relationships/slideLayout" Target="../slideLayouts/slideLayout7.xml"/><Relationship Id="rId6" Type="http://schemas.openxmlformats.org/officeDocument/2006/relationships/hyperlink" Target="https://librarysearch.uwtsd.ac.uk/discovery/dbfulldisplay?docid=alma99100191860102421&amp;context=L&amp;vid=44WHELF_UWTSD:44WHELF_UWTSD_VU1&amp;lang=en&amp;adaptor=Local%20Search%20Engine&amp;tab=jsearch_slot&amp;query=contains,dbcategory,&amp;sortby=title&amp;offset=10&amp;databases=category,Institute%20of%20Science%20and%20Art%E2%94%80Engineering" TargetMode="External"/><Relationship Id="rId5" Type="http://schemas.openxmlformats.org/officeDocument/2006/relationships/hyperlink" Target="https://librarysearch.uwtsd.ac.uk/discovery/dbfulldisplay?docid=alma99100224560102421&amp;context=L&amp;vid=44WHELF_UWTSD:44WHELF_UWTSD_VU1&amp;lang=en&amp;adaptor=Local%20Search%20Engine&amp;tab=jsearch_slot&amp;query=contains,dbcategory,&amp;sortby=title&amp;offset=10&amp;databases=category,Institute%20of%20Science%20and%20Art%E2%94%80Engineering" TargetMode="External"/><Relationship Id="rId4" Type="http://schemas.openxmlformats.org/officeDocument/2006/relationships/hyperlink" Target="https://librarysearch.uwtsd.ac.uk/discovery/dbfulldisplay?docid=alma99100224559102421&amp;context=L&amp;vid=44WHELF_UWTSD:44WHELF_UWTSD_VU1&amp;lang=en&amp;adaptor=Local%20Search%20Engine&amp;tab=jsearch_slot&amp;query=contains,dbcategory,&amp;sortby=title&amp;offset=10&amp;databases=category,Institute%20of%20Science%20and%20Art%E2%94%80Engineering"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hyperlink" Target="https://librarysearch.uwtsd.ac.uk/discovery/dbfulldisplay?docid=alma99100220860202421&amp;context=L&amp;vid=44WHELF_UWTSD:44WHELF_UWTSD_VU1&amp;lang=en&amp;adaptor=Local%20Search%20Engine&amp;tab=jsearch_slot&amp;query=contains,dbcategory,&amp;sortby=title&amp;offset=0&amp;databases=category,Institute%20of%20Science%20and%20Art%E2%94%80Applied%20computing" TargetMode="Externa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hyperlink" Target="https://librarysearch.uwtsd.ac.uk/discovery/fulldisplay?docid=alma99100326559102421&amp;context=L&amp;vid=44WHELF_UWTSD:44WHELF_UWTSD_VU1&amp;lang=en&amp;search_scope=MyInst_and_CI&amp;adaptor=Local%20Search%20Engine&amp;tab=Everything&amp;query=any,contains,ihs%20markit&amp;offset=0" TargetMode="Externa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hyperlink" Target="https://librarysearch.uwtsd.ac.uk/discovery/fulldisplay?docid=alma99100224559102421&amp;context=L&amp;vid=44WHELF_UWTSD:44WHELF_UWTSD_VU1&amp;lang=en&amp;search_scope=MyInst_and_CI&amp;adaptor=Local%20Search%20Engine&amp;tab=Everything&amp;query=any,contains,Proquest%20Central&amp;offset=0" TargetMode="Externa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hyperlink" Target="https://librarysearch.uwtsd.ac.uk/discovery/dbfulldisplay?docid=alma99100394611702421&amp;context=L&amp;vid=44WHELF_UWTSD:44WHELF_UWTSD_VU1&amp;lang=en&amp;adaptor=Local%20Search%20Engine&amp;tab=jsearch_slot&amp;query=contains,dbcategory,&amp;sortby=title&amp;offset=0&amp;databases=category,Audio%20visual" TargetMode="External"/><Relationship Id="rId2" Type="http://schemas.openxmlformats.org/officeDocument/2006/relationships/hyperlink" Target="https://librarysearch.uwtsd.ac.uk/discovery/dbfulldisplay?docid=alma99100361956202421&amp;context=L&amp;vid=44WHELF_UWTSD:44WHELF_UWTSD_VU1&amp;lang=en&amp;adaptor=Local%20Search%20Engine&amp;tab=jsearch_slot&amp;query=contains,dbcategory,&amp;sortby=title&amp;offset=0&amp;databases=category,Audio%20visual" TargetMode="External"/><Relationship Id="rId1" Type="http://schemas.openxmlformats.org/officeDocument/2006/relationships/slideLayout" Target="../slideLayouts/slideLayout7.xml"/><Relationship Id="rId5" Type="http://schemas.openxmlformats.org/officeDocument/2006/relationships/image" Target="../media/image25.jpeg"/><Relationship Id="rId4" Type="http://schemas.openxmlformats.org/officeDocument/2006/relationships/hyperlink" Target="https://librarysearch.uwtsd.ac.uk/discovery/dbfulldisplay?docid=alma99100404582202421&amp;context=L&amp;vid=44WHELF_UWTSD:44WHELF_UWTSD_VU1&amp;lang=en&amp;adaptor=Local%20Search%20Engine&amp;tab=jsearch_slot&amp;query=contains,dbcategory,&amp;sortby=title&amp;offset=0&amp;databases=category,Audio%20visual"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librarysearch.uwtsd.ac.uk/discovery/dbsearch?vid=44WHELF_UWTSD:44WHELF_UWTSD_VU1" TargetMode="External"/><Relationship Id="rId2" Type="http://schemas.openxmlformats.org/officeDocument/2006/relationships/image" Target="../media/image26.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hyperlink" Target="https://librarysearch.uwtsd.ac.uk/discovery/dbfulldisplay?docid=alma99100241659302421&amp;context=L&amp;vid=44WHELF_UWTSD:44WHELF_UWTSD_VU1&amp;lang=en&amp;adaptor=Local%20Search%20Engine&amp;tab=jsearch_slot&amp;query=contains,dbcategory,&amp;sortby=title&amp;offset=10&amp;databases=category,eBooks" TargetMode="External"/><Relationship Id="rId1" Type="http://schemas.openxmlformats.org/officeDocument/2006/relationships/slideLayout" Target="../slideLayouts/slideLayout6.xml"/><Relationship Id="rId4" Type="http://schemas.openxmlformats.org/officeDocument/2006/relationships/image" Target="../media/image28.png"/></Relationships>
</file>

<file path=ppt/slides/_rels/slide2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hyperlink" Target="https://librarysearch.uwtsd.ac.uk/discovery/dbsearch?query=contains,dbcategory,&amp;tab=jsearch_slot&amp;sortby=title&amp;vid=44WHELF_UWTSD:44WHELF_UWTSD_VU1&amp;offset=0&amp;databases=category,Dissertations%20%26%20theses" TargetMode="Externa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hyperlink" Target="https://librarysearch.uwtsd.ac.uk/discovery/dbfulldisplay?docid=alma99100436002502421&amp;context=L&amp;vid=44WHELF_UWTSD:44WHELF_UWTSD_VU1&amp;lang=en&amp;adaptor=Local%20Search%20Engine&amp;tab=jsearch_slot&amp;query=any,contains,Cite%20them%20right%20:%20the%20essential%20referencing%20guide.&amp;offset=0&amp;databases=any,Cite%20them%20right%20:%20the%20essential%20referencing%20guide." TargetMode="Externa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hyperlink" Target="https://uwtsd.ac.uk/library/student-essentials/refworks/" TargetMode="External"/><Relationship Id="rId2" Type="http://schemas.openxmlformats.org/officeDocument/2006/relationships/hyperlink" Target="https://uwtsd.ac.uk/library/student-essentials/referencing-handbooks/" TargetMode="External"/><Relationship Id="rId1" Type="http://schemas.openxmlformats.org/officeDocument/2006/relationships/slideLayout" Target="../slideLayouts/slideLayout4.xml"/><Relationship Id="rId4" Type="http://schemas.openxmlformats.org/officeDocument/2006/relationships/image" Target="../media/image32.png"/></Relationships>
</file>

<file path=ppt/slides/_rels/slide27.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3" Type="http://schemas.openxmlformats.org/officeDocument/2006/relationships/hyperlink" Target="http://researchdata.uwtsd.ac.uk/" TargetMode="External"/><Relationship Id="rId2" Type="http://schemas.openxmlformats.org/officeDocument/2006/relationships/hyperlink" Target="http://repository.uwtsd.ac.uk/" TargetMode="External"/><Relationship Id="rId1" Type="http://schemas.openxmlformats.org/officeDocument/2006/relationships/slideLayout" Target="../slideLayouts/slideLayout7.xml"/><Relationship Id="rId4" Type="http://schemas.openxmlformats.org/officeDocument/2006/relationships/image" Target="../media/image34.jpg"/></Relationships>
</file>

<file path=ppt/slides/_rels/slide30.xml.rels><?xml version="1.0" encoding="UTF-8" standalone="yes"?>
<Relationships xmlns="http://schemas.openxmlformats.org/package/2006/relationships"><Relationship Id="rId8" Type="http://schemas.openxmlformats.org/officeDocument/2006/relationships/hyperlink" Target="http://blog.paperity.org/" TargetMode="External"/><Relationship Id="rId3" Type="http://schemas.openxmlformats.org/officeDocument/2006/relationships/hyperlink" Target="https://core.ac.uk/" TargetMode="External"/><Relationship Id="rId7" Type="http://schemas.openxmlformats.org/officeDocument/2006/relationships/hyperlink" Target="http://paperity.org/" TargetMode="External"/><Relationship Id="rId2" Type="http://schemas.openxmlformats.org/officeDocument/2006/relationships/hyperlink" Target="http://repository.uwtsd.ac.uk/" TargetMode="External"/><Relationship Id="rId1" Type="http://schemas.openxmlformats.org/officeDocument/2006/relationships/slideLayout" Target="../slideLayouts/slideLayout7.xml"/><Relationship Id="rId6" Type="http://schemas.openxmlformats.org/officeDocument/2006/relationships/hyperlink" Target="https://scholar.google.co.uk/" TargetMode="External"/><Relationship Id="rId5" Type="http://schemas.openxmlformats.org/officeDocument/2006/relationships/hyperlink" Target="https://doaj.org/" TargetMode="External"/><Relationship Id="rId10" Type="http://schemas.openxmlformats.org/officeDocument/2006/relationships/hyperlink" Target="http://www.facebook.com/Paperity" TargetMode="External"/><Relationship Id="rId4" Type="http://schemas.openxmlformats.org/officeDocument/2006/relationships/hyperlink" Target="http://network.bepress.com/" TargetMode="External"/><Relationship Id="rId9" Type="http://schemas.openxmlformats.org/officeDocument/2006/relationships/hyperlink" Target="http://twitter.com/Paperity"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mailto:infoskills@uwtsd.ac.uk" TargetMode="External"/><Relationship Id="rId2" Type="http://schemas.openxmlformats.org/officeDocument/2006/relationships/hyperlink" Target="mailto:emily.hywel@uwtsd.ac.uk" TargetMode="External"/><Relationship Id="rId1" Type="http://schemas.openxmlformats.org/officeDocument/2006/relationships/slideLayout" Target="../slideLayouts/slideLayout7.xml"/><Relationship Id="rId5" Type="http://schemas.openxmlformats.org/officeDocument/2006/relationships/image" Target="../media/image35.jpeg"/><Relationship Id="rId4" Type="http://schemas.openxmlformats.org/officeDocument/2006/relationships/hyperlink" Target="mailto:library@uwtsd.ac.uk" TargetMode="External"/></Relationships>
</file>

<file path=ppt/slides/_rels/slide32.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3"/>
          </p:nvPr>
        </p:nvPicPr>
        <p:blipFill>
          <a:blip r:embed="rId2" cstate="print">
            <a:extLst>
              <a:ext uri="{28A0092B-C50C-407E-A947-70E740481C1C}">
                <a14:useLocalDpi xmlns:a14="http://schemas.microsoft.com/office/drawing/2010/main" val="0"/>
              </a:ext>
            </a:extLst>
          </a:blip>
          <a:srcRect l="20340" r="20340"/>
          <a:stretch>
            <a:fillRect/>
          </a:stretch>
        </p:blipFill>
        <p:spPr/>
      </p:pic>
      <p:sp>
        <p:nvSpPr>
          <p:cNvPr id="3" name="Subtitle 2"/>
          <p:cNvSpPr>
            <a:spLocks noGrp="1"/>
          </p:cNvSpPr>
          <p:nvPr>
            <p:ph type="subTitle" idx="1"/>
          </p:nvPr>
        </p:nvSpPr>
        <p:spPr>
          <a:xfrm>
            <a:off x="6378926" y="4908129"/>
            <a:ext cx="5435249" cy="1046857"/>
          </a:xfrm>
        </p:spPr>
        <p:txBody>
          <a:bodyPr>
            <a:normAutofit/>
          </a:bodyPr>
          <a:lstStyle/>
          <a:p>
            <a:r>
              <a:rPr lang="en-GB" sz="2800" dirty="0"/>
              <a:t>Emily Hywel</a:t>
            </a:r>
          </a:p>
          <a:p>
            <a:r>
              <a:rPr lang="en-GB" sz="2800" dirty="0"/>
              <a:t>Academic Liaison Librarian</a:t>
            </a:r>
          </a:p>
        </p:txBody>
      </p:sp>
      <p:sp>
        <p:nvSpPr>
          <p:cNvPr id="4" name="Title 3"/>
          <p:cNvSpPr>
            <a:spLocks noGrp="1"/>
          </p:cNvSpPr>
          <p:nvPr>
            <p:ph type="title"/>
          </p:nvPr>
        </p:nvSpPr>
        <p:spPr>
          <a:xfrm>
            <a:off x="6367977" y="1784555"/>
            <a:ext cx="5346695" cy="3038168"/>
          </a:xfrm>
        </p:spPr>
        <p:txBody>
          <a:bodyPr>
            <a:normAutofit/>
          </a:bodyPr>
          <a:lstStyle/>
          <a:p>
            <a:r>
              <a:rPr lang="en-GB" sz="3600" dirty="0"/>
              <a:t>Library Service and Online Resources</a:t>
            </a:r>
            <a:br>
              <a:rPr lang="en-GB" sz="3200" dirty="0"/>
            </a:br>
            <a:br>
              <a:rPr lang="en-GB" sz="3200" dirty="0"/>
            </a:br>
            <a:r>
              <a:rPr lang="en-GB" sz="3200" dirty="0"/>
              <a:t>WISA</a:t>
            </a:r>
            <a:br>
              <a:rPr lang="en-GB" sz="3200"/>
            </a:br>
            <a:r>
              <a:rPr lang="en-GB" sz="3200"/>
              <a:t>Environment</a:t>
            </a:r>
            <a:endParaRPr lang="en-GB" sz="3200" dirty="0"/>
          </a:p>
        </p:txBody>
      </p:sp>
    </p:spTree>
    <p:extLst>
      <p:ext uri="{BB962C8B-B14F-4D97-AF65-F5344CB8AC3E}">
        <p14:creationId xmlns:p14="http://schemas.microsoft.com/office/powerpoint/2010/main" val="37996255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23A2E-BF7A-4E87-A95E-71937C376E5A}"/>
              </a:ext>
            </a:extLst>
          </p:cNvPr>
          <p:cNvSpPr>
            <a:spLocks noGrp="1"/>
          </p:cNvSpPr>
          <p:nvPr>
            <p:ph type="title"/>
          </p:nvPr>
        </p:nvSpPr>
        <p:spPr/>
        <p:txBody>
          <a:bodyPr/>
          <a:lstStyle/>
          <a:p>
            <a:r>
              <a:rPr lang="en-GB" dirty="0"/>
              <a:t>Overview of UWTSD library service</a:t>
            </a:r>
          </a:p>
        </p:txBody>
      </p:sp>
      <p:sp>
        <p:nvSpPr>
          <p:cNvPr id="3" name="Content Placeholder 2">
            <a:extLst>
              <a:ext uri="{FF2B5EF4-FFF2-40B4-BE49-F238E27FC236}">
                <a16:creationId xmlns:a16="http://schemas.microsoft.com/office/drawing/2014/main" id="{A368FB39-D035-499B-90CE-618FBFA1C9EF}"/>
              </a:ext>
            </a:extLst>
          </p:cNvPr>
          <p:cNvSpPr>
            <a:spLocks noGrp="1"/>
          </p:cNvSpPr>
          <p:nvPr>
            <p:ph sz="quarter" idx="10"/>
          </p:nvPr>
        </p:nvSpPr>
        <p:spPr>
          <a:xfrm>
            <a:off x="891396" y="2177450"/>
            <a:ext cx="4566250" cy="3226279"/>
          </a:xfrm>
        </p:spPr>
        <p:txBody>
          <a:bodyPr>
            <a:normAutofit fontScale="92500" lnSpcReduction="10000"/>
          </a:bodyPr>
          <a:lstStyle/>
          <a:p>
            <a:r>
              <a:rPr lang="en-GB" dirty="0"/>
              <a:t>Services and support</a:t>
            </a:r>
          </a:p>
          <a:p>
            <a:r>
              <a:rPr lang="en-GB" dirty="0"/>
              <a:t>Online resources</a:t>
            </a:r>
          </a:p>
          <a:p>
            <a:r>
              <a:rPr lang="en-GB" dirty="0"/>
              <a:t>Library search function</a:t>
            </a:r>
          </a:p>
          <a:p>
            <a:r>
              <a:rPr lang="en-GB" dirty="0"/>
              <a:t>Online Resource lists</a:t>
            </a:r>
          </a:p>
          <a:p>
            <a:r>
              <a:rPr lang="en-GB" dirty="0"/>
              <a:t>Environment databases</a:t>
            </a:r>
          </a:p>
          <a:p>
            <a:r>
              <a:rPr lang="en-GB" dirty="0"/>
              <a:t>Search tips &amp; Open access</a:t>
            </a:r>
          </a:p>
          <a:p>
            <a:r>
              <a:rPr lang="en-GB" dirty="0"/>
              <a:t>Referencing support</a:t>
            </a:r>
          </a:p>
          <a:p>
            <a:endParaRPr lang="en-GB" dirty="0"/>
          </a:p>
          <a:p>
            <a:endParaRPr lang="en-GB" dirty="0"/>
          </a:p>
          <a:p>
            <a:pPr marL="0" indent="0">
              <a:buNone/>
            </a:pPr>
            <a:endParaRPr lang="en-GB" dirty="0"/>
          </a:p>
          <a:p>
            <a:endParaRPr lang="en-GB" dirty="0"/>
          </a:p>
        </p:txBody>
      </p:sp>
      <p:pic>
        <p:nvPicPr>
          <p:cNvPr id="6" name="Picture 5" descr="A library with many books on shelves&#10;&#10;Description automatically generated with low confidence">
            <a:extLst>
              <a:ext uri="{FF2B5EF4-FFF2-40B4-BE49-F238E27FC236}">
                <a16:creationId xmlns:a16="http://schemas.microsoft.com/office/drawing/2014/main" id="{C5B5B310-F314-6C56-87D9-5339332DABF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0" y="1472241"/>
            <a:ext cx="4636698" cy="4636698"/>
          </a:xfrm>
          <a:prstGeom prst="rect">
            <a:avLst/>
          </a:prstGeom>
        </p:spPr>
      </p:pic>
    </p:spTree>
    <p:extLst>
      <p:ext uri="{BB962C8B-B14F-4D97-AF65-F5344CB8AC3E}">
        <p14:creationId xmlns:p14="http://schemas.microsoft.com/office/powerpoint/2010/main" val="37952525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a:xfrm>
            <a:off x="549545" y="2093571"/>
            <a:ext cx="5566670" cy="3225371"/>
          </a:xfrm>
        </p:spPr>
        <p:txBody>
          <a:bodyPr>
            <a:normAutofit/>
          </a:bodyPr>
          <a:lstStyle/>
          <a:p>
            <a:r>
              <a:rPr lang="en-GB" sz="2400" dirty="0"/>
              <a:t>A dedicated librarian to provide research support</a:t>
            </a:r>
          </a:p>
          <a:p>
            <a:r>
              <a:rPr lang="en-GB" sz="2400" dirty="0"/>
              <a:t>Online support via email or chat</a:t>
            </a:r>
          </a:p>
          <a:p>
            <a:r>
              <a:rPr lang="en-GB" sz="2400" dirty="0"/>
              <a:t>Online Resource Lists for your modules </a:t>
            </a:r>
          </a:p>
          <a:p>
            <a:r>
              <a:rPr lang="en-GB" sz="2400" dirty="0"/>
              <a:t>NeedMore? service</a:t>
            </a:r>
          </a:p>
          <a:p>
            <a:r>
              <a:rPr lang="en-GB" sz="2400" dirty="0"/>
              <a:t>Advice on copyright, referencing, Open Access resources and accessibility </a:t>
            </a:r>
          </a:p>
          <a:p>
            <a:endParaRPr lang="en-GB" sz="2600" dirty="0"/>
          </a:p>
          <a:p>
            <a:pPr marL="0" indent="0">
              <a:buNone/>
            </a:pPr>
            <a:endParaRPr lang="en-GB" dirty="0"/>
          </a:p>
          <a:p>
            <a:pPr marL="0" indent="0">
              <a:buNone/>
            </a:pPr>
            <a:endParaRPr lang="en-GB" dirty="0"/>
          </a:p>
          <a:p>
            <a:pPr marL="0" indent="0">
              <a:buNone/>
            </a:pPr>
            <a:endParaRPr lang="en-GB" dirty="0"/>
          </a:p>
        </p:txBody>
      </p:sp>
      <p:sp>
        <p:nvSpPr>
          <p:cNvPr id="3" name="Title 2"/>
          <p:cNvSpPr>
            <a:spLocks noGrp="1"/>
          </p:cNvSpPr>
          <p:nvPr>
            <p:ph type="title"/>
          </p:nvPr>
        </p:nvSpPr>
        <p:spPr/>
        <p:txBody>
          <a:bodyPr>
            <a:normAutofit/>
          </a:bodyPr>
          <a:lstStyle/>
          <a:p>
            <a:r>
              <a:rPr lang="en-GB" dirty="0"/>
              <a:t>Services and Support</a:t>
            </a:r>
          </a:p>
        </p:txBody>
      </p:sp>
      <p:pic>
        <p:nvPicPr>
          <p:cNvPr id="5" name="Picture Placeholder 6"/>
          <p:cNvPicPr>
            <a:picLocks noGrp="1" noChangeAspect="1"/>
          </p:cNvPicPr>
          <p:nvPr>
            <p:ph type="pic" sz="quarter" idx="13"/>
          </p:nvPr>
        </p:nvPicPr>
        <p:blipFill>
          <a:blip r:embed="rId2" cstate="print">
            <a:extLst>
              <a:ext uri="{28A0092B-C50C-407E-A947-70E740481C1C}">
                <a14:useLocalDpi xmlns:a14="http://schemas.microsoft.com/office/drawing/2010/main" val="0"/>
              </a:ext>
            </a:extLst>
          </a:blip>
          <a:srcRect l="11814" r="11814"/>
          <a:stretch>
            <a:fillRect/>
          </a:stretch>
        </p:blipFill>
        <p:spPr/>
      </p:pic>
    </p:spTree>
    <p:extLst>
      <p:ext uri="{BB962C8B-B14F-4D97-AF65-F5344CB8AC3E}">
        <p14:creationId xmlns:p14="http://schemas.microsoft.com/office/powerpoint/2010/main" val="23517624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1B4BA21F-194B-4526-A867-98BE981C4E22}"/>
              </a:ext>
            </a:extLst>
          </p:cNvPr>
          <p:cNvSpPr>
            <a:spLocks noGrp="1"/>
          </p:cNvSpPr>
          <p:nvPr>
            <p:ph sz="half" idx="2"/>
          </p:nvPr>
        </p:nvSpPr>
        <p:spPr>
          <a:xfrm>
            <a:off x="698243" y="2105367"/>
            <a:ext cx="5253296" cy="3279205"/>
          </a:xfrm>
        </p:spPr>
        <p:txBody>
          <a:bodyPr>
            <a:normAutofit/>
          </a:bodyPr>
          <a:lstStyle/>
          <a:p>
            <a:r>
              <a:rPr lang="en-US" dirty="0"/>
              <a:t>Library Search</a:t>
            </a:r>
          </a:p>
          <a:p>
            <a:r>
              <a:rPr lang="en-US" dirty="0"/>
              <a:t>Your library account</a:t>
            </a:r>
          </a:p>
          <a:p>
            <a:r>
              <a:rPr lang="en-US" dirty="0"/>
              <a:t>NeedMore? service</a:t>
            </a:r>
          </a:p>
          <a:p>
            <a:r>
              <a:rPr lang="en-US" dirty="0"/>
              <a:t>Student Essentials</a:t>
            </a:r>
          </a:p>
          <a:p>
            <a:r>
              <a:rPr lang="en-US" dirty="0"/>
              <a:t>Referencing guidance</a:t>
            </a:r>
          </a:p>
          <a:p>
            <a:r>
              <a:rPr lang="en-US" dirty="0"/>
              <a:t>Libraries and opening times</a:t>
            </a:r>
          </a:p>
          <a:p>
            <a:endParaRPr lang="en-US" dirty="0"/>
          </a:p>
          <a:p>
            <a:endParaRPr lang="en-US" dirty="0"/>
          </a:p>
          <a:p>
            <a:endParaRPr lang="en-US" dirty="0"/>
          </a:p>
        </p:txBody>
      </p:sp>
      <p:pic>
        <p:nvPicPr>
          <p:cNvPr id="6" name="Picture Placeholder 5">
            <a:extLst>
              <a:ext uri="{FF2B5EF4-FFF2-40B4-BE49-F238E27FC236}">
                <a16:creationId xmlns:a16="http://schemas.microsoft.com/office/drawing/2014/main" id="{F5DC6461-D741-4569-AE44-D76BD0716D33}"/>
              </a:ext>
            </a:extLst>
          </p:cNvPr>
          <p:cNvPicPr>
            <a:picLocks noGrp="1" noChangeAspect="1"/>
          </p:cNvPicPr>
          <p:nvPr>
            <p:ph sz="quarter" idx="4"/>
          </p:nvPr>
        </p:nvPicPr>
        <p:blipFill rotWithShape="1">
          <a:blip r:embed="rId2"/>
          <a:srcRect l="1511" t="11294" r="2036" b="5356"/>
          <a:stretch/>
        </p:blipFill>
        <p:spPr>
          <a:xfrm>
            <a:off x="6240463" y="2105367"/>
            <a:ext cx="5685054" cy="3279205"/>
          </a:xfrm>
          <a:noFill/>
        </p:spPr>
      </p:pic>
      <p:sp>
        <p:nvSpPr>
          <p:cNvPr id="3" name="Title 2">
            <a:extLst>
              <a:ext uri="{FF2B5EF4-FFF2-40B4-BE49-F238E27FC236}">
                <a16:creationId xmlns:a16="http://schemas.microsoft.com/office/drawing/2014/main" id="{A5673821-ED51-40EE-B0FD-C67A4A9E381D}"/>
              </a:ext>
            </a:extLst>
          </p:cNvPr>
          <p:cNvSpPr>
            <a:spLocks noGrp="1"/>
          </p:cNvSpPr>
          <p:nvPr>
            <p:ph type="title"/>
          </p:nvPr>
        </p:nvSpPr>
        <p:spPr>
          <a:xfrm>
            <a:off x="698242" y="265291"/>
            <a:ext cx="10795518" cy="1003916"/>
          </a:xfrm>
        </p:spPr>
        <p:txBody>
          <a:bodyPr anchor="b">
            <a:normAutofit/>
          </a:bodyPr>
          <a:lstStyle/>
          <a:p>
            <a:r>
              <a:rPr lang="en-GB" dirty="0"/>
              <a:t>Library webpage</a:t>
            </a:r>
          </a:p>
        </p:txBody>
      </p:sp>
    </p:spTree>
    <p:extLst>
      <p:ext uri="{BB962C8B-B14F-4D97-AF65-F5344CB8AC3E}">
        <p14:creationId xmlns:p14="http://schemas.microsoft.com/office/powerpoint/2010/main" val="2736107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C778E2C-D85E-46E2-8186-404FE828640E}"/>
              </a:ext>
            </a:extLst>
          </p:cNvPr>
          <p:cNvSpPr>
            <a:spLocks noGrp="1"/>
          </p:cNvSpPr>
          <p:nvPr>
            <p:ph sz="half" idx="2"/>
          </p:nvPr>
        </p:nvSpPr>
        <p:spPr>
          <a:xfrm>
            <a:off x="698242" y="1592263"/>
            <a:ext cx="5520254" cy="4060482"/>
          </a:xfrm>
        </p:spPr>
        <p:txBody>
          <a:bodyPr>
            <a:normAutofit/>
          </a:bodyPr>
          <a:lstStyle/>
          <a:p>
            <a:r>
              <a:rPr lang="en-GB" sz="2400" dirty="0"/>
              <a:t>Good sources of academic research</a:t>
            </a:r>
          </a:p>
          <a:p>
            <a:r>
              <a:rPr lang="en-GB" sz="2400" dirty="0"/>
              <a:t>Curated and up to date</a:t>
            </a:r>
          </a:p>
          <a:p>
            <a:r>
              <a:rPr lang="en-GB" sz="2400" dirty="0"/>
              <a:t>Not freely available on the internet</a:t>
            </a:r>
          </a:p>
          <a:p>
            <a:r>
              <a:rPr lang="en-GB" sz="2400" dirty="0"/>
              <a:t>Filters out poor quality research</a:t>
            </a:r>
          </a:p>
          <a:p>
            <a:pPr marL="0" indent="0">
              <a:buNone/>
            </a:pPr>
            <a:r>
              <a:rPr lang="en-GB" sz="2400" dirty="0"/>
              <a:t>Our subscriptions include:</a:t>
            </a:r>
          </a:p>
          <a:p>
            <a:pPr lvl="1"/>
            <a:r>
              <a:rPr lang="en-GB" sz="2000" dirty="0"/>
              <a:t>Academic journal databases</a:t>
            </a:r>
          </a:p>
          <a:p>
            <a:pPr lvl="1"/>
            <a:r>
              <a:rPr lang="en-GB" sz="2000" dirty="0"/>
              <a:t>Ebook collections</a:t>
            </a:r>
          </a:p>
          <a:p>
            <a:pPr lvl="1"/>
            <a:r>
              <a:rPr lang="en-GB" sz="2000" dirty="0"/>
              <a:t>Specialist databases</a:t>
            </a:r>
          </a:p>
          <a:p>
            <a:pPr lvl="1"/>
            <a:r>
              <a:rPr lang="en-GB" sz="2000" dirty="0"/>
              <a:t>Image databases</a:t>
            </a:r>
          </a:p>
          <a:p>
            <a:pPr lvl="1"/>
            <a:r>
              <a:rPr lang="en-GB" sz="2000" dirty="0"/>
              <a:t>Film, TV and video resources </a:t>
            </a:r>
          </a:p>
          <a:p>
            <a:pPr marL="0" indent="0">
              <a:buNone/>
            </a:pPr>
            <a:endParaRPr lang="en-GB" sz="2400" dirty="0"/>
          </a:p>
        </p:txBody>
      </p:sp>
      <p:pic>
        <p:nvPicPr>
          <p:cNvPr id="5" name="Picture 8" descr="A hand holding a cell phone&#10;&#10;Description automatically generated">
            <a:extLst>
              <a:ext uri="{FF2B5EF4-FFF2-40B4-BE49-F238E27FC236}">
                <a16:creationId xmlns:a16="http://schemas.microsoft.com/office/drawing/2014/main" id="{15E9B6DA-1325-4CA8-B0BD-ECB4D9D17304}"/>
              </a:ext>
            </a:extLst>
          </p:cNvPr>
          <p:cNvPicPr>
            <a:picLocks noGrp="1" noChangeAspect="1"/>
          </p:cNvPicPr>
          <p:nvPr>
            <p:ph sz="quarter" idx="4"/>
          </p:nvPr>
        </p:nvPicPr>
        <p:blipFill rotWithShape="1">
          <a:blip r:embed="rId2"/>
          <a:srcRect l="435" r="13170"/>
          <a:stretch/>
        </p:blipFill>
        <p:spPr>
          <a:xfrm>
            <a:off x="6218496" y="1592263"/>
            <a:ext cx="5275262" cy="4060483"/>
          </a:xfrm>
          <a:prstGeom prst="rect">
            <a:avLst/>
          </a:prstGeom>
          <a:noFill/>
        </p:spPr>
      </p:pic>
      <p:sp>
        <p:nvSpPr>
          <p:cNvPr id="3" name="Title 2">
            <a:extLst>
              <a:ext uri="{FF2B5EF4-FFF2-40B4-BE49-F238E27FC236}">
                <a16:creationId xmlns:a16="http://schemas.microsoft.com/office/drawing/2014/main" id="{42F3915D-71AC-4215-95CB-2D396EC049A2}"/>
              </a:ext>
            </a:extLst>
          </p:cNvPr>
          <p:cNvSpPr>
            <a:spLocks noGrp="1"/>
          </p:cNvSpPr>
          <p:nvPr>
            <p:ph type="title"/>
          </p:nvPr>
        </p:nvSpPr>
        <p:spPr>
          <a:xfrm>
            <a:off x="698242" y="265291"/>
            <a:ext cx="10795518" cy="1003916"/>
          </a:xfrm>
        </p:spPr>
        <p:txBody>
          <a:bodyPr anchor="b">
            <a:normAutofit/>
          </a:bodyPr>
          <a:lstStyle/>
          <a:p>
            <a:r>
              <a:rPr lang="en-GB" dirty="0"/>
              <a:t>Online Resources</a:t>
            </a:r>
          </a:p>
        </p:txBody>
      </p:sp>
    </p:spTree>
    <p:extLst>
      <p:ext uri="{BB962C8B-B14F-4D97-AF65-F5344CB8AC3E}">
        <p14:creationId xmlns:p14="http://schemas.microsoft.com/office/powerpoint/2010/main" val="18612919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D6CFB63-2026-484D-932B-0A1D35968F8F}"/>
              </a:ext>
            </a:extLst>
          </p:cNvPr>
          <p:cNvSpPr>
            <a:spLocks noGrp="1"/>
          </p:cNvSpPr>
          <p:nvPr>
            <p:ph sz="half" idx="2"/>
          </p:nvPr>
        </p:nvSpPr>
        <p:spPr>
          <a:xfrm>
            <a:off x="969688" y="2235916"/>
            <a:ext cx="3867007" cy="3273251"/>
          </a:xfrm>
        </p:spPr>
        <p:txBody>
          <a:bodyPr>
            <a:normAutofit fontScale="92500" lnSpcReduction="10000"/>
          </a:bodyPr>
          <a:lstStyle/>
          <a:p>
            <a:r>
              <a:rPr lang="en-GB" dirty="0"/>
              <a:t>UWTSD libraries</a:t>
            </a:r>
          </a:p>
          <a:p>
            <a:r>
              <a:rPr lang="en-GB" dirty="0"/>
              <a:t>Audio visual </a:t>
            </a:r>
          </a:p>
          <a:p>
            <a:r>
              <a:rPr lang="en-GB" dirty="0"/>
              <a:t>Data</a:t>
            </a:r>
          </a:p>
          <a:p>
            <a:r>
              <a:rPr lang="en-GB" dirty="0"/>
              <a:t>Dissertations &amp; theses</a:t>
            </a:r>
          </a:p>
          <a:p>
            <a:r>
              <a:rPr lang="en-GB" dirty="0"/>
              <a:t>eBooks</a:t>
            </a:r>
          </a:p>
          <a:p>
            <a:r>
              <a:rPr lang="en-GB" dirty="0"/>
              <a:t>eJournals</a:t>
            </a:r>
          </a:p>
          <a:p>
            <a:r>
              <a:rPr lang="en-GB" dirty="0"/>
              <a:t>Images</a:t>
            </a:r>
          </a:p>
          <a:p>
            <a:endParaRPr lang="en-GB" dirty="0"/>
          </a:p>
        </p:txBody>
      </p:sp>
      <p:pic>
        <p:nvPicPr>
          <p:cNvPr id="8" name="Content Placeholder 7">
            <a:extLst>
              <a:ext uri="{FF2B5EF4-FFF2-40B4-BE49-F238E27FC236}">
                <a16:creationId xmlns:a16="http://schemas.microsoft.com/office/drawing/2014/main" id="{5E84454C-A75F-496B-B7FD-7234E9B93732}"/>
              </a:ext>
            </a:extLst>
          </p:cNvPr>
          <p:cNvPicPr>
            <a:picLocks noGrp="1" noChangeAspect="1"/>
          </p:cNvPicPr>
          <p:nvPr>
            <p:ph sz="quarter" idx="4"/>
          </p:nvPr>
        </p:nvPicPr>
        <p:blipFill rotWithShape="1">
          <a:blip r:embed="rId2"/>
          <a:srcRect l="416" t="11066" r="1841" b="4064"/>
          <a:stretch/>
        </p:blipFill>
        <p:spPr>
          <a:xfrm>
            <a:off x="4891575" y="1802779"/>
            <a:ext cx="6602185" cy="3821799"/>
          </a:xfrm>
        </p:spPr>
      </p:pic>
      <p:sp>
        <p:nvSpPr>
          <p:cNvPr id="6" name="Title 5">
            <a:extLst>
              <a:ext uri="{FF2B5EF4-FFF2-40B4-BE49-F238E27FC236}">
                <a16:creationId xmlns:a16="http://schemas.microsoft.com/office/drawing/2014/main" id="{29B7773C-E8B0-43C4-8C1A-30BB5780D82A}"/>
              </a:ext>
            </a:extLst>
          </p:cNvPr>
          <p:cNvSpPr>
            <a:spLocks noGrp="1"/>
          </p:cNvSpPr>
          <p:nvPr>
            <p:ph type="title"/>
          </p:nvPr>
        </p:nvSpPr>
        <p:spPr/>
        <p:txBody>
          <a:bodyPr/>
          <a:lstStyle/>
          <a:p>
            <a:r>
              <a:rPr lang="en-GB" dirty="0"/>
              <a:t>The Library Search</a:t>
            </a:r>
          </a:p>
        </p:txBody>
      </p:sp>
    </p:spTree>
    <p:extLst>
      <p:ext uri="{BB962C8B-B14F-4D97-AF65-F5344CB8AC3E}">
        <p14:creationId xmlns:p14="http://schemas.microsoft.com/office/powerpoint/2010/main" val="33653323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2261" y="252284"/>
            <a:ext cx="10479579" cy="1003916"/>
          </a:xfrm>
        </p:spPr>
        <p:txBody>
          <a:bodyPr/>
          <a:lstStyle/>
          <a:p>
            <a:r>
              <a:rPr lang="en-GB" dirty="0"/>
              <a:t>Filtering the Library Search</a:t>
            </a:r>
          </a:p>
        </p:txBody>
      </p:sp>
      <p:sp>
        <p:nvSpPr>
          <p:cNvPr id="3" name="TextBox 2">
            <a:extLst>
              <a:ext uri="{FF2B5EF4-FFF2-40B4-BE49-F238E27FC236}">
                <a16:creationId xmlns:a16="http://schemas.microsoft.com/office/drawing/2014/main" id="{3C5C0BC4-D81F-44F0-A1BB-47AD2D6CB1D9}"/>
              </a:ext>
            </a:extLst>
          </p:cNvPr>
          <p:cNvSpPr txBox="1"/>
          <p:nvPr/>
        </p:nvSpPr>
        <p:spPr>
          <a:xfrm>
            <a:off x="3756830" y="5817210"/>
            <a:ext cx="3433313" cy="369332"/>
          </a:xfrm>
          <a:prstGeom prst="rect">
            <a:avLst/>
          </a:prstGeom>
          <a:noFill/>
        </p:spPr>
        <p:txBody>
          <a:bodyPr wrap="square" rtlCol="0">
            <a:spAutoFit/>
          </a:bodyPr>
          <a:lstStyle/>
          <a:p>
            <a:r>
              <a:rPr lang="en-GB" dirty="0">
                <a:hlinkClick r:id="rId2"/>
              </a:rPr>
              <a:t>Library Search</a:t>
            </a:r>
            <a:endParaRPr lang="en-GB" dirty="0"/>
          </a:p>
        </p:txBody>
      </p:sp>
      <p:sp>
        <p:nvSpPr>
          <p:cNvPr id="8" name="TextBox 7">
            <a:extLst>
              <a:ext uri="{FF2B5EF4-FFF2-40B4-BE49-F238E27FC236}">
                <a16:creationId xmlns:a16="http://schemas.microsoft.com/office/drawing/2014/main" id="{A1F29CAC-F678-4CA4-B25E-7309E59D4D11}"/>
              </a:ext>
            </a:extLst>
          </p:cNvPr>
          <p:cNvSpPr txBox="1"/>
          <p:nvPr/>
        </p:nvSpPr>
        <p:spPr>
          <a:xfrm>
            <a:off x="648829" y="2252670"/>
            <a:ext cx="2792202" cy="2585323"/>
          </a:xfrm>
          <a:prstGeom prst="rect">
            <a:avLst/>
          </a:prstGeom>
          <a:noFill/>
        </p:spPr>
        <p:txBody>
          <a:bodyPr wrap="square" rtlCol="0">
            <a:spAutoFit/>
          </a:bodyPr>
          <a:lstStyle/>
          <a:p>
            <a:r>
              <a:rPr lang="en-GB" dirty="0"/>
              <a:t>Use the options on the left to refine and filter your results by:</a:t>
            </a:r>
          </a:p>
          <a:p>
            <a:endParaRPr lang="en-GB" dirty="0"/>
          </a:p>
          <a:p>
            <a:pPr marL="285750" indent="-285750">
              <a:buFont typeface="Arial" panose="020B0604020202020204" pitchFamily="34" charset="0"/>
              <a:buChar char="•"/>
            </a:pPr>
            <a:r>
              <a:rPr lang="en-GB" dirty="0"/>
              <a:t>Full text</a:t>
            </a:r>
          </a:p>
          <a:p>
            <a:pPr marL="285750" indent="-285750">
              <a:buFont typeface="Arial" panose="020B0604020202020204" pitchFamily="34" charset="0"/>
              <a:buChar char="•"/>
            </a:pPr>
            <a:r>
              <a:rPr lang="en-GB" dirty="0"/>
              <a:t>Peer-reviewed</a:t>
            </a:r>
          </a:p>
          <a:p>
            <a:pPr marL="285750" indent="-285750">
              <a:buFont typeface="Arial" panose="020B0604020202020204" pitchFamily="34" charset="0"/>
              <a:buChar char="•"/>
            </a:pPr>
            <a:r>
              <a:rPr lang="en-GB" dirty="0"/>
              <a:t>Resource type</a:t>
            </a:r>
          </a:p>
          <a:p>
            <a:pPr marL="285750" indent="-285750">
              <a:buFont typeface="Arial" panose="020B0604020202020204" pitchFamily="34" charset="0"/>
              <a:buChar char="•"/>
            </a:pPr>
            <a:r>
              <a:rPr lang="en-GB" dirty="0"/>
              <a:t>Date</a:t>
            </a:r>
          </a:p>
          <a:p>
            <a:pPr marL="285750" indent="-285750">
              <a:buFont typeface="Arial" panose="020B0604020202020204" pitchFamily="34" charset="0"/>
              <a:buChar char="•"/>
            </a:pPr>
            <a:r>
              <a:rPr lang="en-GB" dirty="0"/>
              <a:t>Subject</a:t>
            </a:r>
          </a:p>
        </p:txBody>
      </p:sp>
      <p:pic>
        <p:nvPicPr>
          <p:cNvPr id="4" name="Picture 3">
            <a:extLst>
              <a:ext uri="{FF2B5EF4-FFF2-40B4-BE49-F238E27FC236}">
                <a16:creationId xmlns:a16="http://schemas.microsoft.com/office/drawing/2014/main" id="{67D5DDB2-016C-733F-AD83-62BE5A1D2C41}"/>
              </a:ext>
            </a:extLst>
          </p:cNvPr>
          <p:cNvPicPr>
            <a:picLocks noChangeAspect="1"/>
          </p:cNvPicPr>
          <p:nvPr/>
        </p:nvPicPr>
        <p:blipFill rotWithShape="1">
          <a:blip r:embed="rId3"/>
          <a:srcRect t="10818" r="1476" b="4822"/>
          <a:stretch/>
        </p:blipFill>
        <p:spPr>
          <a:xfrm>
            <a:off x="3824378" y="1457765"/>
            <a:ext cx="7546265" cy="4307564"/>
          </a:xfrm>
          <a:prstGeom prst="rect">
            <a:avLst/>
          </a:prstGeom>
        </p:spPr>
      </p:pic>
    </p:spTree>
    <p:extLst>
      <p:ext uri="{BB962C8B-B14F-4D97-AF65-F5344CB8AC3E}">
        <p14:creationId xmlns:p14="http://schemas.microsoft.com/office/powerpoint/2010/main" val="28392960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BDDEF4B0-4B09-4BC4-8CBC-1E4D30974241}"/>
              </a:ext>
            </a:extLst>
          </p:cNvPr>
          <p:cNvSpPr>
            <a:spLocks noGrp="1"/>
          </p:cNvSpPr>
          <p:nvPr>
            <p:ph sz="half" idx="1"/>
          </p:nvPr>
        </p:nvSpPr>
        <p:spPr>
          <a:xfrm>
            <a:off x="792199" y="2278627"/>
            <a:ext cx="4274382" cy="2566218"/>
          </a:xfrm>
        </p:spPr>
        <p:txBody>
          <a:bodyPr>
            <a:normAutofit/>
          </a:bodyPr>
          <a:lstStyle/>
          <a:p>
            <a:pPr marL="0" indent="0">
              <a:buNone/>
            </a:pPr>
            <a:r>
              <a:rPr lang="en-US" dirty="0"/>
              <a:t>Use the Library Search to find ebooks</a:t>
            </a:r>
          </a:p>
          <a:p>
            <a:r>
              <a:rPr lang="en-US" dirty="0"/>
              <a:t>Limit to Full Text Online</a:t>
            </a:r>
          </a:p>
          <a:p>
            <a:r>
              <a:rPr lang="en-US" dirty="0"/>
              <a:t>Limit to Books</a:t>
            </a:r>
          </a:p>
          <a:p>
            <a:pPr marL="0" indent="0">
              <a:buNone/>
            </a:pPr>
            <a:endParaRPr lang="en-US" dirty="0"/>
          </a:p>
        </p:txBody>
      </p:sp>
      <p:sp>
        <p:nvSpPr>
          <p:cNvPr id="3" name="Title 2">
            <a:extLst>
              <a:ext uri="{FF2B5EF4-FFF2-40B4-BE49-F238E27FC236}">
                <a16:creationId xmlns:a16="http://schemas.microsoft.com/office/drawing/2014/main" id="{071FC6FC-FD5F-45BE-9D1B-F2C3E0FA8E3C}"/>
              </a:ext>
            </a:extLst>
          </p:cNvPr>
          <p:cNvSpPr>
            <a:spLocks noGrp="1"/>
          </p:cNvSpPr>
          <p:nvPr>
            <p:ph type="title"/>
          </p:nvPr>
        </p:nvSpPr>
        <p:spPr>
          <a:xfrm>
            <a:off x="718456" y="262866"/>
            <a:ext cx="10795518" cy="1003916"/>
          </a:xfrm>
        </p:spPr>
        <p:txBody>
          <a:bodyPr anchor="b">
            <a:normAutofit/>
          </a:bodyPr>
          <a:lstStyle/>
          <a:p>
            <a:r>
              <a:rPr lang="en-GB" dirty="0"/>
              <a:t>Limit Library Search to ebooks only</a:t>
            </a:r>
          </a:p>
        </p:txBody>
      </p:sp>
      <p:sp>
        <p:nvSpPr>
          <p:cNvPr id="2" name="TextBox 1">
            <a:extLst>
              <a:ext uri="{FF2B5EF4-FFF2-40B4-BE49-F238E27FC236}">
                <a16:creationId xmlns:a16="http://schemas.microsoft.com/office/drawing/2014/main" id="{0C3F345C-507B-48A6-B407-F4FEFF20CB5B}"/>
              </a:ext>
            </a:extLst>
          </p:cNvPr>
          <p:cNvSpPr txBox="1"/>
          <p:nvPr/>
        </p:nvSpPr>
        <p:spPr>
          <a:xfrm>
            <a:off x="902897" y="4844845"/>
            <a:ext cx="3531079" cy="369332"/>
          </a:xfrm>
          <a:prstGeom prst="rect">
            <a:avLst/>
          </a:prstGeom>
          <a:noFill/>
        </p:spPr>
        <p:txBody>
          <a:bodyPr wrap="square" rtlCol="0">
            <a:spAutoFit/>
          </a:bodyPr>
          <a:lstStyle/>
          <a:p>
            <a:r>
              <a:rPr lang="en-GB" dirty="0">
                <a:hlinkClick r:id="rId2"/>
              </a:rPr>
              <a:t>"sustainable development" ebooks</a:t>
            </a:r>
            <a:endParaRPr lang="en-GB" dirty="0"/>
          </a:p>
        </p:txBody>
      </p:sp>
      <p:pic>
        <p:nvPicPr>
          <p:cNvPr id="6" name="Picture 5">
            <a:extLst>
              <a:ext uri="{FF2B5EF4-FFF2-40B4-BE49-F238E27FC236}">
                <a16:creationId xmlns:a16="http://schemas.microsoft.com/office/drawing/2014/main" id="{4EB9470D-9C17-4355-9BDF-F0C92F621304}"/>
              </a:ext>
            </a:extLst>
          </p:cNvPr>
          <p:cNvPicPr>
            <a:picLocks noChangeAspect="1"/>
          </p:cNvPicPr>
          <p:nvPr/>
        </p:nvPicPr>
        <p:blipFill rotWithShape="1">
          <a:blip r:embed="rId3"/>
          <a:srcRect l="1698" t="20125" r="4157" b="6079"/>
          <a:stretch/>
        </p:blipFill>
        <p:spPr>
          <a:xfrm>
            <a:off x="4899805" y="1978325"/>
            <a:ext cx="6935638" cy="3624324"/>
          </a:xfrm>
          <a:prstGeom prst="rect">
            <a:avLst/>
          </a:prstGeom>
        </p:spPr>
      </p:pic>
    </p:spTree>
    <p:extLst>
      <p:ext uri="{BB962C8B-B14F-4D97-AF65-F5344CB8AC3E}">
        <p14:creationId xmlns:p14="http://schemas.microsoft.com/office/powerpoint/2010/main" val="21406534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B06B31B-340F-4273-A225-11BBB7ACBB38}"/>
              </a:ext>
            </a:extLst>
          </p:cNvPr>
          <p:cNvSpPr>
            <a:spLocks noGrp="1"/>
          </p:cNvSpPr>
          <p:nvPr>
            <p:ph sz="half" idx="2"/>
          </p:nvPr>
        </p:nvSpPr>
        <p:spPr>
          <a:xfrm>
            <a:off x="698242" y="1548811"/>
            <a:ext cx="4200314" cy="2209187"/>
          </a:xfrm>
        </p:spPr>
        <p:txBody>
          <a:bodyPr>
            <a:normAutofit fontScale="62500" lnSpcReduction="20000"/>
          </a:bodyPr>
          <a:lstStyle/>
          <a:p>
            <a:r>
              <a:rPr lang="en-GB" dirty="0"/>
              <a:t>Where the book is held if it’s in print</a:t>
            </a:r>
          </a:p>
          <a:p>
            <a:r>
              <a:rPr lang="en-GB" dirty="0"/>
              <a:t>Link to ebook if it’s electronic</a:t>
            </a:r>
          </a:p>
          <a:p>
            <a:r>
              <a:rPr lang="en-GB" dirty="0"/>
              <a:t>How to request it if it’s on loan</a:t>
            </a:r>
          </a:p>
          <a:p>
            <a:r>
              <a:rPr lang="en-GB" dirty="0"/>
              <a:t>Related reading</a:t>
            </a:r>
          </a:p>
          <a:p>
            <a:r>
              <a:rPr lang="en-GB" dirty="0"/>
              <a:t>Virtual browse of other similar books</a:t>
            </a:r>
          </a:p>
          <a:p>
            <a:r>
              <a:rPr lang="en-GB" dirty="0"/>
              <a:t>Books on the same Online Resource list</a:t>
            </a:r>
          </a:p>
          <a:p>
            <a:endParaRPr lang="en-GB" dirty="0"/>
          </a:p>
        </p:txBody>
      </p:sp>
      <p:sp>
        <p:nvSpPr>
          <p:cNvPr id="6" name="Title 5">
            <a:extLst>
              <a:ext uri="{FF2B5EF4-FFF2-40B4-BE49-F238E27FC236}">
                <a16:creationId xmlns:a16="http://schemas.microsoft.com/office/drawing/2014/main" id="{5C7261A7-EF31-415F-A7DA-0208E55B2EE3}"/>
              </a:ext>
            </a:extLst>
          </p:cNvPr>
          <p:cNvSpPr>
            <a:spLocks noGrp="1"/>
          </p:cNvSpPr>
          <p:nvPr>
            <p:ph type="title"/>
          </p:nvPr>
        </p:nvSpPr>
        <p:spPr/>
        <p:txBody>
          <a:bodyPr>
            <a:normAutofit/>
          </a:bodyPr>
          <a:lstStyle/>
          <a:p>
            <a:r>
              <a:rPr lang="en-GB" dirty="0"/>
              <a:t>The item records include</a:t>
            </a:r>
          </a:p>
        </p:txBody>
      </p:sp>
      <p:sp>
        <p:nvSpPr>
          <p:cNvPr id="5" name="TextBox 4">
            <a:extLst>
              <a:ext uri="{FF2B5EF4-FFF2-40B4-BE49-F238E27FC236}">
                <a16:creationId xmlns:a16="http://schemas.microsoft.com/office/drawing/2014/main" id="{1C8A8002-E42F-442D-B230-EBD1C8D14605}"/>
              </a:ext>
            </a:extLst>
          </p:cNvPr>
          <p:cNvSpPr txBox="1"/>
          <p:nvPr/>
        </p:nvSpPr>
        <p:spPr>
          <a:xfrm>
            <a:off x="6887254" y="5566136"/>
            <a:ext cx="3692106" cy="369332"/>
          </a:xfrm>
          <a:prstGeom prst="rect">
            <a:avLst/>
          </a:prstGeom>
          <a:noFill/>
        </p:spPr>
        <p:txBody>
          <a:bodyPr wrap="square" rtlCol="0">
            <a:spAutoFit/>
          </a:bodyPr>
          <a:lstStyle/>
          <a:p>
            <a:r>
              <a:rPr lang="en-GB" dirty="0">
                <a:hlinkClick r:id="rId2"/>
              </a:rPr>
              <a:t>Book record</a:t>
            </a:r>
            <a:endParaRPr lang="en-GB" dirty="0"/>
          </a:p>
        </p:txBody>
      </p:sp>
      <p:pic>
        <p:nvPicPr>
          <p:cNvPr id="13" name="Picture 12">
            <a:extLst>
              <a:ext uri="{FF2B5EF4-FFF2-40B4-BE49-F238E27FC236}">
                <a16:creationId xmlns:a16="http://schemas.microsoft.com/office/drawing/2014/main" id="{7E3AF835-6847-40C5-9246-79A789AE1B2A}"/>
              </a:ext>
            </a:extLst>
          </p:cNvPr>
          <p:cNvPicPr>
            <a:picLocks noChangeAspect="1"/>
          </p:cNvPicPr>
          <p:nvPr/>
        </p:nvPicPr>
        <p:blipFill rotWithShape="1">
          <a:blip r:embed="rId3"/>
          <a:srcRect l="8798" t="11069" r="24396" b="67490"/>
          <a:stretch/>
        </p:blipFill>
        <p:spPr>
          <a:xfrm>
            <a:off x="5059743" y="1548811"/>
            <a:ext cx="8162828" cy="1746567"/>
          </a:xfrm>
          <a:prstGeom prst="rect">
            <a:avLst/>
          </a:prstGeom>
        </p:spPr>
      </p:pic>
      <p:pic>
        <p:nvPicPr>
          <p:cNvPr id="17" name="Picture 16">
            <a:extLst>
              <a:ext uri="{FF2B5EF4-FFF2-40B4-BE49-F238E27FC236}">
                <a16:creationId xmlns:a16="http://schemas.microsoft.com/office/drawing/2014/main" id="{1798834C-31C8-446A-867F-0A2FF3EA716A}"/>
              </a:ext>
            </a:extLst>
          </p:cNvPr>
          <p:cNvPicPr>
            <a:picLocks noChangeAspect="1"/>
          </p:cNvPicPr>
          <p:nvPr/>
        </p:nvPicPr>
        <p:blipFill rotWithShape="1">
          <a:blip r:embed="rId4"/>
          <a:srcRect l="6282" t="20293" r="7120" b="13710"/>
          <a:stretch/>
        </p:blipFill>
        <p:spPr>
          <a:xfrm>
            <a:off x="803499" y="3663224"/>
            <a:ext cx="5218152" cy="2651185"/>
          </a:xfrm>
          <a:prstGeom prst="rect">
            <a:avLst/>
          </a:prstGeom>
        </p:spPr>
      </p:pic>
      <p:pic>
        <p:nvPicPr>
          <p:cNvPr id="19" name="Picture 18">
            <a:extLst>
              <a:ext uri="{FF2B5EF4-FFF2-40B4-BE49-F238E27FC236}">
                <a16:creationId xmlns:a16="http://schemas.microsoft.com/office/drawing/2014/main" id="{394D75A9-B072-4839-900E-28C5C20153B2}"/>
              </a:ext>
            </a:extLst>
          </p:cNvPr>
          <p:cNvPicPr>
            <a:picLocks noChangeAspect="1"/>
          </p:cNvPicPr>
          <p:nvPr/>
        </p:nvPicPr>
        <p:blipFill rotWithShape="1">
          <a:blip r:embed="rId5"/>
          <a:srcRect l="20258" t="46794" r="29016" b="21257"/>
          <a:stretch/>
        </p:blipFill>
        <p:spPr>
          <a:xfrm>
            <a:off x="6480619" y="3295378"/>
            <a:ext cx="4626123" cy="1942516"/>
          </a:xfrm>
          <a:prstGeom prst="rect">
            <a:avLst/>
          </a:prstGeom>
        </p:spPr>
      </p:pic>
    </p:spTree>
    <p:extLst>
      <p:ext uri="{BB962C8B-B14F-4D97-AF65-F5344CB8AC3E}">
        <p14:creationId xmlns:p14="http://schemas.microsoft.com/office/powerpoint/2010/main" val="35129834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cs typeface="Calibri"/>
              </a:rPr>
              <a:t>Limit Library Search to ejournals </a:t>
            </a:r>
            <a:endParaRPr lang="en-GB" dirty="0"/>
          </a:p>
        </p:txBody>
      </p:sp>
      <p:sp>
        <p:nvSpPr>
          <p:cNvPr id="5" name="TextBox 4"/>
          <p:cNvSpPr txBox="1"/>
          <p:nvPr/>
        </p:nvSpPr>
        <p:spPr>
          <a:xfrm>
            <a:off x="603849" y="2311879"/>
            <a:ext cx="4123426" cy="2369880"/>
          </a:xfrm>
          <a:prstGeom prst="rect">
            <a:avLst/>
          </a:prstGeom>
          <a:noFill/>
        </p:spPr>
        <p:txBody>
          <a:bodyPr wrap="square" rtlCol="0">
            <a:spAutoFit/>
          </a:bodyPr>
          <a:lstStyle/>
          <a:p>
            <a:r>
              <a:rPr lang="en-US" sz="2800" dirty="0"/>
              <a:t>Use the Library Search to find ejournals</a:t>
            </a:r>
          </a:p>
          <a:p>
            <a:pPr marL="457200" indent="-457200">
              <a:buFont typeface="Wingdings" panose="05000000000000000000" pitchFamily="2" charset="2"/>
              <a:buChar char="§"/>
            </a:pPr>
            <a:r>
              <a:rPr lang="en-US" sz="2800" dirty="0"/>
              <a:t>Limit to Full Text Online</a:t>
            </a:r>
          </a:p>
          <a:p>
            <a:pPr marL="457200" indent="-457200">
              <a:buFont typeface="Wingdings" panose="05000000000000000000" pitchFamily="2" charset="2"/>
              <a:buChar char="§"/>
            </a:pPr>
            <a:r>
              <a:rPr lang="en-US" sz="2800" dirty="0"/>
              <a:t>Limit to Journals</a:t>
            </a:r>
          </a:p>
          <a:p>
            <a:endParaRPr lang="en-GB" dirty="0"/>
          </a:p>
          <a:p>
            <a:endParaRPr lang="en-GB" dirty="0"/>
          </a:p>
        </p:txBody>
      </p:sp>
      <p:sp>
        <p:nvSpPr>
          <p:cNvPr id="4" name="TextBox 3">
            <a:hlinkClick r:id="rId2"/>
            <a:extLst>
              <a:ext uri="{FF2B5EF4-FFF2-40B4-BE49-F238E27FC236}">
                <a16:creationId xmlns:a16="http://schemas.microsoft.com/office/drawing/2014/main" id="{A23FA2EA-646A-4FC5-A91C-AFD6CB7A3D59}"/>
              </a:ext>
            </a:extLst>
          </p:cNvPr>
          <p:cNvSpPr txBox="1"/>
          <p:nvPr/>
        </p:nvSpPr>
        <p:spPr>
          <a:xfrm>
            <a:off x="698242" y="5285117"/>
            <a:ext cx="2792581" cy="369332"/>
          </a:xfrm>
          <a:prstGeom prst="rect">
            <a:avLst/>
          </a:prstGeom>
          <a:noFill/>
        </p:spPr>
        <p:txBody>
          <a:bodyPr wrap="square" rtlCol="0">
            <a:spAutoFit/>
          </a:bodyPr>
          <a:lstStyle/>
          <a:p>
            <a:r>
              <a:rPr lang="en-GB" dirty="0">
                <a:hlinkClick r:id="rId3"/>
              </a:rPr>
              <a:t>Library Search for ejournals</a:t>
            </a:r>
            <a:endParaRPr lang="en-GB" dirty="0"/>
          </a:p>
        </p:txBody>
      </p:sp>
      <p:pic>
        <p:nvPicPr>
          <p:cNvPr id="6" name="Picture 5">
            <a:extLst>
              <a:ext uri="{FF2B5EF4-FFF2-40B4-BE49-F238E27FC236}">
                <a16:creationId xmlns:a16="http://schemas.microsoft.com/office/drawing/2014/main" id="{0A26EEB2-687E-4C48-9EE0-9F4ED839927F}"/>
              </a:ext>
            </a:extLst>
          </p:cNvPr>
          <p:cNvPicPr>
            <a:picLocks noChangeAspect="1"/>
          </p:cNvPicPr>
          <p:nvPr/>
        </p:nvPicPr>
        <p:blipFill rotWithShape="1">
          <a:blip r:embed="rId4"/>
          <a:srcRect t="10902" r="1810" b="6331"/>
          <a:stretch/>
        </p:blipFill>
        <p:spPr>
          <a:xfrm>
            <a:off x="4981164" y="1491990"/>
            <a:ext cx="6975047" cy="3919648"/>
          </a:xfrm>
          <a:prstGeom prst="rect">
            <a:avLst/>
          </a:prstGeom>
        </p:spPr>
      </p:pic>
    </p:spTree>
    <p:extLst>
      <p:ext uri="{BB962C8B-B14F-4D97-AF65-F5344CB8AC3E}">
        <p14:creationId xmlns:p14="http://schemas.microsoft.com/office/powerpoint/2010/main" val="24413366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3849" y="252284"/>
            <a:ext cx="10307991" cy="1003916"/>
          </a:xfrm>
        </p:spPr>
        <p:txBody>
          <a:bodyPr/>
          <a:lstStyle/>
          <a:p>
            <a:r>
              <a:rPr lang="en-GB" dirty="0"/>
              <a:t>Saving &amp; printing resources</a:t>
            </a:r>
          </a:p>
        </p:txBody>
      </p:sp>
      <p:sp>
        <p:nvSpPr>
          <p:cNvPr id="40" name="TextBox 39"/>
          <p:cNvSpPr txBox="1"/>
          <p:nvPr/>
        </p:nvSpPr>
        <p:spPr>
          <a:xfrm>
            <a:off x="7688710" y="2849135"/>
            <a:ext cx="3981411" cy="1754326"/>
          </a:xfrm>
          <a:prstGeom prst="rect">
            <a:avLst/>
          </a:prstGeom>
          <a:noFill/>
        </p:spPr>
        <p:txBody>
          <a:bodyPr wrap="square" rtlCol="0">
            <a:spAutoFit/>
          </a:bodyPr>
          <a:lstStyle/>
          <a:p>
            <a:pPr marL="285750" indent="-285750">
              <a:buFont typeface="Arial" panose="020B0604020202020204" pitchFamily="34" charset="0"/>
              <a:buChar char="•"/>
            </a:pPr>
            <a:r>
              <a:rPr lang="en-GB" dirty="0"/>
              <a:t>Sign in to access your account</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Link, email, print and pin resources in your saved items the resources, or send to RefWorks</a:t>
            </a:r>
          </a:p>
          <a:p>
            <a:pPr marL="285750" indent="-285750">
              <a:buFont typeface="Arial" panose="020B0604020202020204" pitchFamily="34" charset="0"/>
              <a:buChar char="•"/>
            </a:pPr>
            <a:endParaRPr lang="en-GB" dirty="0"/>
          </a:p>
        </p:txBody>
      </p:sp>
      <p:sp>
        <p:nvSpPr>
          <p:cNvPr id="3" name="TextBox 2">
            <a:extLst>
              <a:ext uri="{FF2B5EF4-FFF2-40B4-BE49-F238E27FC236}">
                <a16:creationId xmlns:a16="http://schemas.microsoft.com/office/drawing/2014/main" id="{3C5C0BC4-D81F-44F0-A1BB-47AD2D6CB1D9}"/>
              </a:ext>
            </a:extLst>
          </p:cNvPr>
          <p:cNvSpPr txBox="1"/>
          <p:nvPr/>
        </p:nvSpPr>
        <p:spPr>
          <a:xfrm>
            <a:off x="672797" y="5711457"/>
            <a:ext cx="3433313" cy="369332"/>
          </a:xfrm>
          <a:prstGeom prst="rect">
            <a:avLst/>
          </a:prstGeom>
          <a:noFill/>
        </p:spPr>
        <p:txBody>
          <a:bodyPr wrap="square" rtlCol="0">
            <a:spAutoFit/>
          </a:bodyPr>
          <a:lstStyle/>
          <a:p>
            <a:r>
              <a:rPr lang="en-GB" dirty="0">
                <a:hlinkClick r:id="rId2"/>
              </a:rPr>
              <a:t>Library Search</a:t>
            </a:r>
            <a:endParaRPr lang="en-GB" dirty="0"/>
          </a:p>
        </p:txBody>
      </p:sp>
      <p:pic>
        <p:nvPicPr>
          <p:cNvPr id="4" name="Picture 3">
            <a:extLst>
              <a:ext uri="{FF2B5EF4-FFF2-40B4-BE49-F238E27FC236}">
                <a16:creationId xmlns:a16="http://schemas.microsoft.com/office/drawing/2014/main" id="{78CF8FB7-FA65-FB4B-B6B5-C06B6BA2A3FE}"/>
              </a:ext>
            </a:extLst>
          </p:cNvPr>
          <p:cNvPicPr>
            <a:picLocks noChangeAspect="1"/>
          </p:cNvPicPr>
          <p:nvPr/>
        </p:nvPicPr>
        <p:blipFill rotWithShape="1">
          <a:blip r:embed="rId3"/>
          <a:srcRect t="10818" r="1476" b="4822"/>
          <a:stretch/>
        </p:blipFill>
        <p:spPr>
          <a:xfrm>
            <a:off x="845388" y="1582818"/>
            <a:ext cx="6660620" cy="3802020"/>
          </a:xfrm>
          <a:prstGeom prst="rect">
            <a:avLst/>
          </a:prstGeom>
        </p:spPr>
      </p:pic>
    </p:spTree>
    <p:extLst>
      <p:ext uri="{BB962C8B-B14F-4D97-AF65-F5344CB8AC3E}">
        <p14:creationId xmlns:p14="http://schemas.microsoft.com/office/powerpoint/2010/main" val="1773092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3098" y="252284"/>
            <a:ext cx="10368742" cy="1003916"/>
          </a:xfrm>
        </p:spPr>
        <p:txBody>
          <a:bodyPr/>
          <a:lstStyle/>
          <a:p>
            <a:r>
              <a:rPr lang="en-GB" dirty="0"/>
              <a:t>Accessing other areas</a:t>
            </a:r>
          </a:p>
        </p:txBody>
      </p:sp>
      <p:sp>
        <p:nvSpPr>
          <p:cNvPr id="3" name="TextBox 2">
            <a:extLst>
              <a:ext uri="{FF2B5EF4-FFF2-40B4-BE49-F238E27FC236}">
                <a16:creationId xmlns:a16="http://schemas.microsoft.com/office/drawing/2014/main" id="{3C5C0BC4-D81F-44F0-A1BB-47AD2D6CB1D9}"/>
              </a:ext>
            </a:extLst>
          </p:cNvPr>
          <p:cNvSpPr txBox="1"/>
          <p:nvPr/>
        </p:nvSpPr>
        <p:spPr>
          <a:xfrm>
            <a:off x="723260" y="5570833"/>
            <a:ext cx="3433313" cy="369332"/>
          </a:xfrm>
          <a:prstGeom prst="rect">
            <a:avLst/>
          </a:prstGeom>
          <a:noFill/>
        </p:spPr>
        <p:txBody>
          <a:bodyPr wrap="square" rtlCol="0">
            <a:spAutoFit/>
          </a:bodyPr>
          <a:lstStyle/>
          <a:p>
            <a:r>
              <a:rPr lang="en-GB" dirty="0">
                <a:hlinkClick r:id="rId2"/>
              </a:rPr>
              <a:t>Library Search</a:t>
            </a:r>
            <a:endParaRPr lang="en-GB" dirty="0"/>
          </a:p>
        </p:txBody>
      </p:sp>
      <p:sp>
        <p:nvSpPr>
          <p:cNvPr id="10" name="TextBox 9">
            <a:extLst>
              <a:ext uri="{FF2B5EF4-FFF2-40B4-BE49-F238E27FC236}">
                <a16:creationId xmlns:a16="http://schemas.microsoft.com/office/drawing/2014/main" id="{332A2B86-DE16-41DB-8DE9-68F70E211EF2}"/>
              </a:ext>
            </a:extLst>
          </p:cNvPr>
          <p:cNvSpPr txBox="1"/>
          <p:nvPr/>
        </p:nvSpPr>
        <p:spPr>
          <a:xfrm>
            <a:off x="723260" y="1545301"/>
            <a:ext cx="5372740" cy="1569660"/>
          </a:xfrm>
          <a:prstGeom prst="rect">
            <a:avLst/>
          </a:prstGeom>
          <a:noFill/>
        </p:spPr>
        <p:txBody>
          <a:bodyPr wrap="square" rtlCol="0">
            <a:spAutoFit/>
          </a:bodyPr>
          <a:lstStyle/>
          <a:p>
            <a:pPr marL="285750" indent="-285750">
              <a:buFont typeface="Arial" panose="020B0604020202020204" pitchFamily="34" charset="0"/>
              <a:buChar char="•"/>
            </a:pPr>
            <a:r>
              <a:rPr lang="en-GB" sz="2400" dirty="0"/>
              <a:t>Online Resource lists</a:t>
            </a:r>
          </a:p>
          <a:p>
            <a:pPr marL="285750" indent="-285750">
              <a:buFont typeface="Arial" panose="020B0604020202020204" pitchFamily="34" charset="0"/>
              <a:buChar char="•"/>
            </a:pPr>
            <a:r>
              <a:rPr lang="en-GB" sz="2400" dirty="0"/>
              <a:t>Browse eJournals / Browzine</a:t>
            </a:r>
          </a:p>
          <a:p>
            <a:pPr marL="285750" indent="-285750">
              <a:buFont typeface="Arial" panose="020B0604020202020204" pitchFamily="34" charset="0"/>
              <a:buChar char="•"/>
            </a:pPr>
            <a:r>
              <a:rPr lang="en-GB" sz="2400" dirty="0"/>
              <a:t>Database Search</a:t>
            </a:r>
          </a:p>
          <a:p>
            <a:pPr marL="285750" indent="-285750">
              <a:buFont typeface="Arial" panose="020B0604020202020204" pitchFamily="34" charset="0"/>
              <a:buChar char="•"/>
            </a:pPr>
            <a:r>
              <a:rPr lang="en-GB" sz="2400" dirty="0"/>
              <a:t>NeedMore?</a:t>
            </a:r>
          </a:p>
        </p:txBody>
      </p:sp>
      <p:pic>
        <p:nvPicPr>
          <p:cNvPr id="5" name="Picture 4">
            <a:extLst>
              <a:ext uri="{FF2B5EF4-FFF2-40B4-BE49-F238E27FC236}">
                <a16:creationId xmlns:a16="http://schemas.microsoft.com/office/drawing/2014/main" id="{40D46C1D-7795-304C-4A6D-06CC2F4CF681}"/>
              </a:ext>
            </a:extLst>
          </p:cNvPr>
          <p:cNvPicPr>
            <a:picLocks noChangeAspect="1"/>
          </p:cNvPicPr>
          <p:nvPr/>
        </p:nvPicPr>
        <p:blipFill rotWithShape="1">
          <a:blip r:embed="rId3"/>
          <a:srcRect t="10662" r="1660" b="64711"/>
          <a:stretch/>
        </p:blipFill>
        <p:spPr>
          <a:xfrm>
            <a:off x="769267" y="3429000"/>
            <a:ext cx="10740142" cy="1793122"/>
          </a:xfrm>
          <a:prstGeom prst="rect">
            <a:avLst/>
          </a:prstGeom>
        </p:spPr>
      </p:pic>
    </p:spTree>
    <p:extLst>
      <p:ext uri="{BB962C8B-B14F-4D97-AF65-F5344CB8AC3E}">
        <p14:creationId xmlns:p14="http://schemas.microsoft.com/office/powerpoint/2010/main" val="22765330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Online resource lists</a:t>
            </a:r>
          </a:p>
        </p:txBody>
      </p:sp>
      <p:pic>
        <p:nvPicPr>
          <p:cNvPr id="6" name="Picture 5">
            <a:extLst>
              <a:ext uri="{FF2B5EF4-FFF2-40B4-BE49-F238E27FC236}">
                <a16:creationId xmlns:a16="http://schemas.microsoft.com/office/drawing/2014/main" id="{EB714AFB-65BC-3801-160F-F23D37B5D13F}"/>
              </a:ext>
            </a:extLst>
          </p:cNvPr>
          <p:cNvPicPr>
            <a:picLocks noChangeAspect="1"/>
          </p:cNvPicPr>
          <p:nvPr/>
        </p:nvPicPr>
        <p:blipFill rotWithShape="1">
          <a:blip r:embed="rId2"/>
          <a:srcRect t="11398" r="729" b="5483"/>
          <a:stretch/>
        </p:blipFill>
        <p:spPr>
          <a:xfrm>
            <a:off x="5274373" y="1718187"/>
            <a:ext cx="6605452" cy="3687097"/>
          </a:xfrm>
          <a:prstGeom prst="rect">
            <a:avLst/>
          </a:prstGeom>
        </p:spPr>
      </p:pic>
      <p:sp>
        <p:nvSpPr>
          <p:cNvPr id="8" name="Content Placeholder 7">
            <a:extLst>
              <a:ext uri="{FF2B5EF4-FFF2-40B4-BE49-F238E27FC236}">
                <a16:creationId xmlns:a16="http://schemas.microsoft.com/office/drawing/2014/main" id="{DE442600-79FE-4D35-3435-B4440D87EA16}"/>
              </a:ext>
            </a:extLst>
          </p:cNvPr>
          <p:cNvSpPr>
            <a:spLocks noGrp="1"/>
          </p:cNvSpPr>
          <p:nvPr>
            <p:ph sz="quarter" idx="10"/>
          </p:nvPr>
        </p:nvSpPr>
        <p:spPr>
          <a:xfrm>
            <a:off x="698241" y="1740872"/>
            <a:ext cx="4576131" cy="3687097"/>
          </a:xfrm>
        </p:spPr>
        <p:txBody>
          <a:bodyPr>
            <a:normAutofit fontScale="92500" lnSpcReduction="20000"/>
          </a:bodyPr>
          <a:lstStyle/>
          <a:p>
            <a:r>
              <a:rPr lang="en-GB" dirty="0"/>
              <a:t>Reading lists for your course</a:t>
            </a:r>
          </a:p>
          <a:p>
            <a:r>
              <a:rPr lang="en-GB" dirty="0"/>
              <a:t>Created by your lecturers</a:t>
            </a:r>
          </a:p>
          <a:p>
            <a:r>
              <a:rPr lang="en-GB" dirty="0"/>
              <a:t>Link directly to library resources</a:t>
            </a:r>
          </a:p>
          <a:p>
            <a:r>
              <a:rPr lang="en-GB" dirty="0"/>
              <a:t>Books/ebooks</a:t>
            </a:r>
          </a:p>
          <a:p>
            <a:r>
              <a:rPr lang="en-GB" dirty="0"/>
              <a:t>Journals</a:t>
            </a:r>
          </a:p>
          <a:p>
            <a:r>
              <a:rPr lang="en-GB" dirty="0"/>
              <a:t>Databases</a:t>
            </a:r>
          </a:p>
          <a:p>
            <a:r>
              <a:rPr lang="en-GB" dirty="0"/>
              <a:t>Web resources</a:t>
            </a:r>
          </a:p>
          <a:p>
            <a:r>
              <a:rPr lang="en-GB" dirty="0"/>
              <a:t>BoB playlists </a:t>
            </a:r>
          </a:p>
          <a:p>
            <a:endParaRPr lang="en-GB" dirty="0"/>
          </a:p>
        </p:txBody>
      </p:sp>
      <p:sp>
        <p:nvSpPr>
          <p:cNvPr id="9" name="TextBox 8">
            <a:extLst>
              <a:ext uri="{FF2B5EF4-FFF2-40B4-BE49-F238E27FC236}">
                <a16:creationId xmlns:a16="http://schemas.microsoft.com/office/drawing/2014/main" id="{2E46BCAE-3EB5-D342-D5EC-C9527748EF8E}"/>
              </a:ext>
            </a:extLst>
          </p:cNvPr>
          <p:cNvSpPr txBox="1"/>
          <p:nvPr/>
        </p:nvSpPr>
        <p:spPr>
          <a:xfrm>
            <a:off x="781665" y="5515897"/>
            <a:ext cx="2942303" cy="369332"/>
          </a:xfrm>
          <a:prstGeom prst="rect">
            <a:avLst/>
          </a:prstGeom>
          <a:noFill/>
        </p:spPr>
        <p:txBody>
          <a:bodyPr wrap="square" rtlCol="0">
            <a:spAutoFit/>
          </a:bodyPr>
          <a:lstStyle/>
          <a:p>
            <a:r>
              <a:rPr lang="en-GB" dirty="0">
                <a:hlinkClick r:id="rId3"/>
              </a:rPr>
              <a:t>Online resource lists</a:t>
            </a:r>
            <a:endParaRPr lang="en-GB" dirty="0"/>
          </a:p>
        </p:txBody>
      </p:sp>
    </p:spTree>
    <p:extLst>
      <p:ext uri="{BB962C8B-B14F-4D97-AF65-F5344CB8AC3E}">
        <p14:creationId xmlns:p14="http://schemas.microsoft.com/office/powerpoint/2010/main" val="37668689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cs typeface="Calibri"/>
              </a:rPr>
              <a:t>Browse ejournals via Browzine</a:t>
            </a:r>
            <a:endParaRPr lang="en-GB" dirty="0"/>
          </a:p>
        </p:txBody>
      </p:sp>
      <p:sp>
        <p:nvSpPr>
          <p:cNvPr id="3" name="Content Placeholder 2"/>
          <p:cNvSpPr>
            <a:spLocks noGrp="1"/>
          </p:cNvSpPr>
          <p:nvPr>
            <p:ph sz="quarter" idx="10"/>
          </p:nvPr>
        </p:nvSpPr>
        <p:spPr>
          <a:xfrm>
            <a:off x="374375" y="1654047"/>
            <a:ext cx="3379488" cy="4574040"/>
          </a:xfrm>
        </p:spPr>
        <p:txBody>
          <a:bodyPr>
            <a:normAutofit fontScale="85000" lnSpcReduction="20000"/>
          </a:bodyPr>
          <a:lstStyle/>
          <a:p>
            <a:pPr marL="457200" indent="-457200">
              <a:buFont typeface="Arial"/>
              <a:buChar char="•"/>
            </a:pPr>
            <a:r>
              <a:rPr lang="en-GB" dirty="0">
                <a:latin typeface="Calibri"/>
                <a:cs typeface="Calibri"/>
              </a:rPr>
              <a:t>Search by journal title</a:t>
            </a:r>
          </a:p>
          <a:p>
            <a:pPr marL="457200" indent="-457200">
              <a:buFont typeface="Arial"/>
              <a:buChar char="•"/>
            </a:pPr>
            <a:endParaRPr lang="en-GB" dirty="0">
              <a:latin typeface="Calibri"/>
              <a:cs typeface="Calibri"/>
            </a:endParaRPr>
          </a:p>
          <a:p>
            <a:pPr marL="457200" indent="-457200">
              <a:buFont typeface="Arial"/>
              <a:buChar char="•"/>
            </a:pPr>
            <a:r>
              <a:rPr lang="en-GB" dirty="0">
                <a:latin typeface="Calibri"/>
                <a:cs typeface="Calibri"/>
              </a:rPr>
              <a:t>Browse by subject</a:t>
            </a:r>
          </a:p>
          <a:p>
            <a:pPr marL="457200" indent="-457200">
              <a:buFont typeface="Arial"/>
              <a:buChar char="•"/>
            </a:pPr>
            <a:endParaRPr lang="en-GB" dirty="0">
              <a:latin typeface="Calibri"/>
              <a:cs typeface="Calibri"/>
            </a:endParaRPr>
          </a:p>
          <a:p>
            <a:pPr marL="457200" indent="-457200">
              <a:buFont typeface="Arial"/>
              <a:buChar char="•"/>
            </a:pPr>
            <a:r>
              <a:rPr lang="en-GB" dirty="0">
                <a:latin typeface="Calibri"/>
                <a:cs typeface="Calibri"/>
              </a:rPr>
              <a:t>Keep up-to-date with the latest issues</a:t>
            </a:r>
          </a:p>
          <a:p>
            <a:pPr marL="457200" indent="-457200">
              <a:buFont typeface="Arial"/>
              <a:buChar char="•"/>
            </a:pPr>
            <a:endParaRPr lang="en-GB" dirty="0">
              <a:latin typeface="Calibri"/>
              <a:cs typeface="Calibri"/>
            </a:endParaRPr>
          </a:p>
          <a:p>
            <a:pPr marL="457200" indent="-457200">
              <a:buFont typeface="Arial"/>
              <a:buChar char="•"/>
            </a:pPr>
            <a:r>
              <a:rPr lang="en-GB" dirty="0">
                <a:latin typeface="Calibri"/>
                <a:cs typeface="Calibri"/>
              </a:rPr>
              <a:t>Create an account and stock your own shelf with your favourite titles</a:t>
            </a:r>
          </a:p>
          <a:p>
            <a:pPr marL="0" indent="0">
              <a:buNone/>
            </a:pPr>
            <a:endParaRPr lang="en-GB" dirty="0">
              <a:latin typeface="Calibri"/>
              <a:cs typeface="Calibri"/>
            </a:endParaRPr>
          </a:p>
          <a:p>
            <a:pPr marL="0" indent="0">
              <a:buNone/>
            </a:pPr>
            <a:r>
              <a:rPr lang="en-GB" dirty="0">
                <a:latin typeface="Calibri"/>
                <a:cs typeface="Calibri"/>
                <a:hlinkClick r:id="rId2"/>
              </a:rPr>
              <a:t>Browzine</a:t>
            </a:r>
            <a:endParaRPr lang="en-GB" dirty="0">
              <a:latin typeface="Calibri"/>
              <a:cs typeface="Calibri"/>
            </a:endParaRPr>
          </a:p>
          <a:p>
            <a:pPr marL="457200" indent="-457200">
              <a:buFont typeface="Arial"/>
              <a:buChar char="•"/>
            </a:pPr>
            <a:endParaRPr lang="en-GB" dirty="0">
              <a:latin typeface="Calibri"/>
              <a:cs typeface="Calibri"/>
            </a:endParaRPr>
          </a:p>
          <a:p>
            <a:pPr marL="0" indent="0">
              <a:buNone/>
            </a:pPr>
            <a:endParaRPr lang="en-GB" dirty="0"/>
          </a:p>
        </p:txBody>
      </p:sp>
      <p:pic>
        <p:nvPicPr>
          <p:cNvPr id="5" name="Picture 4">
            <a:extLst>
              <a:ext uri="{FF2B5EF4-FFF2-40B4-BE49-F238E27FC236}">
                <a16:creationId xmlns:a16="http://schemas.microsoft.com/office/drawing/2014/main" id="{7B4CB918-EAF4-4DDF-A1D5-CE8996C585AC}"/>
              </a:ext>
            </a:extLst>
          </p:cNvPr>
          <p:cNvPicPr>
            <a:picLocks noChangeAspect="1"/>
          </p:cNvPicPr>
          <p:nvPr/>
        </p:nvPicPr>
        <p:blipFill rotWithShape="1">
          <a:blip r:embed="rId3"/>
          <a:srcRect l="490" t="11721" r="585" b="6237"/>
          <a:stretch/>
        </p:blipFill>
        <p:spPr>
          <a:xfrm>
            <a:off x="4033685" y="1511709"/>
            <a:ext cx="8012204" cy="4429936"/>
          </a:xfrm>
          <a:prstGeom prst="rect">
            <a:avLst/>
          </a:prstGeom>
        </p:spPr>
      </p:pic>
    </p:spTree>
    <p:extLst>
      <p:ext uri="{BB962C8B-B14F-4D97-AF65-F5344CB8AC3E}">
        <p14:creationId xmlns:p14="http://schemas.microsoft.com/office/powerpoint/2010/main" val="32447692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497901" y="5566305"/>
            <a:ext cx="5253297" cy="494722"/>
          </a:xfrm>
        </p:spPr>
        <p:txBody>
          <a:bodyPr/>
          <a:lstStyle/>
          <a:p>
            <a:r>
              <a:rPr lang="en-US" dirty="0">
                <a:hlinkClick r:id="rId2"/>
              </a:rPr>
              <a:t>Database Search</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698241" y="1753183"/>
            <a:ext cx="4684641" cy="4060483"/>
          </a:xfrm>
        </p:spPr>
        <p:txBody>
          <a:bodyPr>
            <a:normAutofit/>
          </a:bodyPr>
          <a:lstStyle/>
          <a:p>
            <a:r>
              <a:rPr lang="en-GB" sz="2200" dirty="0"/>
              <a:t>Browse databases not searched by the library search:</a:t>
            </a:r>
          </a:p>
          <a:p>
            <a:pPr lvl="1"/>
            <a:r>
              <a:rPr lang="en-GB" sz="1800" dirty="0"/>
              <a:t>BoB</a:t>
            </a:r>
          </a:p>
          <a:p>
            <a:pPr lvl="1"/>
            <a:r>
              <a:rPr lang="en-GB" sz="1800" dirty="0"/>
              <a:t>Digimap</a:t>
            </a:r>
          </a:p>
          <a:p>
            <a:pPr lvl="1"/>
            <a:r>
              <a:rPr lang="en-GB" sz="1800" dirty="0"/>
              <a:t>Cite Them Right</a:t>
            </a:r>
          </a:p>
          <a:p>
            <a:r>
              <a:rPr lang="en-GB" sz="2200" dirty="0"/>
              <a:t>Go directly to subject specific databases:</a:t>
            </a:r>
          </a:p>
          <a:p>
            <a:pPr lvl="1"/>
            <a:r>
              <a:rPr lang="en-GB" sz="1800" b="0" i="0" dirty="0">
                <a:solidFill>
                  <a:srgbClr val="3A3A3A"/>
                </a:solidFill>
                <a:effectLst/>
              </a:rPr>
              <a:t>IEEE Xplore Digital </a:t>
            </a:r>
            <a:r>
              <a:rPr lang="en-GB" sz="1800" dirty="0">
                <a:solidFill>
                  <a:srgbClr val="3A3A3A"/>
                </a:solidFill>
              </a:rPr>
              <a:t>L</a:t>
            </a:r>
            <a:r>
              <a:rPr lang="en-GB" sz="1800" b="0" i="0" dirty="0">
                <a:solidFill>
                  <a:srgbClr val="3A3A3A"/>
                </a:solidFill>
                <a:effectLst/>
              </a:rPr>
              <a:t>ibrary</a:t>
            </a:r>
          </a:p>
          <a:p>
            <a:pPr lvl="1"/>
            <a:r>
              <a:rPr lang="en-GB" sz="1800" dirty="0"/>
              <a:t>IHS Market for CIS</a:t>
            </a:r>
          </a:p>
          <a:p>
            <a:pPr lvl="1"/>
            <a:r>
              <a:rPr lang="en-GB" sz="1800" dirty="0"/>
              <a:t>Proquest Central</a:t>
            </a:r>
          </a:p>
          <a:p>
            <a:pPr lvl="1"/>
            <a:r>
              <a:rPr lang="en-GB" sz="1800" dirty="0"/>
              <a:t>Science Direct</a:t>
            </a:r>
          </a:p>
          <a:p>
            <a:pPr lvl="1"/>
            <a:r>
              <a:rPr lang="en-GB" sz="1800"/>
              <a:t>MarketLine Advantage</a:t>
            </a:r>
            <a:endParaRPr lang="en-GB" sz="1800" dirty="0"/>
          </a:p>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Database Search</a:t>
            </a:r>
          </a:p>
        </p:txBody>
      </p:sp>
      <p:pic>
        <p:nvPicPr>
          <p:cNvPr id="10" name="Picture 9">
            <a:extLst>
              <a:ext uri="{FF2B5EF4-FFF2-40B4-BE49-F238E27FC236}">
                <a16:creationId xmlns:a16="http://schemas.microsoft.com/office/drawing/2014/main" id="{937688F6-02C0-B990-BC41-F5A5E1CD4384}"/>
              </a:ext>
            </a:extLst>
          </p:cNvPr>
          <p:cNvPicPr>
            <a:picLocks noChangeAspect="1"/>
          </p:cNvPicPr>
          <p:nvPr/>
        </p:nvPicPr>
        <p:blipFill rotWithShape="1">
          <a:blip r:embed="rId3"/>
          <a:srcRect l="189" t="38826" r="39042" b="8930"/>
          <a:stretch/>
        </p:blipFill>
        <p:spPr>
          <a:xfrm>
            <a:off x="5555410" y="1822300"/>
            <a:ext cx="6251277" cy="3582839"/>
          </a:xfrm>
          <a:prstGeom prst="rect">
            <a:avLst/>
          </a:prstGeom>
        </p:spPr>
      </p:pic>
    </p:spTree>
    <p:extLst>
      <p:ext uri="{BB962C8B-B14F-4D97-AF65-F5344CB8AC3E}">
        <p14:creationId xmlns:p14="http://schemas.microsoft.com/office/powerpoint/2010/main" val="39358676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05212-9F45-42B4-893F-957ED2BA3A82}"/>
              </a:ext>
            </a:extLst>
          </p:cNvPr>
          <p:cNvSpPr>
            <a:spLocks noGrp="1"/>
          </p:cNvSpPr>
          <p:nvPr>
            <p:ph type="title"/>
          </p:nvPr>
        </p:nvSpPr>
        <p:spPr/>
        <p:txBody>
          <a:bodyPr/>
          <a:lstStyle/>
          <a:p>
            <a:r>
              <a:rPr lang="en-GB" dirty="0"/>
              <a:t>Some useful databases</a:t>
            </a:r>
          </a:p>
        </p:txBody>
      </p:sp>
      <p:sp>
        <p:nvSpPr>
          <p:cNvPr id="3" name="Content Placeholder 2">
            <a:extLst>
              <a:ext uri="{FF2B5EF4-FFF2-40B4-BE49-F238E27FC236}">
                <a16:creationId xmlns:a16="http://schemas.microsoft.com/office/drawing/2014/main" id="{8A145972-057E-46E5-B5FF-E717A1350ED2}"/>
              </a:ext>
            </a:extLst>
          </p:cNvPr>
          <p:cNvSpPr>
            <a:spLocks noGrp="1"/>
          </p:cNvSpPr>
          <p:nvPr>
            <p:ph sz="quarter" idx="10"/>
          </p:nvPr>
        </p:nvSpPr>
        <p:spPr/>
        <p:txBody>
          <a:bodyPr>
            <a:normAutofit fontScale="92500" lnSpcReduction="20000"/>
          </a:bodyPr>
          <a:lstStyle/>
          <a:p>
            <a:r>
              <a:rPr lang="en-GB" sz="2400" b="1" dirty="0">
                <a:hlinkClick r:id="rId2"/>
              </a:rPr>
              <a:t>IEEE Xplore Digital Library </a:t>
            </a:r>
            <a:endParaRPr lang="en-GB" sz="2400" b="1" dirty="0"/>
          </a:p>
          <a:p>
            <a:pPr marL="0" indent="0">
              <a:buNone/>
            </a:pPr>
            <a:r>
              <a:rPr lang="en-GB" sz="2400" b="0" i="0" dirty="0">
                <a:solidFill>
                  <a:srgbClr val="3A3A3A"/>
                </a:solidFill>
                <a:effectLst/>
              </a:rPr>
              <a:t>Covers literature in electrical engineering, computer science, and electronics. Full text articles from IEEE journals, transactions, and magazines.</a:t>
            </a:r>
          </a:p>
          <a:p>
            <a:r>
              <a:rPr lang="en-GB" sz="2400" b="1" dirty="0">
                <a:solidFill>
                  <a:srgbClr val="3A3A3A"/>
                </a:solidFill>
                <a:hlinkClick r:id="rId3"/>
              </a:rPr>
              <a:t>IHS Markit</a:t>
            </a:r>
            <a:endParaRPr lang="en-GB" sz="2400" b="1" i="0" dirty="0">
              <a:solidFill>
                <a:srgbClr val="3A3A3A"/>
              </a:solidFill>
              <a:effectLst/>
            </a:endParaRPr>
          </a:p>
          <a:p>
            <a:pPr marL="0" indent="0">
              <a:buNone/>
            </a:pPr>
            <a:r>
              <a:rPr lang="en-GB" sz="2400" dirty="0">
                <a:solidFill>
                  <a:srgbClr val="3A3A3A"/>
                </a:solidFill>
              </a:rPr>
              <a:t>This database contains the Construction Information Service (CIS) which contains, news, British Standards, articles, access to the Architects’ Journal, legislation, BIM</a:t>
            </a:r>
          </a:p>
          <a:p>
            <a:r>
              <a:rPr lang="en-GB" sz="2400" b="1" dirty="0">
                <a:solidFill>
                  <a:srgbClr val="3A3A3A"/>
                </a:solidFill>
                <a:hlinkClick r:id="rId4"/>
              </a:rPr>
              <a:t>Proquest Central</a:t>
            </a:r>
            <a:endParaRPr lang="en-GB" sz="2400" b="1" dirty="0">
              <a:solidFill>
                <a:srgbClr val="3A3A3A"/>
              </a:solidFill>
            </a:endParaRPr>
          </a:p>
          <a:p>
            <a:pPr marL="0" indent="0">
              <a:buNone/>
            </a:pPr>
            <a:r>
              <a:rPr lang="en-GB" sz="2400" dirty="0">
                <a:solidFill>
                  <a:srgbClr val="3A3A3A"/>
                </a:solidFill>
              </a:rPr>
              <a:t>This is a multidisciplinary database but you can limit it to search just the Engineering database or Environmental Science database</a:t>
            </a:r>
          </a:p>
          <a:p>
            <a:r>
              <a:rPr lang="en-GB" sz="2400" b="1" dirty="0">
                <a:solidFill>
                  <a:srgbClr val="3A3A3A"/>
                </a:solidFill>
                <a:hlinkClick r:id="rId5"/>
              </a:rPr>
              <a:t>Science Direct</a:t>
            </a:r>
            <a:endParaRPr lang="en-GB" sz="2400" b="1" dirty="0">
              <a:solidFill>
                <a:srgbClr val="3A3A3A"/>
              </a:solidFill>
            </a:endParaRPr>
          </a:p>
          <a:p>
            <a:pPr marL="0" indent="0">
              <a:buNone/>
            </a:pPr>
            <a:r>
              <a:rPr lang="en-GB" sz="2400" dirty="0">
                <a:solidFill>
                  <a:srgbClr val="2E2E2E"/>
                </a:solidFill>
              </a:rPr>
              <a:t>This database has a l</a:t>
            </a:r>
            <a:r>
              <a:rPr lang="en-GB" sz="2400" b="0" i="0" dirty="0">
                <a:solidFill>
                  <a:srgbClr val="2E2E2E"/>
                </a:solidFill>
                <a:effectLst/>
              </a:rPr>
              <a:t>arge collection of Physical Sciences and Engineering publications</a:t>
            </a:r>
            <a:endParaRPr lang="en-GB" sz="2400" b="1" dirty="0">
              <a:solidFill>
                <a:srgbClr val="3A3A3A"/>
              </a:solidFill>
            </a:endParaRPr>
          </a:p>
          <a:p>
            <a:r>
              <a:rPr lang="en-GB" sz="2400" b="1" dirty="0">
                <a:solidFill>
                  <a:srgbClr val="3A3A3A"/>
                </a:solidFill>
                <a:hlinkClick r:id="rId6"/>
              </a:rPr>
              <a:t>MarketLine Advantage</a:t>
            </a:r>
            <a:endParaRPr lang="en-GB" sz="2400" b="1" dirty="0">
              <a:solidFill>
                <a:srgbClr val="3A3A3A"/>
              </a:solidFill>
            </a:endParaRPr>
          </a:p>
          <a:p>
            <a:pPr marL="0" indent="0">
              <a:buNone/>
            </a:pPr>
            <a:r>
              <a:rPr lang="en-GB" sz="2400" dirty="0">
                <a:solidFill>
                  <a:srgbClr val="3A3A3A"/>
                </a:solidFill>
              </a:rPr>
              <a:t>This database provides c</a:t>
            </a:r>
            <a:r>
              <a:rPr lang="en-GB" sz="2400" b="0" i="0" dirty="0">
                <a:solidFill>
                  <a:srgbClr val="3A3A3A"/>
                </a:solidFill>
                <a:effectLst/>
              </a:rPr>
              <a:t>ompany reports, industry profiles, country and city reports.  </a:t>
            </a:r>
            <a:r>
              <a:rPr lang="en-GB" sz="2400" dirty="0">
                <a:solidFill>
                  <a:srgbClr val="3A3A3A"/>
                </a:solidFill>
              </a:rPr>
              <a:t>It also has extensive</a:t>
            </a:r>
            <a:r>
              <a:rPr lang="en-GB" sz="2400" b="0" i="0" dirty="0">
                <a:solidFill>
                  <a:srgbClr val="3A3A3A"/>
                </a:solidFill>
                <a:effectLst/>
              </a:rPr>
              <a:t> statistical data, analysis, and case studies.</a:t>
            </a:r>
            <a:endParaRPr lang="en-GB" sz="2400" b="1" dirty="0">
              <a:solidFill>
                <a:srgbClr val="3A3A3A"/>
              </a:solidFill>
            </a:endParaRPr>
          </a:p>
          <a:p>
            <a:pPr marL="0" indent="0">
              <a:buNone/>
            </a:pPr>
            <a:endParaRPr lang="en-GB" sz="1800" b="1" dirty="0">
              <a:solidFill>
                <a:srgbClr val="3A3A3A"/>
              </a:solidFill>
            </a:endParaRPr>
          </a:p>
        </p:txBody>
      </p:sp>
    </p:spTree>
    <p:extLst>
      <p:ext uri="{BB962C8B-B14F-4D97-AF65-F5344CB8AC3E}">
        <p14:creationId xmlns:p14="http://schemas.microsoft.com/office/powerpoint/2010/main" val="41738517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227176" y="4788387"/>
            <a:ext cx="5253297" cy="494722"/>
          </a:xfrm>
        </p:spPr>
        <p:txBody>
          <a:bodyPr/>
          <a:lstStyle/>
          <a:p>
            <a:r>
              <a:rPr lang="en-US" dirty="0">
                <a:hlinkClick r:id="rId2"/>
              </a:rPr>
              <a:t>IEEE Xplore Digital Library</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IEEE Xplore Digital Library</a:t>
            </a:r>
          </a:p>
        </p:txBody>
      </p:sp>
      <p:pic>
        <p:nvPicPr>
          <p:cNvPr id="5" name="Picture 4">
            <a:extLst>
              <a:ext uri="{FF2B5EF4-FFF2-40B4-BE49-F238E27FC236}">
                <a16:creationId xmlns:a16="http://schemas.microsoft.com/office/drawing/2014/main" id="{9B95FEEA-8E84-5585-BECF-778CD78238FC}"/>
              </a:ext>
            </a:extLst>
          </p:cNvPr>
          <p:cNvPicPr>
            <a:picLocks noChangeAspect="1"/>
          </p:cNvPicPr>
          <p:nvPr/>
        </p:nvPicPr>
        <p:blipFill rotWithShape="1">
          <a:blip r:embed="rId3"/>
          <a:srcRect t="11321" r="1418" b="26792"/>
          <a:stretch/>
        </p:blipFill>
        <p:spPr>
          <a:xfrm>
            <a:off x="5227176" y="2005298"/>
            <a:ext cx="6734787" cy="2818615"/>
          </a:xfrm>
          <a:prstGeom prst="rect">
            <a:avLst/>
          </a:prstGeom>
        </p:spPr>
      </p:pic>
      <p:sp>
        <p:nvSpPr>
          <p:cNvPr id="4" name="TextBox 3">
            <a:extLst>
              <a:ext uri="{FF2B5EF4-FFF2-40B4-BE49-F238E27FC236}">
                <a16:creationId xmlns:a16="http://schemas.microsoft.com/office/drawing/2014/main" id="{BDA16251-5E6F-338C-6D00-A43227D9359E}"/>
              </a:ext>
            </a:extLst>
          </p:cNvPr>
          <p:cNvSpPr txBox="1"/>
          <p:nvPr/>
        </p:nvSpPr>
        <p:spPr>
          <a:xfrm>
            <a:off x="230037" y="1446247"/>
            <a:ext cx="4997139" cy="4524315"/>
          </a:xfrm>
          <a:prstGeom prst="rect">
            <a:avLst/>
          </a:prstGeom>
          <a:noFill/>
        </p:spPr>
        <p:txBody>
          <a:bodyPr wrap="square">
            <a:spAutoFit/>
          </a:bodyPr>
          <a:lstStyle/>
          <a:p>
            <a:pPr marL="342900" marR="0" lvl="0" indent="-342900" algn="l" defTabSz="457200" rtl="0" eaLnBrk="1" fontAlgn="base" latinLnBrk="0" hangingPunct="1">
              <a:lnSpc>
                <a:spcPct val="100000"/>
              </a:lnSpc>
              <a:spcBef>
                <a:spcPct val="0"/>
              </a:spcBef>
              <a:spcAft>
                <a:spcPct val="0"/>
              </a:spcAft>
              <a:buClrTx/>
              <a:buSzTx/>
              <a:buFont typeface="Wingdings" panose="05000000000000000000" pitchFamily="2" charset="2"/>
              <a:buChar char="§"/>
              <a:tabLst/>
              <a:defRPr/>
            </a:pPr>
            <a:r>
              <a:rPr kumimoji="0" lang="en-US" sz="1800" b="0" i="0" u="none" strike="noStrike" kern="1200" cap="none" spc="0" normalizeH="0" baseline="0" noProof="0" dirty="0">
                <a:ln>
                  <a:noFill/>
                </a:ln>
                <a:solidFill>
                  <a:srgbClr val="404040"/>
                </a:solidFill>
                <a:effectLst/>
                <a:uLnTx/>
                <a:uFillTx/>
                <a:latin typeface="Verdana" panose="020B0604030504040204" pitchFamily="34" charset="0"/>
                <a:ea typeface="Verdana" panose="020B0604030504040204" pitchFamily="34" charset="0"/>
                <a:cs typeface="Verdana" panose="020B0604030504040204" pitchFamily="34" charset="0"/>
              </a:rPr>
              <a:t>Over 5 million full-text documents</a:t>
            </a:r>
          </a:p>
          <a:p>
            <a:pPr marL="342900" marR="0" lvl="0" indent="-342900" algn="l" defTabSz="457200" rtl="0" eaLnBrk="1" fontAlgn="base" latinLnBrk="0" hangingPunct="1">
              <a:lnSpc>
                <a:spcPct val="100000"/>
              </a:lnSpc>
              <a:spcBef>
                <a:spcPct val="0"/>
              </a:spcBef>
              <a:spcAft>
                <a:spcPct val="0"/>
              </a:spcAft>
              <a:buClrTx/>
              <a:buSzTx/>
              <a:buFont typeface="Wingdings" panose="05000000000000000000" pitchFamily="2" charset="2"/>
              <a:buChar char="§"/>
              <a:tabLst/>
              <a:defRPr/>
            </a:pPr>
            <a:r>
              <a:rPr kumimoji="0" lang="en-US" sz="1800" b="0" i="0" u="none" strike="noStrike" kern="1200" cap="none" spc="0" normalizeH="0" baseline="0" noProof="0" dirty="0">
                <a:ln>
                  <a:noFill/>
                </a:ln>
                <a:solidFill>
                  <a:srgbClr val="404040"/>
                </a:solidFill>
                <a:effectLst/>
                <a:uLnTx/>
                <a:uFillTx/>
                <a:latin typeface="Verdana" panose="020B0604030504040204" pitchFamily="34" charset="0"/>
                <a:ea typeface="Verdana" panose="020B0604030504040204" pitchFamily="34" charset="0"/>
                <a:cs typeface="Verdana" panose="020B0604030504040204" pitchFamily="34" charset="0"/>
              </a:rPr>
              <a:t>Approximately 20,000 new documents added to IEEE </a:t>
            </a:r>
            <a:r>
              <a:rPr kumimoji="0" lang="en-US" sz="1800" b="0" i="1" u="none" strike="noStrike" kern="1200" cap="none" spc="0" normalizeH="0" baseline="0" noProof="0" dirty="0">
                <a:ln>
                  <a:noFill/>
                </a:ln>
                <a:solidFill>
                  <a:srgbClr val="404040"/>
                </a:solidFill>
                <a:effectLst/>
                <a:uLnTx/>
                <a:uFillTx/>
                <a:latin typeface="Verdana" panose="020B0604030504040204" pitchFamily="34" charset="0"/>
                <a:ea typeface="Verdana" panose="020B0604030504040204" pitchFamily="34" charset="0"/>
                <a:cs typeface="Verdana" panose="020B0604030504040204" pitchFamily="34" charset="0"/>
              </a:rPr>
              <a:t>Xplore</a:t>
            </a:r>
            <a:r>
              <a:rPr kumimoji="0" lang="en-US" sz="1800" b="0" i="0" u="none" strike="noStrike" kern="1200" cap="none" spc="0" normalizeH="0" baseline="0" noProof="0" dirty="0">
                <a:ln>
                  <a:noFill/>
                </a:ln>
                <a:solidFill>
                  <a:srgbClr val="404040"/>
                </a:solidFill>
                <a:effectLst/>
                <a:uLnTx/>
                <a:uFillTx/>
                <a:latin typeface="Verdana" panose="020B0604030504040204" pitchFamily="34" charset="0"/>
                <a:ea typeface="Verdana" panose="020B0604030504040204" pitchFamily="34" charset="0"/>
                <a:cs typeface="Verdana" panose="020B0604030504040204" pitchFamily="34" charset="0"/>
              </a:rPr>
              <a:t> each month</a:t>
            </a:r>
          </a:p>
          <a:p>
            <a:pPr marL="342900" marR="0" lvl="0" indent="-342900" algn="l" defTabSz="457200" rtl="0" eaLnBrk="1" fontAlgn="base" latinLnBrk="0" hangingPunct="1">
              <a:lnSpc>
                <a:spcPct val="100000"/>
              </a:lnSpc>
              <a:spcBef>
                <a:spcPct val="0"/>
              </a:spcBef>
              <a:spcAft>
                <a:spcPct val="0"/>
              </a:spcAft>
              <a:buClrTx/>
              <a:buSzTx/>
              <a:buFont typeface="Wingdings" panose="05000000000000000000" pitchFamily="2" charset="2"/>
              <a:buChar char="§"/>
              <a:tabLst/>
              <a:defRPr/>
            </a:pPr>
            <a:r>
              <a:rPr kumimoji="0" lang="en-US" sz="1800" b="0" i="0" u="none" strike="noStrike" kern="1200" cap="none" spc="0" normalizeH="0" baseline="0" noProof="0" dirty="0">
                <a:ln>
                  <a:noFill/>
                </a:ln>
                <a:solidFill>
                  <a:srgbClr val="404040"/>
                </a:solidFill>
                <a:effectLst/>
                <a:uLnTx/>
                <a:uFillTx/>
                <a:latin typeface="Verdana" panose="020B0604030504040204" pitchFamily="34" charset="0"/>
                <a:ea typeface="Verdana" panose="020B0604030504040204" pitchFamily="34" charset="0"/>
                <a:cs typeface="Verdana" panose="020B0604030504040204" pitchFamily="34" charset="0"/>
              </a:rPr>
              <a:t>More than 25 full years of IEEE journals, conference proceedings, and standards (back to 1988)</a:t>
            </a:r>
          </a:p>
          <a:p>
            <a:pPr marL="342900" marR="0" lvl="0" indent="-342900" algn="l" defTabSz="457200" rtl="0" eaLnBrk="1" fontAlgn="base" latinLnBrk="0" hangingPunct="1">
              <a:lnSpc>
                <a:spcPct val="100000"/>
              </a:lnSpc>
              <a:spcBef>
                <a:spcPct val="0"/>
              </a:spcBef>
              <a:spcAft>
                <a:spcPct val="0"/>
              </a:spcAft>
              <a:buClrTx/>
              <a:buSzTx/>
              <a:buFont typeface="Wingdings" panose="05000000000000000000" pitchFamily="2" charset="2"/>
              <a:buChar char="§"/>
              <a:tabLst/>
              <a:defRPr/>
            </a:pPr>
            <a:r>
              <a:rPr kumimoji="0" lang="en-US" sz="1800" b="0" i="0" u="none" strike="noStrike" kern="1200" cap="none" spc="0" normalizeH="0" baseline="0" noProof="0" dirty="0">
                <a:ln>
                  <a:noFill/>
                </a:ln>
                <a:solidFill>
                  <a:srgbClr val="404040"/>
                </a:solidFill>
                <a:effectLst/>
                <a:uLnTx/>
                <a:uFillTx/>
                <a:latin typeface="Verdana" panose="020B0604030504040204" pitchFamily="34" charset="0"/>
                <a:ea typeface="Verdana" panose="020B0604030504040204" pitchFamily="34" charset="0"/>
                <a:cs typeface="Verdana" panose="020B0604030504040204" pitchFamily="34" charset="0"/>
              </a:rPr>
              <a:t>192 IEEE journals, magazines, and transactions</a:t>
            </a:r>
          </a:p>
          <a:p>
            <a:pPr marL="342900" marR="0" lvl="0" indent="-342900" algn="l" defTabSz="457200" rtl="0" eaLnBrk="1" fontAlgn="base" latinLnBrk="0" hangingPunct="1">
              <a:lnSpc>
                <a:spcPct val="100000"/>
              </a:lnSpc>
              <a:spcBef>
                <a:spcPct val="0"/>
              </a:spcBef>
              <a:spcAft>
                <a:spcPct val="0"/>
              </a:spcAft>
              <a:buClrTx/>
              <a:buSzTx/>
              <a:buFont typeface="Wingdings" panose="05000000000000000000" pitchFamily="2" charset="2"/>
              <a:buChar char="§"/>
              <a:tabLst/>
              <a:defRPr/>
            </a:pPr>
            <a:r>
              <a:rPr kumimoji="0" lang="en-US" sz="1800" b="0" i="0" u="none" strike="noStrike" kern="1200" cap="none" spc="0" normalizeH="0" baseline="0" noProof="0" dirty="0">
                <a:ln>
                  <a:noFill/>
                </a:ln>
                <a:solidFill>
                  <a:srgbClr val="404040"/>
                </a:solidFill>
                <a:effectLst/>
                <a:uLnTx/>
                <a:uFillTx/>
                <a:latin typeface="Verdana" panose="020B0604030504040204" pitchFamily="34" charset="0"/>
                <a:ea typeface="Verdana" panose="020B0604030504040204" pitchFamily="34" charset="0"/>
                <a:cs typeface="+mn-cs"/>
              </a:rPr>
              <a:t>Proceedings from over 1,700 IEEE and IET conference titles</a:t>
            </a:r>
            <a:endParaRPr kumimoji="0" lang="en-US" sz="1800" b="0" i="0" u="none" strike="noStrike" kern="1200" cap="none" spc="0" normalizeH="0" baseline="0" noProof="0" dirty="0">
              <a:ln>
                <a:noFill/>
              </a:ln>
              <a:solidFill>
                <a:srgbClr val="404040"/>
              </a:solidFill>
              <a:effectLst/>
              <a:uLnTx/>
              <a:uFillTx/>
              <a:latin typeface="Trebuchet MS"/>
              <a:ea typeface="+mn-ea"/>
              <a:cs typeface="+mn-cs"/>
            </a:endParaRPr>
          </a:p>
          <a:p>
            <a:pPr marL="342900" marR="0" lvl="0" indent="-342900" algn="l" defTabSz="457200" rtl="0" eaLnBrk="1" fontAlgn="base" latinLnBrk="0" hangingPunct="1">
              <a:lnSpc>
                <a:spcPct val="100000"/>
              </a:lnSpc>
              <a:spcBef>
                <a:spcPct val="0"/>
              </a:spcBef>
              <a:spcAft>
                <a:spcPct val="0"/>
              </a:spcAft>
              <a:buClrTx/>
              <a:buSzTx/>
              <a:buFont typeface="Wingdings" panose="05000000000000000000" pitchFamily="2" charset="2"/>
              <a:buChar char="§"/>
              <a:tabLst/>
              <a:defRPr/>
            </a:pPr>
            <a:r>
              <a:rPr kumimoji="0" lang="en-US" sz="1800" b="0" i="0" u="none" strike="noStrike" kern="1200" cap="none" spc="0" normalizeH="0" baseline="0" noProof="0" dirty="0">
                <a:ln>
                  <a:noFill/>
                </a:ln>
                <a:solidFill>
                  <a:srgbClr val="404040"/>
                </a:solidFill>
                <a:effectLst/>
                <a:uLnTx/>
                <a:uFillTx/>
                <a:latin typeface="Verdana" panose="020B0604030504040204" pitchFamily="34" charset="0"/>
                <a:ea typeface="Verdana" panose="020B0604030504040204" pitchFamily="34" charset="0"/>
                <a:cs typeface="+mn-cs"/>
              </a:rPr>
              <a:t>30+ IET journals and magazines</a:t>
            </a:r>
          </a:p>
          <a:p>
            <a:pPr marL="342900" marR="0" lvl="0" indent="-342900" algn="l" defTabSz="457200" rtl="0" eaLnBrk="1" fontAlgn="base" latinLnBrk="0" hangingPunct="1">
              <a:lnSpc>
                <a:spcPct val="100000"/>
              </a:lnSpc>
              <a:spcBef>
                <a:spcPct val="0"/>
              </a:spcBef>
              <a:spcAft>
                <a:spcPct val="0"/>
              </a:spcAft>
              <a:buClrTx/>
              <a:buSzTx/>
              <a:buFont typeface="Wingdings" panose="05000000000000000000" pitchFamily="2" charset="2"/>
              <a:buChar char="§"/>
              <a:tabLst/>
              <a:defRPr/>
            </a:pPr>
            <a:r>
              <a:rPr kumimoji="0" lang="en-US" sz="1800" b="0" i="0" u="none" strike="noStrike" kern="1200" cap="none" spc="0" normalizeH="0" baseline="0" noProof="0" dirty="0">
                <a:ln>
                  <a:noFill/>
                </a:ln>
                <a:solidFill>
                  <a:srgbClr val="404040"/>
                </a:solidFill>
                <a:effectLst/>
                <a:uLnTx/>
                <a:uFillTx/>
                <a:latin typeface="Verdana" panose="020B0604030504040204" pitchFamily="34" charset="0"/>
                <a:ea typeface="Verdana" panose="020B0604030504040204" pitchFamily="34" charset="0"/>
                <a:cs typeface="+mn-cs"/>
              </a:rPr>
              <a:t>Access to the archive of Nokia Bell Labs Technical Journal</a:t>
            </a:r>
          </a:p>
          <a:p>
            <a:pPr marL="342900" marR="0" lvl="0" indent="-342900" algn="l" defTabSz="457200" rtl="0" eaLnBrk="1" fontAlgn="base" latinLnBrk="0" hangingPunct="1">
              <a:lnSpc>
                <a:spcPct val="100000"/>
              </a:lnSpc>
              <a:spcBef>
                <a:spcPct val="0"/>
              </a:spcBef>
              <a:spcAft>
                <a:spcPct val="0"/>
              </a:spcAft>
              <a:buClrTx/>
              <a:buSzTx/>
              <a:buFont typeface="Wingdings" panose="05000000000000000000" pitchFamily="2" charset="2"/>
              <a:buChar char="§"/>
              <a:tabLst/>
              <a:defRPr/>
            </a:pPr>
            <a:r>
              <a:rPr kumimoji="0" lang="en-US" sz="1800" b="0" i="0" u="none" strike="noStrike" kern="1200" cap="none" spc="0" normalizeH="0" baseline="0" noProof="0" dirty="0">
                <a:ln>
                  <a:noFill/>
                </a:ln>
                <a:solidFill>
                  <a:srgbClr val="404040"/>
                </a:solidFill>
                <a:effectLst/>
                <a:uLnTx/>
                <a:uFillTx/>
                <a:latin typeface="Verdana" panose="020B0604030504040204" pitchFamily="34" charset="0"/>
                <a:ea typeface="Verdana" panose="020B0604030504040204" pitchFamily="34" charset="0"/>
                <a:cs typeface="Verdana" panose="020B0604030504040204" pitchFamily="34" charset="0"/>
              </a:rPr>
              <a:t>More than 11 million downloads per month</a:t>
            </a:r>
          </a:p>
          <a:p>
            <a:pPr marL="342900" marR="0" lvl="0" indent="-342900" algn="l" defTabSz="457200" rtl="0" eaLnBrk="1" fontAlgn="base" latinLnBrk="0" hangingPunct="1">
              <a:lnSpc>
                <a:spcPct val="100000"/>
              </a:lnSpc>
              <a:spcBef>
                <a:spcPct val="0"/>
              </a:spcBef>
              <a:spcAft>
                <a:spcPct val="0"/>
              </a:spcAft>
              <a:buClrTx/>
              <a:buSzTx/>
              <a:buFont typeface="Wingdings" panose="05000000000000000000" pitchFamily="2" charset="2"/>
              <a:buChar char="§"/>
              <a:tabLst/>
              <a:defRPr/>
            </a:pPr>
            <a:r>
              <a:rPr kumimoji="0" lang="en-US" sz="1800" b="0" i="0" u="none" strike="noStrike" kern="1200" cap="none" spc="0" normalizeH="0" baseline="0" noProof="0" dirty="0">
                <a:ln>
                  <a:noFill/>
                </a:ln>
                <a:solidFill>
                  <a:srgbClr val="404040"/>
                </a:solidFill>
                <a:effectLst/>
                <a:uLnTx/>
                <a:uFillTx/>
                <a:latin typeface="Verdana" panose="020B0604030504040204" pitchFamily="34" charset="0"/>
                <a:ea typeface="Verdana" panose="020B0604030504040204" pitchFamily="34" charset="0"/>
                <a:cs typeface="Verdana" panose="020B0604030504040204" pitchFamily="34" charset="0"/>
              </a:rPr>
              <a:t>Over 4 million unique users</a:t>
            </a:r>
          </a:p>
        </p:txBody>
      </p:sp>
    </p:spTree>
    <p:extLst>
      <p:ext uri="{BB962C8B-B14F-4D97-AF65-F5344CB8AC3E}">
        <p14:creationId xmlns:p14="http://schemas.microsoft.com/office/powerpoint/2010/main" val="15337202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4332589" y="5633128"/>
            <a:ext cx="5253297" cy="494722"/>
          </a:xfrm>
        </p:spPr>
        <p:txBody>
          <a:bodyPr/>
          <a:lstStyle/>
          <a:p>
            <a:r>
              <a:rPr lang="en-US" dirty="0">
                <a:hlinkClick r:id="rId2"/>
              </a:rPr>
              <a:t>IHS Markit</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Construction Information Service (CIS)</a:t>
            </a:r>
          </a:p>
        </p:txBody>
      </p:sp>
      <p:sp>
        <p:nvSpPr>
          <p:cNvPr id="7" name="TextBox 6">
            <a:extLst>
              <a:ext uri="{FF2B5EF4-FFF2-40B4-BE49-F238E27FC236}">
                <a16:creationId xmlns:a16="http://schemas.microsoft.com/office/drawing/2014/main" id="{64624B7F-074F-D5AA-DE1E-7B666BBACD5C}"/>
              </a:ext>
            </a:extLst>
          </p:cNvPr>
          <p:cNvSpPr txBox="1"/>
          <p:nvPr/>
        </p:nvSpPr>
        <p:spPr>
          <a:xfrm>
            <a:off x="533486" y="1783165"/>
            <a:ext cx="3544244" cy="3693319"/>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rgbClr val="3A3A3A"/>
                </a:solidFill>
              </a:rPr>
              <a:t>Access the Construction Information Service (CIS) through IHS Markit </a:t>
            </a:r>
            <a:endParaRPr lang="en-GB" b="0" i="0" dirty="0">
              <a:solidFill>
                <a:srgbClr val="3A3A3A"/>
              </a:solidFill>
              <a:effectLst/>
            </a:endParaRPr>
          </a:p>
          <a:p>
            <a:pPr marL="285750" indent="-285750">
              <a:buFont typeface="Arial" panose="020B0604020202020204" pitchFamily="34" charset="0"/>
              <a:buChar char="•"/>
            </a:pPr>
            <a:endParaRPr lang="en-GB" dirty="0">
              <a:solidFill>
                <a:srgbClr val="3A3A3A"/>
              </a:solidFill>
            </a:endParaRPr>
          </a:p>
          <a:p>
            <a:pPr marL="285750" indent="-285750">
              <a:buFont typeface="Arial" panose="020B0604020202020204" pitchFamily="34" charset="0"/>
              <a:buChar char="•"/>
            </a:pPr>
            <a:r>
              <a:rPr lang="en-GB" dirty="0">
                <a:solidFill>
                  <a:srgbClr val="3A3A3A"/>
                </a:solidFill>
              </a:rPr>
              <a:t>CIS contains</a:t>
            </a:r>
            <a:r>
              <a:rPr lang="en-GB" sz="1800" dirty="0">
                <a:solidFill>
                  <a:srgbClr val="3A3A3A"/>
                </a:solidFill>
              </a:rPr>
              <a:t>, news, British Standards, articles, access to the Architects’ Journal, legislation, BIM</a:t>
            </a:r>
            <a:endParaRPr lang="en-GB" dirty="0">
              <a:solidFill>
                <a:srgbClr val="3A3A3A"/>
              </a:solidFill>
            </a:endParaRP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b="0" i="0" dirty="0">
                <a:solidFill>
                  <a:srgbClr val="000000"/>
                </a:solidFill>
                <a:effectLst/>
              </a:rPr>
              <a:t>Create your own personal project folders</a:t>
            </a:r>
          </a:p>
          <a:p>
            <a:pPr marL="285750" indent="-285750">
              <a:buFont typeface="Arial" panose="020B0604020202020204" pitchFamily="34" charset="0"/>
              <a:buChar char="•"/>
            </a:pPr>
            <a:endParaRPr lang="en-GB" dirty="0">
              <a:solidFill>
                <a:srgbClr val="000000"/>
              </a:solidFill>
            </a:endParaRPr>
          </a:p>
          <a:p>
            <a:pPr marL="285750" indent="-285750">
              <a:buFont typeface="Arial" panose="020B0604020202020204" pitchFamily="34" charset="0"/>
              <a:buChar char="•"/>
            </a:pPr>
            <a:r>
              <a:rPr lang="en-GB" dirty="0">
                <a:solidFill>
                  <a:srgbClr val="000000"/>
                </a:solidFill>
              </a:rPr>
              <a:t>Save searches and create alerts</a:t>
            </a:r>
            <a:endParaRPr lang="en-GB" dirty="0"/>
          </a:p>
        </p:txBody>
      </p:sp>
      <p:pic>
        <p:nvPicPr>
          <p:cNvPr id="4" name="Picture 3">
            <a:extLst>
              <a:ext uri="{FF2B5EF4-FFF2-40B4-BE49-F238E27FC236}">
                <a16:creationId xmlns:a16="http://schemas.microsoft.com/office/drawing/2014/main" id="{4E2BC0E4-1EDA-13BD-FBB0-D6802E1A9916}"/>
              </a:ext>
            </a:extLst>
          </p:cNvPr>
          <p:cNvPicPr>
            <a:picLocks noChangeAspect="1"/>
          </p:cNvPicPr>
          <p:nvPr/>
        </p:nvPicPr>
        <p:blipFill rotWithShape="1">
          <a:blip r:embed="rId3"/>
          <a:srcRect t="11590" r="1027" b="5492"/>
          <a:stretch/>
        </p:blipFill>
        <p:spPr>
          <a:xfrm>
            <a:off x="4332589" y="1461889"/>
            <a:ext cx="7325925" cy="4091674"/>
          </a:xfrm>
          <a:prstGeom prst="rect">
            <a:avLst/>
          </a:prstGeom>
        </p:spPr>
      </p:pic>
    </p:spTree>
    <p:extLst>
      <p:ext uri="{BB962C8B-B14F-4D97-AF65-F5344CB8AC3E}">
        <p14:creationId xmlns:p14="http://schemas.microsoft.com/office/powerpoint/2010/main" val="7079940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317841" y="5164392"/>
            <a:ext cx="5253297" cy="494722"/>
          </a:xfrm>
        </p:spPr>
        <p:txBody>
          <a:bodyPr/>
          <a:lstStyle/>
          <a:p>
            <a:r>
              <a:rPr lang="en-US" dirty="0">
                <a:hlinkClick r:id="rId2"/>
              </a:rPr>
              <a:t>ProQuest Central</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Proquest Central</a:t>
            </a:r>
          </a:p>
        </p:txBody>
      </p:sp>
      <p:sp>
        <p:nvSpPr>
          <p:cNvPr id="4" name="TextBox 3">
            <a:extLst>
              <a:ext uri="{FF2B5EF4-FFF2-40B4-BE49-F238E27FC236}">
                <a16:creationId xmlns:a16="http://schemas.microsoft.com/office/drawing/2014/main" id="{BDA16251-5E6F-338C-6D00-A43227D9359E}"/>
              </a:ext>
            </a:extLst>
          </p:cNvPr>
          <p:cNvSpPr txBox="1"/>
          <p:nvPr/>
        </p:nvSpPr>
        <p:spPr>
          <a:xfrm>
            <a:off x="246512" y="1541488"/>
            <a:ext cx="4997139" cy="4247317"/>
          </a:xfrm>
          <a:prstGeom prst="rect">
            <a:avLst/>
          </a:prstGeom>
          <a:noFill/>
        </p:spPr>
        <p:txBody>
          <a:bodyPr wrap="square">
            <a:spAutoFit/>
          </a:bodyPr>
          <a:lstStyle/>
          <a:p>
            <a:pPr marR="0" lvl="0" algn="l" defTabSz="457200" rtl="0" eaLnBrk="1" fontAlgn="base" latinLnBrk="0" hangingPunct="1">
              <a:lnSpc>
                <a:spcPct val="100000"/>
              </a:lnSpc>
              <a:spcBef>
                <a:spcPct val="0"/>
              </a:spcBef>
              <a:spcAft>
                <a:spcPct val="0"/>
              </a:spcAft>
              <a:buClrTx/>
              <a:buSzTx/>
              <a:tabLst/>
              <a:defRPr/>
            </a:pPr>
            <a:r>
              <a:rPr lang="en-GB" b="0" i="0" dirty="0">
                <a:solidFill>
                  <a:srgbClr val="555555"/>
                </a:solidFill>
                <a:effectLst/>
                <a:latin typeface="Roboto" panose="02000000000000000000" pitchFamily="2" charset="0"/>
              </a:rPr>
              <a:t>ProQuest Central is the largest single periodical resource available, it contains complete databases across all major subject areas</a:t>
            </a:r>
          </a:p>
          <a:p>
            <a:pPr marR="0" lvl="0" algn="l" defTabSz="457200" rtl="0" eaLnBrk="1" fontAlgn="base" latinLnBrk="0" hangingPunct="1">
              <a:lnSpc>
                <a:spcPct val="100000"/>
              </a:lnSpc>
              <a:spcBef>
                <a:spcPct val="0"/>
              </a:spcBef>
              <a:spcAft>
                <a:spcPct val="0"/>
              </a:spcAft>
              <a:buClrTx/>
              <a:buSzTx/>
              <a:tabLst/>
              <a:defRPr/>
            </a:pPr>
            <a:endParaRPr lang="en-GB" dirty="0">
              <a:solidFill>
                <a:srgbClr val="555555"/>
              </a:solidFill>
              <a:latin typeface="Roboto" panose="02000000000000000000" pitchFamily="2" charset="0"/>
            </a:endParaRPr>
          </a:p>
          <a:p>
            <a:pPr marR="0" lvl="0" algn="l" defTabSz="457200" rtl="0" eaLnBrk="1" fontAlgn="base" latinLnBrk="0" hangingPunct="1">
              <a:lnSpc>
                <a:spcPct val="100000"/>
              </a:lnSpc>
              <a:spcBef>
                <a:spcPct val="0"/>
              </a:spcBef>
              <a:spcAft>
                <a:spcPct val="0"/>
              </a:spcAft>
              <a:buClrTx/>
              <a:buSzTx/>
              <a:tabLst/>
              <a:defRPr/>
            </a:pPr>
            <a:r>
              <a:rPr lang="en-GB" b="0" i="0" dirty="0">
                <a:solidFill>
                  <a:srgbClr val="555555"/>
                </a:solidFill>
                <a:effectLst/>
                <a:latin typeface="Roboto" panose="02000000000000000000" pitchFamily="2" charset="0"/>
              </a:rPr>
              <a:t>This includes:</a:t>
            </a:r>
          </a:p>
          <a:p>
            <a:pPr lvl="1" defTabSz="457200" fontAlgn="base">
              <a:spcBef>
                <a:spcPct val="0"/>
              </a:spcBef>
              <a:spcAft>
                <a:spcPct val="0"/>
              </a:spcAft>
              <a:defRPr/>
            </a:pPr>
            <a:r>
              <a:rPr lang="en-GB" b="0" i="0" dirty="0">
                <a:solidFill>
                  <a:srgbClr val="555555"/>
                </a:solidFill>
                <a:effectLst/>
                <a:latin typeface="Roboto" panose="02000000000000000000" pitchFamily="2" charset="0"/>
              </a:rPr>
              <a:t>Business</a:t>
            </a:r>
          </a:p>
          <a:p>
            <a:pPr lvl="1" defTabSz="457200" fontAlgn="base">
              <a:spcBef>
                <a:spcPct val="0"/>
              </a:spcBef>
              <a:spcAft>
                <a:spcPct val="0"/>
              </a:spcAft>
              <a:defRPr/>
            </a:pPr>
            <a:r>
              <a:rPr lang="en-GB" dirty="0">
                <a:solidFill>
                  <a:srgbClr val="555555"/>
                </a:solidFill>
                <a:latin typeface="Roboto" panose="02000000000000000000" pitchFamily="2" charset="0"/>
              </a:rPr>
              <a:t>Arts and Humanities</a:t>
            </a:r>
            <a:endParaRPr lang="en-GB" b="0" i="0" dirty="0">
              <a:solidFill>
                <a:srgbClr val="555555"/>
              </a:solidFill>
              <a:effectLst/>
              <a:latin typeface="Roboto" panose="02000000000000000000" pitchFamily="2" charset="0"/>
            </a:endParaRPr>
          </a:p>
          <a:p>
            <a:pPr lvl="1" defTabSz="457200" fontAlgn="base">
              <a:spcBef>
                <a:spcPct val="0"/>
              </a:spcBef>
              <a:spcAft>
                <a:spcPct val="0"/>
              </a:spcAft>
              <a:defRPr/>
            </a:pPr>
            <a:r>
              <a:rPr lang="en-GB" dirty="0">
                <a:solidFill>
                  <a:srgbClr val="555555"/>
                </a:solidFill>
                <a:latin typeface="Roboto" panose="02000000000000000000" pitchFamily="2" charset="0"/>
              </a:rPr>
              <a:t>Engineering</a:t>
            </a:r>
          </a:p>
          <a:p>
            <a:pPr lvl="1" defTabSz="457200" fontAlgn="base">
              <a:spcBef>
                <a:spcPct val="0"/>
              </a:spcBef>
              <a:spcAft>
                <a:spcPct val="0"/>
              </a:spcAft>
              <a:defRPr/>
            </a:pPr>
            <a:r>
              <a:rPr lang="en-GB" b="0" i="0" dirty="0">
                <a:solidFill>
                  <a:srgbClr val="555555"/>
                </a:solidFill>
                <a:effectLst/>
                <a:latin typeface="Roboto" panose="02000000000000000000" pitchFamily="2" charset="0"/>
              </a:rPr>
              <a:t>Applied Computing</a:t>
            </a:r>
          </a:p>
          <a:p>
            <a:pPr lvl="1" defTabSz="457200" fontAlgn="base">
              <a:spcBef>
                <a:spcPct val="0"/>
              </a:spcBef>
              <a:spcAft>
                <a:spcPct val="0"/>
              </a:spcAft>
              <a:defRPr/>
            </a:pPr>
            <a:r>
              <a:rPr lang="en-GB" b="0" i="0" dirty="0">
                <a:solidFill>
                  <a:srgbClr val="555555"/>
                </a:solidFill>
                <a:effectLst/>
                <a:latin typeface="Roboto" panose="02000000000000000000" pitchFamily="2" charset="0"/>
              </a:rPr>
              <a:t>Health and Medical</a:t>
            </a:r>
          </a:p>
          <a:p>
            <a:pPr lvl="1" defTabSz="457200" fontAlgn="base">
              <a:spcBef>
                <a:spcPct val="0"/>
              </a:spcBef>
              <a:spcAft>
                <a:spcPct val="0"/>
              </a:spcAft>
              <a:defRPr/>
            </a:pPr>
            <a:r>
              <a:rPr lang="en-GB" b="0" i="0" dirty="0">
                <a:solidFill>
                  <a:srgbClr val="555555"/>
                </a:solidFill>
                <a:effectLst/>
                <a:latin typeface="Roboto" panose="02000000000000000000" pitchFamily="2" charset="0"/>
              </a:rPr>
              <a:t>Language and Literature</a:t>
            </a:r>
          </a:p>
          <a:p>
            <a:pPr lvl="1" defTabSz="457200" fontAlgn="base">
              <a:spcBef>
                <a:spcPct val="0"/>
              </a:spcBef>
              <a:spcAft>
                <a:spcPct val="0"/>
              </a:spcAft>
              <a:defRPr/>
            </a:pPr>
            <a:r>
              <a:rPr lang="en-GB" b="0" i="0" dirty="0">
                <a:solidFill>
                  <a:srgbClr val="555555"/>
                </a:solidFill>
                <a:effectLst/>
                <a:latin typeface="Roboto" panose="02000000000000000000" pitchFamily="2" charset="0"/>
              </a:rPr>
              <a:t>Social Sciences</a:t>
            </a:r>
          </a:p>
          <a:p>
            <a:pPr lvl="1" defTabSz="457200" fontAlgn="base">
              <a:spcBef>
                <a:spcPct val="0"/>
              </a:spcBef>
              <a:spcAft>
                <a:spcPct val="0"/>
              </a:spcAft>
              <a:defRPr/>
            </a:pPr>
            <a:r>
              <a:rPr lang="en-GB" b="0" i="0" dirty="0">
                <a:solidFill>
                  <a:srgbClr val="555555"/>
                </a:solidFill>
                <a:effectLst/>
                <a:latin typeface="Roboto" panose="02000000000000000000" pitchFamily="2" charset="0"/>
              </a:rPr>
              <a:t>Education</a:t>
            </a:r>
          </a:p>
          <a:p>
            <a:pPr lvl="1" defTabSz="457200" fontAlgn="base">
              <a:spcBef>
                <a:spcPct val="0"/>
              </a:spcBef>
              <a:spcAft>
                <a:spcPct val="0"/>
              </a:spcAft>
              <a:defRPr/>
            </a:pPr>
            <a:r>
              <a:rPr lang="en-GB" b="0" i="0" dirty="0">
                <a:solidFill>
                  <a:srgbClr val="555555"/>
                </a:solidFill>
                <a:effectLst/>
                <a:latin typeface="Roboto" panose="02000000000000000000" pitchFamily="2" charset="0"/>
              </a:rPr>
              <a:t>Science and Technology</a:t>
            </a:r>
          </a:p>
          <a:p>
            <a:pPr lvl="1" defTabSz="457200" fontAlgn="base">
              <a:spcBef>
                <a:spcPct val="0"/>
              </a:spcBef>
              <a:spcAft>
                <a:spcPct val="0"/>
              </a:spcAft>
              <a:defRPr/>
            </a:pPr>
            <a:r>
              <a:rPr lang="en-GB" b="0" i="0" dirty="0">
                <a:solidFill>
                  <a:srgbClr val="555555"/>
                </a:solidFill>
                <a:effectLst/>
                <a:latin typeface="Roboto" panose="02000000000000000000" pitchFamily="2" charset="0"/>
              </a:rPr>
              <a:t>Performing Arts</a:t>
            </a:r>
          </a:p>
        </p:txBody>
      </p:sp>
      <p:pic>
        <p:nvPicPr>
          <p:cNvPr id="6" name="Picture 5">
            <a:extLst>
              <a:ext uri="{FF2B5EF4-FFF2-40B4-BE49-F238E27FC236}">
                <a16:creationId xmlns:a16="http://schemas.microsoft.com/office/drawing/2014/main" id="{E8A560F4-2812-ADC4-0F5C-0DC0C3C4DBE2}"/>
              </a:ext>
            </a:extLst>
          </p:cNvPr>
          <p:cNvPicPr>
            <a:picLocks noChangeAspect="1"/>
          </p:cNvPicPr>
          <p:nvPr/>
        </p:nvPicPr>
        <p:blipFill rotWithShape="1">
          <a:blip r:embed="rId3"/>
          <a:srcRect l="59257" t="46861" r="676" b="2398"/>
          <a:stretch/>
        </p:blipFill>
        <p:spPr>
          <a:xfrm>
            <a:off x="5317841" y="1446247"/>
            <a:ext cx="6718263" cy="3342140"/>
          </a:xfrm>
          <a:prstGeom prst="rect">
            <a:avLst/>
          </a:prstGeom>
        </p:spPr>
      </p:pic>
    </p:spTree>
    <p:extLst>
      <p:ext uri="{BB962C8B-B14F-4D97-AF65-F5344CB8AC3E}">
        <p14:creationId xmlns:p14="http://schemas.microsoft.com/office/powerpoint/2010/main" val="39489166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F0E00-0C73-4606-A653-F74B4B321D31}"/>
              </a:ext>
            </a:extLst>
          </p:cNvPr>
          <p:cNvSpPr>
            <a:spLocks noGrp="1"/>
          </p:cNvSpPr>
          <p:nvPr>
            <p:ph type="title"/>
          </p:nvPr>
        </p:nvSpPr>
        <p:spPr/>
        <p:txBody>
          <a:bodyPr/>
          <a:lstStyle/>
          <a:p>
            <a:r>
              <a:rPr lang="en-GB" dirty="0"/>
              <a:t>Audio visual resources</a:t>
            </a:r>
          </a:p>
        </p:txBody>
      </p:sp>
      <p:sp>
        <p:nvSpPr>
          <p:cNvPr id="3" name="Content Placeholder 2">
            <a:extLst>
              <a:ext uri="{FF2B5EF4-FFF2-40B4-BE49-F238E27FC236}">
                <a16:creationId xmlns:a16="http://schemas.microsoft.com/office/drawing/2014/main" id="{6C509536-AD7D-40E8-BD15-E9A6239F0276}"/>
              </a:ext>
            </a:extLst>
          </p:cNvPr>
          <p:cNvSpPr>
            <a:spLocks noGrp="1"/>
          </p:cNvSpPr>
          <p:nvPr>
            <p:ph sz="quarter" idx="10"/>
          </p:nvPr>
        </p:nvSpPr>
        <p:spPr>
          <a:xfrm>
            <a:off x="464574" y="1771940"/>
            <a:ext cx="6983361" cy="4763073"/>
          </a:xfrm>
        </p:spPr>
        <p:txBody>
          <a:bodyPr>
            <a:noAutofit/>
          </a:bodyPr>
          <a:lstStyle/>
          <a:p>
            <a:pPr marL="0" indent="0">
              <a:buNone/>
            </a:pPr>
            <a:r>
              <a:rPr lang="en-GB" sz="2000" dirty="0">
                <a:hlinkClick r:id="rId2"/>
              </a:rPr>
              <a:t>Box of Broadcasts (BoB)</a:t>
            </a:r>
            <a:endParaRPr lang="en-GB" sz="2000" dirty="0"/>
          </a:p>
          <a:p>
            <a:pPr>
              <a:lnSpc>
                <a:spcPct val="50000"/>
              </a:lnSpc>
            </a:pPr>
            <a:r>
              <a:rPr lang="en-GB" sz="2000" b="0" i="0" dirty="0">
                <a:solidFill>
                  <a:srgbClr val="3A3A3A"/>
                </a:solidFill>
                <a:effectLst/>
              </a:rPr>
              <a:t>BoB is a TV and radio service for education </a:t>
            </a:r>
          </a:p>
          <a:p>
            <a:pPr>
              <a:lnSpc>
                <a:spcPct val="50000"/>
              </a:lnSpc>
            </a:pPr>
            <a:r>
              <a:rPr lang="en-GB" sz="2000" dirty="0"/>
              <a:t>Create your own account with your UWTDS details</a:t>
            </a:r>
          </a:p>
          <a:p>
            <a:pPr>
              <a:lnSpc>
                <a:spcPct val="50000"/>
              </a:lnSpc>
            </a:pPr>
            <a:r>
              <a:rPr lang="en-GB" sz="2000" dirty="0"/>
              <a:t>Create playlists or search for public playlists</a:t>
            </a:r>
          </a:p>
          <a:p>
            <a:pPr>
              <a:lnSpc>
                <a:spcPct val="50000"/>
              </a:lnSpc>
            </a:pPr>
            <a:r>
              <a:rPr lang="en-GB" sz="2000" dirty="0"/>
              <a:t>Create clips with your recordings</a:t>
            </a:r>
          </a:p>
          <a:p>
            <a:pPr marL="0" indent="0">
              <a:buNone/>
            </a:pPr>
            <a:r>
              <a:rPr lang="en-GB" sz="2000" dirty="0">
                <a:hlinkClick r:id="rId3"/>
              </a:rPr>
              <a:t>Academic Video Online</a:t>
            </a:r>
            <a:endParaRPr lang="en-GB" sz="2000" dirty="0"/>
          </a:p>
          <a:p>
            <a:pPr>
              <a:lnSpc>
                <a:spcPct val="60000"/>
              </a:lnSpc>
            </a:pPr>
            <a:r>
              <a:rPr lang="en-GB" sz="2000" b="0" i="0" dirty="0">
                <a:solidFill>
                  <a:srgbClr val="000000"/>
                </a:solidFill>
                <a:effectLst/>
                <a:cs typeface="Calibri Light" panose="020F0302020204030204" pitchFamily="34" charset="0"/>
              </a:rPr>
              <a:t>Documentaries, interviews, demonstrations, etc</a:t>
            </a:r>
          </a:p>
          <a:p>
            <a:pPr>
              <a:lnSpc>
                <a:spcPct val="60000"/>
              </a:lnSpc>
            </a:pPr>
            <a:r>
              <a:rPr lang="en-GB" sz="2000" dirty="0">
                <a:solidFill>
                  <a:srgbClr val="000000"/>
                </a:solidFill>
                <a:cs typeface="Calibri Light" panose="020F0302020204030204" pitchFamily="34" charset="0"/>
              </a:rPr>
              <a:t>View transcripts, details, and export citations to RefWorks</a:t>
            </a:r>
          </a:p>
          <a:p>
            <a:pPr>
              <a:lnSpc>
                <a:spcPct val="60000"/>
              </a:lnSpc>
            </a:pPr>
            <a:r>
              <a:rPr lang="en-GB" sz="2000" dirty="0">
                <a:solidFill>
                  <a:srgbClr val="000000"/>
                </a:solidFill>
                <a:cs typeface="Calibri Light" panose="020F0302020204030204" pitchFamily="34" charset="0"/>
              </a:rPr>
              <a:t>Create clips of the videos or view previously created clips</a:t>
            </a:r>
            <a:endParaRPr lang="en-GB" sz="2000" dirty="0">
              <a:cs typeface="Calibri Light" panose="020F0302020204030204" pitchFamily="34" charset="0"/>
            </a:endParaRPr>
          </a:p>
          <a:p>
            <a:pPr marL="0" indent="0">
              <a:buNone/>
            </a:pPr>
            <a:r>
              <a:rPr lang="en-GB" sz="2000" dirty="0">
                <a:hlinkClick r:id="rId4"/>
              </a:rPr>
              <a:t>LinkedIn Learning</a:t>
            </a:r>
            <a:endParaRPr lang="en-GB" sz="2000" dirty="0"/>
          </a:p>
          <a:p>
            <a:r>
              <a:rPr lang="en-GB" sz="2000" b="0" i="0" dirty="0">
                <a:solidFill>
                  <a:srgbClr val="3A3A3A"/>
                </a:solidFill>
                <a:effectLst/>
              </a:rPr>
              <a:t>UWTSD has access to thousands of useful courses to improve your academic, professional and employability skills.</a:t>
            </a:r>
            <a:endParaRPr lang="en-GB" sz="2000" dirty="0"/>
          </a:p>
        </p:txBody>
      </p:sp>
      <p:pic>
        <p:nvPicPr>
          <p:cNvPr id="5" name="Picture 4">
            <a:extLst>
              <a:ext uri="{FF2B5EF4-FFF2-40B4-BE49-F238E27FC236}">
                <a16:creationId xmlns:a16="http://schemas.microsoft.com/office/drawing/2014/main" id="{AD3ED251-70C5-6FAA-85AD-C2876EA78617}"/>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7680" b="-827"/>
          <a:stretch/>
        </p:blipFill>
        <p:spPr>
          <a:xfrm>
            <a:off x="7214790" y="1771940"/>
            <a:ext cx="4764332" cy="3736312"/>
          </a:xfrm>
          <a:prstGeom prst="rect">
            <a:avLst/>
          </a:prstGeom>
        </p:spPr>
      </p:pic>
      <p:sp>
        <p:nvSpPr>
          <p:cNvPr id="6" name="TextBox 5">
            <a:extLst>
              <a:ext uri="{FF2B5EF4-FFF2-40B4-BE49-F238E27FC236}">
                <a16:creationId xmlns:a16="http://schemas.microsoft.com/office/drawing/2014/main" id="{C40C39E3-4E06-28FD-1ECB-2AF65D4A67F4}"/>
              </a:ext>
            </a:extLst>
          </p:cNvPr>
          <p:cNvSpPr txBox="1"/>
          <p:nvPr/>
        </p:nvSpPr>
        <p:spPr>
          <a:xfrm>
            <a:off x="7214790" y="5508252"/>
            <a:ext cx="3111909" cy="276999"/>
          </a:xfrm>
          <a:prstGeom prst="rect">
            <a:avLst/>
          </a:prstGeom>
          <a:noFill/>
        </p:spPr>
        <p:txBody>
          <a:bodyPr wrap="square" rtlCol="0">
            <a:spAutoFit/>
          </a:bodyPr>
          <a:lstStyle/>
          <a:p>
            <a:r>
              <a:rPr lang="en-GB" sz="1200" dirty="0"/>
              <a:t>Image by Vinson Tan: Pixabay</a:t>
            </a:r>
          </a:p>
        </p:txBody>
      </p:sp>
    </p:spTree>
    <p:extLst>
      <p:ext uri="{BB962C8B-B14F-4D97-AF65-F5344CB8AC3E}">
        <p14:creationId xmlns:p14="http://schemas.microsoft.com/office/powerpoint/2010/main" val="50083135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F615B06C-42C3-4DC0-8667-25F2F56D5CF2}"/>
              </a:ext>
            </a:extLst>
          </p:cNvPr>
          <p:cNvSpPr>
            <a:spLocks noGrp="1"/>
          </p:cNvSpPr>
          <p:nvPr>
            <p:ph sz="half" idx="1"/>
          </p:nvPr>
        </p:nvSpPr>
        <p:spPr>
          <a:xfrm>
            <a:off x="718457" y="1600201"/>
            <a:ext cx="5233081" cy="4565650"/>
          </a:xfrm>
        </p:spPr>
        <p:txBody>
          <a:bodyPr>
            <a:normAutofit/>
          </a:bodyPr>
          <a:lstStyle/>
          <a:p>
            <a:pPr marL="0" indent="0">
              <a:buNone/>
            </a:pPr>
            <a:r>
              <a:rPr lang="en-US" dirty="0"/>
              <a:t>Click on the ebooks link in Database Search</a:t>
            </a:r>
          </a:p>
          <a:p>
            <a:pPr marL="0" indent="0">
              <a:buNone/>
            </a:pPr>
            <a:endParaRPr lang="en-US" dirty="0"/>
          </a:p>
          <a:p>
            <a:r>
              <a:rPr lang="en-US" dirty="0"/>
              <a:t>Taylor &amp; Francis </a:t>
            </a:r>
          </a:p>
          <a:p>
            <a:r>
              <a:rPr lang="en-US" dirty="0"/>
              <a:t>Ebook Central</a:t>
            </a:r>
          </a:p>
          <a:p>
            <a:r>
              <a:rPr lang="en-US" dirty="0"/>
              <a:t>VLeBooks</a:t>
            </a:r>
          </a:p>
          <a:p>
            <a:pPr marL="0" indent="0">
              <a:buNone/>
            </a:pPr>
            <a:endParaRPr lang="en-US" dirty="0"/>
          </a:p>
          <a:p>
            <a:pPr marL="0" indent="0">
              <a:buNone/>
            </a:pPr>
            <a:r>
              <a:rPr lang="en-US" dirty="0"/>
              <a:t>Make sure to limit to content you have access to</a:t>
            </a:r>
          </a:p>
        </p:txBody>
      </p:sp>
      <p:sp>
        <p:nvSpPr>
          <p:cNvPr id="3" name="Title 2">
            <a:extLst>
              <a:ext uri="{FF2B5EF4-FFF2-40B4-BE49-F238E27FC236}">
                <a16:creationId xmlns:a16="http://schemas.microsoft.com/office/drawing/2014/main" id="{DA1B2F3C-C3A5-4E1B-A5C7-7335A632CA2F}"/>
              </a:ext>
            </a:extLst>
          </p:cNvPr>
          <p:cNvSpPr>
            <a:spLocks noGrp="1"/>
          </p:cNvSpPr>
          <p:nvPr>
            <p:ph type="title"/>
          </p:nvPr>
        </p:nvSpPr>
        <p:spPr>
          <a:xfrm>
            <a:off x="718456" y="262866"/>
            <a:ext cx="10795518" cy="1003916"/>
          </a:xfrm>
        </p:spPr>
        <p:txBody>
          <a:bodyPr anchor="b">
            <a:normAutofit/>
          </a:bodyPr>
          <a:lstStyle/>
          <a:p>
            <a:r>
              <a:rPr lang="en-GB" dirty="0"/>
              <a:t>Search for ebooks via Database Search</a:t>
            </a:r>
          </a:p>
        </p:txBody>
      </p:sp>
      <p:pic>
        <p:nvPicPr>
          <p:cNvPr id="6" name="Content Placeholder 5">
            <a:extLst>
              <a:ext uri="{FF2B5EF4-FFF2-40B4-BE49-F238E27FC236}">
                <a16:creationId xmlns:a16="http://schemas.microsoft.com/office/drawing/2014/main" id="{D77BEF56-9DC1-478B-838D-8C109FFBF8D3}"/>
              </a:ext>
            </a:extLst>
          </p:cNvPr>
          <p:cNvPicPr>
            <a:picLocks noGrp="1" noChangeAspect="1"/>
          </p:cNvPicPr>
          <p:nvPr>
            <p:ph type="pic" sz="quarter" idx="13"/>
          </p:nvPr>
        </p:nvPicPr>
        <p:blipFill rotWithShape="1">
          <a:blip r:embed="rId2"/>
          <a:srcRect l="113" t="11291" r="3468" b="5416"/>
          <a:stretch/>
        </p:blipFill>
        <p:spPr>
          <a:xfrm>
            <a:off x="6004354" y="1777181"/>
            <a:ext cx="6010447" cy="3465871"/>
          </a:xfrm>
          <a:noFill/>
        </p:spPr>
      </p:pic>
      <p:sp>
        <p:nvSpPr>
          <p:cNvPr id="2" name="TextBox 1">
            <a:extLst>
              <a:ext uri="{FF2B5EF4-FFF2-40B4-BE49-F238E27FC236}">
                <a16:creationId xmlns:a16="http://schemas.microsoft.com/office/drawing/2014/main" id="{0AB3FEB8-B247-4D7E-BA93-E43CBDCEF4C8}"/>
              </a:ext>
            </a:extLst>
          </p:cNvPr>
          <p:cNvSpPr txBox="1"/>
          <p:nvPr/>
        </p:nvSpPr>
        <p:spPr>
          <a:xfrm>
            <a:off x="6055743" y="5566913"/>
            <a:ext cx="2858219" cy="369332"/>
          </a:xfrm>
          <a:prstGeom prst="rect">
            <a:avLst/>
          </a:prstGeom>
          <a:noFill/>
        </p:spPr>
        <p:txBody>
          <a:bodyPr wrap="square" rtlCol="0">
            <a:spAutoFit/>
          </a:bodyPr>
          <a:lstStyle/>
          <a:p>
            <a:r>
              <a:rPr lang="en-US" dirty="0">
                <a:hlinkClick r:id="rId3"/>
              </a:rPr>
              <a:t>Database Search</a:t>
            </a:r>
            <a:endParaRPr lang="en-GB" dirty="0"/>
          </a:p>
        </p:txBody>
      </p:sp>
    </p:spTree>
    <p:extLst>
      <p:ext uri="{BB962C8B-B14F-4D97-AF65-F5344CB8AC3E}">
        <p14:creationId xmlns:p14="http://schemas.microsoft.com/office/powerpoint/2010/main" val="16111543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764000" y="5793104"/>
            <a:ext cx="5253297" cy="494722"/>
          </a:xfrm>
        </p:spPr>
        <p:txBody>
          <a:bodyPr/>
          <a:lstStyle/>
          <a:p>
            <a:r>
              <a:rPr lang="en-US" dirty="0">
                <a:hlinkClick r:id="rId2"/>
              </a:rPr>
              <a:t>Taylor &amp; Francis</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485457" y="1988971"/>
            <a:ext cx="4623816" cy="3324901"/>
          </a:xfrm>
        </p:spPr>
        <p:txBody>
          <a:bodyPr>
            <a:normAutofit/>
          </a:bodyPr>
          <a:lstStyle/>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Taylor &amp; Francis</a:t>
            </a:r>
          </a:p>
        </p:txBody>
      </p:sp>
      <p:sp>
        <p:nvSpPr>
          <p:cNvPr id="6" name="TextBox 5">
            <a:extLst>
              <a:ext uri="{FF2B5EF4-FFF2-40B4-BE49-F238E27FC236}">
                <a16:creationId xmlns:a16="http://schemas.microsoft.com/office/drawing/2014/main" id="{34FF6358-F268-BA17-A3D6-58AD1452F661}"/>
              </a:ext>
            </a:extLst>
          </p:cNvPr>
          <p:cNvSpPr txBox="1"/>
          <p:nvPr/>
        </p:nvSpPr>
        <p:spPr>
          <a:xfrm>
            <a:off x="453048" y="1745679"/>
            <a:ext cx="5006694" cy="1323439"/>
          </a:xfrm>
          <a:prstGeom prst="rect">
            <a:avLst/>
          </a:prstGeom>
          <a:noFill/>
        </p:spPr>
        <p:txBody>
          <a:bodyPr wrap="square" rtlCol="0">
            <a:spAutoFit/>
          </a:bodyPr>
          <a:lstStyle/>
          <a:p>
            <a:pPr marL="342900" indent="-342900">
              <a:buFont typeface="Arial" panose="020B0604020202020204" pitchFamily="34" charset="0"/>
              <a:buChar char="•"/>
            </a:pPr>
            <a:r>
              <a:rPr lang="en-GB" sz="2000" b="0" i="0" dirty="0">
                <a:solidFill>
                  <a:srgbClr val="3A3A3A"/>
                </a:solidFill>
                <a:effectLst/>
              </a:rPr>
              <a:t>Search or the ebook collections</a:t>
            </a:r>
          </a:p>
          <a:p>
            <a:pPr marL="342900" indent="-342900">
              <a:buFont typeface="Arial" panose="020B0604020202020204" pitchFamily="34" charset="0"/>
              <a:buChar char="•"/>
            </a:pPr>
            <a:r>
              <a:rPr lang="en-GB" sz="2000" dirty="0">
                <a:solidFill>
                  <a:srgbClr val="3A3A3A"/>
                </a:solidFill>
              </a:rPr>
              <a:t>Limit to Licensed Content or Open Access</a:t>
            </a:r>
          </a:p>
          <a:p>
            <a:pPr marL="342900" indent="-342900">
              <a:buFont typeface="Arial" panose="020B0604020202020204" pitchFamily="34" charset="0"/>
              <a:buChar char="•"/>
            </a:pPr>
            <a:r>
              <a:rPr lang="en-GB" sz="2000" dirty="0">
                <a:solidFill>
                  <a:srgbClr val="3A3A3A"/>
                </a:solidFill>
              </a:rPr>
              <a:t>Read online or download books or chapters</a:t>
            </a:r>
          </a:p>
          <a:p>
            <a:pPr marL="342900" indent="-342900">
              <a:buFont typeface="Arial" panose="020B0604020202020204" pitchFamily="34" charset="0"/>
              <a:buChar char="•"/>
            </a:pPr>
            <a:r>
              <a:rPr lang="en-GB" sz="2000" dirty="0">
                <a:solidFill>
                  <a:srgbClr val="3A3A3A"/>
                </a:solidFill>
              </a:rPr>
              <a:t>See related books </a:t>
            </a:r>
            <a:endParaRPr lang="en-GB" sz="2000" dirty="0"/>
          </a:p>
        </p:txBody>
      </p:sp>
      <p:pic>
        <p:nvPicPr>
          <p:cNvPr id="5" name="Picture 4">
            <a:extLst>
              <a:ext uri="{FF2B5EF4-FFF2-40B4-BE49-F238E27FC236}">
                <a16:creationId xmlns:a16="http://schemas.microsoft.com/office/drawing/2014/main" id="{C5058BFF-371B-3F5F-AE9C-F2BC523B2090}"/>
              </a:ext>
            </a:extLst>
          </p:cNvPr>
          <p:cNvPicPr>
            <a:picLocks noChangeAspect="1"/>
          </p:cNvPicPr>
          <p:nvPr/>
        </p:nvPicPr>
        <p:blipFill rotWithShape="1">
          <a:blip r:embed="rId3"/>
          <a:srcRect l="64324" t="47291" r="7571" b="3276"/>
          <a:stretch/>
        </p:blipFill>
        <p:spPr>
          <a:xfrm>
            <a:off x="5412050" y="1506781"/>
            <a:ext cx="6081710" cy="4202041"/>
          </a:xfrm>
          <a:prstGeom prst="rect">
            <a:avLst/>
          </a:prstGeom>
        </p:spPr>
      </p:pic>
      <p:pic>
        <p:nvPicPr>
          <p:cNvPr id="8" name="Picture 7">
            <a:extLst>
              <a:ext uri="{FF2B5EF4-FFF2-40B4-BE49-F238E27FC236}">
                <a16:creationId xmlns:a16="http://schemas.microsoft.com/office/drawing/2014/main" id="{D4FD3299-EF91-E328-35CE-56702DECC66C}"/>
              </a:ext>
            </a:extLst>
          </p:cNvPr>
          <p:cNvPicPr>
            <a:picLocks noChangeAspect="1"/>
          </p:cNvPicPr>
          <p:nvPr/>
        </p:nvPicPr>
        <p:blipFill rotWithShape="1">
          <a:blip r:embed="rId4"/>
          <a:srcRect l="63784" t="48868" r="6689" b="4119"/>
          <a:stretch/>
        </p:blipFill>
        <p:spPr>
          <a:xfrm>
            <a:off x="606083" y="3200417"/>
            <a:ext cx="4435473" cy="2774145"/>
          </a:xfrm>
          <a:prstGeom prst="rect">
            <a:avLst/>
          </a:prstGeom>
        </p:spPr>
      </p:pic>
    </p:spTree>
    <p:extLst>
      <p:ext uri="{BB962C8B-B14F-4D97-AF65-F5344CB8AC3E}">
        <p14:creationId xmlns:p14="http://schemas.microsoft.com/office/powerpoint/2010/main" val="371830104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492151" y="5804510"/>
            <a:ext cx="5253297" cy="494722"/>
          </a:xfrm>
        </p:spPr>
        <p:txBody>
          <a:bodyPr/>
          <a:lstStyle/>
          <a:p>
            <a:r>
              <a:rPr lang="en-US" dirty="0">
                <a:hlinkClick r:id="rId2"/>
              </a:rPr>
              <a:t>Dissertations</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485457" y="1988971"/>
            <a:ext cx="4623816" cy="3324901"/>
          </a:xfrm>
        </p:spPr>
        <p:txBody>
          <a:bodyPr>
            <a:normAutofit/>
          </a:bodyPr>
          <a:lstStyle/>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Dissertations &amp; Theses</a:t>
            </a:r>
          </a:p>
        </p:txBody>
      </p:sp>
      <p:pic>
        <p:nvPicPr>
          <p:cNvPr id="5" name="Picture 4">
            <a:extLst>
              <a:ext uri="{FF2B5EF4-FFF2-40B4-BE49-F238E27FC236}">
                <a16:creationId xmlns:a16="http://schemas.microsoft.com/office/drawing/2014/main" id="{60838153-2D72-1E69-E234-B2426E779F46}"/>
              </a:ext>
            </a:extLst>
          </p:cNvPr>
          <p:cNvPicPr>
            <a:picLocks noChangeAspect="1"/>
          </p:cNvPicPr>
          <p:nvPr/>
        </p:nvPicPr>
        <p:blipFill rotWithShape="1">
          <a:blip r:embed="rId3"/>
          <a:srcRect t="11488" r="30545" b="15304"/>
          <a:stretch/>
        </p:blipFill>
        <p:spPr>
          <a:xfrm>
            <a:off x="5492151" y="1552754"/>
            <a:ext cx="5555410" cy="3903713"/>
          </a:xfrm>
          <a:prstGeom prst="rect">
            <a:avLst/>
          </a:prstGeom>
        </p:spPr>
      </p:pic>
      <p:sp>
        <p:nvSpPr>
          <p:cNvPr id="6" name="TextBox 5">
            <a:extLst>
              <a:ext uri="{FF2B5EF4-FFF2-40B4-BE49-F238E27FC236}">
                <a16:creationId xmlns:a16="http://schemas.microsoft.com/office/drawing/2014/main" id="{34FF6358-F268-BA17-A3D6-58AD1452F661}"/>
              </a:ext>
            </a:extLst>
          </p:cNvPr>
          <p:cNvSpPr txBox="1"/>
          <p:nvPr/>
        </p:nvSpPr>
        <p:spPr>
          <a:xfrm>
            <a:off x="1012166" y="2136471"/>
            <a:ext cx="4097107" cy="2862322"/>
          </a:xfrm>
          <a:prstGeom prst="rect">
            <a:avLst/>
          </a:prstGeom>
          <a:noFill/>
        </p:spPr>
        <p:txBody>
          <a:bodyPr wrap="square" rtlCol="0">
            <a:spAutoFit/>
          </a:bodyPr>
          <a:lstStyle/>
          <a:p>
            <a:r>
              <a:rPr lang="en-GB" sz="2000" dirty="0"/>
              <a:t>There are 4 databases that contain dissertations and theses for every subject area:</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b="0" i="0" dirty="0">
                <a:solidFill>
                  <a:srgbClr val="3A3A3A"/>
                </a:solidFill>
                <a:effectLst/>
              </a:rPr>
              <a:t>EBSCOhost Open Dissertations</a:t>
            </a:r>
          </a:p>
          <a:p>
            <a:pPr marL="285750" indent="-285750">
              <a:buFont typeface="Arial" panose="020B0604020202020204" pitchFamily="34" charset="0"/>
              <a:buChar char="•"/>
            </a:pPr>
            <a:r>
              <a:rPr lang="en-GB" sz="2000" b="0" i="0" dirty="0" err="1">
                <a:solidFill>
                  <a:srgbClr val="3A3A3A"/>
                </a:solidFill>
                <a:effectLst/>
              </a:rPr>
              <a:t>EThOS</a:t>
            </a:r>
            <a:r>
              <a:rPr lang="en-GB" sz="2000" dirty="0">
                <a:solidFill>
                  <a:srgbClr val="3A3A3A"/>
                </a:solidFill>
              </a:rPr>
              <a:t>: British Library</a:t>
            </a:r>
            <a:endParaRPr lang="en-GB" sz="2000" b="0" i="0" dirty="0">
              <a:solidFill>
                <a:srgbClr val="3A3A3A"/>
              </a:solidFill>
              <a:effectLst/>
            </a:endParaRPr>
          </a:p>
          <a:p>
            <a:pPr marL="285750" indent="-285750">
              <a:buFont typeface="Arial" panose="020B0604020202020204" pitchFamily="34" charset="0"/>
              <a:buChar char="•"/>
            </a:pPr>
            <a:r>
              <a:rPr lang="en-GB" sz="2000" b="0" i="0" dirty="0">
                <a:solidFill>
                  <a:srgbClr val="3A3A3A"/>
                </a:solidFill>
                <a:effectLst/>
              </a:rPr>
              <a:t>ProQuest Dissertations &amp; Theses: Global Full Text</a:t>
            </a:r>
          </a:p>
          <a:p>
            <a:pPr marL="285750" indent="-285750">
              <a:buFont typeface="Arial" panose="020B0604020202020204" pitchFamily="34" charset="0"/>
              <a:buChar char="•"/>
            </a:pPr>
            <a:r>
              <a:rPr lang="en-GB" sz="2000" b="0" i="0" dirty="0">
                <a:solidFill>
                  <a:srgbClr val="3A3A3A"/>
                </a:solidFill>
                <a:effectLst/>
              </a:rPr>
              <a:t>Theses collection Wales</a:t>
            </a:r>
            <a:endParaRPr lang="en-GB" sz="2000" dirty="0"/>
          </a:p>
        </p:txBody>
      </p:sp>
    </p:spTree>
    <p:extLst>
      <p:ext uri="{BB962C8B-B14F-4D97-AF65-F5344CB8AC3E}">
        <p14:creationId xmlns:p14="http://schemas.microsoft.com/office/powerpoint/2010/main" val="36438880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8456" y="262866"/>
            <a:ext cx="10795518" cy="1003916"/>
          </a:xfrm>
        </p:spPr>
        <p:txBody>
          <a:bodyPr anchor="b">
            <a:normAutofit/>
          </a:bodyPr>
          <a:lstStyle/>
          <a:p>
            <a:r>
              <a:rPr lang="en-GB" dirty="0"/>
              <a:t>Cite them right online </a:t>
            </a:r>
          </a:p>
        </p:txBody>
      </p:sp>
      <p:sp>
        <p:nvSpPr>
          <p:cNvPr id="6" name="Content Placeholder 5">
            <a:extLst>
              <a:ext uri="{FF2B5EF4-FFF2-40B4-BE49-F238E27FC236}">
                <a16:creationId xmlns:a16="http://schemas.microsoft.com/office/drawing/2014/main" id="{91640F94-C234-D656-369F-3D84414DB6D9}"/>
              </a:ext>
            </a:extLst>
          </p:cNvPr>
          <p:cNvSpPr>
            <a:spLocks noGrp="1"/>
          </p:cNvSpPr>
          <p:nvPr>
            <p:ph sz="half" idx="1"/>
          </p:nvPr>
        </p:nvSpPr>
        <p:spPr>
          <a:xfrm>
            <a:off x="558816" y="2382590"/>
            <a:ext cx="4380270" cy="2946779"/>
          </a:xfrm>
        </p:spPr>
        <p:txBody>
          <a:bodyPr>
            <a:normAutofit/>
          </a:bodyPr>
          <a:lstStyle/>
          <a:p>
            <a:r>
              <a:rPr lang="en-GB" dirty="0"/>
              <a:t>How to reference</a:t>
            </a:r>
          </a:p>
          <a:p>
            <a:r>
              <a:rPr lang="en-GB" dirty="0"/>
              <a:t>Plagiarism</a:t>
            </a:r>
          </a:p>
          <a:p>
            <a:r>
              <a:rPr lang="en-GB" dirty="0"/>
              <a:t>Study skills</a:t>
            </a:r>
          </a:p>
          <a:p>
            <a:endParaRPr lang="en-GB" dirty="0"/>
          </a:p>
          <a:p>
            <a:endParaRPr lang="en-GB" dirty="0"/>
          </a:p>
          <a:p>
            <a:pPr marL="0" indent="0">
              <a:buNone/>
            </a:pPr>
            <a:r>
              <a:rPr lang="en-GB" sz="1800" dirty="0">
                <a:hlinkClick r:id="rId2"/>
              </a:rPr>
              <a:t>Cite them right online</a:t>
            </a:r>
            <a:endParaRPr lang="en-GB" sz="1800" dirty="0"/>
          </a:p>
          <a:p>
            <a:endParaRPr lang="en-GB" dirty="0"/>
          </a:p>
          <a:p>
            <a:endParaRPr lang="en-GB" dirty="0"/>
          </a:p>
        </p:txBody>
      </p:sp>
      <p:pic>
        <p:nvPicPr>
          <p:cNvPr id="8" name="Picture 7">
            <a:extLst>
              <a:ext uri="{FF2B5EF4-FFF2-40B4-BE49-F238E27FC236}">
                <a16:creationId xmlns:a16="http://schemas.microsoft.com/office/drawing/2014/main" id="{C27EF983-8A6C-D99F-3576-F24C7BDB12F8}"/>
              </a:ext>
            </a:extLst>
          </p:cNvPr>
          <p:cNvPicPr>
            <a:picLocks noChangeAspect="1"/>
          </p:cNvPicPr>
          <p:nvPr/>
        </p:nvPicPr>
        <p:blipFill rotWithShape="1">
          <a:blip r:embed="rId3"/>
          <a:srcRect l="5365" t="17512" r="7170" b="13320"/>
          <a:stretch/>
        </p:blipFill>
        <p:spPr>
          <a:xfrm>
            <a:off x="3749616" y="1727648"/>
            <a:ext cx="8073935" cy="4256665"/>
          </a:xfrm>
          <a:prstGeom prst="rect">
            <a:avLst/>
          </a:prstGeom>
        </p:spPr>
      </p:pic>
    </p:spTree>
    <p:extLst>
      <p:ext uri="{BB962C8B-B14F-4D97-AF65-F5344CB8AC3E}">
        <p14:creationId xmlns:p14="http://schemas.microsoft.com/office/powerpoint/2010/main" val="108740763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59464" y="1622325"/>
            <a:ext cx="5630724" cy="4565650"/>
          </a:xfrm>
        </p:spPr>
        <p:txBody>
          <a:bodyPr>
            <a:normAutofit/>
          </a:bodyPr>
          <a:lstStyle/>
          <a:p>
            <a:r>
              <a:rPr lang="en-GB" sz="2000" dirty="0"/>
              <a:t>Your references show you have read around the subject</a:t>
            </a:r>
          </a:p>
          <a:p>
            <a:r>
              <a:rPr lang="en-GB" sz="2000" dirty="0"/>
              <a:t>Your academic argument will be stronger if it’s supported by evidence from other people’s research</a:t>
            </a:r>
          </a:p>
          <a:p>
            <a:r>
              <a:rPr lang="en-GB" sz="2000" dirty="0"/>
              <a:t>Others will be able to find and use the same sources that informed your work</a:t>
            </a:r>
          </a:p>
          <a:p>
            <a:r>
              <a:rPr lang="en-GB" sz="2000" dirty="0"/>
              <a:t>This allows readers to check the validity and authenticity of your work, as well as develop and enhance their own understanding of the subject</a:t>
            </a:r>
          </a:p>
          <a:p>
            <a:r>
              <a:rPr lang="en-GB" sz="2000" dirty="0"/>
              <a:t>Identifying your sources helps you avoid plagiarism by attributing the contribution of others to your work</a:t>
            </a:r>
          </a:p>
        </p:txBody>
      </p:sp>
      <p:sp>
        <p:nvSpPr>
          <p:cNvPr id="2" name="Title 1"/>
          <p:cNvSpPr>
            <a:spLocks noGrp="1"/>
          </p:cNvSpPr>
          <p:nvPr>
            <p:ph type="title"/>
          </p:nvPr>
        </p:nvSpPr>
        <p:spPr>
          <a:xfrm>
            <a:off x="718456" y="262866"/>
            <a:ext cx="10795518" cy="1003916"/>
          </a:xfrm>
        </p:spPr>
        <p:txBody>
          <a:bodyPr anchor="b">
            <a:normAutofit/>
          </a:bodyPr>
          <a:lstStyle/>
          <a:p>
            <a:r>
              <a:rPr lang="en-GB" dirty="0"/>
              <a:t>Why is referencing important?</a:t>
            </a:r>
          </a:p>
        </p:txBody>
      </p:sp>
      <p:pic>
        <p:nvPicPr>
          <p:cNvPr id="5" name="Picture 4" descr="A picture containing text, businesscard&#10;&#10;Description automatically generated">
            <a:extLst>
              <a:ext uri="{FF2B5EF4-FFF2-40B4-BE49-F238E27FC236}">
                <a16:creationId xmlns:a16="http://schemas.microsoft.com/office/drawing/2014/main" id="{3999D460-0844-0A1C-38CC-EAF081AD33B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91429" y="1600201"/>
            <a:ext cx="4565650" cy="4565650"/>
          </a:xfrm>
          <a:prstGeom prst="rect">
            <a:avLst/>
          </a:prstGeom>
          <a:noFill/>
        </p:spPr>
      </p:pic>
    </p:spTree>
    <p:extLst>
      <p:ext uri="{BB962C8B-B14F-4D97-AF65-F5344CB8AC3E}">
        <p14:creationId xmlns:p14="http://schemas.microsoft.com/office/powerpoint/2010/main" val="334295913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92199" y="2079524"/>
            <a:ext cx="5180897" cy="3340509"/>
          </a:xfrm>
        </p:spPr>
        <p:txBody>
          <a:bodyPr>
            <a:normAutofit/>
          </a:bodyPr>
          <a:lstStyle/>
          <a:p>
            <a:pPr marL="0" indent="0">
              <a:buNone/>
            </a:pPr>
            <a:r>
              <a:rPr lang="en-GB" dirty="0"/>
              <a:t>Access the handbooks via the library webpages</a:t>
            </a:r>
          </a:p>
          <a:p>
            <a:pPr marL="0" indent="0">
              <a:buNone/>
            </a:pPr>
            <a:r>
              <a:rPr lang="en-GB" dirty="0">
                <a:hlinkClick r:id="rId2"/>
              </a:rPr>
              <a:t>Referencing Handbooks</a:t>
            </a:r>
            <a:endParaRPr lang="en-GB" dirty="0"/>
          </a:p>
          <a:p>
            <a:pPr marL="0" indent="0">
              <a:buNone/>
            </a:pPr>
            <a:r>
              <a:rPr lang="en-GB" dirty="0"/>
              <a:t>The University also subscribes to RefWorks - help videos and set up instructions are available online</a:t>
            </a:r>
          </a:p>
          <a:p>
            <a:pPr marL="0" indent="0">
              <a:buNone/>
            </a:pPr>
            <a:r>
              <a:rPr lang="en-GB" dirty="0">
                <a:hlinkClick r:id="rId3"/>
              </a:rPr>
              <a:t>Refworks</a:t>
            </a:r>
            <a:endParaRPr lang="en-GB" dirty="0"/>
          </a:p>
        </p:txBody>
      </p:sp>
      <p:sp>
        <p:nvSpPr>
          <p:cNvPr id="2" name="Title 1"/>
          <p:cNvSpPr>
            <a:spLocks noGrp="1"/>
          </p:cNvSpPr>
          <p:nvPr>
            <p:ph type="title"/>
          </p:nvPr>
        </p:nvSpPr>
        <p:spPr>
          <a:xfrm>
            <a:off x="718456" y="262866"/>
            <a:ext cx="10795518" cy="1003916"/>
          </a:xfrm>
        </p:spPr>
        <p:txBody>
          <a:bodyPr anchor="b">
            <a:normAutofit/>
          </a:bodyPr>
          <a:lstStyle/>
          <a:p>
            <a:r>
              <a:rPr lang="en-GB" dirty="0"/>
              <a:t>Referencing handbooks</a:t>
            </a:r>
          </a:p>
        </p:txBody>
      </p:sp>
      <p:pic>
        <p:nvPicPr>
          <p:cNvPr id="5" name="Picture 4">
            <a:extLst>
              <a:ext uri="{FF2B5EF4-FFF2-40B4-BE49-F238E27FC236}">
                <a16:creationId xmlns:a16="http://schemas.microsoft.com/office/drawing/2014/main" id="{4F847007-DAAF-4F12-ACA7-F061DB4A8622}"/>
              </a:ext>
            </a:extLst>
          </p:cNvPr>
          <p:cNvPicPr>
            <a:picLocks noChangeAspect="1"/>
          </p:cNvPicPr>
          <p:nvPr/>
        </p:nvPicPr>
        <p:blipFill rotWithShape="1">
          <a:blip r:embed="rId4"/>
          <a:srcRect l="1869" t="12605" r="2397" b="25779"/>
          <a:stretch/>
        </p:blipFill>
        <p:spPr>
          <a:xfrm>
            <a:off x="6162368" y="2300750"/>
            <a:ext cx="5878211" cy="2525363"/>
          </a:xfrm>
          <a:prstGeom prst="rect">
            <a:avLst/>
          </a:prstGeom>
          <a:noFill/>
        </p:spPr>
      </p:pic>
    </p:spTree>
    <p:extLst>
      <p:ext uri="{BB962C8B-B14F-4D97-AF65-F5344CB8AC3E}">
        <p14:creationId xmlns:p14="http://schemas.microsoft.com/office/powerpoint/2010/main" val="288998059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Hints and tips for searching.. </a:t>
            </a:r>
          </a:p>
        </p:txBody>
      </p:sp>
      <p:sp>
        <p:nvSpPr>
          <p:cNvPr id="3" name="Content Placeholder 2"/>
          <p:cNvSpPr>
            <a:spLocks noGrp="1"/>
          </p:cNvSpPr>
          <p:nvPr>
            <p:ph sz="quarter" idx="10"/>
          </p:nvPr>
        </p:nvSpPr>
        <p:spPr>
          <a:xfrm>
            <a:off x="698242" y="1592263"/>
            <a:ext cx="5529563" cy="4574040"/>
          </a:xfrm>
        </p:spPr>
        <p:txBody>
          <a:bodyPr>
            <a:normAutofit fontScale="70000" lnSpcReduction="20000"/>
          </a:bodyPr>
          <a:lstStyle/>
          <a:p>
            <a:pPr>
              <a:lnSpc>
                <a:spcPct val="100000"/>
              </a:lnSpc>
              <a:spcBef>
                <a:spcPts val="600"/>
              </a:spcBef>
              <a:buFont typeface="Arial" panose="05000000000000000000" pitchFamily="2" charset="2"/>
              <a:buChar char="•"/>
            </a:pPr>
            <a:r>
              <a:rPr lang="en-GB" b="1" dirty="0">
                <a:latin typeface="Calibri"/>
                <a:cs typeface="Calibri"/>
              </a:rPr>
              <a:t>Sign in</a:t>
            </a:r>
            <a:r>
              <a:rPr lang="en-GB" dirty="0">
                <a:latin typeface="Calibri"/>
                <a:cs typeface="Calibri"/>
              </a:rPr>
              <a:t> to make the most of extra features </a:t>
            </a:r>
          </a:p>
          <a:p>
            <a:pPr marL="0" indent="0">
              <a:lnSpc>
                <a:spcPct val="100000"/>
              </a:lnSpc>
              <a:spcBef>
                <a:spcPts val="600"/>
              </a:spcBef>
              <a:buNone/>
            </a:pPr>
            <a:endParaRPr lang="en-GB" dirty="0">
              <a:latin typeface="Calibri"/>
              <a:cs typeface="Calibri"/>
            </a:endParaRPr>
          </a:p>
          <a:p>
            <a:pPr>
              <a:lnSpc>
                <a:spcPct val="100000"/>
              </a:lnSpc>
              <a:spcBef>
                <a:spcPts val="600"/>
              </a:spcBef>
              <a:buFont typeface="Arial" panose="05000000000000000000" pitchFamily="2" charset="2"/>
              <a:buChar char="•"/>
            </a:pPr>
            <a:r>
              <a:rPr lang="en-GB" dirty="0">
                <a:latin typeface="Calibri"/>
                <a:cs typeface="Calibri"/>
              </a:rPr>
              <a:t>Think carefully about your </a:t>
            </a:r>
            <a:r>
              <a:rPr lang="en-GB" b="1" dirty="0">
                <a:latin typeface="Calibri"/>
                <a:cs typeface="Calibri"/>
              </a:rPr>
              <a:t>keywords</a:t>
            </a:r>
            <a:r>
              <a:rPr lang="en-GB" dirty="0">
                <a:latin typeface="Calibri"/>
                <a:cs typeface="Calibri"/>
              </a:rPr>
              <a:t> and try alternatives</a:t>
            </a:r>
          </a:p>
          <a:p>
            <a:pPr>
              <a:lnSpc>
                <a:spcPct val="100000"/>
              </a:lnSpc>
              <a:spcBef>
                <a:spcPts val="600"/>
              </a:spcBef>
              <a:buFont typeface="Arial" panose="05000000000000000000" pitchFamily="2" charset="2"/>
              <a:buChar char="•"/>
            </a:pPr>
            <a:endParaRPr lang="en-GB" dirty="0">
              <a:latin typeface="Calibri"/>
              <a:cs typeface="Calibri"/>
            </a:endParaRPr>
          </a:p>
          <a:p>
            <a:pPr>
              <a:lnSpc>
                <a:spcPct val="100000"/>
              </a:lnSpc>
              <a:spcBef>
                <a:spcPts val="600"/>
              </a:spcBef>
              <a:buFont typeface="Arial" panose="05000000000000000000" pitchFamily="2" charset="2"/>
              <a:buChar char="•"/>
            </a:pPr>
            <a:r>
              <a:rPr lang="en-GB" dirty="0">
                <a:latin typeface="Calibri"/>
                <a:cs typeface="Calibri"/>
              </a:rPr>
              <a:t>Use </a:t>
            </a:r>
            <a:r>
              <a:rPr lang="en-GB" b="1" dirty="0">
                <a:latin typeface="Calibri"/>
                <a:cs typeface="Calibri"/>
              </a:rPr>
              <a:t>AND</a:t>
            </a:r>
            <a:r>
              <a:rPr lang="en-GB" dirty="0">
                <a:latin typeface="Calibri"/>
                <a:cs typeface="Calibri"/>
              </a:rPr>
              <a:t>, </a:t>
            </a:r>
            <a:r>
              <a:rPr lang="en-GB" b="1" dirty="0">
                <a:latin typeface="Calibri"/>
                <a:cs typeface="Calibri"/>
              </a:rPr>
              <a:t>OR</a:t>
            </a:r>
            <a:r>
              <a:rPr lang="en-GB" dirty="0">
                <a:latin typeface="Calibri"/>
                <a:cs typeface="Calibri"/>
              </a:rPr>
              <a:t> and </a:t>
            </a:r>
            <a:r>
              <a:rPr lang="en-GB" b="1" dirty="0">
                <a:latin typeface="Calibri"/>
                <a:cs typeface="Calibri"/>
              </a:rPr>
              <a:t>NOT</a:t>
            </a:r>
            <a:r>
              <a:rPr lang="en-GB" dirty="0">
                <a:latin typeface="Calibri"/>
                <a:cs typeface="Calibri"/>
              </a:rPr>
              <a:t> to broaden or narrow your searches, and use quotation marks for phrases</a:t>
            </a:r>
          </a:p>
          <a:p>
            <a:pPr>
              <a:lnSpc>
                <a:spcPct val="100000"/>
              </a:lnSpc>
              <a:spcBef>
                <a:spcPts val="600"/>
              </a:spcBef>
              <a:buFont typeface="Arial" panose="05000000000000000000" pitchFamily="2" charset="2"/>
              <a:buChar char="•"/>
            </a:pPr>
            <a:endParaRPr lang="en-GB" dirty="0">
              <a:latin typeface="Calibri"/>
              <a:cs typeface="Calibri"/>
            </a:endParaRPr>
          </a:p>
          <a:p>
            <a:pPr>
              <a:lnSpc>
                <a:spcPct val="100000"/>
              </a:lnSpc>
              <a:spcBef>
                <a:spcPts val="600"/>
              </a:spcBef>
              <a:buFont typeface="Arial" panose="05000000000000000000" pitchFamily="2" charset="2"/>
              <a:buChar char="•"/>
            </a:pPr>
            <a:r>
              <a:rPr lang="en-GB" b="1" dirty="0">
                <a:latin typeface="Calibri"/>
                <a:cs typeface="Calibri"/>
              </a:rPr>
              <a:t>Use the information you find </a:t>
            </a:r>
            <a:r>
              <a:rPr lang="en-GB" dirty="0">
                <a:latin typeface="Calibri"/>
                <a:cs typeface="Calibri"/>
              </a:rPr>
              <a:t>to search for additional items </a:t>
            </a:r>
          </a:p>
          <a:p>
            <a:pPr>
              <a:lnSpc>
                <a:spcPct val="100000"/>
              </a:lnSpc>
              <a:spcBef>
                <a:spcPts val="600"/>
              </a:spcBef>
              <a:buFont typeface="Arial" panose="05000000000000000000" pitchFamily="2" charset="2"/>
              <a:buChar char="•"/>
            </a:pPr>
            <a:endParaRPr lang="en-GB" dirty="0">
              <a:latin typeface="Calibri"/>
              <a:cs typeface="Calibri"/>
            </a:endParaRPr>
          </a:p>
          <a:p>
            <a:pPr>
              <a:lnSpc>
                <a:spcPct val="100000"/>
              </a:lnSpc>
              <a:spcBef>
                <a:spcPts val="600"/>
              </a:spcBef>
              <a:buFont typeface="Arial" panose="05000000000000000000" pitchFamily="2" charset="2"/>
              <a:buChar char="•"/>
            </a:pPr>
            <a:r>
              <a:rPr lang="en-GB" b="1" dirty="0">
                <a:latin typeface="Calibri"/>
                <a:cs typeface="Calibri"/>
              </a:rPr>
              <a:t>Filter</a:t>
            </a:r>
            <a:r>
              <a:rPr lang="en-GB" dirty="0">
                <a:latin typeface="Calibri"/>
                <a:cs typeface="Calibri"/>
              </a:rPr>
              <a:t> your results using the column on the left, </a:t>
            </a:r>
            <a:r>
              <a:rPr lang="en-GB" dirty="0" err="1">
                <a:latin typeface="Calibri"/>
                <a:cs typeface="Calibri"/>
              </a:rPr>
              <a:t>eg</a:t>
            </a:r>
            <a:r>
              <a:rPr lang="en-GB" dirty="0">
                <a:latin typeface="Calibri"/>
                <a:cs typeface="Calibri"/>
              </a:rPr>
              <a:t>. limit to </a:t>
            </a:r>
            <a:r>
              <a:rPr lang="en-GB" b="1" dirty="0">
                <a:latin typeface="Calibri"/>
                <a:cs typeface="Calibri"/>
              </a:rPr>
              <a:t>full-text</a:t>
            </a:r>
            <a:r>
              <a:rPr lang="en-GB" dirty="0">
                <a:latin typeface="Calibri"/>
                <a:cs typeface="Calibri"/>
              </a:rPr>
              <a:t> or </a:t>
            </a:r>
            <a:r>
              <a:rPr lang="en-GB" b="1" dirty="0">
                <a:latin typeface="Calibri"/>
                <a:cs typeface="Calibri"/>
              </a:rPr>
              <a:t>peer reviewed </a:t>
            </a:r>
            <a:r>
              <a:rPr lang="en-GB" dirty="0">
                <a:latin typeface="Calibri"/>
                <a:cs typeface="Calibri"/>
              </a:rPr>
              <a:t>articles and limit by </a:t>
            </a:r>
            <a:r>
              <a:rPr lang="en-GB" b="1" dirty="0">
                <a:latin typeface="Calibri"/>
                <a:cs typeface="Calibri"/>
              </a:rPr>
              <a:t>date</a:t>
            </a:r>
            <a:r>
              <a:rPr lang="en-GB" dirty="0">
                <a:latin typeface="Calibri"/>
                <a:cs typeface="Calibri"/>
              </a:rPr>
              <a:t> too</a:t>
            </a:r>
          </a:p>
          <a:p>
            <a:endParaRPr lang="en-GB" dirty="0"/>
          </a:p>
        </p:txBody>
      </p:sp>
      <p:pic>
        <p:nvPicPr>
          <p:cNvPr id="4" name="Picture Placeholder 5"/>
          <p:cNvPicPr>
            <a:picLocks noChangeAspect="1"/>
          </p:cNvPicPr>
          <p:nvPr/>
        </p:nvPicPr>
        <p:blipFill>
          <a:blip r:embed="rId2" cstate="print">
            <a:extLst>
              <a:ext uri="{28A0092B-C50C-407E-A947-70E740481C1C}">
                <a14:useLocalDpi xmlns:a14="http://schemas.microsoft.com/office/drawing/2010/main" val="0"/>
              </a:ext>
            </a:extLst>
          </a:blip>
          <a:srcRect l="11817" r="11817"/>
          <a:stretch>
            <a:fillRect/>
          </a:stretch>
        </p:blipFill>
        <p:spPr>
          <a:xfrm>
            <a:off x="6828607" y="1592263"/>
            <a:ext cx="4568654" cy="3985491"/>
          </a:xfrm>
          <a:prstGeom prst="rect">
            <a:avLst/>
          </a:prstGeom>
        </p:spPr>
      </p:pic>
    </p:spTree>
    <p:extLst>
      <p:ext uri="{BB962C8B-B14F-4D97-AF65-F5344CB8AC3E}">
        <p14:creationId xmlns:p14="http://schemas.microsoft.com/office/powerpoint/2010/main" val="277751096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F0C017-C1CD-46F3-A61B-1AD08FAC7E11}"/>
              </a:ext>
            </a:extLst>
          </p:cNvPr>
          <p:cNvSpPr>
            <a:spLocks noGrp="1"/>
          </p:cNvSpPr>
          <p:nvPr>
            <p:ph type="title"/>
          </p:nvPr>
        </p:nvSpPr>
        <p:spPr/>
        <p:txBody>
          <a:bodyPr/>
          <a:lstStyle/>
          <a:p>
            <a:r>
              <a:rPr lang="en-GB" dirty="0"/>
              <a:t>Evaluating internet resources - RADAR</a:t>
            </a:r>
          </a:p>
        </p:txBody>
      </p:sp>
      <p:sp>
        <p:nvSpPr>
          <p:cNvPr id="3" name="Text Placeholder 2">
            <a:extLst>
              <a:ext uri="{FF2B5EF4-FFF2-40B4-BE49-F238E27FC236}">
                <a16:creationId xmlns:a16="http://schemas.microsoft.com/office/drawing/2014/main" id="{3070B314-EE1A-4E42-88C8-B6D199C04FD7}"/>
              </a:ext>
            </a:extLst>
          </p:cNvPr>
          <p:cNvSpPr>
            <a:spLocks noGrp="1"/>
          </p:cNvSpPr>
          <p:nvPr>
            <p:ph type="body" sz="quarter" idx="10"/>
          </p:nvPr>
        </p:nvSpPr>
        <p:spPr>
          <a:xfrm>
            <a:off x="698242" y="1413984"/>
            <a:ext cx="2303750" cy="4573587"/>
          </a:xfrm>
        </p:spPr>
        <p:txBody>
          <a:bodyPr/>
          <a:lstStyle/>
          <a:p>
            <a:r>
              <a:rPr lang="en-GB" b="1" dirty="0">
                <a:solidFill>
                  <a:srgbClr val="FF0000"/>
                </a:solidFill>
              </a:rPr>
              <a:t>R</a:t>
            </a:r>
            <a:r>
              <a:rPr lang="en-GB" dirty="0"/>
              <a:t>ationale</a:t>
            </a:r>
          </a:p>
          <a:p>
            <a:endParaRPr lang="en-GB" dirty="0"/>
          </a:p>
          <a:p>
            <a:r>
              <a:rPr lang="en-GB" b="1" dirty="0">
                <a:solidFill>
                  <a:srgbClr val="FF0000"/>
                </a:solidFill>
              </a:rPr>
              <a:t>A</a:t>
            </a:r>
            <a:r>
              <a:rPr lang="en-GB" dirty="0"/>
              <a:t>uthority</a:t>
            </a:r>
          </a:p>
          <a:p>
            <a:endParaRPr lang="en-GB" dirty="0"/>
          </a:p>
          <a:p>
            <a:r>
              <a:rPr lang="en-GB" b="1" dirty="0">
                <a:solidFill>
                  <a:srgbClr val="FF0000"/>
                </a:solidFill>
              </a:rPr>
              <a:t>D</a:t>
            </a:r>
            <a:r>
              <a:rPr lang="en-GB" dirty="0"/>
              <a:t>ate</a:t>
            </a:r>
          </a:p>
          <a:p>
            <a:endParaRPr lang="en-GB" dirty="0"/>
          </a:p>
          <a:p>
            <a:r>
              <a:rPr lang="en-GB" b="1" dirty="0">
                <a:solidFill>
                  <a:srgbClr val="FF0000"/>
                </a:solidFill>
              </a:rPr>
              <a:t>A</a:t>
            </a:r>
            <a:r>
              <a:rPr lang="en-GB" dirty="0"/>
              <a:t>ccuracy</a:t>
            </a:r>
          </a:p>
          <a:p>
            <a:endParaRPr lang="en-GB" dirty="0"/>
          </a:p>
          <a:p>
            <a:r>
              <a:rPr lang="en-GB" b="1" dirty="0">
                <a:solidFill>
                  <a:srgbClr val="FF0000"/>
                </a:solidFill>
              </a:rPr>
              <a:t>R</a:t>
            </a:r>
            <a:r>
              <a:rPr lang="en-GB" dirty="0"/>
              <a:t>elevance</a:t>
            </a:r>
          </a:p>
        </p:txBody>
      </p:sp>
      <p:sp>
        <p:nvSpPr>
          <p:cNvPr id="4" name="Text Placeholder 3">
            <a:extLst>
              <a:ext uri="{FF2B5EF4-FFF2-40B4-BE49-F238E27FC236}">
                <a16:creationId xmlns:a16="http://schemas.microsoft.com/office/drawing/2014/main" id="{D918FEB2-20B9-477D-876C-090429D29BD9}"/>
              </a:ext>
            </a:extLst>
          </p:cNvPr>
          <p:cNvSpPr>
            <a:spLocks noGrp="1"/>
          </p:cNvSpPr>
          <p:nvPr>
            <p:ph type="body" sz="quarter" idx="11"/>
          </p:nvPr>
        </p:nvSpPr>
        <p:spPr>
          <a:xfrm>
            <a:off x="2616680" y="1332722"/>
            <a:ext cx="8925464" cy="5085331"/>
          </a:xfrm>
        </p:spPr>
        <p:txBody>
          <a:bodyPr>
            <a:normAutofit/>
          </a:bodyPr>
          <a:lstStyle/>
          <a:p>
            <a:pPr>
              <a:buFont typeface="Wingdings" panose="05000000000000000000" pitchFamily="2" charset="2"/>
              <a:buChar char="Ø"/>
            </a:pPr>
            <a:r>
              <a:rPr lang="en-GB" sz="1800" dirty="0"/>
              <a:t>Why did the author/publisher make the information available, is there obvious bias or prejudice, are alternative points of view presented, are important facts or data being omitted that might disprove their claim, if there is emotion what is the purpose, what tone is being used?</a:t>
            </a:r>
          </a:p>
          <a:p>
            <a:pPr>
              <a:buFont typeface="Wingdings" panose="05000000000000000000" pitchFamily="2" charset="2"/>
              <a:buChar char="Ø"/>
            </a:pPr>
            <a:r>
              <a:rPr lang="en-GB" sz="1800" dirty="0"/>
              <a:t>What are the authors credentials, how is he author related to your topic, are they affiliated to an educational organisation or reputable organisations, can you find information about the author, is the author cited anywhere, is the publisher of the information source reputable</a:t>
            </a:r>
          </a:p>
          <a:p>
            <a:pPr>
              <a:buFont typeface="Wingdings" panose="05000000000000000000" pitchFamily="2" charset="2"/>
              <a:buChar char="Ø"/>
            </a:pPr>
            <a:r>
              <a:rPr lang="en-GB" sz="1800" dirty="0"/>
              <a:t>When was the information published or last updated, have newer articles been published on the topic, are the links or references to other sources up-to-date, is your topic in an area that changes rapidly, is the information obsolete?</a:t>
            </a:r>
          </a:p>
          <a:p>
            <a:pPr>
              <a:buFont typeface="Wingdings" panose="05000000000000000000" pitchFamily="2" charset="2"/>
              <a:buChar char="Ø"/>
            </a:pPr>
            <a:r>
              <a:rPr lang="en-GB" sz="1800" dirty="0"/>
              <a:t>Are there statements you know to be false, do the citations and references support the authors claim and are the references correctly cited, what do other experts say on the subject is there general agreement, is it published in a peer-reviewed journal or other reliable publisher</a:t>
            </a:r>
          </a:p>
          <a:p>
            <a:pPr>
              <a:buFont typeface="Wingdings" panose="05000000000000000000" pitchFamily="2" charset="2"/>
              <a:buChar char="Ø"/>
            </a:pPr>
            <a:r>
              <a:rPr lang="en-GB" sz="1800" dirty="0"/>
              <a:t>Does the information answer your research question, is the information too technical or too simplified for you to use – who is the intended audience, does the source add something to your knowledge of the topic</a:t>
            </a:r>
          </a:p>
          <a:p>
            <a:pPr>
              <a:buFont typeface="Wingdings" panose="05000000000000000000" pitchFamily="2" charset="2"/>
              <a:buChar char="Ø"/>
            </a:pPr>
            <a:endParaRPr lang="en-GB" sz="1800" dirty="0"/>
          </a:p>
          <a:p>
            <a:pPr marL="0" indent="0">
              <a:buNone/>
            </a:pPr>
            <a:endParaRPr lang="en-GB" sz="1800" dirty="0"/>
          </a:p>
        </p:txBody>
      </p:sp>
    </p:spTree>
    <p:extLst>
      <p:ext uri="{BB962C8B-B14F-4D97-AF65-F5344CB8AC3E}">
        <p14:creationId xmlns:p14="http://schemas.microsoft.com/office/powerpoint/2010/main" val="145018083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Open Access </a:t>
            </a:r>
          </a:p>
        </p:txBody>
      </p:sp>
      <p:sp>
        <p:nvSpPr>
          <p:cNvPr id="3" name="Content Placeholder 2"/>
          <p:cNvSpPr>
            <a:spLocks noGrp="1"/>
          </p:cNvSpPr>
          <p:nvPr>
            <p:ph sz="quarter" idx="10"/>
          </p:nvPr>
        </p:nvSpPr>
        <p:spPr>
          <a:xfrm>
            <a:off x="698242" y="1592263"/>
            <a:ext cx="6524943" cy="4574040"/>
          </a:xfrm>
        </p:spPr>
        <p:txBody>
          <a:bodyPr>
            <a:normAutofit fontScale="92500" lnSpcReduction="20000"/>
          </a:bodyPr>
          <a:lstStyle/>
          <a:p>
            <a:pPr marL="285750" indent="-285750">
              <a:buFont typeface="Arial" panose="020B0604020202020204" pitchFamily="34" charset="0"/>
              <a:buChar char="•"/>
            </a:pPr>
            <a:r>
              <a:rPr lang="en-GB" dirty="0"/>
              <a:t>Open Access publishing is the provision of unrestricted, free online access to peer reviewed and scholarly research.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Most UK universities now have a repository which stores and makes freely available the research output of its institution.  This includes theses, journal articles, book chapters, monographs etc.</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UWTSD has a </a:t>
            </a:r>
            <a:r>
              <a:rPr lang="en-GB" dirty="0">
                <a:hlinkClick r:id="rId2"/>
              </a:rPr>
              <a:t>Research Repository </a:t>
            </a:r>
            <a:r>
              <a:rPr lang="en-GB" dirty="0"/>
              <a:t>and a </a:t>
            </a:r>
            <a:r>
              <a:rPr lang="en-GB" dirty="0">
                <a:hlinkClick r:id="rId3"/>
              </a:rPr>
              <a:t>Research Data Repository</a:t>
            </a:r>
            <a:r>
              <a:rPr lang="en-GB" dirty="0"/>
              <a:t> (deposit your research papers, research data, and thesis in the repository)</a:t>
            </a:r>
          </a:p>
          <a:p>
            <a:endParaRPr lang="en-GB" dirty="0"/>
          </a:p>
        </p:txBody>
      </p:sp>
      <p:pic>
        <p:nvPicPr>
          <p:cNvPr id="5" name="Picture 4" descr="Icon&#10;&#10;Description automatically generated">
            <a:extLst>
              <a:ext uri="{FF2B5EF4-FFF2-40B4-BE49-F238E27FC236}">
                <a16:creationId xmlns:a16="http://schemas.microsoft.com/office/drawing/2014/main" id="{CE523B48-7447-6CC5-ED7C-65899B0B45F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523672" y="1592263"/>
            <a:ext cx="4112284" cy="4112284"/>
          </a:xfrm>
          <a:prstGeom prst="rect">
            <a:avLst/>
          </a:prstGeom>
        </p:spPr>
      </p:pic>
    </p:spTree>
    <p:extLst>
      <p:ext uri="{BB962C8B-B14F-4D97-AF65-F5344CB8AC3E}">
        <p14:creationId xmlns:p14="http://schemas.microsoft.com/office/powerpoint/2010/main" val="158627275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Open Access sources</a:t>
            </a:r>
          </a:p>
        </p:txBody>
      </p:sp>
      <p:sp>
        <p:nvSpPr>
          <p:cNvPr id="3" name="Content Placeholder 2"/>
          <p:cNvSpPr>
            <a:spLocks noGrp="1"/>
          </p:cNvSpPr>
          <p:nvPr>
            <p:ph sz="quarter" idx="10"/>
          </p:nvPr>
        </p:nvSpPr>
        <p:spPr/>
        <p:txBody>
          <a:bodyPr>
            <a:normAutofit fontScale="55000" lnSpcReduction="20000"/>
          </a:bodyPr>
          <a:lstStyle/>
          <a:p>
            <a:pPr marL="0" indent="0">
              <a:buNone/>
            </a:pPr>
            <a:r>
              <a:rPr lang="en-GB" b="1" dirty="0">
                <a:hlinkClick r:id="rId2"/>
              </a:rPr>
              <a:t>UWTSD Research Repository</a:t>
            </a:r>
            <a:endParaRPr lang="en-GB" b="1" dirty="0"/>
          </a:p>
          <a:p>
            <a:pPr marL="0" indent="0">
              <a:buNone/>
            </a:pPr>
            <a:r>
              <a:rPr lang="en-US" dirty="0"/>
              <a:t>UWTSD Research Repository contains full text research papers, journal articles, book chapters and theses authored by University staff and students, and available to download free of charge </a:t>
            </a:r>
          </a:p>
          <a:p>
            <a:pPr marL="0" indent="0">
              <a:buNone/>
            </a:pPr>
            <a:r>
              <a:rPr lang="en-GB" b="1" dirty="0">
                <a:hlinkClick r:id="rId3"/>
              </a:rPr>
              <a:t>CORE</a:t>
            </a:r>
            <a:endParaRPr lang="en-GB" b="1" dirty="0"/>
          </a:p>
          <a:p>
            <a:pPr marL="0" indent="0">
              <a:buNone/>
            </a:pPr>
            <a:r>
              <a:rPr lang="en-GB" dirty="0"/>
              <a:t>CORE’s mission is to aggregate all open access research outputs from repositories and journals worldwide and make them available to the public. In this way CORE facilitates free unrestricted access to research for all</a:t>
            </a:r>
          </a:p>
          <a:p>
            <a:pPr marL="0" indent="0">
              <a:buNone/>
            </a:pPr>
            <a:r>
              <a:rPr lang="en-GB" b="1" dirty="0">
                <a:hlinkClick r:id="rId4"/>
              </a:rPr>
              <a:t>Digital Commons Network</a:t>
            </a:r>
            <a:endParaRPr lang="en-GB" b="1" dirty="0"/>
          </a:p>
          <a:p>
            <a:pPr marL="0" indent="0">
              <a:buNone/>
            </a:pPr>
            <a:r>
              <a:rPr lang="en-GB" dirty="0"/>
              <a:t>The Digital Commons Network brings together free, full-text scholarly articles from hundreds of universities and colleges worldwide</a:t>
            </a:r>
          </a:p>
          <a:p>
            <a:pPr marL="0" indent="0">
              <a:buNone/>
            </a:pPr>
            <a:r>
              <a:rPr lang="en-GB" b="1" dirty="0">
                <a:hlinkClick r:id="rId5"/>
              </a:rPr>
              <a:t>DOAG</a:t>
            </a:r>
            <a:endParaRPr lang="en-GB" b="1" dirty="0"/>
          </a:p>
          <a:p>
            <a:pPr marL="0" indent="0">
              <a:buNone/>
            </a:pPr>
            <a:r>
              <a:rPr lang="en-GB" dirty="0"/>
              <a:t>The Directory of Open Access Journals</a:t>
            </a:r>
          </a:p>
          <a:p>
            <a:pPr marL="0" indent="0">
              <a:buNone/>
            </a:pPr>
            <a:r>
              <a:rPr lang="en-GB" b="1" dirty="0">
                <a:hlinkClick r:id="rId6"/>
              </a:rPr>
              <a:t>Google Scholar</a:t>
            </a:r>
            <a:endParaRPr lang="en-GB" b="1" dirty="0"/>
          </a:p>
          <a:p>
            <a:pPr marL="0" indent="0">
              <a:buNone/>
            </a:pPr>
            <a:r>
              <a:rPr lang="en-GB" dirty="0"/>
              <a:t>In addition to searching Open WorldCat, you can set Google Scholar to search through all UWTSD online resources </a:t>
            </a:r>
          </a:p>
          <a:p>
            <a:pPr marL="0" indent="0">
              <a:buNone/>
            </a:pPr>
            <a:r>
              <a:rPr lang="en-GB" dirty="0"/>
              <a:t>Settings &gt; library links &gt; select ‘UW Trinity Saint David’</a:t>
            </a:r>
          </a:p>
          <a:p>
            <a:pPr marL="0" indent="0">
              <a:buNone/>
            </a:pPr>
            <a:r>
              <a:rPr lang="en-GB" b="1" dirty="0">
                <a:hlinkClick r:id="rId7"/>
              </a:rPr>
              <a:t>Paperity.org</a:t>
            </a:r>
            <a:endParaRPr lang="en-GB" b="1" dirty="0"/>
          </a:p>
          <a:p>
            <a:pPr marL="0" indent="0">
              <a:buNone/>
            </a:pPr>
            <a:r>
              <a:rPr lang="en-GB" dirty="0"/>
              <a:t>‘Paperity is </a:t>
            </a:r>
            <a:r>
              <a:rPr lang="en-GB" i="1" dirty="0"/>
              <a:t>the</a:t>
            </a:r>
            <a:r>
              <a:rPr lang="en-GB" dirty="0"/>
              <a:t> way towards more efficient scholarly communication in all research fields, from Sciences, Technology, Medicine, to Social Sciences, to Humanities and Arts. Our ultimate goal is to aggregate 100% of Open Access literature, published in any place around the world, in any field of research. For latest news, see </a:t>
            </a:r>
            <a:r>
              <a:rPr lang="en-GB" dirty="0">
                <a:hlinkClick r:id="rId8"/>
              </a:rPr>
              <a:t>Paperity Blog</a:t>
            </a:r>
            <a:r>
              <a:rPr lang="en-GB" dirty="0"/>
              <a:t> or follow us on </a:t>
            </a:r>
            <a:r>
              <a:rPr lang="en-GB" dirty="0">
                <a:hlinkClick r:id="rId9"/>
              </a:rPr>
              <a:t>Twitter</a:t>
            </a:r>
            <a:r>
              <a:rPr lang="en-GB" dirty="0"/>
              <a:t> and </a:t>
            </a:r>
            <a:r>
              <a:rPr lang="en-GB" dirty="0">
                <a:hlinkClick r:id="rId10"/>
              </a:rPr>
              <a:t>Facebook</a:t>
            </a:r>
            <a:r>
              <a:rPr lang="en-GB" dirty="0"/>
              <a:t>’</a:t>
            </a:r>
          </a:p>
          <a:p>
            <a:endParaRPr lang="en-GB" dirty="0"/>
          </a:p>
        </p:txBody>
      </p:sp>
    </p:spTree>
    <p:extLst>
      <p:ext uri="{BB962C8B-B14F-4D97-AF65-F5344CB8AC3E}">
        <p14:creationId xmlns:p14="http://schemas.microsoft.com/office/powerpoint/2010/main" val="165434561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cs typeface="Calibri"/>
              </a:rPr>
              <a:t>Help is always available</a:t>
            </a:r>
            <a:endParaRPr lang="en-GB" dirty="0"/>
          </a:p>
        </p:txBody>
      </p:sp>
      <p:sp>
        <p:nvSpPr>
          <p:cNvPr id="3" name="Content Placeholder 2"/>
          <p:cNvSpPr>
            <a:spLocks noGrp="1"/>
          </p:cNvSpPr>
          <p:nvPr>
            <p:ph sz="quarter" idx="10"/>
          </p:nvPr>
        </p:nvSpPr>
        <p:spPr>
          <a:xfrm>
            <a:off x="410228" y="1843595"/>
            <a:ext cx="7766137" cy="4574040"/>
          </a:xfrm>
        </p:spPr>
        <p:txBody>
          <a:bodyPr>
            <a:normAutofit/>
          </a:bodyPr>
          <a:lstStyle/>
          <a:p>
            <a:pPr marL="0" indent="0">
              <a:lnSpc>
                <a:spcPct val="100000"/>
              </a:lnSpc>
              <a:spcBef>
                <a:spcPts val="0"/>
              </a:spcBef>
              <a:buNone/>
            </a:pPr>
            <a:r>
              <a:rPr lang="en-GB" sz="2400" dirty="0">
                <a:latin typeface="Calibri"/>
                <a:cs typeface="Calibri"/>
              </a:rPr>
              <a:t>For subject based queries and help with searching for information</a:t>
            </a:r>
            <a:endParaRPr lang="en-US" sz="2400" dirty="0">
              <a:ea typeface="+mn-lt"/>
              <a:cs typeface="+mn-lt"/>
            </a:endParaRPr>
          </a:p>
          <a:p>
            <a:pPr marL="0" indent="0">
              <a:lnSpc>
                <a:spcPct val="100000"/>
              </a:lnSpc>
              <a:spcBef>
                <a:spcPts val="0"/>
              </a:spcBef>
              <a:buNone/>
            </a:pPr>
            <a:endParaRPr lang="en-GB" sz="2400" dirty="0">
              <a:ea typeface="+mn-lt"/>
              <a:cs typeface="+mn-lt"/>
            </a:endParaRPr>
          </a:p>
          <a:p>
            <a:pPr marL="0" indent="0">
              <a:lnSpc>
                <a:spcPct val="100000"/>
              </a:lnSpc>
              <a:spcBef>
                <a:spcPts val="0"/>
              </a:spcBef>
              <a:buNone/>
            </a:pPr>
            <a:r>
              <a:rPr lang="en-GB" sz="2400" b="1" dirty="0">
                <a:latin typeface="Calibri"/>
                <a:cs typeface="Calibri"/>
              </a:rPr>
              <a:t>Emily Hywel  </a:t>
            </a:r>
            <a:r>
              <a:rPr lang="en-GB" sz="2400" dirty="0">
                <a:latin typeface="Calibri"/>
                <a:cs typeface="Calibri"/>
              </a:rPr>
              <a:t>Academic Liaison Librarian</a:t>
            </a:r>
            <a:endParaRPr lang="en-GB" sz="2400" dirty="0">
              <a:ea typeface="+mn-lt"/>
              <a:cs typeface="+mn-lt"/>
            </a:endParaRPr>
          </a:p>
          <a:p>
            <a:pPr marL="0" indent="0">
              <a:lnSpc>
                <a:spcPct val="100000"/>
              </a:lnSpc>
              <a:spcBef>
                <a:spcPts val="0"/>
              </a:spcBef>
              <a:buNone/>
            </a:pPr>
            <a:r>
              <a:rPr lang="en-GB" sz="2400" dirty="0">
                <a:latin typeface="Calibri"/>
                <a:cs typeface="Calibri"/>
              </a:rPr>
              <a:t>Email:   </a:t>
            </a:r>
            <a:r>
              <a:rPr lang="en-GB" sz="2400" dirty="0">
                <a:latin typeface="Calibri"/>
                <a:cs typeface="Calibri"/>
                <a:hlinkClick r:id="rId2"/>
              </a:rPr>
              <a:t>emily.hywel@uwtsd.ac.uk</a:t>
            </a:r>
            <a:r>
              <a:rPr lang="en-GB" sz="2400" dirty="0">
                <a:latin typeface="Calibri"/>
                <a:cs typeface="Calibri"/>
              </a:rPr>
              <a:t>  or  </a:t>
            </a:r>
            <a:r>
              <a:rPr lang="en-GB" sz="2400" dirty="0">
                <a:latin typeface="Calibri"/>
                <a:cs typeface="Calibri"/>
                <a:hlinkClick r:id="rId3"/>
              </a:rPr>
              <a:t>infoskills@uwtsd.ac.uk</a:t>
            </a:r>
            <a:endParaRPr lang="en-GB" sz="2400" dirty="0">
              <a:latin typeface="Calibri"/>
              <a:cs typeface="Calibri"/>
            </a:endParaRPr>
          </a:p>
          <a:p>
            <a:pPr marL="0" indent="0">
              <a:lnSpc>
                <a:spcPct val="100000"/>
              </a:lnSpc>
              <a:spcBef>
                <a:spcPts val="0"/>
              </a:spcBef>
              <a:buNone/>
            </a:pPr>
            <a:endParaRPr lang="en-GB" sz="2400" dirty="0">
              <a:ea typeface="+mn-lt"/>
              <a:cs typeface="+mn-lt"/>
            </a:endParaRPr>
          </a:p>
          <a:p>
            <a:pPr marL="0" indent="0">
              <a:buNone/>
            </a:pPr>
            <a:r>
              <a:rPr lang="en-GB" sz="2400" dirty="0">
                <a:latin typeface="Calibri"/>
                <a:cs typeface="Calibri"/>
              </a:rPr>
              <a:t>General queries and help with loans</a:t>
            </a:r>
            <a:endParaRPr lang="en-US" sz="2400" dirty="0">
              <a:ea typeface="+mn-lt"/>
              <a:cs typeface="+mn-lt"/>
            </a:endParaRPr>
          </a:p>
          <a:p>
            <a:pPr marL="0" indent="0">
              <a:buNone/>
            </a:pPr>
            <a:r>
              <a:rPr lang="en-GB" sz="2400" dirty="0">
                <a:latin typeface="Calibri"/>
                <a:cs typeface="Calibri"/>
                <a:hlinkClick r:id="rId4"/>
              </a:rPr>
              <a:t>library@uwtsd.ac.uk</a:t>
            </a:r>
            <a:r>
              <a:rPr lang="en-GB" sz="2400" dirty="0">
                <a:latin typeface="Calibri"/>
                <a:cs typeface="Calibri"/>
              </a:rPr>
              <a:t> </a:t>
            </a:r>
            <a:endParaRPr lang="en-US" sz="2400" dirty="0">
              <a:ea typeface="+mn-lt"/>
              <a:cs typeface="+mn-lt"/>
            </a:endParaRPr>
          </a:p>
          <a:p>
            <a:pPr marL="0" indent="0" fontAlgn="base">
              <a:spcBef>
                <a:spcPct val="0"/>
              </a:spcBef>
              <a:spcAft>
                <a:spcPct val="0"/>
              </a:spcAft>
              <a:buNone/>
            </a:pPr>
            <a:endParaRPr lang="en-GB" sz="3600" dirty="0"/>
          </a:p>
          <a:p>
            <a:pPr marL="0" indent="0" fontAlgn="base">
              <a:spcBef>
                <a:spcPct val="0"/>
              </a:spcBef>
              <a:spcAft>
                <a:spcPct val="0"/>
              </a:spcAft>
              <a:buNone/>
            </a:pPr>
            <a:endParaRPr lang="en-GB" sz="3600" dirty="0"/>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p:txBody>
      </p:sp>
      <p:pic>
        <p:nvPicPr>
          <p:cNvPr id="5" name="Picture 4"/>
          <p:cNvPicPr>
            <a:picLocks noChangeAspect="1"/>
          </p:cNvPicPr>
          <p:nvPr/>
        </p:nvPicPr>
        <p:blipFill rotWithShape="1">
          <a:blip r:embed="rId5" cstate="print">
            <a:extLst>
              <a:ext uri="{28A0092B-C50C-407E-A947-70E740481C1C}">
                <a14:useLocalDpi xmlns:a14="http://schemas.microsoft.com/office/drawing/2010/main" val="0"/>
              </a:ext>
            </a:extLst>
          </a:blip>
          <a:srcRect t="18539" r="13776" b="535"/>
          <a:stretch/>
        </p:blipFill>
        <p:spPr>
          <a:xfrm>
            <a:off x="8464378" y="1742302"/>
            <a:ext cx="3202376" cy="4007477"/>
          </a:xfrm>
          <a:prstGeom prst="rect">
            <a:avLst/>
          </a:prstGeom>
        </p:spPr>
      </p:pic>
    </p:spTree>
    <p:extLst>
      <p:ext uri="{BB962C8B-B14F-4D97-AF65-F5344CB8AC3E}">
        <p14:creationId xmlns:p14="http://schemas.microsoft.com/office/powerpoint/2010/main" val="210373788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Any questions or comments?</a:t>
            </a:r>
          </a:p>
        </p:txBody>
      </p:sp>
      <p:pic>
        <p:nvPicPr>
          <p:cNvPr id="4" name="Picture 5" descr="A person sitting at a table using a computer&#10;&#10;Description automatically generated">
            <a:extLst>
              <a:ext uri="{FF2B5EF4-FFF2-40B4-BE49-F238E27FC236}">
                <a16:creationId xmlns:a16="http://schemas.microsoft.com/office/drawing/2014/main" id="{DFB02B0B-F2B7-40E1-B7EC-6C181443951D}"/>
              </a:ext>
            </a:extLst>
          </p:cNvPr>
          <p:cNvPicPr>
            <a:picLocks noGrp="1" noChangeAspect="1"/>
          </p:cNvPicPr>
          <p:nvPr>
            <p:ph sz="quarter" idx="10"/>
          </p:nvPr>
        </p:nvPicPr>
        <p:blipFill rotWithShape="1">
          <a:blip r:embed="rId2"/>
          <a:srcRect t="11348" r="1" b="25414"/>
          <a:stretch/>
        </p:blipFill>
        <p:spPr>
          <a:xfrm>
            <a:off x="698242" y="1433384"/>
            <a:ext cx="10499881" cy="4452845"/>
          </a:xfrm>
          <a:prstGeom prst="rect">
            <a:avLst/>
          </a:prstGeom>
          <a:noFill/>
        </p:spPr>
      </p:pic>
    </p:spTree>
    <p:extLst>
      <p:ext uri="{BB962C8B-B14F-4D97-AF65-F5344CB8AC3E}">
        <p14:creationId xmlns:p14="http://schemas.microsoft.com/office/powerpoint/2010/main" val="268661665"/>
      </p:ext>
    </p:extLst>
  </p:cSld>
  <p:clrMapOvr>
    <a:masterClrMapping/>
  </p:clrMapOvr>
</p:sld>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mustard [Read-Only]" id="{638C033A-C943-4883-A59A-B8E1426AE0E8}" vid="{F78C849E-30D8-4BF7-9584-C3236BF219A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9c361958-d63d-4444-9986-5debd40b8faa">
      <UserInfo>
        <DisplayName/>
        <AccountId xsi:nil="true"/>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5ECBA6C8EBCAA418226F242F7876712" ma:contentTypeVersion="13" ma:contentTypeDescription="Create a new document." ma:contentTypeScope="" ma:versionID="eb41a2b409c941b791f8a18dfaf4d698">
  <xsd:schema xmlns:xsd="http://www.w3.org/2001/XMLSchema" xmlns:xs="http://www.w3.org/2001/XMLSchema" xmlns:p="http://schemas.microsoft.com/office/2006/metadata/properties" xmlns:ns3="9c361958-d63d-4444-9986-5debd40b8faa" xmlns:ns4="d6763200-d287-43bd-9663-450c381dd6d6" targetNamespace="http://schemas.microsoft.com/office/2006/metadata/properties" ma:root="true" ma:fieldsID="32c4c2b7112d2948c7970227bb95d042" ns3:_="" ns4:_="">
    <xsd:import namespace="9c361958-d63d-4444-9986-5debd40b8faa"/>
    <xsd:import namespace="d6763200-d287-43bd-9663-450c381dd6d6"/>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OCR" minOccurs="0"/>
                <xsd:element ref="ns4:MediaServiceDateTaken"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c361958-d63d-4444-9986-5debd40b8faa"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6763200-d287-43bd-9663-450c381dd6d6"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Tags" ma:index="13" nillable="true" ma:displayName="MediaServiceAutoTags" ma:description=""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95CDC2D-189F-4C07-8987-F7BE7C44EA2B}">
  <ds:schemaRefs>
    <ds:schemaRef ds:uri="http://schemas.microsoft.com/sharepoint/v3/contenttype/forms"/>
  </ds:schemaRefs>
</ds:datastoreItem>
</file>

<file path=customXml/itemProps2.xml><?xml version="1.0" encoding="utf-8"?>
<ds:datastoreItem xmlns:ds="http://schemas.openxmlformats.org/officeDocument/2006/customXml" ds:itemID="{949DB88A-4CDB-4A02-BBF8-EAC6701E3581}">
  <ds:schemaRefs>
    <ds:schemaRef ds:uri="9c361958-d63d-4444-9986-5debd40b8faa"/>
    <ds:schemaRef ds:uri="http://purl.org/dc/elements/1.1/"/>
    <ds:schemaRef ds:uri="http://schemas.microsoft.com/office/2006/documentManagement/types"/>
    <ds:schemaRef ds:uri="d6763200-d287-43bd-9663-450c381dd6d6"/>
    <ds:schemaRef ds:uri="http://purl.org/dc/terms/"/>
    <ds:schemaRef ds:uri="http://schemas.openxmlformats.org/package/2006/metadata/core-properties"/>
    <ds:schemaRef ds:uri="http://purl.org/dc/dcmitype/"/>
    <ds:schemaRef ds:uri="http://schemas.microsoft.com/office/infopath/2007/PartnerControls"/>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9307CE08-7B97-4862-83CB-11DF6CC61AC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c361958-d63d-4444-9986-5debd40b8faa"/>
    <ds:schemaRef ds:uri="d6763200-d287-43bd-9663-450c381dd6d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Presentation template-mustard</Template>
  <TotalTime>0</TotalTime>
  <Words>1706</Words>
  <Application>Microsoft Office PowerPoint</Application>
  <PresentationFormat>Widescreen</PresentationFormat>
  <Paragraphs>274</Paragraphs>
  <Slides>32</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32</vt:i4>
      </vt:variant>
    </vt:vector>
  </HeadingPairs>
  <TitlesOfParts>
    <vt:vector size="42" baseType="lpstr">
      <vt:lpstr>Arial</vt:lpstr>
      <vt:lpstr>Calibri</vt:lpstr>
      <vt:lpstr>Calibri Light</vt:lpstr>
      <vt:lpstr>Lucida Sans</vt:lpstr>
      <vt:lpstr>Roboto</vt:lpstr>
      <vt:lpstr>Segoe UI</vt:lpstr>
      <vt:lpstr>Trebuchet MS</vt:lpstr>
      <vt:lpstr>Verdana</vt:lpstr>
      <vt:lpstr>Wingdings</vt:lpstr>
      <vt:lpstr>Office Theme</vt:lpstr>
      <vt:lpstr>Library Service and Online Resources  WISA Environment</vt:lpstr>
      <vt:lpstr>Overview of UWTSD library service</vt:lpstr>
      <vt:lpstr>Services and Support</vt:lpstr>
      <vt:lpstr>Library webpage</vt:lpstr>
      <vt:lpstr>Online Resources</vt:lpstr>
      <vt:lpstr>The Library Search</vt:lpstr>
      <vt:lpstr>Filtering the Library Search</vt:lpstr>
      <vt:lpstr>Limit Library Search to ebooks only</vt:lpstr>
      <vt:lpstr>The item records include</vt:lpstr>
      <vt:lpstr>Limit Library Search to ejournals </vt:lpstr>
      <vt:lpstr>Saving &amp; printing resources</vt:lpstr>
      <vt:lpstr>Accessing other areas</vt:lpstr>
      <vt:lpstr>Online resource lists</vt:lpstr>
      <vt:lpstr>Browse ejournals via Browzine</vt:lpstr>
      <vt:lpstr>Database Search</vt:lpstr>
      <vt:lpstr>Some useful databases</vt:lpstr>
      <vt:lpstr>IEEE Xplore Digital Library</vt:lpstr>
      <vt:lpstr>Construction Information Service (CIS)</vt:lpstr>
      <vt:lpstr>Proquest Central</vt:lpstr>
      <vt:lpstr>Audio visual resources</vt:lpstr>
      <vt:lpstr>Search for ebooks via Database Search</vt:lpstr>
      <vt:lpstr>Taylor &amp; Francis</vt:lpstr>
      <vt:lpstr>Dissertations &amp; Theses</vt:lpstr>
      <vt:lpstr>Cite them right online </vt:lpstr>
      <vt:lpstr>Why is referencing important?</vt:lpstr>
      <vt:lpstr>Referencing handbooks</vt:lpstr>
      <vt:lpstr>Hints and tips for searching.. </vt:lpstr>
      <vt:lpstr>Evaluating internet resources - RADAR</vt:lpstr>
      <vt:lpstr>Open Access </vt:lpstr>
      <vt:lpstr>Open Access sources</vt:lpstr>
      <vt:lpstr>Help is always available</vt:lpstr>
      <vt:lpstr>Any questions or comments?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Emily Hywel</dc:creator>
  <cp:lastModifiedBy>Michael Goodfellow-Smith</cp:lastModifiedBy>
  <cp:revision>116</cp:revision>
  <dcterms:created xsi:type="dcterms:W3CDTF">2019-09-13T10:04:54Z</dcterms:created>
  <dcterms:modified xsi:type="dcterms:W3CDTF">2022-11-28T09:21:44Z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0x01010085ECBA6C8EBCAA418226F242F7876712</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ies>
</file>