
<file path=[Content_Types].xml><?xml version="1.0" encoding="utf-8"?>
<Types xmlns="http://schemas.openxmlformats.org/package/2006/content-types">
  <Default Extension="bin" ContentType="audio/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notesMasterIdLst>
    <p:notesMasterId r:id="rId25"/>
  </p:notesMasterIdLst>
  <p:sldIdLst>
    <p:sldId id="257" r:id="rId2"/>
    <p:sldId id="270" r:id="rId3"/>
    <p:sldId id="271" r:id="rId4"/>
    <p:sldId id="357" r:id="rId5"/>
    <p:sldId id="267" r:id="rId6"/>
    <p:sldId id="274" r:id="rId7"/>
    <p:sldId id="275" r:id="rId8"/>
    <p:sldId id="259" r:id="rId9"/>
    <p:sldId id="260" r:id="rId10"/>
    <p:sldId id="261" r:id="rId11"/>
    <p:sldId id="262" r:id="rId12"/>
    <p:sldId id="268" r:id="rId13"/>
    <p:sldId id="269" r:id="rId14"/>
    <p:sldId id="263" r:id="rId15"/>
    <p:sldId id="264" r:id="rId16"/>
    <p:sldId id="266" r:id="rId17"/>
    <p:sldId id="258" r:id="rId18"/>
    <p:sldId id="358" r:id="rId19"/>
    <p:sldId id="359" r:id="rId20"/>
    <p:sldId id="361" r:id="rId21"/>
    <p:sldId id="362" r:id="rId22"/>
    <p:sldId id="360" r:id="rId23"/>
    <p:sldId id="272"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DCEA03-CC53-49B6-A5FE-D33272BD3EC5}"/>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73B6FDED-37A9-431B-99D2-62672064FE2F}"/>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CCE51292-2AA1-4B4F-A78E-9FFC8FBEBC8C}" type="datetimeFigureOut">
              <a:rPr lang="en-US"/>
              <a:pPr>
                <a:defRPr/>
              </a:pPr>
              <a:t>9/24/2021</a:t>
            </a:fld>
            <a:endParaRPr lang="en-GB"/>
          </a:p>
        </p:txBody>
      </p:sp>
      <p:sp>
        <p:nvSpPr>
          <p:cNvPr id="4" name="Slide Image Placeholder 3">
            <a:extLst>
              <a:ext uri="{FF2B5EF4-FFF2-40B4-BE49-F238E27FC236}">
                <a16:creationId xmlns:a16="http://schemas.microsoft.com/office/drawing/2014/main" id="{4184820C-2074-4443-96CA-9BABC03BCCF8}"/>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C58107A2-00EB-4EA2-B0B4-8228E03D563A}"/>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C976305C-B3C5-444C-98D1-2FE5672A0F28}"/>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D286732C-D21C-482B-B176-3405006C5CF0}"/>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6E89B29B-9721-4F3C-8F16-F83CFE467D8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a:extLst>
              <a:ext uri="{FF2B5EF4-FFF2-40B4-BE49-F238E27FC236}">
                <a16:creationId xmlns:a16="http://schemas.microsoft.com/office/drawing/2014/main" id="{BB286A09-515D-4BC8-A5F6-B06A4809FCA4}"/>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spcBef>
                <a:spcPct val="0"/>
              </a:spcBef>
              <a:spcAft>
                <a:spcPct val="0"/>
              </a:spcAft>
            </a:pPr>
            <a:fld id="{6456ACC0-21C4-4CE2-9267-0D91AFE12740}" type="datetime1">
              <a:rPr lang="en-AU" altLang="en-US" smtClean="0"/>
              <a:pPr eaLnBrk="1" fontAlgn="base" hangingPunct="1">
                <a:spcBef>
                  <a:spcPct val="0"/>
                </a:spcBef>
                <a:spcAft>
                  <a:spcPct val="0"/>
                </a:spcAft>
              </a:pPr>
              <a:t>24/09/2021</a:t>
            </a:fld>
            <a:endParaRPr lang="en-AU" altLang="en-US"/>
          </a:p>
        </p:txBody>
      </p:sp>
      <p:sp>
        <p:nvSpPr>
          <p:cNvPr id="20483" name="Rectangle 7">
            <a:extLst>
              <a:ext uri="{FF2B5EF4-FFF2-40B4-BE49-F238E27FC236}">
                <a16:creationId xmlns:a16="http://schemas.microsoft.com/office/drawing/2014/main" id="{A6281FAF-CDD1-4B44-A4C2-3EC950CA551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9EB118E-1E11-453B-9740-60B5B0A40C0A}" type="slidenum">
              <a:rPr lang="en-AU" altLang="en-US"/>
              <a:pPr eaLnBrk="1" hangingPunct="1"/>
              <a:t>9</a:t>
            </a:fld>
            <a:endParaRPr lang="en-AU" altLang="en-US"/>
          </a:p>
        </p:txBody>
      </p:sp>
      <p:sp>
        <p:nvSpPr>
          <p:cNvPr id="20484" name="Rectangle 2">
            <a:extLst>
              <a:ext uri="{FF2B5EF4-FFF2-40B4-BE49-F238E27FC236}">
                <a16:creationId xmlns:a16="http://schemas.microsoft.com/office/drawing/2014/main" id="{408872F6-C7A3-4557-8878-A8041ED0134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3">
            <a:extLst>
              <a:ext uri="{FF2B5EF4-FFF2-40B4-BE49-F238E27FC236}">
                <a16:creationId xmlns:a16="http://schemas.microsoft.com/office/drawing/2014/main" id="{F8A57D70-1AFD-415E-A06C-5BF90F3ABE1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9A626F76-B7B1-45F9-BEB4-076AF3469CED}"/>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spcBef>
                <a:spcPct val="0"/>
              </a:spcBef>
              <a:spcAft>
                <a:spcPct val="0"/>
              </a:spcAft>
            </a:pPr>
            <a:fld id="{90E8D6D2-4491-4538-8398-A1813FF2305A}" type="datetime1">
              <a:rPr lang="en-AU" altLang="en-US" smtClean="0"/>
              <a:pPr eaLnBrk="1" fontAlgn="base" hangingPunct="1">
                <a:spcBef>
                  <a:spcPct val="0"/>
                </a:spcBef>
                <a:spcAft>
                  <a:spcPct val="0"/>
                </a:spcAft>
              </a:pPr>
              <a:t>24/09/2021</a:t>
            </a:fld>
            <a:endParaRPr lang="en-AU" altLang="en-US"/>
          </a:p>
        </p:txBody>
      </p:sp>
      <p:sp>
        <p:nvSpPr>
          <p:cNvPr id="21507" name="Rectangle 7">
            <a:extLst>
              <a:ext uri="{FF2B5EF4-FFF2-40B4-BE49-F238E27FC236}">
                <a16:creationId xmlns:a16="http://schemas.microsoft.com/office/drawing/2014/main" id="{9C53902A-A9A9-419F-9A90-41FDE7239F2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7D48AD5-18B1-4D21-A163-DE6C110EB5D0}" type="slidenum">
              <a:rPr lang="en-AU" altLang="en-US"/>
              <a:pPr eaLnBrk="1" hangingPunct="1"/>
              <a:t>11</a:t>
            </a:fld>
            <a:endParaRPr lang="en-AU" altLang="en-US"/>
          </a:p>
        </p:txBody>
      </p:sp>
      <p:sp>
        <p:nvSpPr>
          <p:cNvPr id="21508" name="Rectangle 2">
            <a:extLst>
              <a:ext uri="{FF2B5EF4-FFF2-40B4-BE49-F238E27FC236}">
                <a16:creationId xmlns:a16="http://schemas.microsoft.com/office/drawing/2014/main" id="{A4EC39DE-C96C-42E3-AFC6-09DDEAA1679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9" name="Rectangle 3">
            <a:extLst>
              <a:ext uri="{FF2B5EF4-FFF2-40B4-BE49-F238E27FC236}">
                <a16:creationId xmlns:a16="http://schemas.microsoft.com/office/drawing/2014/main" id="{3D8F4E2E-3990-4BA7-B19B-1AF0EE44266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a:extLst>
              <a:ext uri="{FF2B5EF4-FFF2-40B4-BE49-F238E27FC236}">
                <a16:creationId xmlns:a16="http://schemas.microsoft.com/office/drawing/2014/main" id="{2DCDF858-8180-4094-888A-99C108A491E8}"/>
              </a:ext>
            </a:extLst>
          </p:cNvPr>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fontAlgn="base" hangingPunct="1">
              <a:spcBef>
                <a:spcPct val="0"/>
              </a:spcBef>
              <a:spcAft>
                <a:spcPct val="0"/>
              </a:spcAft>
            </a:pPr>
            <a:fld id="{1339ECF4-9F66-4F44-81CF-F25BA408FF01}" type="datetime1">
              <a:rPr lang="en-AU" altLang="en-US" smtClean="0"/>
              <a:pPr eaLnBrk="1" fontAlgn="base" hangingPunct="1">
                <a:spcBef>
                  <a:spcPct val="0"/>
                </a:spcBef>
                <a:spcAft>
                  <a:spcPct val="0"/>
                </a:spcAft>
              </a:pPr>
              <a:t>24/09/2021</a:t>
            </a:fld>
            <a:endParaRPr lang="en-AU" altLang="en-US"/>
          </a:p>
        </p:txBody>
      </p:sp>
      <p:sp>
        <p:nvSpPr>
          <p:cNvPr id="22531" name="Rectangle 7">
            <a:extLst>
              <a:ext uri="{FF2B5EF4-FFF2-40B4-BE49-F238E27FC236}">
                <a16:creationId xmlns:a16="http://schemas.microsoft.com/office/drawing/2014/main" id="{09FC046D-579F-4DE6-9BED-5A66B00C03D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0CB831A-6611-492C-95B0-AF66387BD3A7}" type="slidenum">
              <a:rPr lang="en-AU" altLang="en-US"/>
              <a:pPr eaLnBrk="1" hangingPunct="1"/>
              <a:t>14</a:t>
            </a:fld>
            <a:endParaRPr lang="en-AU" altLang="en-US"/>
          </a:p>
        </p:txBody>
      </p:sp>
      <p:sp>
        <p:nvSpPr>
          <p:cNvPr id="22532" name="Rectangle 2">
            <a:extLst>
              <a:ext uri="{FF2B5EF4-FFF2-40B4-BE49-F238E27FC236}">
                <a16:creationId xmlns:a16="http://schemas.microsoft.com/office/drawing/2014/main" id="{5ABC0D7C-075D-4613-A625-6E8D86533D3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3" name="Rectangle 3">
            <a:extLst>
              <a:ext uri="{FF2B5EF4-FFF2-40B4-BE49-F238E27FC236}">
                <a16:creationId xmlns:a16="http://schemas.microsoft.com/office/drawing/2014/main" id="{30865CEA-0AA6-43D6-A738-1126742FFB3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pPr>
              <a:defRPr/>
            </a:pPr>
            <a:fld id="{8CFEFDA3-4A4D-45B7-BF70-A198E8192C39}" type="datetime1">
              <a:rPr lang="en-GB" smtClean="0"/>
              <a:t>24/09/2021</a:t>
            </a:fld>
            <a:endParaRPr lang="en-GB"/>
          </a:p>
        </p:txBody>
      </p:sp>
      <p:sp>
        <p:nvSpPr>
          <p:cNvPr id="5" name="Footer Placeholder 4"/>
          <p:cNvSpPr>
            <a:spLocks noGrp="1"/>
          </p:cNvSpPr>
          <p:nvPr>
            <p:ph type="ftr" sz="quarter" idx="11"/>
          </p:nvPr>
        </p:nvSpPr>
        <p:spPr>
          <a:xfrm>
            <a:off x="1921934" y="5054602"/>
            <a:ext cx="4064860" cy="279400"/>
          </a:xfrm>
        </p:spPr>
        <p:txBody>
          <a:bodyPr/>
          <a:lstStyle/>
          <a:p>
            <a:pPr>
              <a:defRPr/>
            </a:pPr>
            <a:r>
              <a:rPr lang="en-GB"/>
              <a:t>WGPM6002</a:t>
            </a:r>
          </a:p>
        </p:txBody>
      </p:sp>
      <p:sp>
        <p:nvSpPr>
          <p:cNvPr id="6" name="Slide Number Placeholder 5"/>
          <p:cNvSpPr>
            <a:spLocks noGrp="1"/>
          </p:cNvSpPr>
          <p:nvPr>
            <p:ph type="sldNum" sz="quarter" idx="12"/>
          </p:nvPr>
        </p:nvSpPr>
        <p:spPr>
          <a:xfrm>
            <a:off x="6817317" y="5054602"/>
            <a:ext cx="413483" cy="279400"/>
          </a:xfrm>
        </p:spPr>
        <p:txBody>
          <a:bodyPr/>
          <a:lstStyle/>
          <a:p>
            <a:fld id="{6B8BD814-D578-43AD-956D-ECFECC6365FB}" type="slidenum">
              <a:rPr lang="en-GB" altLang="en-US" smtClean="0"/>
              <a:pPr/>
              <a:t>‹#›</a:t>
            </a:fld>
            <a:endParaRPr lang="en-GB" altLang="en-US"/>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3054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C4F84EA-A8E7-4D68-851B-74EFFC9A3528}"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1D95F28E-C53D-4A70-8F15-2F7EF29A2A59}" type="slidenum">
              <a:rPr lang="en-GB" altLang="en-US" smtClean="0"/>
              <a:pPr/>
              <a:t>‹#›</a:t>
            </a:fld>
            <a:endParaRPr lang="en-GB" altLang="en-US"/>
          </a:p>
        </p:txBody>
      </p:sp>
    </p:spTree>
    <p:extLst>
      <p:ext uri="{BB962C8B-B14F-4D97-AF65-F5344CB8AC3E}">
        <p14:creationId xmlns:p14="http://schemas.microsoft.com/office/powerpoint/2010/main" val="2121919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B86B0A4E-C0D3-4D03-9657-38835191D93F}"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7F0D99EA-9A0C-45AD-B0FD-E0DC91482161}" type="slidenum">
              <a:rPr lang="en-GB" altLang="en-US" smtClean="0"/>
              <a:pPr/>
              <a:t>‹#›</a:t>
            </a:fld>
            <a:endParaRPr lang="en-GB" altLang="en-US"/>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6591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E6559052-7CAA-466C-BFE0-357602C927E9}" type="datetime1">
              <a:rPr lang="en-GB" smtClean="0"/>
              <a:t>24/09/2021</a:t>
            </a:fld>
            <a:endParaRPr lang="en-GB"/>
          </a:p>
        </p:txBody>
      </p:sp>
      <p:sp>
        <p:nvSpPr>
          <p:cNvPr id="6" name="Footer Placeholder 5"/>
          <p:cNvSpPr>
            <a:spLocks noGrp="1"/>
          </p:cNvSpPr>
          <p:nvPr>
            <p:ph type="ftr" sz="quarter" idx="11"/>
          </p:nvPr>
        </p:nvSpPr>
        <p:spPr/>
        <p:txBody>
          <a:bodyPr/>
          <a:lstStyle/>
          <a:p>
            <a:pPr>
              <a:defRPr/>
            </a:pPr>
            <a:r>
              <a:rPr lang="en-GB"/>
              <a:t>WGPM6002</a:t>
            </a:r>
          </a:p>
        </p:txBody>
      </p:sp>
      <p:sp>
        <p:nvSpPr>
          <p:cNvPr id="7" name="Slide Number Placeholder 6"/>
          <p:cNvSpPr>
            <a:spLocks noGrp="1"/>
          </p:cNvSpPr>
          <p:nvPr>
            <p:ph type="sldNum" sz="quarter" idx="12"/>
          </p:nvPr>
        </p:nvSpPr>
        <p:spPr/>
        <p:txBody>
          <a:bodyPr/>
          <a:lstStyle/>
          <a:p>
            <a:fld id="{3589D2D7-1BC3-4DAB-A409-76C4FC8D3063}" type="slidenum">
              <a:rPr lang="en-GB" altLang="en-US" smtClean="0"/>
              <a:pPr/>
              <a:t>‹#›</a:t>
            </a:fld>
            <a:endParaRPr lang="en-GB" altLang="en-US"/>
          </a:p>
        </p:txBody>
      </p:sp>
    </p:spTree>
    <p:extLst>
      <p:ext uri="{BB962C8B-B14F-4D97-AF65-F5344CB8AC3E}">
        <p14:creationId xmlns:p14="http://schemas.microsoft.com/office/powerpoint/2010/main" val="1953208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A341A4F5-8144-474B-889E-6E0DB12FC802}" type="datetime1">
              <a:rPr lang="en-GB" smtClean="0"/>
              <a:t>24/09/2021</a:t>
            </a:fld>
            <a:endParaRPr lang="en-GB"/>
          </a:p>
        </p:txBody>
      </p:sp>
      <p:sp>
        <p:nvSpPr>
          <p:cNvPr id="8" name="Footer Placeholder 7"/>
          <p:cNvSpPr>
            <a:spLocks noGrp="1"/>
          </p:cNvSpPr>
          <p:nvPr>
            <p:ph type="ftr" sz="quarter" idx="11"/>
          </p:nvPr>
        </p:nvSpPr>
        <p:spPr/>
        <p:txBody>
          <a:bodyPr/>
          <a:lstStyle/>
          <a:p>
            <a:pPr>
              <a:defRPr/>
            </a:pPr>
            <a:r>
              <a:rPr lang="en-GB"/>
              <a:t>WGPM6002</a:t>
            </a:r>
          </a:p>
        </p:txBody>
      </p:sp>
      <p:sp>
        <p:nvSpPr>
          <p:cNvPr id="9" name="Slide Number Placeholder 8"/>
          <p:cNvSpPr>
            <a:spLocks noGrp="1"/>
          </p:cNvSpPr>
          <p:nvPr>
            <p:ph type="sldNum" sz="quarter" idx="12"/>
          </p:nvPr>
        </p:nvSpPr>
        <p:spPr/>
        <p:txBody>
          <a:bodyPr/>
          <a:lstStyle/>
          <a:p>
            <a:fld id="{64718800-DD48-47A9-8F4B-D0FC35550CDA}" type="slidenum">
              <a:rPr lang="en-GB" altLang="en-US" smtClean="0"/>
              <a:pPr/>
              <a:t>‹#›</a:t>
            </a:fld>
            <a:endParaRPr lang="en-GB" altLang="en-US"/>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5018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ADDBA4C-7A90-4490-B4F1-5297CD9BAD1A}" type="datetime1">
              <a:rPr lang="en-GB" smtClean="0"/>
              <a:t>24/09/2021</a:t>
            </a:fld>
            <a:endParaRPr lang="en-GB"/>
          </a:p>
        </p:txBody>
      </p:sp>
      <p:sp>
        <p:nvSpPr>
          <p:cNvPr id="4" name="Footer Placeholder 3"/>
          <p:cNvSpPr>
            <a:spLocks noGrp="1"/>
          </p:cNvSpPr>
          <p:nvPr>
            <p:ph type="ftr" sz="quarter" idx="11"/>
          </p:nvPr>
        </p:nvSpPr>
        <p:spPr/>
        <p:txBody>
          <a:bodyPr/>
          <a:lstStyle/>
          <a:p>
            <a:pPr>
              <a:defRPr/>
            </a:pPr>
            <a:r>
              <a:rPr lang="en-GB"/>
              <a:t>WGPM6002</a:t>
            </a:r>
          </a:p>
        </p:txBody>
      </p:sp>
      <p:sp>
        <p:nvSpPr>
          <p:cNvPr id="5" name="Slide Number Placeholder 4"/>
          <p:cNvSpPr>
            <a:spLocks noGrp="1"/>
          </p:cNvSpPr>
          <p:nvPr>
            <p:ph type="sldNum" sz="quarter" idx="12"/>
          </p:nvPr>
        </p:nvSpPr>
        <p:spPr/>
        <p:txBody>
          <a:bodyPr/>
          <a:lstStyle/>
          <a:p>
            <a:fld id="{756EED05-20DA-4943-B718-770B7FD44D21}" type="slidenum">
              <a:rPr lang="en-GB" altLang="en-US" smtClean="0"/>
              <a:pPr/>
              <a:t>‹#›</a:t>
            </a:fld>
            <a:endParaRPr lang="en-GB" altLang="en-US"/>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0615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398E0B22-5DF3-4ADA-B876-D5CD7BBAF01B}" type="datetime1">
              <a:rPr lang="en-GB" smtClean="0"/>
              <a:t>24/09/2021</a:t>
            </a:fld>
            <a:endParaRPr lang="en-GB"/>
          </a:p>
        </p:txBody>
      </p:sp>
      <p:sp>
        <p:nvSpPr>
          <p:cNvPr id="3" name="Footer Placeholder 2"/>
          <p:cNvSpPr>
            <a:spLocks noGrp="1"/>
          </p:cNvSpPr>
          <p:nvPr>
            <p:ph type="ftr" sz="quarter" idx="11"/>
          </p:nvPr>
        </p:nvSpPr>
        <p:spPr/>
        <p:txBody>
          <a:bodyPr/>
          <a:lstStyle/>
          <a:p>
            <a:pPr>
              <a:defRPr/>
            </a:pPr>
            <a:r>
              <a:rPr lang="en-GB"/>
              <a:t>WGPM6002</a:t>
            </a:r>
          </a:p>
        </p:txBody>
      </p:sp>
      <p:sp>
        <p:nvSpPr>
          <p:cNvPr id="4" name="Slide Number Placeholder 3"/>
          <p:cNvSpPr>
            <a:spLocks noGrp="1"/>
          </p:cNvSpPr>
          <p:nvPr>
            <p:ph type="sldNum" sz="quarter" idx="12"/>
          </p:nvPr>
        </p:nvSpPr>
        <p:spPr/>
        <p:txBody>
          <a:bodyPr/>
          <a:lstStyle/>
          <a:p>
            <a:fld id="{524F0B0A-B179-4A36-ABFC-19DB7585759F}" type="slidenum">
              <a:rPr lang="en-GB" altLang="en-US" smtClean="0"/>
              <a:pPr/>
              <a:t>‹#›</a:t>
            </a:fld>
            <a:endParaRPr lang="en-GB" altLang="en-US"/>
          </a:p>
        </p:txBody>
      </p:sp>
    </p:spTree>
    <p:extLst>
      <p:ext uri="{BB962C8B-B14F-4D97-AF65-F5344CB8AC3E}">
        <p14:creationId xmlns:p14="http://schemas.microsoft.com/office/powerpoint/2010/main" val="2405567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DAAA4A44-6655-41ED-BD4F-9C3BE323262B}" type="datetime1">
              <a:rPr lang="en-GB" smtClean="0"/>
              <a:t>24/09/2021</a:t>
            </a:fld>
            <a:endParaRPr lang="en-GB"/>
          </a:p>
        </p:txBody>
      </p:sp>
      <p:sp>
        <p:nvSpPr>
          <p:cNvPr id="6" name="Footer Placeholder 5"/>
          <p:cNvSpPr>
            <a:spLocks noGrp="1"/>
          </p:cNvSpPr>
          <p:nvPr>
            <p:ph type="ftr" sz="quarter" idx="11"/>
          </p:nvPr>
        </p:nvSpPr>
        <p:spPr/>
        <p:txBody>
          <a:bodyPr/>
          <a:lstStyle/>
          <a:p>
            <a:pPr>
              <a:defRPr/>
            </a:pPr>
            <a:r>
              <a:rPr lang="en-GB"/>
              <a:t>WGPM6002</a:t>
            </a:r>
          </a:p>
        </p:txBody>
      </p:sp>
      <p:sp>
        <p:nvSpPr>
          <p:cNvPr id="7" name="Slide Number Placeholder 6"/>
          <p:cNvSpPr>
            <a:spLocks noGrp="1"/>
          </p:cNvSpPr>
          <p:nvPr>
            <p:ph type="sldNum" sz="quarter" idx="12"/>
          </p:nvPr>
        </p:nvSpPr>
        <p:spPr/>
        <p:txBody>
          <a:bodyPr/>
          <a:lstStyle/>
          <a:p>
            <a:fld id="{2D32DF70-E5F7-444A-866E-A29D0F5D387D}" type="slidenum">
              <a:rPr lang="en-GB" altLang="en-US" smtClean="0"/>
              <a:pPr/>
              <a:t>‹#›</a:t>
            </a:fld>
            <a:endParaRPr lang="en-GB" altLang="en-US"/>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8582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7376E3D4-49D2-415C-B7A2-D536AB409EF2}" type="datetime1">
              <a:rPr lang="en-GB" smtClean="0"/>
              <a:t>24/09/2021</a:t>
            </a:fld>
            <a:endParaRPr lang="en-GB"/>
          </a:p>
        </p:txBody>
      </p:sp>
      <p:sp>
        <p:nvSpPr>
          <p:cNvPr id="6" name="Footer Placeholder 5"/>
          <p:cNvSpPr>
            <a:spLocks noGrp="1"/>
          </p:cNvSpPr>
          <p:nvPr>
            <p:ph type="ftr" sz="quarter" idx="11"/>
          </p:nvPr>
        </p:nvSpPr>
        <p:spPr/>
        <p:txBody>
          <a:bodyPr/>
          <a:lstStyle/>
          <a:p>
            <a:pPr>
              <a:defRPr/>
            </a:pPr>
            <a:r>
              <a:rPr lang="en-GB"/>
              <a:t>WGPM6002</a:t>
            </a:r>
          </a:p>
        </p:txBody>
      </p:sp>
      <p:sp>
        <p:nvSpPr>
          <p:cNvPr id="7" name="Slide Number Placeholder 6"/>
          <p:cNvSpPr>
            <a:spLocks noGrp="1"/>
          </p:cNvSpPr>
          <p:nvPr>
            <p:ph type="sldNum" sz="quarter" idx="12"/>
          </p:nvPr>
        </p:nvSpPr>
        <p:spPr/>
        <p:txBody>
          <a:bodyPr/>
          <a:lstStyle/>
          <a:p>
            <a:fld id="{4D0B2A64-B03C-4D3F-AA31-4F314ACE8E02}" type="slidenum">
              <a:rPr lang="en-GB" altLang="en-US" smtClean="0"/>
              <a:pPr/>
              <a:t>‹#›</a:t>
            </a:fld>
            <a:endParaRPr lang="en-GB" altLang="en-US"/>
          </a:p>
        </p:txBody>
      </p:sp>
    </p:spTree>
    <p:extLst>
      <p:ext uri="{BB962C8B-B14F-4D97-AF65-F5344CB8AC3E}">
        <p14:creationId xmlns:p14="http://schemas.microsoft.com/office/powerpoint/2010/main" val="3830922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D7E832D6-7A0B-4C73-A1C6-49648FAED5CF}" type="datetime1">
              <a:rPr lang="en-GB" smtClean="0"/>
              <a:t>24/09/2021</a:t>
            </a:fld>
            <a:endParaRPr lang="en-GB"/>
          </a:p>
        </p:txBody>
      </p:sp>
      <p:sp>
        <p:nvSpPr>
          <p:cNvPr id="6" name="Footer Placeholder 5"/>
          <p:cNvSpPr>
            <a:spLocks noGrp="1"/>
          </p:cNvSpPr>
          <p:nvPr>
            <p:ph type="ftr" sz="quarter" idx="11"/>
          </p:nvPr>
        </p:nvSpPr>
        <p:spPr/>
        <p:txBody>
          <a:bodyPr/>
          <a:lstStyle/>
          <a:p>
            <a:pPr>
              <a:defRPr/>
            </a:pPr>
            <a:r>
              <a:rPr lang="en-GB"/>
              <a:t>WGPM6002</a:t>
            </a:r>
          </a:p>
        </p:txBody>
      </p:sp>
      <p:sp>
        <p:nvSpPr>
          <p:cNvPr id="7" name="Slide Number Placeholder 6"/>
          <p:cNvSpPr>
            <a:spLocks noGrp="1"/>
          </p:cNvSpPr>
          <p:nvPr>
            <p:ph type="sldNum" sz="quarter" idx="12"/>
          </p:nvPr>
        </p:nvSpPr>
        <p:spPr/>
        <p:txBody>
          <a:bodyPr/>
          <a:lstStyle/>
          <a:p>
            <a:fld id="{89BD738F-B339-4982-8125-64D7D15CA140}" type="slidenum">
              <a:rPr lang="en-GB" altLang="en-US" smtClean="0"/>
              <a:pPr/>
              <a:t>‹#›</a:t>
            </a:fld>
            <a:endParaRPr lang="en-GB" altLang="en-US"/>
          </a:p>
        </p:txBody>
      </p:sp>
    </p:spTree>
    <p:extLst>
      <p:ext uri="{BB962C8B-B14F-4D97-AF65-F5344CB8AC3E}">
        <p14:creationId xmlns:p14="http://schemas.microsoft.com/office/powerpoint/2010/main" val="2206033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47EF2AFF-0DF1-4FF7-9E91-CF1448D397DE}"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89BD738F-B339-4982-8125-64D7D15CA140}" type="slidenum">
              <a:rPr lang="en-GB" altLang="en-US" smtClean="0"/>
              <a:pPr/>
              <a:t>‹#›</a:t>
            </a:fld>
            <a:endParaRPr lang="en-GB" altLang="en-US"/>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7285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440A36E5-C6D8-4ABC-B2C2-D1E8B7AC7573}"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89BD738F-B339-4982-8125-64D7D15CA140}" type="slidenum">
              <a:rPr lang="en-GB" altLang="en-US" smtClean="0"/>
              <a:pPr/>
              <a:t>‹#›</a:t>
            </a:fld>
            <a:endParaRPr lang="en-GB" alt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5383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759534D7-96D2-49BE-8C75-B7BE65FB870A}"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89BD738F-B339-4982-8125-64D7D15CA140}" type="slidenum">
              <a:rPr lang="en-GB" altLang="en-US" smtClean="0"/>
              <a:pPr/>
              <a:t>‹#›</a:t>
            </a:fld>
            <a:endParaRPr lang="en-GB" altLang="en-US"/>
          </a:p>
        </p:txBody>
      </p:sp>
    </p:spTree>
    <p:extLst>
      <p:ext uri="{BB962C8B-B14F-4D97-AF65-F5344CB8AC3E}">
        <p14:creationId xmlns:p14="http://schemas.microsoft.com/office/powerpoint/2010/main" val="2795736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4D031851-080D-44B9-9D66-EFF019B5BFF3}"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89BD738F-B339-4982-8125-64D7D15CA140}" type="slidenum">
              <a:rPr lang="en-GB" altLang="en-US" smtClean="0"/>
              <a:pPr/>
              <a:t>‹#›</a:t>
            </a:fld>
            <a:endParaRPr lang="en-GB" alt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3306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B593C1EC-C4C9-4CA6-B3DC-0712E2B22358}"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89BD738F-B339-4982-8125-64D7D15CA140}" type="slidenum">
              <a:rPr lang="en-GB" altLang="en-US" smtClean="0"/>
              <a:pPr/>
              <a:t>‹#›</a:t>
            </a:fld>
            <a:endParaRPr lang="en-GB" altLang="en-US"/>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72325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2BF6BC6-C19A-46CC-B232-CDB4FBACB08A}"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05873F7D-5FCF-49A3-83A6-51AABD295A9C}" type="slidenum">
              <a:rPr lang="en-GB" altLang="en-US" smtClean="0"/>
              <a:pPr/>
              <a:t>‹#›</a:t>
            </a:fld>
            <a:endParaRPr lang="en-GB" altLang="en-US"/>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79393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F1AC2F9C-0431-40AB-85A6-4831047D6318}" type="datetime1">
              <a:rPr lang="en-GB" smtClean="0"/>
              <a:t>24/09/2021</a:t>
            </a:fld>
            <a:endParaRPr lang="en-GB"/>
          </a:p>
        </p:txBody>
      </p:sp>
      <p:sp>
        <p:nvSpPr>
          <p:cNvPr id="5" name="Footer Placeholder 4"/>
          <p:cNvSpPr>
            <a:spLocks noGrp="1"/>
          </p:cNvSpPr>
          <p:nvPr>
            <p:ph type="ftr" sz="quarter" idx="11"/>
          </p:nvPr>
        </p:nvSpPr>
        <p:spPr/>
        <p:txBody>
          <a:bodyPr/>
          <a:lstStyle/>
          <a:p>
            <a:pPr>
              <a:defRPr/>
            </a:pPr>
            <a:r>
              <a:rPr lang="en-GB"/>
              <a:t>WGPM6002</a:t>
            </a:r>
          </a:p>
        </p:txBody>
      </p:sp>
      <p:sp>
        <p:nvSpPr>
          <p:cNvPr id="6" name="Slide Number Placeholder 5"/>
          <p:cNvSpPr>
            <a:spLocks noGrp="1"/>
          </p:cNvSpPr>
          <p:nvPr>
            <p:ph type="sldNum" sz="quarter" idx="12"/>
          </p:nvPr>
        </p:nvSpPr>
        <p:spPr/>
        <p:txBody>
          <a:bodyPr/>
          <a:lstStyle/>
          <a:p>
            <a:fld id="{413677F5-93FF-4E09-ACE6-6D76CA05466A}" type="slidenum">
              <a:rPr lang="en-GB" altLang="en-US" smtClean="0"/>
              <a:pPr/>
              <a:t>‹#›</a:t>
            </a:fld>
            <a:endParaRPr lang="en-GB" altLang="en-US"/>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4574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918C387F-13FB-4337-ABCC-A24326B01E63}" type="datetime1">
              <a:rPr lang="en-GB" smtClean="0"/>
              <a:t>24/09/2021</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a:defRPr/>
            </a:pPr>
            <a:r>
              <a:rPr lang="en-GB"/>
              <a:t>WGPM6002</a:t>
            </a:r>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9BD738F-B339-4982-8125-64D7D15CA140}" type="slidenum">
              <a:rPr lang="en-GB" altLang="en-US" smtClean="0"/>
              <a:pPr/>
              <a:t>‹#›</a:t>
            </a:fld>
            <a:endParaRPr lang="en-GB" altLang="en-US"/>
          </a:p>
        </p:txBody>
      </p:sp>
    </p:spTree>
    <p:extLst>
      <p:ext uri="{BB962C8B-B14F-4D97-AF65-F5344CB8AC3E}">
        <p14:creationId xmlns:p14="http://schemas.microsoft.com/office/powerpoint/2010/main" val="2770947725"/>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Lst>
  <p:hf sldNum="0" hdr="0" dt="0"/>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ngimg.com/download/38106"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audio1.bin"/><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audio1.bin"/><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audio1.bin"/><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learningcommons.uoguelph.ca/"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ublicdomainpictures.net/en/view-image.php?image=277350&amp;picture=key-to-answer"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blog.libero.it/ormeanima/" TargetMode="External"/><Relationship Id="rId2" Type="http://schemas.openxmlformats.org/officeDocument/2006/relationships/image" Target="../media/image21.jpg"/><Relationship Id="rId1" Type="http://schemas.openxmlformats.org/officeDocument/2006/relationships/slideLayout" Target="../slideLayouts/slideLayout2.xml"/><Relationship Id="rId5" Type="http://schemas.openxmlformats.org/officeDocument/2006/relationships/hyperlink" Target="https://rafangel.wordpress.com/notebook/thinking-skills/" TargetMode="External"/><Relationship Id="rId4" Type="http://schemas.openxmlformats.org/officeDocument/2006/relationships/image" Target="../media/image22.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DEDEE-7DC0-4EFB-8C0C-2A221510FA89}"/>
              </a:ext>
            </a:extLst>
          </p:cNvPr>
          <p:cNvSpPr>
            <a:spLocks noGrp="1"/>
          </p:cNvSpPr>
          <p:nvPr>
            <p:ph type="ctrTitle"/>
          </p:nvPr>
        </p:nvSpPr>
        <p:spPr/>
        <p:txBody>
          <a:bodyPr/>
          <a:lstStyle/>
          <a:p>
            <a:pPr eaLnBrk="1" fontAlgn="auto" hangingPunct="1">
              <a:spcAft>
                <a:spcPts val="0"/>
              </a:spcAft>
              <a:defRPr/>
            </a:pPr>
            <a:r>
              <a:rPr lang="en-GB" dirty="0"/>
              <a:t>Writing a Literature Review</a:t>
            </a:r>
          </a:p>
        </p:txBody>
      </p:sp>
      <p:sp>
        <p:nvSpPr>
          <p:cNvPr id="6147" name="Subtitle 3">
            <a:extLst>
              <a:ext uri="{FF2B5EF4-FFF2-40B4-BE49-F238E27FC236}">
                <a16:creationId xmlns:a16="http://schemas.microsoft.com/office/drawing/2014/main" id="{BA6EE13B-B3B8-4A56-B716-8AD8C23D71FD}"/>
              </a:ext>
            </a:extLst>
          </p:cNvPr>
          <p:cNvSpPr>
            <a:spLocks noGrp="1"/>
          </p:cNvSpPr>
          <p:nvPr>
            <p:ph type="subTitle" idx="1"/>
          </p:nvPr>
        </p:nvSpPr>
        <p:spPr/>
        <p:txBody>
          <a:bodyPr/>
          <a:lstStyle/>
          <a:p>
            <a:pPr eaLnBrk="1" hangingPunct="1"/>
            <a:r>
              <a:rPr lang="en-GB" altLang="en-US" dirty="0"/>
              <a:t>Week 5</a:t>
            </a:r>
          </a:p>
        </p:txBody>
      </p:sp>
      <p:sp>
        <p:nvSpPr>
          <p:cNvPr id="3" name="Footer Placeholder 2">
            <a:extLst>
              <a:ext uri="{FF2B5EF4-FFF2-40B4-BE49-F238E27FC236}">
                <a16:creationId xmlns:a16="http://schemas.microsoft.com/office/drawing/2014/main" id="{DD8E6867-7E03-4F8C-93A2-B4F368BE1215}"/>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FA5C-4530-4882-BD1E-6FA171C54603}"/>
              </a:ext>
            </a:extLst>
          </p:cNvPr>
          <p:cNvSpPr>
            <a:spLocks noGrp="1"/>
          </p:cNvSpPr>
          <p:nvPr>
            <p:ph type="title"/>
          </p:nvPr>
        </p:nvSpPr>
        <p:spPr/>
        <p:txBody>
          <a:bodyPr>
            <a:normAutofit fontScale="90000"/>
          </a:bodyPr>
          <a:lstStyle/>
          <a:p>
            <a:r>
              <a:rPr lang="en-GB" dirty="0"/>
              <a:t>The Literature Review assessment task </a:t>
            </a:r>
          </a:p>
        </p:txBody>
      </p:sp>
      <p:graphicFrame>
        <p:nvGraphicFramePr>
          <p:cNvPr id="9" name="Content Placeholder 8">
            <a:extLst>
              <a:ext uri="{FF2B5EF4-FFF2-40B4-BE49-F238E27FC236}">
                <a16:creationId xmlns:a16="http://schemas.microsoft.com/office/drawing/2014/main" id="{7A4EEE5A-1921-4230-873B-B7DDD711F532}"/>
              </a:ext>
            </a:extLst>
          </p:cNvPr>
          <p:cNvGraphicFramePr>
            <a:graphicFrameLocks noGrp="1"/>
          </p:cNvGraphicFramePr>
          <p:nvPr>
            <p:ph idx="1"/>
            <p:extLst>
              <p:ext uri="{D42A27DB-BD31-4B8C-83A1-F6EECF244321}">
                <p14:modId xmlns:p14="http://schemas.microsoft.com/office/powerpoint/2010/main" val="1562810327"/>
              </p:ext>
            </p:extLst>
          </p:nvPr>
        </p:nvGraphicFramePr>
        <p:xfrm>
          <a:off x="1115617" y="2658577"/>
          <a:ext cx="6859983" cy="1980220"/>
        </p:xfrm>
        <a:graphic>
          <a:graphicData uri="http://schemas.openxmlformats.org/drawingml/2006/table">
            <a:tbl>
              <a:tblPr firstRow="1" firstCol="1" bandRow="1">
                <a:tableStyleId>{5C22544A-7EE6-4342-B048-85BDC9FD1C3A}</a:tableStyleId>
              </a:tblPr>
              <a:tblGrid>
                <a:gridCol w="2541081">
                  <a:extLst>
                    <a:ext uri="{9D8B030D-6E8A-4147-A177-3AD203B41FA5}">
                      <a16:colId xmlns:a16="http://schemas.microsoft.com/office/drawing/2014/main" val="1745691804"/>
                    </a:ext>
                  </a:extLst>
                </a:gridCol>
                <a:gridCol w="3102211">
                  <a:extLst>
                    <a:ext uri="{9D8B030D-6E8A-4147-A177-3AD203B41FA5}">
                      <a16:colId xmlns:a16="http://schemas.microsoft.com/office/drawing/2014/main" val="2640144159"/>
                    </a:ext>
                  </a:extLst>
                </a:gridCol>
                <a:gridCol w="1216691">
                  <a:extLst>
                    <a:ext uri="{9D8B030D-6E8A-4147-A177-3AD203B41FA5}">
                      <a16:colId xmlns:a16="http://schemas.microsoft.com/office/drawing/2014/main" val="3960108069"/>
                    </a:ext>
                  </a:extLst>
                </a:gridCol>
              </a:tblGrid>
              <a:tr h="720080">
                <a:tc>
                  <a:txBody>
                    <a:bodyPr/>
                    <a:lstStyle/>
                    <a:p>
                      <a:pPr algn="ctr">
                        <a:lnSpc>
                          <a:spcPct val="115000"/>
                        </a:lnSpc>
                        <a:spcAft>
                          <a:spcPts val="1000"/>
                        </a:spcAft>
                      </a:pPr>
                      <a:r>
                        <a:rPr lang="en-GB" sz="1600" dirty="0">
                          <a:effectLst/>
                        </a:rPr>
                        <a:t>Mode of assessment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600" dirty="0">
                          <a:effectLst/>
                        </a:rPr>
                        <a:t>Volume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600" dirty="0">
                          <a:effectLst/>
                        </a:rPr>
                        <a:t>Weighting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644594"/>
                  </a:ext>
                </a:extLst>
              </a:tr>
              <a:tr h="1260140">
                <a:tc>
                  <a:txBody>
                    <a:bodyPr/>
                    <a:lstStyle/>
                    <a:p>
                      <a:pPr algn="ctr">
                        <a:lnSpc>
                          <a:spcPct val="115000"/>
                        </a:lnSpc>
                        <a:spcAft>
                          <a:spcPts val="1000"/>
                        </a:spcAft>
                      </a:pPr>
                      <a:r>
                        <a:rPr lang="en-GB" sz="2400">
                          <a:effectLst/>
                        </a:rPr>
                        <a:t>Literature review </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2400">
                          <a:effectLst/>
                        </a:rPr>
                        <a:t>1000-1500 words</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2400" dirty="0">
                          <a:effectLst/>
                        </a:rPr>
                        <a:t>60%</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3194570"/>
                  </a:ext>
                </a:extLst>
              </a:tr>
            </a:tbl>
          </a:graphicData>
        </a:graphic>
      </p:graphicFrame>
      <p:sp>
        <p:nvSpPr>
          <p:cNvPr id="3" name="Footer Placeholder 2">
            <a:extLst>
              <a:ext uri="{FF2B5EF4-FFF2-40B4-BE49-F238E27FC236}">
                <a16:creationId xmlns:a16="http://schemas.microsoft.com/office/drawing/2014/main" id="{40549F6D-139B-47D5-9B6F-ADE31E9F5B64}"/>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888532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B6D7D-2AD0-4A59-BA5E-0496DB18F290}"/>
              </a:ext>
            </a:extLst>
          </p:cNvPr>
          <p:cNvSpPr>
            <a:spLocks noGrp="1"/>
          </p:cNvSpPr>
          <p:nvPr>
            <p:ph type="title"/>
          </p:nvPr>
        </p:nvSpPr>
        <p:spPr/>
        <p:txBody>
          <a:bodyPr>
            <a:normAutofit fontScale="90000"/>
          </a:bodyPr>
          <a:lstStyle/>
          <a:p>
            <a:r>
              <a:rPr lang="en-GB" dirty="0"/>
              <a:t>The Literature Review (LR) completion steps</a:t>
            </a:r>
          </a:p>
        </p:txBody>
      </p:sp>
      <p:sp>
        <p:nvSpPr>
          <p:cNvPr id="3" name="Content Placeholder 2">
            <a:extLst>
              <a:ext uri="{FF2B5EF4-FFF2-40B4-BE49-F238E27FC236}">
                <a16:creationId xmlns:a16="http://schemas.microsoft.com/office/drawing/2014/main" id="{D205BC55-ED55-47FA-9E17-8DAA6AFD541D}"/>
              </a:ext>
            </a:extLst>
          </p:cNvPr>
          <p:cNvSpPr>
            <a:spLocks noGrp="1"/>
          </p:cNvSpPr>
          <p:nvPr>
            <p:ph idx="1"/>
          </p:nvPr>
        </p:nvSpPr>
        <p:spPr/>
        <p:txBody>
          <a:bodyPr>
            <a:normAutofit/>
          </a:bodyPr>
          <a:lstStyle/>
          <a:p>
            <a:r>
              <a:rPr lang="en-GB" sz="2000" dirty="0"/>
              <a:t>Identify an area of academic interest related to Business Studies.</a:t>
            </a:r>
          </a:p>
          <a:p>
            <a:r>
              <a:rPr lang="en-GB" sz="2000" dirty="0"/>
              <a:t>Decide on a title for your LR with your tutor’s help.</a:t>
            </a:r>
          </a:p>
          <a:p>
            <a:r>
              <a:rPr lang="en-GB" sz="2000" dirty="0"/>
              <a:t>Find ten (10) relevant recent sources (from the last ten years).</a:t>
            </a:r>
          </a:p>
          <a:p>
            <a:r>
              <a:rPr lang="en-GB" sz="2000" dirty="0"/>
              <a:t>Read the studies critically, take notes and complete the Critical Analysis table set by your tutor.</a:t>
            </a:r>
          </a:p>
          <a:p>
            <a:r>
              <a:rPr lang="en-GB" sz="2000" dirty="0"/>
              <a:t>Using your notes and the Critical Analysis table, write a critical review of these 10 studies (1000-1500 words).</a:t>
            </a:r>
          </a:p>
          <a:p>
            <a:r>
              <a:rPr lang="en-GB" sz="2000" dirty="0"/>
              <a:t>Submit your work on the VLE. </a:t>
            </a:r>
          </a:p>
          <a:p>
            <a:endParaRPr lang="en-GB" sz="2000" dirty="0"/>
          </a:p>
        </p:txBody>
      </p:sp>
      <p:sp>
        <p:nvSpPr>
          <p:cNvPr id="4" name="Footer Placeholder 3">
            <a:extLst>
              <a:ext uri="{FF2B5EF4-FFF2-40B4-BE49-F238E27FC236}">
                <a16:creationId xmlns:a16="http://schemas.microsoft.com/office/drawing/2014/main" id="{47D04259-7139-49CF-8720-396464671A55}"/>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1267604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CC68E-B8C0-491B-9EC4-132E5A473B0C}"/>
              </a:ext>
            </a:extLst>
          </p:cNvPr>
          <p:cNvSpPr>
            <a:spLocks noGrp="1"/>
          </p:cNvSpPr>
          <p:nvPr>
            <p:ph type="title"/>
          </p:nvPr>
        </p:nvSpPr>
        <p:spPr>
          <a:xfrm>
            <a:off x="1172633" y="836712"/>
            <a:ext cx="6798734" cy="713463"/>
          </a:xfrm>
        </p:spPr>
        <p:txBody>
          <a:bodyPr/>
          <a:lstStyle/>
          <a:p>
            <a:r>
              <a:rPr lang="en-GB" dirty="0"/>
              <a:t>Critical Analysis table example</a:t>
            </a:r>
          </a:p>
        </p:txBody>
      </p:sp>
      <p:pic>
        <p:nvPicPr>
          <p:cNvPr id="4" name="Content Placeholder 3">
            <a:extLst>
              <a:ext uri="{FF2B5EF4-FFF2-40B4-BE49-F238E27FC236}">
                <a16:creationId xmlns:a16="http://schemas.microsoft.com/office/drawing/2014/main" id="{3354CFEB-BC54-45F9-8F63-84A0491134F4}"/>
              </a:ext>
            </a:extLst>
          </p:cNvPr>
          <p:cNvPicPr>
            <a:picLocks noGrp="1" noChangeAspect="1"/>
          </p:cNvPicPr>
          <p:nvPr>
            <p:ph idx="1"/>
          </p:nvPr>
        </p:nvPicPr>
        <p:blipFill rotWithShape="1">
          <a:blip r:embed="rId2"/>
          <a:srcRect l="4000" t="14202" r="16273" b="4344"/>
          <a:stretch/>
        </p:blipFill>
        <p:spPr>
          <a:xfrm>
            <a:off x="697712" y="1549395"/>
            <a:ext cx="7748575" cy="4452987"/>
          </a:xfrm>
          <a:prstGeom prst="rect">
            <a:avLst/>
          </a:prstGeom>
        </p:spPr>
      </p:pic>
      <p:sp>
        <p:nvSpPr>
          <p:cNvPr id="3" name="TextBox 2">
            <a:extLst>
              <a:ext uri="{FF2B5EF4-FFF2-40B4-BE49-F238E27FC236}">
                <a16:creationId xmlns:a16="http://schemas.microsoft.com/office/drawing/2014/main" id="{887EB415-54F3-42A7-8BDC-03BE2ABB2EEF}"/>
              </a:ext>
            </a:extLst>
          </p:cNvPr>
          <p:cNvSpPr txBox="1"/>
          <p:nvPr/>
        </p:nvSpPr>
        <p:spPr>
          <a:xfrm>
            <a:off x="7092280" y="6021288"/>
            <a:ext cx="1459054" cy="276999"/>
          </a:xfrm>
          <a:prstGeom prst="rect">
            <a:avLst/>
          </a:prstGeom>
          <a:noFill/>
        </p:spPr>
        <p:txBody>
          <a:bodyPr wrap="none" rtlCol="0">
            <a:spAutoFit/>
          </a:bodyPr>
          <a:lstStyle/>
          <a:p>
            <a:r>
              <a:rPr lang="en-GB" sz="1200" dirty="0"/>
              <a:t>Urbina-Garcia (2020)</a:t>
            </a:r>
          </a:p>
        </p:txBody>
      </p:sp>
      <p:sp>
        <p:nvSpPr>
          <p:cNvPr id="5" name="Footer Placeholder 4">
            <a:extLst>
              <a:ext uri="{FF2B5EF4-FFF2-40B4-BE49-F238E27FC236}">
                <a16:creationId xmlns:a16="http://schemas.microsoft.com/office/drawing/2014/main" id="{2813C385-F498-47C7-BF55-3CE2E8ED4659}"/>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2803303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8DE3D-1183-4405-A28E-E44A18B5507C}"/>
              </a:ext>
            </a:extLst>
          </p:cNvPr>
          <p:cNvSpPr>
            <a:spLocks noGrp="1"/>
          </p:cNvSpPr>
          <p:nvPr>
            <p:ph type="title"/>
          </p:nvPr>
        </p:nvSpPr>
        <p:spPr>
          <a:xfrm>
            <a:off x="1088677" y="1124897"/>
            <a:ext cx="7140119" cy="786926"/>
          </a:xfrm>
        </p:spPr>
        <p:txBody>
          <a:bodyPr>
            <a:normAutofit fontScale="90000"/>
          </a:bodyPr>
          <a:lstStyle/>
          <a:p>
            <a:r>
              <a:rPr lang="en-GB" dirty="0"/>
              <a:t>Questions to ask about an article / source.</a:t>
            </a:r>
          </a:p>
        </p:txBody>
      </p:sp>
      <p:sp>
        <p:nvSpPr>
          <p:cNvPr id="3" name="Content Placeholder 2">
            <a:extLst>
              <a:ext uri="{FF2B5EF4-FFF2-40B4-BE49-F238E27FC236}">
                <a16:creationId xmlns:a16="http://schemas.microsoft.com/office/drawing/2014/main" id="{B3EA899A-9FCA-405F-9411-14FCBA066B2C}"/>
              </a:ext>
            </a:extLst>
          </p:cNvPr>
          <p:cNvSpPr>
            <a:spLocks noGrp="1"/>
          </p:cNvSpPr>
          <p:nvPr>
            <p:ph idx="1"/>
          </p:nvPr>
        </p:nvSpPr>
        <p:spPr>
          <a:xfrm>
            <a:off x="994354" y="2097925"/>
            <a:ext cx="7234442" cy="3528752"/>
          </a:xfrm>
        </p:spPr>
        <p:txBody>
          <a:bodyPr>
            <a:normAutofit fontScale="55000" lnSpcReduction="20000"/>
          </a:bodyPr>
          <a:lstStyle/>
          <a:p>
            <a:r>
              <a:rPr lang="en-GB" dirty="0"/>
              <a:t>Who is the author and their academic credentials?</a:t>
            </a:r>
          </a:p>
          <a:p>
            <a:r>
              <a:rPr lang="en-GB" dirty="0"/>
              <a:t>Where is the article published? What type of journal is it? What is the audience?</a:t>
            </a:r>
          </a:p>
          <a:p>
            <a:r>
              <a:rPr lang="en-GB" dirty="0"/>
              <a:t>Why was the article written? What is its purpose? </a:t>
            </a:r>
          </a:p>
          <a:p>
            <a:r>
              <a:rPr lang="en-GB" dirty="0"/>
              <a:t>What is the author’s argument / claims? </a:t>
            </a:r>
          </a:p>
          <a:p>
            <a:r>
              <a:rPr lang="en-GB" dirty="0"/>
              <a:t>What are the major supporting points or assertions?</a:t>
            </a:r>
          </a:p>
          <a:p>
            <a:r>
              <a:rPr lang="en-GB" dirty="0"/>
              <a:t>How is this source going to be useful for my project?</a:t>
            </a:r>
          </a:p>
          <a:p>
            <a:r>
              <a:rPr lang="en-GB" dirty="0"/>
              <a:t>Did the author support their thesis/assertions?</a:t>
            </a:r>
          </a:p>
          <a:p>
            <a:r>
              <a:rPr lang="en-GB" dirty="0"/>
              <a:t>Did the article achieve its purpose?</a:t>
            </a:r>
          </a:p>
          <a:p>
            <a:r>
              <a:rPr lang="en-GB" dirty="0"/>
              <a:t>Was the article organised?</a:t>
            </a:r>
          </a:p>
          <a:p>
            <a:r>
              <a:rPr lang="en-GB" dirty="0"/>
              <a:t>Were the supporting sources credible?</a:t>
            </a:r>
          </a:p>
          <a:p>
            <a:r>
              <a:rPr lang="en-GB" dirty="0"/>
              <a:t>Did the article change my viewpoint on the topic?</a:t>
            </a:r>
          </a:p>
          <a:p>
            <a:r>
              <a:rPr lang="en-GB" dirty="0"/>
              <a:t>Was the article convincing? What new information or ideas do I accept or reject after reading it?</a:t>
            </a:r>
          </a:p>
          <a:p>
            <a:endParaRPr lang="en-GB" dirty="0"/>
          </a:p>
          <a:p>
            <a:endParaRPr lang="en-GB" dirty="0"/>
          </a:p>
        </p:txBody>
      </p:sp>
      <p:pic>
        <p:nvPicPr>
          <p:cNvPr id="5" name="Picture 4" descr="Icon&#10;&#10;Description automatically generated">
            <a:extLst>
              <a:ext uri="{FF2B5EF4-FFF2-40B4-BE49-F238E27FC236}">
                <a16:creationId xmlns:a16="http://schemas.microsoft.com/office/drawing/2014/main" id="{73AD98C1-C98B-438B-B07A-F444195CA1C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77013" y="2512647"/>
            <a:ext cx="2314128" cy="2314128"/>
          </a:xfrm>
          <a:prstGeom prst="rect">
            <a:avLst/>
          </a:prstGeom>
        </p:spPr>
      </p:pic>
      <p:sp>
        <p:nvSpPr>
          <p:cNvPr id="4" name="Footer Placeholder 3">
            <a:extLst>
              <a:ext uri="{FF2B5EF4-FFF2-40B4-BE49-F238E27FC236}">
                <a16:creationId xmlns:a16="http://schemas.microsoft.com/office/drawing/2014/main" id="{9918819D-7804-437B-9C4F-5779E960DB3E}"/>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936511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E98D6-EFB2-4203-AF11-9BCC111751E3}"/>
              </a:ext>
            </a:extLst>
          </p:cNvPr>
          <p:cNvSpPr>
            <a:spLocks noGrp="1"/>
          </p:cNvSpPr>
          <p:nvPr>
            <p:ph type="title"/>
          </p:nvPr>
        </p:nvSpPr>
        <p:spPr>
          <a:xfrm>
            <a:off x="741784" y="3073011"/>
            <a:ext cx="1539551" cy="977900"/>
          </a:xfrm>
        </p:spPr>
        <p:txBody>
          <a:bodyPr>
            <a:noAutofit/>
          </a:bodyPr>
          <a:lstStyle/>
          <a:p>
            <a:r>
              <a:rPr lang="en-GB" sz="2400" dirty="0"/>
              <a:t>Annotating your reading</a:t>
            </a:r>
          </a:p>
        </p:txBody>
      </p:sp>
      <p:pic>
        <p:nvPicPr>
          <p:cNvPr id="5" name="Picture 4">
            <a:extLst>
              <a:ext uri="{FF2B5EF4-FFF2-40B4-BE49-F238E27FC236}">
                <a16:creationId xmlns:a16="http://schemas.microsoft.com/office/drawing/2014/main" id="{ECB2A9CF-A742-4810-92A2-512A447973D0}"/>
              </a:ext>
            </a:extLst>
          </p:cNvPr>
          <p:cNvPicPr>
            <a:picLocks noChangeAspect="1"/>
          </p:cNvPicPr>
          <p:nvPr/>
        </p:nvPicPr>
        <p:blipFill rotWithShape="1">
          <a:blip r:embed="rId2"/>
          <a:srcRect l="21250" t="22540" r="35255" b="27890"/>
          <a:stretch/>
        </p:blipFill>
        <p:spPr>
          <a:xfrm>
            <a:off x="2548423" y="1459075"/>
            <a:ext cx="5982088" cy="3834881"/>
          </a:xfrm>
          <a:prstGeom prst="rect">
            <a:avLst/>
          </a:prstGeom>
          <a:ln>
            <a:noFill/>
          </a:ln>
          <a:effectLst>
            <a:outerShdw blurRad="190500" algn="tl" rotWithShape="0">
              <a:srgbClr val="000000">
                <a:alpha val="70000"/>
              </a:srgbClr>
            </a:outerShdw>
          </a:effectLst>
        </p:spPr>
      </p:pic>
      <p:sp>
        <p:nvSpPr>
          <p:cNvPr id="6" name="TextBox 5">
            <a:extLst>
              <a:ext uri="{FF2B5EF4-FFF2-40B4-BE49-F238E27FC236}">
                <a16:creationId xmlns:a16="http://schemas.microsoft.com/office/drawing/2014/main" id="{26D56FD9-F797-48EB-AB91-C10B7F6D1828}"/>
              </a:ext>
            </a:extLst>
          </p:cNvPr>
          <p:cNvSpPr txBox="1"/>
          <p:nvPr/>
        </p:nvSpPr>
        <p:spPr>
          <a:xfrm>
            <a:off x="7150931" y="5293956"/>
            <a:ext cx="1455848" cy="253916"/>
          </a:xfrm>
          <a:prstGeom prst="rect">
            <a:avLst/>
          </a:prstGeom>
          <a:noFill/>
        </p:spPr>
        <p:txBody>
          <a:bodyPr wrap="none" rtlCol="0">
            <a:spAutoFit/>
          </a:bodyPr>
          <a:lstStyle/>
          <a:p>
            <a:r>
              <a:rPr lang="en-GB" sz="1050" dirty="0"/>
              <a:t>Saunders </a:t>
            </a:r>
            <a:r>
              <a:rPr lang="en-GB" sz="1050" i="1" dirty="0"/>
              <a:t>et al. </a:t>
            </a:r>
            <a:r>
              <a:rPr lang="en-GB" sz="1050" dirty="0"/>
              <a:t>(2009: 62)</a:t>
            </a:r>
          </a:p>
        </p:txBody>
      </p:sp>
      <p:sp>
        <p:nvSpPr>
          <p:cNvPr id="3" name="Footer Placeholder 2">
            <a:extLst>
              <a:ext uri="{FF2B5EF4-FFF2-40B4-BE49-F238E27FC236}">
                <a16:creationId xmlns:a16="http://schemas.microsoft.com/office/drawing/2014/main" id="{254EC1D2-74DC-490F-BC1F-F3BEDDC8CC72}"/>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1673134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C9348-60F0-4B0D-8801-4DD534903235}"/>
              </a:ext>
            </a:extLst>
          </p:cNvPr>
          <p:cNvSpPr>
            <a:spLocks noGrp="1"/>
          </p:cNvSpPr>
          <p:nvPr>
            <p:ph type="title"/>
          </p:nvPr>
        </p:nvSpPr>
        <p:spPr/>
        <p:txBody>
          <a:bodyPr/>
          <a:lstStyle/>
          <a:p>
            <a:r>
              <a:rPr lang="en-GB" dirty="0"/>
              <a:t>Critically assessing the literature</a:t>
            </a:r>
          </a:p>
        </p:txBody>
      </p:sp>
      <p:sp>
        <p:nvSpPr>
          <p:cNvPr id="3" name="Content Placeholder 2">
            <a:extLst>
              <a:ext uri="{FF2B5EF4-FFF2-40B4-BE49-F238E27FC236}">
                <a16:creationId xmlns:a16="http://schemas.microsoft.com/office/drawing/2014/main" id="{C91425FA-BE70-4A96-94FB-CA11134E8AB0}"/>
              </a:ext>
            </a:extLst>
          </p:cNvPr>
          <p:cNvSpPr>
            <a:spLocks noGrp="1"/>
          </p:cNvSpPr>
          <p:nvPr>
            <p:ph idx="1"/>
          </p:nvPr>
        </p:nvSpPr>
        <p:spPr>
          <a:xfrm>
            <a:off x="971551" y="2774950"/>
            <a:ext cx="2582141" cy="781859"/>
          </a:xfrm>
        </p:spPr>
        <p:txBody>
          <a:bodyPr>
            <a:normAutofit fontScale="92500"/>
          </a:bodyPr>
          <a:lstStyle/>
          <a:p>
            <a:r>
              <a:rPr lang="en-GB" sz="1500" dirty="0"/>
              <a:t>Assessing relevance and value </a:t>
            </a:r>
          </a:p>
          <a:p>
            <a:r>
              <a:rPr lang="en-GB" sz="1500" dirty="0"/>
              <a:t>Assessing sufficiency</a:t>
            </a:r>
          </a:p>
        </p:txBody>
      </p:sp>
      <p:pic>
        <p:nvPicPr>
          <p:cNvPr id="5" name="Picture 4">
            <a:extLst>
              <a:ext uri="{FF2B5EF4-FFF2-40B4-BE49-F238E27FC236}">
                <a16:creationId xmlns:a16="http://schemas.microsoft.com/office/drawing/2014/main" id="{25B564CE-8B21-45E5-B53C-95B198917029}"/>
              </a:ext>
            </a:extLst>
          </p:cNvPr>
          <p:cNvPicPr>
            <a:picLocks noChangeAspect="1"/>
          </p:cNvPicPr>
          <p:nvPr/>
        </p:nvPicPr>
        <p:blipFill rotWithShape="1">
          <a:blip r:embed="rId2"/>
          <a:srcRect l="24796" t="45170" r="31735" b="6939"/>
          <a:stretch/>
        </p:blipFill>
        <p:spPr>
          <a:xfrm>
            <a:off x="3597588" y="2466781"/>
            <a:ext cx="4776582" cy="2960137"/>
          </a:xfrm>
          <a:prstGeom prst="rect">
            <a:avLst/>
          </a:prstGeom>
          <a:ln>
            <a:noFill/>
          </a:ln>
          <a:effectLst>
            <a:outerShdw blurRad="190500" algn="tl" rotWithShape="0">
              <a:srgbClr val="000000">
                <a:alpha val="70000"/>
              </a:srgbClr>
            </a:outerShdw>
          </a:effectLst>
        </p:spPr>
      </p:pic>
      <p:sp>
        <p:nvSpPr>
          <p:cNvPr id="6" name="TextBox 5">
            <a:extLst>
              <a:ext uri="{FF2B5EF4-FFF2-40B4-BE49-F238E27FC236}">
                <a16:creationId xmlns:a16="http://schemas.microsoft.com/office/drawing/2014/main" id="{9B8DD5D7-2AA6-4655-9C5A-D755EA4D89BF}"/>
              </a:ext>
            </a:extLst>
          </p:cNvPr>
          <p:cNvSpPr txBox="1"/>
          <p:nvPr/>
        </p:nvSpPr>
        <p:spPr>
          <a:xfrm>
            <a:off x="7276895" y="5629958"/>
            <a:ext cx="1455848" cy="253916"/>
          </a:xfrm>
          <a:prstGeom prst="rect">
            <a:avLst/>
          </a:prstGeom>
          <a:noFill/>
        </p:spPr>
        <p:txBody>
          <a:bodyPr wrap="none" rtlCol="0">
            <a:spAutoFit/>
          </a:bodyPr>
          <a:lstStyle/>
          <a:p>
            <a:r>
              <a:rPr lang="en-GB" sz="1050" dirty="0"/>
              <a:t>Saunders </a:t>
            </a:r>
            <a:r>
              <a:rPr lang="en-GB" sz="1050" i="1" dirty="0"/>
              <a:t>et al. </a:t>
            </a:r>
            <a:r>
              <a:rPr lang="en-GB" sz="1050" dirty="0"/>
              <a:t>(2009: 62)</a:t>
            </a:r>
          </a:p>
        </p:txBody>
      </p:sp>
      <p:sp>
        <p:nvSpPr>
          <p:cNvPr id="4" name="Footer Placeholder 3">
            <a:extLst>
              <a:ext uri="{FF2B5EF4-FFF2-40B4-BE49-F238E27FC236}">
                <a16:creationId xmlns:a16="http://schemas.microsoft.com/office/drawing/2014/main" id="{DC0F6FC6-7A7B-4478-ACF3-C93C482241F3}"/>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2082554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19C3E70-CB5E-4646-9201-E9CF9834CD41}"/>
              </a:ext>
            </a:extLst>
          </p:cNvPr>
          <p:cNvSpPr>
            <a:spLocks noGrp="1" noChangeArrowheads="1"/>
          </p:cNvSpPr>
          <p:nvPr>
            <p:ph type="title"/>
          </p:nvPr>
        </p:nvSpPr>
        <p:spPr/>
        <p:txBody>
          <a:bodyPr>
            <a:normAutofit/>
          </a:bodyPr>
          <a:lstStyle/>
          <a:p>
            <a:pPr eaLnBrk="1" fontAlgn="auto" hangingPunct="1">
              <a:spcAft>
                <a:spcPts val="0"/>
              </a:spcAft>
              <a:defRPr/>
            </a:pPr>
            <a:r>
              <a:rPr lang="en-US" dirty="0"/>
              <a:t>Writing the Review: Introduction</a:t>
            </a:r>
          </a:p>
        </p:txBody>
      </p:sp>
      <p:sp>
        <p:nvSpPr>
          <p:cNvPr id="8195" name="Rectangle 3">
            <a:extLst>
              <a:ext uri="{FF2B5EF4-FFF2-40B4-BE49-F238E27FC236}">
                <a16:creationId xmlns:a16="http://schemas.microsoft.com/office/drawing/2014/main" id="{C33CB158-C75B-49C8-9443-4F59E3BF1F6C}"/>
              </a:ext>
            </a:extLst>
          </p:cNvPr>
          <p:cNvSpPr>
            <a:spLocks noGrp="1" noChangeArrowheads="1"/>
          </p:cNvSpPr>
          <p:nvPr>
            <p:ph idx="1"/>
          </p:nvPr>
        </p:nvSpPr>
        <p:spPr/>
        <p:txBody>
          <a:bodyPr>
            <a:normAutofit/>
          </a:bodyPr>
          <a:lstStyle/>
          <a:p>
            <a:endParaRPr lang="en-US" altLang="en-US" sz="2000" dirty="0"/>
          </a:p>
          <a:p>
            <a:r>
              <a:rPr lang="en-US" altLang="en-US" sz="2000" dirty="0"/>
              <a:t>Provide background information</a:t>
            </a:r>
          </a:p>
          <a:p>
            <a:r>
              <a:rPr lang="en-US" altLang="en-US" sz="2000" dirty="0"/>
              <a:t>Explain the relevance of your topic</a:t>
            </a:r>
          </a:p>
          <a:p>
            <a:r>
              <a:rPr lang="en-US" altLang="en-US" sz="2000" dirty="0"/>
              <a:t>Preview your main points</a:t>
            </a:r>
          </a:p>
          <a:p>
            <a:endParaRPr lang="en-US" altLang="en-US" sz="2000" dirty="0"/>
          </a:p>
        </p:txBody>
      </p:sp>
      <p:sp>
        <p:nvSpPr>
          <p:cNvPr id="2" name="Footer Placeholder 1">
            <a:extLst>
              <a:ext uri="{FF2B5EF4-FFF2-40B4-BE49-F238E27FC236}">
                <a16:creationId xmlns:a16="http://schemas.microsoft.com/office/drawing/2014/main" id="{5778287D-57AD-468E-AB71-74F157C02989}"/>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6FEC1927-09BA-4ABE-B9B6-73858B4D3592}"/>
              </a:ext>
            </a:extLst>
          </p:cNvPr>
          <p:cNvSpPr>
            <a:spLocks noGrp="1" noChangeArrowheads="1"/>
          </p:cNvSpPr>
          <p:nvPr>
            <p:ph type="title"/>
          </p:nvPr>
        </p:nvSpPr>
        <p:spPr/>
        <p:txBody>
          <a:bodyPr>
            <a:normAutofit/>
          </a:bodyPr>
          <a:lstStyle/>
          <a:p>
            <a:pPr eaLnBrk="1" fontAlgn="auto" hangingPunct="1">
              <a:spcAft>
                <a:spcPts val="0"/>
              </a:spcAft>
              <a:defRPr/>
            </a:pPr>
            <a:r>
              <a:rPr lang="en-US" dirty="0"/>
              <a:t>Critical review: Introduction</a:t>
            </a:r>
          </a:p>
        </p:txBody>
      </p:sp>
      <p:sp>
        <p:nvSpPr>
          <p:cNvPr id="9219" name="Rectangle 3">
            <a:extLst>
              <a:ext uri="{FF2B5EF4-FFF2-40B4-BE49-F238E27FC236}">
                <a16:creationId xmlns:a16="http://schemas.microsoft.com/office/drawing/2014/main" id="{7ED2FEAF-7175-4F5D-AAA7-ECF1B0D8A82A}"/>
              </a:ext>
            </a:extLst>
          </p:cNvPr>
          <p:cNvSpPr>
            <a:spLocks noGrp="1" noChangeArrowheads="1"/>
          </p:cNvSpPr>
          <p:nvPr>
            <p:ph idx="1"/>
          </p:nvPr>
        </p:nvSpPr>
        <p:spPr/>
        <p:txBody>
          <a:bodyPr>
            <a:normAutofit fontScale="85000" lnSpcReduction="20000"/>
          </a:bodyPr>
          <a:lstStyle/>
          <a:p>
            <a:pPr eaLnBrk="1" hangingPunct="1">
              <a:buFont typeface="Times" panose="02020603050405020304" pitchFamily="18" charset="0"/>
              <a:buNone/>
            </a:pPr>
            <a:r>
              <a:rPr lang="en-US" altLang="en-US" sz="2800"/>
              <a:t>Provide</a:t>
            </a:r>
          </a:p>
          <a:p>
            <a:pPr eaLnBrk="1" hangingPunct="1"/>
            <a:r>
              <a:rPr lang="en-US" altLang="en-US" sz="2800"/>
              <a:t>The author</a:t>
            </a:r>
          </a:p>
          <a:p>
            <a:pPr eaLnBrk="1" hangingPunct="1"/>
            <a:r>
              <a:rPr lang="en-US" altLang="en-US" sz="2800"/>
              <a:t>The title of the article</a:t>
            </a:r>
          </a:p>
          <a:p>
            <a:pPr eaLnBrk="1" hangingPunct="1"/>
            <a:r>
              <a:rPr lang="en-US" altLang="en-US" sz="2800"/>
              <a:t>The date of publication</a:t>
            </a:r>
          </a:p>
          <a:p>
            <a:pPr eaLnBrk="1" hangingPunct="1"/>
            <a:r>
              <a:rPr lang="en-US" altLang="en-US" sz="2800"/>
              <a:t>A brief explanation of the topic</a:t>
            </a:r>
          </a:p>
          <a:p>
            <a:pPr eaLnBrk="1" hangingPunct="1"/>
            <a:r>
              <a:rPr lang="en-US" altLang="en-US" sz="2800"/>
              <a:t>The aim of the article and the key argument</a:t>
            </a:r>
          </a:p>
          <a:p>
            <a:pPr eaLnBrk="1" hangingPunct="1"/>
            <a:r>
              <a:rPr lang="en-US" altLang="en-US" sz="2800"/>
              <a:t>A brief statement of your overall evaluation (</a:t>
            </a:r>
            <a:r>
              <a:rPr lang="en-US" altLang="en-US" sz="2800" i="1"/>
              <a:t>optional in introduction</a:t>
            </a:r>
            <a:r>
              <a:rPr lang="en-US" altLang="en-US" sz="2800"/>
              <a:t>)</a:t>
            </a:r>
          </a:p>
        </p:txBody>
      </p:sp>
      <p:sp>
        <p:nvSpPr>
          <p:cNvPr id="2" name="Footer Placeholder 1">
            <a:extLst>
              <a:ext uri="{FF2B5EF4-FFF2-40B4-BE49-F238E27FC236}">
                <a16:creationId xmlns:a16="http://schemas.microsoft.com/office/drawing/2014/main" id="{848C9537-314D-4627-A9B8-CBF71D99DAC6}"/>
              </a:ext>
            </a:extLst>
          </p:cNvPr>
          <p:cNvSpPr>
            <a:spLocks noGrp="1"/>
          </p:cNvSpPr>
          <p:nvPr>
            <p:ph type="ftr" sz="quarter" idx="11"/>
          </p:nvPr>
        </p:nvSpPr>
        <p:spPr/>
        <p:txBody>
          <a:bodyPr/>
          <a:lstStyle/>
          <a:p>
            <a:pPr>
              <a:defRPr/>
            </a:pPr>
            <a:r>
              <a:rPr lang="en-GB"/>
              <a:t>WGPM6002</a:t>
            </a:r>
          </a:p>
        </p:txBody>
      </p:sp>
    </p:spTree>
  </p:cSld>
  <p:clrMapOvr>
    <a:masterClrMapping/>
  </p:clrMapOvr>
  <p:transition spd="slow">
    <p:push/>
    <p:sndAc>
      <p:stSnd>
        <p:snd r:embed="rId3" name="Opening"/>
      </p:stSnd>
    </p:sndAc>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EDA7A16-4468-468F-B317-6E935134B4ED}"/>
              </a:ext>
            </a:extLst>
          </p:cNvPr>
          <p:cNvSpPr>
            <a:spLocks noGrp="1" noChangeArrowheads="1"/>
          </p:cNvSpPr>
          <p:nvPr>
            <p:ph type="title"/>
          </p:nvPr>
        </p:nvSpPr>
        <p:spPr>
          <a:xfrm>
            <a:off x="0" y="704850"/>
            <a:ext cx="8929688" cy="1143000"/>
          </a:xfrm>
        </p:spPr>
        <p:txBody>
          <a:bodyPr>
            <a:normAutofit/>
          </a:bodyPr>
          <a:lstStyle/>
          <a:p>
            <a:pPr eaLnBrk="1" fontAlgn="auto" hangingPunct="1">
              <a:spcAft>
                <a:spcPts val="0"/>
              </a:spcAft>
              <a:defRPr/>
            </a:pPr>
            <a:r>
              <a:rPr lang="en-US" dirty="0"/>
              <a:t>Writing the Review: Body paragraphs </a:t>
            </a:r>
          </a:p>
        </p:txBody>
      </p:sp>
      <p:sp>
        <p:nvSpPr>
          <p:cNvPr id="66563" name="Rectangle 3">
            <a:extLst>
              <a:ext uri="{FF2B5EF4-FFF2-40B4-BE49-F238E27FC236}">
                <a16:creationId xmlns:a16="http://schemas.microsoft.com/office/drawing/2014/main" id="{34976329-8F41-447B-B605-CD154F471069}"/>
              </a:ext>
            </a:extLst>
          </p:cNvPr>
          <p:cNvSpPr>
            <a:spLocks noGrp="1" noChangeArrowheads="1"/>
          </p:cNvSpPr>
          <p:nvPr>
            <p:ph idx="1"/>
          </p:nvPr>
        </p:nvSpPr>
        <p:spPr/>
        <p:txBody>
          <a:bodyPr>
            <a:normAutofit/>
          </a:bodyPr>
          <a:lstStyle/>
          <a:p>
            <a:r>
              <a:rPr lang="en-US" altLang="en-US" dirty="0"/>
              <a:t>Identify Each Researcher by Full Name</a:t>
            </a:r>
          </a:p>
          <a:p>
            <a:r>
              <a:rPr lang="en-US" altLang="en-US" dirty="0"/>
              <a:t>Date of Study/Research</a:t>
            </a:r>
          </a:p>
          <a:p>
            <a:r>
              <a:rPr lang="en-US" altLang="en-US" dirty="0"/>
              <a:t>Describe Methodology </a:t>
            </a:r>
          </a:p>
          <a:p>
            <a:r>
              <a:rPr lang="en-US" altLang="en-US" dirty="0"/>
              <a:t>Identify Key Conclusions</a:t>
            </a:r>
          </a:p>
          <a:p>
            <a:r>
              <a:rPr lang="en-US" altLang="en-US" dirty="0"/>
              <a:t>Argue for Significance to Topic/Field</a:t>
            </a:r>
          </a:p>
          <a:p>
            <a:r>
              <a:rPr lang="en-US" altLang="en-US" b="1" dirty="0"/>
              <a:t> Explain Usefulness to YOU!</a:t>
            </a:r>
          </a:p>
        </p:txBody>
      </p:sp>
      <p:sp>
        <p:nvSpPr>
          <p:cNvPr id="2" name="Footer Placeholder 1">
            <a:extLst>
              <a:ext uri="{FF2B5EF4-FFF2-40B4-BE49-F238E27FC236}">
                <a16:creationId xmlns:a16="http://schemas.microsoft.com/office/drawing/2014/main" id="{1AC5AEB3-DE19-4884-AAC4-52FA55628F03}"/>
              </a:ext>
            </a:extLst>
          </p:cNvPr>
          <p:cNvSpPr>
            <a:spLocks noGrp="1"/>
          </p:cNvSpPr>
          <p:nvPr>
            <p:ph type="ftr" sz="quarter" idx="11"/>
          </p:nvPr>
        </p:nvSpPr>
        <p:spPr/>
        <p:txBody>
          <a:bodyPr/>
          <a:lstStyle/>
          <a:p>
            <a:pPr>
              <a:defRPr/>
            </a:pPr>
            <a:r>
              <a:rPr lang="en-GB"/>
              <a:t>WGPM6002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mph" presetSubtype="0" fill="hold" nodeType="clickEffect">
                                  <p:stCondLst>
                                    <p:cond delay="0"/>
                                  </p:stCondLst>
                                  <p:childTnLst>
                                    <p:animScale>
                                      <p:cBhvr>
                                        <p:cTn id="6" dur="2000" fill="hold"/>
                                        <p:tgtEl>
                                          <p:spTgt spid="66563">
                                            <p:txEl>
                                              <p:pRg st="5" end="5"/>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2">
            <a:extLst>
              <a:ext uri="{FF2B5EF4-FFF2-40B4-BE49-F238E27FC236}">
                <a16:creationId xmlns:a16="http://schemas.microsoft.com/office/drawing/2014/main" id="{218A76D5-CA40-4FAE-ACBA-364254E8D664}"/>
              </a:ext>
            </a:extLst>
          </p:cNvPr>
          <p:cNvSpPr>
            <a:spLocks noGrp="1" noChangeArrowheads="1"/>
          </p:cNvSpPr>
          <p:nvPr>
            <p:ph type="title"/>
          </p:nvPr>
        </p:nvSpPr>
        <p:spPr/>
        <p:txBody>
          <a:bodyPr>
            <a:normAutofit/>
          </a:bodyPr>
          <a:lstStyle/>
          <a:p>
            <a:pPr eaLnBrk="1" fontAlgn="auto" hangingPunct="1">
              <a:spcAft>
                <a:spcPts val="0"/>
              </a:spcAft>
              <a:defRPr/>
            </a:pPr>
            <a:r>
              <a:rPr lang="en-US" dirty="0"/>
              <a:t>Critical review body (1) Summary</a:t>
            </a:r>
          </a:p>
        </p:txBody>
      </p:sp>
      <p:sp>
        <p:nvSpPr>
          <p:cNvPr id="11267" name="Rectangle 3">
            <a:extLst>
              <a:ext uri="{FF2B5EF4-FFF2-40B4-BE49-F238E27FC236}">
                <a16:creationId xmlns:a16="http://schemas.microsoft.com/office/drawing/2014/main" id="{AE00E136-5AB0-4553-8E9D-E8C84E098E09}"/>
              </a:ext>
            </a:extLst>
          </p:cNvPr>
          <p:cNvSpPr>
            <a:spLocks noGrp="1" noChangeArrowheads="1"/>
          </p:cNvSpPr>
          <p:nvPr>
            <p:ph idx="1"/>
          </p:nvPr>
        </p:nvSpPr>
        <p:spPr/>
        <p:txBody>
          <a:bodyPr/>
          <a:lstStyle/>
          <a:p>
            <a:pPr eaLnBrk="1" hangingPunct="1">
              <a:buFont typeface="Times" panose="02020603050405020304" pitchFamily="18" charset="0"/>
              <a:buNone/>
            </a:pPr>
            <a:r>
              <a:rPr lang="en-US" altLang="en-US"/>
              <a:t>One third of the length of the critical review:</a:t>
            </a:r>
          </a:p>
          <a:p>
            <a:pPr eaLnBrk="1" hangingPunct="1"/>
            <a:endParaRPr lang="en-US" altLang="en-US"/>
          </a:p>
          <a:p>
            <a:pPr eaLnBrk="1" hangingPunct="1"/>
            <a:r>
              <a:rPr lang="en-US" altLang="en-US"/>
              <a:t>Key points in each research area</a:t>
            </a:r>
          </a:p>
          <a:p>
            <a:pPr eaLnBrk="1" hangingPunct="1"/>
            <a:r>
              <a:rPr lang="en-US" altLang="en-US"/>
              <a:t>Give examples of developments/innovations/problems</a:t>
            </a:r>
          </a:p>
          <a:p>
            <a:pPr eaLnBrk="1" hangingPunct="1"/>
            <a:r>
              <a:rPr lang="en-US" altLang="en-US"/>
              <a:t>Author’s purpose</a:t>
            </a:r>
          </a:p>
          <a:p>
            <a:pPr eaLnBrk="1" hangingPunct="1"/>
            <a:endParaRPr lang="en-US" altLang="en-US"/>
          </a:p>
        </p:txBody>
      </p:sp>
      <p:sp>
        <p:nvSpPr>
          <p:cNvPr id="2" name="Footer Placeholder 1">
            <a:extLst>
              <a:ext uri="{FF2B5EF4-FFF2-40B4-BE49-F238E27FC236}">
                <a16:creationId xmlns:a16="http://schemas.microsoft.com/office/drawing/2014/main" id="{C1D84614-828F-4A9A-94DA-058B0B69AFD8}"/>
              </a:ext>
            </a:extLst>
          </p:cNvPr>
          <p:cNvSpPr>
            <a:spLocks noGrp="1"/>
          </p:cNvSpPr>
          <p:nvPr>
            <p:ph type="ftr" sz="quarter" idx="11"/>
          </p:nvPr>
        </p:nvSpPr>
        <p:spPr/>
        <p:txBody>
          <a:bodyPr/>
          <a:lstStyle/>
          <a:p>
            <a:pPr>
              <a:defRPr/>
            </a:pPr>
            <a:r>
              <a:rPr lang="en-GB"/>
              <a:t>WGPM6002</a:t>
            </a:r>
          </a:p>
        </p:txBody>
      </p:sp>
    </p:spTree>
  </p:cSld>
  <p:clrMapOvr>
    <a:masterClrMapping/>
  </p:clrMapOvr>
  <p:transition spd="slow">
    <p:push/>
    <p:sndAc>
      <p:stSnd>
        <p:snd r:embed="rId3" name="Opening"/>
      </p:stSnd>
    </p:sndAc>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85C9026-9C7B-4E37-96A5-89FA3AACB83D}"/>
              </a:ext>
            </a:extLst>
          </p:cNvPr>
          <p:cNvSpPr>
            <a:spLocks noGrp="1"/>
          </p:cNvSpPr>
          <p:nvPr>
            <p:ph type="title"/>
          </p:nvPr>
        </p:nvSpPr>
        <p:spPr/>
        <p:txBody>
          <a:bodyPr>
            <a:normAutofit/>
          </a:bodyPr>
          <a:lstStyle/>
          <a:p>
            <a:pPr eaLnBrk="1" fontAlgn="auto" hangingPunct="1">
              <a:spcAft>
                <a:spcPts val="0"/>
              </a:spcAft>
              <a:defRPr/>
            </a:pPr>
            <a:r>
              <a:rPr lang="en-US"/>
              <a:t>Critical review body (2) Assess</a:t>
            </a:r>
            <a:endParaRPr lang="en-GB"/>
          </a:p>
        </p:txBody>
      </p:sp>
      <p:sp>
        <p:nvSpPr>
          <p:cNvPr id="12291" name="Content Placeholder 2">
            <a:extLst>
              <a:ext uri="{FF2B5EF4-FFF2-40B4-BE49-F238E27FC236}">
                <a16:creationId xmlns:a16="http://schemas.microsoft.com/office/drawing/2014/main" id="{9AA363A5-965A-4D82-A4B2-D7F972D2215B}"/>
              </a:ext>
            </a:extLst>
          </p:cNvPr>
          <p:cNvSpPr>
            <a:spLocks noGrp="1"/>
          </p:cNvSpPr>
          <p:nvPr>
            <p:ph idx="1"/>
          </p:nvPr>
        </p:nvSpPr>
        <p:spPr/>
        <p:txBody>
          <a:bodyPr/>
          <a:lstStyle/>
          <a:p>
            <a:pPr eaLnBrk="1" hangingPunct="1"/>
            <a:r>
              <a:rPr lang="en-GB" altLang="en-US" dirty="0"/>
              <a:t>Evaluate the ‘worthiness’ of different research studies.</a:t>
            </a:r>
          </a:p>
          <a:p>
            <a:pPr lvl="1" eaLnBrk="1" hangingPunct="1"/>
            <a:r>
              <a:rPr lang="en-GB" altLang="en-US" dirty="0"/>
              <a:t>Are the results consistent over several studies</a:t>
            </a:r>
          </a:p>
          <a:p>
            <a:pPr lvl="2" eaLnBrk="1" hangingPunct="1"/>
            <a:r>
              <a:rPr lang="en-GB" altLang="en-US" dirty="0"/>
              <a:t>If there are differences, what accounts for the differences.</a:t>
            </a:r>
          </a:p>
          <a:p>
            <a:pPr lvl="1" eaLnBrk="1" hangingPunct="1"/>
            <a:r>
              <a:rPr lang="en-GB" altLang="en-US" dirty="0"/>
              <a:t>Are the studies valid -  repeatable</a:t>
            </a:r>
          </a:p>
          <a:p>
            <a:pPr lvl="1" eaLnBrk="1" hangingPunct="1"/>
            <a:r>
              <a:rPr lang="en-GB" altLang="en-US" dirty="0"/>
              <a:t>Has any other research done differently</a:t>
            </a:r>
          </a:p>
          <a:p>
            <a:pPr lvl="1" eaLnBrk="1" hangingPunct="1"/>
            <a:r>
              <a:rPr lang="en-GB" altLang="en-US" dirty="0"/>
              <a:t>Is there a gap – some area that has not been fully covered?</a:t>
            </a:r>
          </a:p>
        </p:txBody>
      </p:sp>
      <p:sp>
        <p:nvSpPr>
          <p:cNvPr id="2" name="Footer Placeholder 1">
            <a:extLst>
              <a:ext uri="{FF2B5EF4-FFF2-40B4-BE49-F238E27FC236}">
                <a16:creationId xmlns:a16="http://schemas.microsoft.com/office/drawing/2014/main" id="{05C2DF4E-167F-4126-85DB-FCF53666F297}"/>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3803A2FE-43AB-483A-B584-ADF55C6C451B}"/>
              </a:ext>
            </a:extLst>
          </p:cNvPr>
          <p:cNvSpPr>
            <a:spLocks noGrp="1"/>
          </p:cNvSpPr>
          <p:nvPr>
            <p:ph type="title"/>
          </p:nvPr>
        </p:nvSpPr>
        <p:spPr/>
        <p:txBody>
          <a:bodyPr>
            <a:normAutofit/>
          </a:bodyPr>
          <a:lstStyle/>
          <a:p>
            <a:pPr eaLnBrk="1" fontAlgn="auto" hangingPunct="1">
              <a:spcAft>
                <a:spcPts val="0"/>
              </a:spcAft>
              <a:defRPr/>
            </a:pPr>
            <a:r>
              <a:rPr lang="en-US"/>
              <a:t>Critical review body (3) Reflect</a:t>
            </a:r>
            <a:endParaRPr lang="en-GB"/>
          </a:p>
        </p:txBody>
      </p:sp>
      <p:sp>
        <p:nvSpPr>
          <p:cNvPr id="13315" name="Content Placeholder 2">
            <a:extLst>
              <a:ext uri="{FF2B5EF4-FFF2-40B4-BE49-F238E27FC236}">
                <a16:creationId xmlns:a16="http://schemas.microsoft.com/office/drawing/2014/main" id="{7D544BA0-D99A-4763-910A-7541A947B85C}"/>
              </a:ext>
            </a:extLst>
          </p:cNvPr>
          <p:cNvSpPr>
            <a:spLocks noGrp="1"/>
          </p:cNvSpPr>
          <p:nvPr>
            <p:ph idx="1"/>
          </p:nvPr>
        </p:nvSpPr>
        <p:spPr/>
        <p:txBody>
          <a:bodyPr/>
          <a:lstStyle/>
          <a:p>
            <a:pPr eaLnBrk="1" hangingPunct="1"/>
            <a:r>
              <a:rPr lang="en-GB" altLang="en-US"/>
              <a:t>On your own context – would these results be relevant to your country?</a:t>
            </a:r>
          </a:p>
          <a:p>
            <a:pPr lvl="1" eaLnBrk="1" hangingPunct="1"/>
            <a:r>
              <a:rPr lang="en-GB" altLang="en-US"/>
              <a:t>Is the information you found current? Would these results be relevant now?</a:t>
            </a:r>
          </a:p>
          <a:p>
            <a:pPr eaLnBrk="1" hangingPunct="1"/>
            <a:r>
              <a:rPr lang="en-GB" altLang="en-US"/>
              <a:t>Is there any observable bias on the part of the author?</a:t>
            </a:r>
          </a:p>
        </p:txBody>
      </p:sp>
      <p:sp>
        <p:nvSpPr>
          <p:cNvPr id="2" name="Footer Placeholder 1">
            <a:extLst>
              <a:ext uri="{FF2B5EF4-FFF2-40B4-BE49-F238E27FC236}">
                <a16:creationId xmlns:a16="http://schemas.microsoft.com/office/drawing/2014/main" id="{92ADA582-EB7D-4564-8146-74CFE6ECE53E}"/>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2">
            <a:extLst>
              <a:ext uri="{FF2B5EF4-FFF2-40B4-BE49-F238E27FC236}">
                <a16:creationId xmlns:a16="http://schemas.microsoft.com/office/drawing/2014/main" id="{673BC7DA-F2AE-4158-B30E-940D920F0C86}"/>
              </a:ext>
            </a:extLst>
          </p:cNvPr>
          <p:cNvSpPr>
            <a:spLocks noGrp="1" noChangeArrowheads="1"/>
          </p:cNvSpPr>
          <p:nvPr>
            <p:ph type="title"/>
          </p:nvPr>
        </p:nvSpPr>
        <p:spPr/>
        <p:txBody>
          <a:bodyPr>
            <a:normAutofit/>
          </a:bodyPr>
          <a:lstStyle/>
          <a:p>
            <a:pPr eaLnBrk="1" fontAlgn="auto" hangingPunct="1">
              <a:spcAft>
                <a:spcPts val="0"/>
              </a:spcAft>
              <a:defRPr/>
            </a:pPr>
            <a:r>
              <a:rPr lang="en-US" dirty="0"/>
              <a:t>Critical review body (2) Advance</a:t>
            </a:r>
          </a:p>
        </p:txBody>
      </p:sp>
      <p:sp>
        <p:nvSpPr>
          <p:cNvPr id="14339" name="Rectangle 3">
            <a:extLst>
              <a:ext uri="{FF2B5EF4-FFF2-40B4-BE49-F238E27FC236}">
                <a16:creationId xmlns:a16="http://schemas.microsoft.com/office/drawing/2014/main" id="{A4895A92-8726-4445-8C44-FCDB208924B0}"/>
              </a:ext>
            </a:extLst>
          </p:cNvPr>
          <p:cNvSpPr>
            <a:spLocks noGrp="1" noChangeArrowheads="1"/>
          </p:cNvSpPr>
          <p:nvPr>
            <p:ph idx="1"/>
          </p:nvPr>
        </p:nvSpPr>
        <p:spPr/>
        <p:txBody>
          <a:bodyPr/>
          <a:lstStyle/>
          <a:p>
            <a:r>
              <a:rPr lang="en-US" altLang="en-US" dirty="0"/>
              <a:t>Strengths and weaknesses</a:t>
            </a:r>
          </a:p>
          <a:p>
            <a:pPr lvl="1" eaLnBrk="1" hangingPunct="1"/>
            <a:r>
              <a:rPr lang="en-US" altLang="en-US" dirty="0"/>
              <a:t>Significance and contribution to field</a:t>
            </a:r>
          </a:p>
          <a:p>
            <a:pPr lvl="1" eaLnBrk="1" hangingPunct="1"/>
            <a:r>
              <a:rPr lang="en-US" altLang="en-US" dirty="0"/>
              <a:t>Methodology or approach</a:t>
            </a:r>
          </a:p>
          <a:p>
            <a:pPr lvl="1" eaLnBrk="1" hangingPunct="1"/>
            <a:r>
              <a:rPr lang="en-US" altLang="en-US" dirty="0"/>
              <a:t>Argument and use of evidence</a:t>
            </a:r>
          </a:p>
          <a:p>
            <a:pPr lvl="1" eaLnBrk="1" hangingPunct="1"/>
            <a:r>
              <a:rPr lang="en-US" altLang="en-US" dirty="0"/>
              <a:t>Writing style and text structure</a:t>
            </a:r>
          </a:p>
          <a:p>
            <a:pPr eaLnBrk="1" hangingPunct="1"/>
            <a:r>
              <a:rPr lang="en-US" altLang="en-US" dirty="0"/>
              <a:t>Notable features</a:t>
            </a:r>
          </a:p>
          <a:p>
            <a:pPr eaLnBrk="1" hangingPunct="1">
              <a:buFont typeface="Times" panose="02020603050405020304" pitchFamily="18" charset="0"/>
              <a:buNone/>
            </a:pPr>
            <a:endParaRPr lang="en-US" altLang="en-US" dirty="0"/>
          </a:p>
        </p:txBody>
      </p:sp>
      <p:sp>
        <p:nvSpPr>
          <p:cNvPr id="2" name="Footer Placeholder 1">
            <a:extLst>
              <a:ext uri="{FF2B5EF4-FFF2-40B4-BE49-F238E27FC236}">
                <a16:creationId xmlns:a16="http://schemas.microsoft.com/office/drawing/2014/main" id="{3D18B08A-FE36-4CAE-B2CF-1BF7F1D7891E}"/>
              </a:ext>
            </a:extLst>
          </p:cNvPr>
          <p:cNvSpPr>
            <a:spLocks noGrp="1"/>
          </p:cNvSpPr>
          <p:nvPr>
            <p:ph type="ftr" sz="quarter" idx="11"/>
          </p:nvPr>
        </p:nvSpPr>
        <p:spPr/>
        <p:txBody>
          <a:bodyPr/>
          <a:lstStyle/>
          <a:p>
            <a:pPr>
              <a:defRPr/>
            </a:pPr>
            <a:r>
              <a:rPr lang="en-GB"/>
              <a:t>WGPM6002</a:t>
            </a:r>
          </a:p>
        </p:txBody>
      </p:sp>
    </p:spTree>
  </p:cSld>
  <p:clrMapOvr>
    <a:masterClrMapping/>
  </p:clrMapOvr>
  <p:transition spd="slow">
    <p:push/>
    <p:sndAc>
      <p:stSnd>
        <p:snd r:embed="rId3" name="Opening"/>
      </p:stSnd>
    </p:sndAc>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659B84AB-4F68-40E3-9B44-A74FA07D13EA}"/>
              </a:ext>
            </a:extLst>
          </p:cNvPr>
          <p:cNvSpPr>
            <a:spLocks noGrp="1" noChangeArrowheads="1"/>
          </p:cNvSpPr>
          <p:nvPr>
            <p:ph type="title"/>
          </p:nvPr>
        </p:nvSpPr>
        <p:spPr/>
        <p:txBody>
          <a:bodyPr>
            <a:normAutofit/>
          </a:bodyPr>
          <a:lstStyle/>
          <a:p>
            <a:pPr eaLnBrk="1" fontAlgn="auto" hangingPunct="1">
              <a:spcAft>
                <a:spcPts val="0"/>
              </a:spcAft>
              <a:defRPr/>
            </a:pPr>
            <a:r>
              <a:rPr lang="en-US"/>
              <a:t>Writing the Review: Conclusion</a:t>
            </a:r>
          </a:p>
        </p:txBody>
      </p:sp>
      <p:sp>
        <p:nvSpPr>
          <p:cNvPr id="15363" name="Rectangle 3">
            <a:extLst>
              <a:ext uri="{FF2B5EF4-FFF2-40B4-BE49-F238E27FC236}">
                <a16:creationId xmlns:a16="http://schemas.microsoft.com/office/drawing/2014/main" id="{6E3E0A6D-DB8F-4FA4-B3D4-C9EB3B65880E}"/>
              </a:ext>
            </a:extLst>
          </p:cNvPr>
          <p:cNvSpPr>
            <a:spLocks noGrp="1" noChangeArrowheads="1"/>
          </p:cNvSpPr>
          <p:nvPr>
            <p:ph idx="1"/>
          </p:nvPr>
        </p:nvSpPr>
        <p:spPr/>
        <p:txBody>
          <a:bodyPr/>
          <a:lstStyle/>
          <a:p>
            <a:r>
              <a:rPr lang="en-US" altLang="en-US" dirty="0" err="1"/>
              <a:t>Summarise</a:t>
            </a:r>
            <a:r>
              <a:rPr lang="en-US" altLang="en-US" dirty="0"/>
              <a:t> Patterns or Trends</a:t>
            </a:r>
          </a:p>
          <a:p>
            <a:r>
              <a:rPr lang="en-US" altLang="en-US" dirty="0"/>
              <a:t>Show a Gap in Existing Knowledge</a:t>
            </a:r>
          </a:p>
          <a:p>
            <a:r>
              <a:rPr lang="en-US" altLang="en-US" dirty="0"/>
              <a:t>Argue for Further Study</a:t>
            </a:r>
          </a:p>
          <a:p>
            <a:r>
              <a:rPr lang="en-GB" altLang="en-US" dirty="0"/>
              <a:t>Add your overall opinion of the article</a:t>
            </a:r>
          </a:p>
          <a:p>
            <a:r>
              <a:rPr lang="en-GB" altLang="en-US" dirty="0"/>
              <a:t>Some qualification or explanation of your judgement (in order to make your critique sound fair and reasonable).</a:t>
            </a:r>
          </a:p>
          <a:p>
            <a:endParaRPr lang="en-US" altLang="en-US" dirty="0"/>
          </a:p>
        </p:txBody>
      </p:sp>
      <p:sp>
        <p:nvSpPr>
          <p:cNvPr id="2" name="Footer Placeholder 1">
            <a:extLst>
              <a:ext uri="{FF2B5EF4-FFF2-40B4-BE49-F238E27FC236}">
                <a16:creationId xmlns:a16="http://schemas.microsoft.com/office/drawing/2014/main" id="{15F8FDB8-6F59-4D1C-8CA9-2B235E4BD55E}"/>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A876E72-631E-4612-9CC7-823B7473D874}"/>
              </a:ext>
            </a:extLst>
          </p:cNvPr>
          <p:cNvSpPr>
            <a:spLocks noGrp="1" noChangeArrowheads="1"/>
          </p:cNvSpPr>
          <p:nvPr>
            <p:ph type="title"/>
          </p:nvPr>
        </p:nvSpPr>
        <p:spPr/>
        <p:txBody>
          <a:bodyPr>
            <a:normAutofit/>
          </a:bodyPr>
          <a:lstStyle/>
          <a:p>
            <a:pPr eaLnBrk="1" fontAlgn="auto" hangingPunct="1">
              <a:spcAft>
                <a:spcPts val="0"/>
              </a:spcAft>
              <a:defRPr/>
            </a:pPr>
            <a:r>
              <a:rPr lang="en-US" dirty="0"/>
              <a:t>Writing the Review: Revising</a:t>
            </a:r>
          </a:p>
        </p:txBody>
      </p:sp>
      <p:sp>
        <p:nvSpPr>
          <p:cNvPr id="17411" name="Rectangle 3">
            <a:extLst>
              <a:ext uri="{FF2B5EF4-FFF2-40B4-BE49-F238E27FC236}">
                <a16:creationId xmlns:a16="http://schemas.microsoft.com/office/drawing/2014/main" id="{6ED2BB6C-FD20-4490-96E7-D1DFCC3E8D33}"/>
              </a:ext>
            </a:extLst>
          </p:cNvPr>
          <p:cNvSpPr>
            <a:spLocks noGrp="1" noChangeArrowheads="1"/>
          </p:cNvSpPr>
          <p:nvPr>
            <p:ph idx="1"/>
          </p:nvPr>
        </p:nvSpPr>
        <p:spPr/>
        <p:txBody>
          <a:bodyPr>
            <a:normAutofit/>
          </a:bodyPr>
          <a:lstStyle/>
          <a:p>
            <a:r>
              <a:rPr lang="en-US" altLang="en-US" dirty="0"/>
              <a:t>Read your paper out loud</a:t>
            </a:r>
          </a:p>
          <a:p>
            <a:r>
              <a:rPr lang="en-US" altLang="en-US" dirty="0"/>
              <a:t>Look for transitions</a:t>
            </a:r>
          </a:p>
          <a:p>
            <a:r>
              <a:rPr lang="en-US" altLang="en-US" dirty="0"/>
              <a:t>Be sure you can identify clear thesis sentences, and topic sentences.</a:t>
            </a:r>
          </a:p>
          <a:p>
            <a:r>
              <a:rPr lang="en-GB" altLang="en-US" dirty="0"/>
              <a:t>Be sure to proofread, edit, spell and grammar check!</a:t>
            </a:r>
          </a:p>
          <a:p>
            <a:endParaRPr lang="en-US" altLang="en-US" dirty="0"/>
          </a:p>
        </p:txBody>
      </p:sp>
      <p:sp>
        <p:nvSpPr>
          <p:cNvPr id="5" name="TextBox 4">
            <a:extLst>
              <a:ext uri="{FF2B5EF4-FFF2-40B4-BE49-F238E27FC236}">
                <a16:creationId xmlns:a16="http://schemas.microsoft.com/office/drawing/2014/main" id="{18DA32DD-3EA4-469E-9C02-CFBE5A76101C}"/>
              </a:ext>
            </a:extLst>
          </p:cNvPr>
          <p:cNvSpPr txBox="1"/>
          <p:nvPr/>
        </p:nvSpPr>
        <p:spPr>
          <a:xfrm>
            <a:off x="3851920" y="5788774"/>
            <a:ext cx="4576396" cy="307777"/>
          </a:xfrm>
          <a:prstGeom prst="rect">
            <a:avLst/>
          </a:prstGeom>
          <a:noFill/>
        </p:spPr>
        <p:txBody>
          <a:bodyPr wrap="square">
            <a:spAutoFit/>
          </a:bodyPr>
          <a:lstStyle/>
          <a:p>
            <a:r>
              <a:rPr lang="en-GB" sz="1400" dirty="0"/>
              <a:t>(adapted from http://www.lc.unsw.edu.au/onlib/critrev.html)</a:t>
            </a:r>
          </a:p>
        </p:txBody>
      </p:sp>
      <p:sp>
        <p:nvSpPr>
          <p:cNvPr id="2" name="Footer Placeholder 1">
            <a:extLst>
              <a:ext uri="{FF2B5EF4-FFF2-40B4-BE49-F238E27FC236}">
                <a16:creationId xmlns:a16="http://schemas.microsoft.com/office/drawing/2014/main" id="{382BD638-312D-4451-B869-617517E64800}"/>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29A3AE2-2CF9-439E-B00B-24F8EBA96F93}"/>
              </a:ext>
            </a:extLst>
          </p:cNvPr>
          <p:cNvSpPr>
            <a:spLocks noGrp="1" noChangeArrowheads="1"/>
          </p:cNvSpPr>
          <p:nvPr>
            <p:ph type="title"/>
          </p:nvPr>
        </p:nvSpPr>
        <p:spPr/>
        <p:txBody>
          <a:bodyPr/>
          <a:lstStyle/>
          <a:p>
            <a:pPr eaLnBrk="1" fontAlgn="auto" hangingPunct="1">
              <a:spcAft>
                <a:spcPts val="0"/>
              </a:spcAft>
              <a:defRPr/>
            </a:pPr>
            <a:r>
              <a:rPr lang="en-US"/>
              <a:t>Writing the Review: DO</a:t>
            </a:r>
          </a:p>
        </p:txBody>
      </p:sp>
      <p:sp>
        <p:nvSpPr>
          <p:cNvPr id="18435" name="Rectangle 3">
            <a:extLst>
              <a:ext uri="{FF2B5EF4-FFF2-40B4-BE49-F238E27FC236}">
                <a16:creationId xmlns:a16="http://schemas.microsoft.com/office/drawing/2014/main" id="{39AF97E8-F581-48F3-A056-D60C43C316C5}"/>
              </a:ext>
            </a:extLst>
          </p:cNvPr>
          <p:cNvSpPr>
            <a:spLocks noGrp="1" noChangeArrowheads="1"/>
          </p:cNvSpPr>
          <p:nvPr>
            <p:ph idx="1"/>
          </p:nvPr>
        </p:nvSpPr>
        <p:spPr/>
        <p:txBody>
          <a:bodyPr>
            <a:normAutofit/>
          </a:bodyPr>
          <a:lstStyle/>
          <a:p>
            <a:pPr>
              <a:spcAft>
                <a:spcPts val="0"/>
              </a:spcAft>
              <a:defRPr/>
            </a:pPr>
            <a:r>
              <a:rPr lang="en-US" sz="2000" dirty="0"/>
              <a:t>Do present the work of others accurately.</a:t>
            </a:r>
          </a:p>
          <a:p>
            <a:pPr>
              <a:spcAft>
                <a:spcPts val="0"/>
              </a:spcAft>
              <a:defRPr/>
            </a:pPr>
            <a:r>
              <a:rPr lang="en-US" sz="2000" dirty="0"/>
              <a:t>Do format consistently.</a:t>
            </a:r>
          </a:p>
          <a:p>
            <a:pPr>
              <a:spcAft>
                <a:spcPts val="0"/>
              </a:spcAft>
              <a:defRPr/>
            </a:pPr>
            <a:r>
              <a:rPr lang="en-US" sz="2000" dirty="0"/>
              <a:t>Do cite </a:t>
            </a:r>
            <a:r>
              <a:rPr lang="en-US" sz="2000" b="1" dirty="0"/>
              <a:t>only</a:t>
            </a:r>
            <a:r>
              <a:rPr lang="en-US" sz="2000" dirty="0"/>
              <a:t> the work that directly relates to your work. </a:t>
            </a:r>
          </a:p>
          <a:p>
            <a:pPr>
              <a:spcAft>
                <a:spcPts val="0"/>
              </a:spcAft>
              <a:defRPr/>
            </a:pPr>
            <a:r>
              <a:rPr lang="en-US" sz="2000" dirty="0"/>
              <a:t>Do not forget to give credit any time you use the ideas of others.</a:t>
            </a:r>
          </a:p>
        </p:txBody>
      </p:sp>
      <p:sp>
        <p:nvSpPr>
          <p:cNvPr id="2" name="Footer Placeholder 1">
            <a:extLst>
              <a:ext uri="{FF2B5EF4-FFF2-40B4-BE49-F238E27FC236}">
                <a16:creationId xmlns:a16="http://schemas.microsoft.com/office/drawing/2014/main" id="{64A9D2F8-BD52-4F6C-91E7-257B1258DD24}"/>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19673497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37941-5907-49CA-A20E-748E60E08DD2}"/>
              </a:ext>
            </a:extLst>
          </p:cNvPr>
          <p:cNvSpPr>
            <a:spLocks noGrp="1"/>
          </p:cNvSpPr>
          <p:nvPr>
            <p:ph type="title"/>
          </p:nvPr>
        </p:nvSpPr>
        <p:spPr>
          <a:xfrm>
            <a:off x="1172633" y="671279"/>
            <a:ext cx="6798734" cy="1303867"/>
          </a:xfrm>
        </p:spPr>
        <p:txBody>
          <a:bodyPr>
            <a:normAutofit/>
          </a:bodyPr>
          <a:lstStyle/>
          <a:p>
            <a:r>
              <a:rPr lang="en-GB" sz="3200" dirty="0"/>
              <a:t>How to write a LR? </a:t>
            </a:r>
            <a:br>
              <a:rPr lang="en-GB" sz="3200" dirty="0"/>
            </a:br>
            <a:r>
              <a:rPr lang="en-GB" sz="3200" dirty="0"/>
              <a:t>Class task</a:t>
            </a:r>
          </a:p>
        </p:txBody>
      </p:sp>
      <p:sp>
        <p:nvSpPr>
          <p:cNvPr id="3" name="Content Placeholder 2">
            <a:extLst>
              <a:ext uri="{FF2B5EF4-FFF2-40B4-BE49-F238E27FC236}">
                <a16:creationId xmlns:a16="http://schemas.microsoft.com/office/drawing/2014/main" id="{E7C18B6E-D58B-4AF3-861A-1C0FB0D78A44}"/>
              </a:ext>
            </a:extLst>
          </p:cNvPr>
          <p:cNvSpPr>
            <a:spLocks noGrp="1"/>
          </p:cNvSpPr>
          <p:nvPr>
            <p:ph idx="1"/>
          </p:nvPr>
        </p:nvSpPr>
        <p:spPr>
          <a:xfrm>
            <a:off x="1176865" y="2490135"/>
            <a:ext cx="2243007" cy="3444997"/>
          </a:xfrm>
        </p:spPr>
        <p:txBody>
          <a:bodyPr>
            <a:normAutofit/>
          </a:bodyPr>
          <a:lstStyle/>
          <a:p>
            <a:r>
              <a:rPr lang="en-GB" sz="2000" dirty="0"/>
              <a:t>Look at the two paragraphs.</a:t>
            </a:r>
          </a:p>
          <a:p>
            <a:r>
              <a:rPr lang="en-GB" sz="2000" dirty="0"/>
              <a:t>What is the difference between the two?</a:t>
            </a:r>
          </a:p>
          <a:p>
            <a:r>
              <a:rPr lang="en-GB" sz="2000" dirty="0"/>
              <a:t>Which one is an example of a LR? Why?</a:t>
            </a:r>
          </a:p>
          <a:p>
            <a:pPr marL="0" indent="0">
              <a:buNone/>
            </a:pPr>
            <a:endParaRPr lang="en-GB" sz="2000" dirty="0"/>
          </a:p>
          <a:p>
            <a:endParaRPr lang="en-GB" sz="2000" dirty="0"/>
          </a:p>
        </p:txBody>
      </p:sp>
      <p:sp>
        <p:nvSpPr>
          <p:cNvPr id="7" name="TextBox 6">
            <a:extLst>
              <a:ext uri="{FF2B5EF4-FFF2-40B4-BE49-F238E27FC236}">
                <a16:creationId xmlns:a16="http://schemas.microsoft.com/office/drawing/2014/main" id="{35DFE28C-6CD2-49C4-B8AC-81962076098E}"/>
              </a:ext>
            </a:extLst>
          </p:cNvPr>
          <p:cNvSpPr txBox="1"/>
          <p:nvPr/>
        </p:nvSpPr>
        <p:spPr>
          <a:xfrm>
            <a:off x="5683169" y="6489887"/>
            <a:ext cx="3209311" cy="276999"/>
          </a:xfrm>
          <a:prstGeom prst="rect">
            <a:avLst/>
          </a:prstGeom>
          <a:noFill/>
        </p:spPr>
        <p:txBody>
          <a:bodyPr wrap="square">
            <a:spAutoFit/>
          </a:bodyPr>
          <a:lstStyle/>
          <a:p>
            <a:r>
              <a:rPr lang="en-GB" sz="1200" dirty="0"/>
              <a:t>Adapted from: </a:t>
            </a:r>
            <a:r>
              <a:rPr lang="en-GB" sz="1200" dirty="0">
                <a:hlinkClick r:id="rId2"/>
              </a:rPr>
              <a:t>www.learningcommons.uoguelph.ca</a:t>
            </a:r>
            <a:r>
              <a:rPr lang="en-GB" sz="1200" dirty="0"/>
              <a:t>  </a:t>
            </a:r>
          </a:p>
        </p:txBody>
      </p:sp>
      <p:pic>
        <p:nvPicPr>
          <p:cNvPr id="9" name="Picture 8">
            <a:extLst>
              <a:ext uri="{FF2B5EF4-FFF2-40B4-BE49-F238E27FC236}">
                <a16:creationId xmlns:a16="http://schemas.microsoft.com/office/drawing/2014/main" id="{F37C9FDF-01DD-483C-BD11-7507E16F4707}"/>
              </a:ext>
            </a:extLst>
          </p:cNvPr>
          <p:cNvPicPr>
            <a:picLocks noChangeAspect="1"/>
          </p:cNvPicPr>
          <p:nvPr/>
        </p:nvPicPr>
        <p:blipFill rotWithShape="1">
          <a:blip r:embed="rId3"/>
          <a:srcRect l="31100" t="23400" r="31100" b="17801"/>
          <a:stretch/>
        </p:blipFill>
        <p:spPr>
          <a:xfrm>
            <a:off x="3419872" y="1772376"/>
            <a:ext cx="5071420" cy="4437492"/>
          </a:xfrm>
          <a:prstGeom prst="rect">
            <a:avLst/>
          </a:prstGeom>
          <a:ln>
            <a:noFill/>
          </a:ln>
          <a:effectLst>
            <a:outerShdw blurRad="190500" algn="tl" rotWithShape="0">
              <a:srgbClr val="000000">
                <a:alpha val="70000"/>
              </a:srgbClr>
            </a:outerShdw>
          </a:effectLst>
        </p:spPr>
      </p:pic>
      <p:sp>
        <p:nvSpPr>
          <p:cNvPr id="4" name="Footer Placeholder 3">
            <a:extLst>
              <a:ext uri="{FF2B5EF4-FFF2-40B4-BE49-F238E27FC236}">
                <a16:creationId xmlns:a16="http://schemas.microsoft.com/office/drawing/2014/main" id="{7EF82FE9-21EB-471A-A9F3-FA3512A11147}"/>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283486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A5637-E081-4E4D-BA3E-32DED89A1C02}"/>
              </a:ext>
            </a:extLst>
          </p:cNvPr>
          <p:cNvSpPr>
            <a:spLocks noGrp="1"/>
          </p:cNvSpPr>
          <p:nvPr>
            <p:ph type="title"/>
          </p:nvPr>
        </p:nvSpPr>
        <p:spPr/>
        <p:txBody>
          <a:bodyPr>
            <a:normAutofit fontScale="90000"/>
          </a:bodyPr>
          <a:lstStyle/>
          <a:p>
            <a:r>
              <a:rPr lang="en-GB" dirty="0"/>
              <a:t>How to write a LR? </a:t>
            </a:r>
            <a:br>
              <a:rPr lang="en-GB" dirty="0"/>
            </a:br>
            <a:r>
              <a:rPr lang="en-GB" dirty="0"/>
              <a:t>Suggested answers</a:t>
            </a:r>
          </a:p>
        </p:txBody>
      </p:sp>
      <p:sp>
        <p:nvSpPr>
          <p:cNvPr id="3" name="Content Placeholder 2">
            <a:extLst>
              <a:ext uri="{FF2B5EF4-FFF2-40B4-BE49-F238E27FC236}">
                <a16:creationId xmlns:a16="http://schemas.microsoft.com/office/drawing/2014/main" id="{8DD60995-046D-46B4-92F8-B3A26636DC35}"/>
              </a:ext>
            </a:extLst>
          </p:cNvPr>
          <p:cNvSpPr>
            <a:spLocks noGrp="1"/>
          </p:cNvSpPr>
          <p:nvPr>
            <p:ph idx="1"/>
          </p:nvPr>
        </p:nvSpPr>
        <p:spPr/>
        <p:txBody>
          <a:bodyPr>
            <a:normAutofit lnSpcReduction="10000"/>
          </a:bodyPr>
          <a:lstStyle/>
          <a:p>
            <a:r>
              <a:rPr lang="en-GB" dirty="0"/>
              <a:t>Note that Student A is merely describing the literature and Student B takes a more analytical and evaluative approach, by comparing and contrasting.</a:t>
            </a:r>
          </a:p>
          <a:p>
            <a:r>
              <a:rPr lang="en-GB" dirty="0"/>
              <a:t>You can also see that this evaluative approach is well signalled by linguistic markers indicating logical connections (words such as “however,” “moreover”) and phrases such as “substantiates the claim that,” which indicate supporting evidence and Student B’s ability to synthesise knowledge.</a:t>
            </a:r>
          </a:p>
        </p:txBody>
      </p:sp>
      <p:pic>
        <p:nvPicPr>
          <p:cNvPr id="5" name="Picture 4" descr="Diagram&#10;&#10;Description automatically generated with low confidence">
            <a:extLst>
              <a:ext uri="{FF2B5EF4-FFF2-40B4-BE49-F238E27FC236}">
                <a16:creationId xmlns:a16="http://schemas.microsoft.com/office/drawing/2014/main" id="{80E6AEA1-593F-4AA2-BBD4-183CF81C6EE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6256" y="915337"/>
            <a:ext cx="1387376" cy="804967"/>
          </a:xfrm>
          <a:prstGeom prst="roundRect">
            <a:avLst>
              <a:gd name="adj" fmla="val 8594"/>
            </a:avLst>
          </a:prstGeom>
          <a:solidFill>
            <a:srgbClr val="FFFFFF">
              <a:shade val="85000"/>
            </a:srgbClr>
          </a:solidFill>
          <a:ln w="3175">
            <a:solidFill>
              <a:schemeClr val="tx1"/>
            </a:solidFill>
          </a:ln>
          <a:effectLst>
            <a:reflection blurRad="12700" stA="38000" endPos="28000" dist="5000" dir="5400000" sy="-100000" algn="bl" rotWithShape="0"/>
          </a:effectLst>
        </p:spPr>
      </p:pic>
      <p:sp>
        <p:nvSpPr>
          <p:cNvPr id="4" name="Footer Placeholder 3">
            <a:extLst>
              <a:ext uri="{FF2B5EF4-FFF2-40B4-BE49-F238E27FC236}">
                <a16:creationId xmlns:a16="http://schemas.microsoft.com/office/drawing/2014/main" id="{4AADD04E-6A88-4628-A87F-EB75FD125FA4}"/>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872134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63" name="Group 34">
            <a:extLst>
              <a:ext uri="{FF2B5EF4-FFF2-40B4-BE49-F238E27FC236}">
                <a16:creationId xmlns:a16="http://schemas.microsoft.com/office/drawing/2014/main" id="{6BD642B1-E8A0-4B5B-8E4A-D8EF15A08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700" y="0"/>
            <a:ext cx="9173369" cy="6856214"/>
            <a:chOff x="-16934" y="0"/>
            <a:chExt cx="12231160" cy="6856214"/>
          </a:xfrm>
        </p:grpSpPr>
        <p:pic>
          <p:nvPicPr>
            <p:cNvPr id="36" name="Picture 35">
              <a:extLst>
                <a:ext uri="{FF2B5EF4-FFF2-40B4-BE49-F238E27FC236}">
                  <a16:creationId xmlns:a16="http://schemas.microsoft.com/office/drawing/2014/main" id="{241D71B9-BFD9-40DE-BC3B-E64BA289531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7" name="Rectangle 36">
              <a:extLst>
                <a:ext uri="{FF2B5EF4-FFF2-40B4-BE49-F238E27FC236}">
                  <a16:creationId xmlns:a16="http://schemas.microsoft.com/office/drawing/2014/main" id="{D2504B9E-D812-4C78-9981-5F48C1288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38" name="Picture 37">
              <a:extLst>
                <a:ext uri="{FF2B5EF4-FFF2-40B4-BE49-F238E27FC236}">
                  <a16:creationId xmlns:a16="http://schemas.microsoft.com/office/drawing/2014/main" id="{2F886AB1-61BE-4427-BED7-571CF1EF1C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9" name="Picture 38">
              <a:extLst>
                <a:ext uri="{FF2B5EF4-FFF2-40B4-BE49-F238E27FC236}">
                  <a16:creationId xmlns:a16="http://schemas.microsoft.com/office/drawing/2014/main" id="{E912E8F6-1094-49C1-B7CD-CC46B33D6F8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64" name="Straight Connector 40">
            <a:extLst>
              <a:ext uri="{FF2B5EF4-FFF2-40B4-BE49-F238E27FC236}">
                <a16:creationId xmlns:a16="http://schemas.microsoft.com/office/drawing/2014/main" id="{1870FE29-3AF7-4226-8303-7C1B0B8E1F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19299" y="3522131"/>
            <a:ext cx="5111751"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65" name="Rectangle 42">
            <a:extLst>
              <a:ext uri="{FF2B5EF4-FFF2-40B4-BE49-F238E27FC236}">
                <a16:creationId xmlns:a16="http://schemas.microsoft.com/office/drawing/2014/main" id="{1080ECFC-8B2D-4FAD-9C22-4FB17AFABD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44">
            <a:extLst>
              <a:ext uri="{FF2B5EF4-FFF2-40B4-BE49-F238E27FC236}">
                <a16:creationId xmlns:a16="http://schemas.microsoft.com/office/drawing/2014/main" id="{9FF0D058-363D-42D2-A2BC-922DB6FEE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72471" cy="6856214"/>
            <a:chOff x="-15736" y="0"/>
            <a:chExt cx="12229962" cy="6856214"/>
          </a:xfrm>
        </p:grpSpPr>
        <p:pic>
          <p:nvPicPr>
            <p:cNvPr id="46" name="Picture 45">
              <a:extLst>
                <a:ext uri="{FF2B5EF4-FFF2-40B4-BE49-F238E27FC236}">
                  <a16:creationId xmlns:a16="http://schemas.microsoft.com/office/drawing/2014/main" id="{BE745FAA-0617-4E32-B2D8-5F28B14E4AD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7" name="Rectangle 46">
              <a:extLst>
                <a:ext uri="{FF2B5EF4-FFF2-40B4-BE49-F238E27FC236}">
                  <a16:creationId xmlns:a16="http://schemas.microsoft.com/office/drawing/2014/main" id="{52AAD6BD-E757-4945-B48B-49817B869E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B9362118-BD2C-4B44-A1C1-758FD86901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9" name="Picture 48">
              <a:extLst>
                <a:ext uri="{FF2B5EF4-FFF2-40B4-BE49-F238E27FC236}">
                  <a16:creationId xmlns:a16="http://schemas.microsoft.com/office/drawing/2014/main" id="{F2D2D63F-4B38-4E4F-BB52-28D0DC8E704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5" name="Title 1">
            <a:extLst>
              <a:ext uri="{FF2B5EF4-FFF2-40B4-BE49-F238E27FC236}">
                <a16:creationId xmlns:a16="http://schemas.microsoft.com/office/drawing/2014/main" id="{3EAE66C2-F491-407D-99C5-D2884B5EA5B0}"/>
              </a:ext>
            </a:extLst>
          </p:cNvPr>
          <p:cNvSpPr>
            <a:spLocks noGrp="1"/>
          </p:cNvSpPr>
          <p:nvPr>
            <p:ph type="title"/>
          </p:nvPr>
        </p:nvSpPr>
        <p:spPr>
          <a:xfrm>
            <a:off x="2313105" y="5026809"/>
            <a:ext cx="4785670" cy="893769"/>
          </a:xfrm>
        </p:spPr>
        <p:txBody>
          <a:bodyPr vert="horz" lIns="91440" tIns="45720" rIns="91440" bIns="45720" rtlCol="0" anchor="b">
            <a:normAutofit fontScale="90000"/>
          </a:bodyPr>
          <a:lstStyle/>
          <a:p>
            <a:pPr>
              <a:lnSpc>
                <a:spcPct val="90000"/>
              </a:lnSpc>
            </a:pPr>
            <a:r>
              <a:rPr lang="en-US" sz="3200" kern="1200" cap="none" dirty="0">
                <a:ln w="3175" cmpd="sng">
                  <a:noFill/>
                </a:ln>
                <a:solidFill>
                  <a:schemeClr val="tx1">
                    <a:lumMod val="85000"/>
                    <a:lumOff val="15000"/>
                  </a:schemeClr>
                </a:solidFill>
                <a:effectLst/>
                <a:latin typeface="+mj-lt"/>
                <a:ea typeface="+mj-ea"/>
                <a:cs typeface="+mj-cs"/>
              </a:rPr>
              <a:t>Level 7 Generic Assessment Criteria (x 3 elements)</a:t>
            </a:r>
          </a:p>
        </p:txBody>
      </p:sp>
      <p:pic>
        <p:nvPicPr>
          <p:cNvPr id="7" name="Picture 6" descr="Graphical user interface, application, table&#10;&#10;Description automatically generated">
            <a:extLst>
              <a:ext uri="{FF2B5EF4-FFF2-40B4-BE49-F238E27FC236}">
                <a16:creationId xmlns:a16="http://schemas.microsoft.com/office/drawing/2014/main" id="{6CDD2173-85B2-4124-AFC6-CB4494E9CF38}"/>
              </a:ext>
            </a:extLst>
          </p:cNvPr>
          <p:cNvPicPr>
            <a:picLocks noChangeAspect="1"/>
          </p:cNvPicPr>
          <p:nvPr/>
        </p:nvPicPr>
        <p:blipFill rotWithShape="1">
          <a:blip r:embed="rId7"/>
          <a:srcRect l="26368" t="30600" r="26055" b="25823"/>
          <a:stretch/>
        </p:blipFill>
        <p:spPr>
          <a:xfrm>
            <a:off x="4909649" y="2357039"/>
            <a:ext cx="3855521" cy="1986396"/>
          </a:xfrm>
          <a:prstGeom prst="rect">
            <a:avLst/>
          </a:prstGeom>
          <a:ln>
            <a:noFill/>
          </a:ln>
          <a:effectLst>
            <a:outerShdw blurRad="190500" algn="tl" rotWithShape="0">
              <a:srgbClr val="000000">
                <a:alpha val="70000"/>
              </a:srgbClr>
            </a:outerShdw>
          </a:effectLst>
        </p:spPr>
      </p:pic>
      <p:cxnSp>
        <p:nvCxnSpPr>
          <p:cNvPr id="67" name="Straight Connector 50">
            <a:extLst>
              <a:ext uri="{FF2B5EF4-FFF2-40B4-BE49-F238E27FC236}">
                <a16:creationId xmlns:a16="http://schemas.microsoft.com/office/drawing/2014/main" id="{E4BEC453-4DCF-4477-A99E-7F12E7FA68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1550" y="3522131"/>
            <a:ext cx="7200900" cy="0"/>
          </a:xfrm>
          <a:prstGeom prst="line">
            <a:avLst/>
          </a:prstGeom>
        </p:spPr>
        <p:style>
          <a:lnRef idx="2">
            <a:schemeClr val="accent1"/>
          </a:lnRef>
          <a:fillRef idx="0">
            <a:schemeClr val="accent1"/>
          </a:fillRef>
          <a:effectRef idx="1">
            <a:schemeClr val="accent1"/>
          </a:effectRef>
          <a:fontRef idx="minor">
            <a:schemeClr val="tx1"/>
          </a:fontRef>
        </p:style>
      </p:cxnSp>
      <p:pic>
        <p:nvPicPr>
          <p:cNvPr id="6" name="Picture 5" descr="Graphical user interface, application, table, Word&#10;&#10;Description automatically generated">
            <a:extLst>
              <a:ext uri="{FF2B5EF4-FFF2-40B4-BE49-F238E27FC236}">
                <a16:creationId xmlns:a16="http://schemas.microsoft.com/office/drawing/2014/main" id="{D12313EC-6A53-43CC-8B64-A62B92CF2D81}"/>
              </a:ext>
            </a:extLst>
          </p:cNvPr>
          <p:cNvPicPr>
            <a:picLocks noChangeAspect="1"/>
          </p:cNvPicPr>
          <p:nvPr/>
        </p:nvPicPr>
        <p:blipFill rotWithShape="1">
          <a:blip r:embed="rId8"/>
          <a:srcRect l="26368" t="30199" r="26289" b="9772"/>
          <a:stretch/>
        </p:blipFill>
        <p:spPr>
          <a:xfrm>
            <a:off x="333395" y="668863"/>
            <a:ext cx="4549000" cy="3244470"/>
          </a:xfrm>
          <a:prstGeom prst="rect">
            <a:avLst/>
          </a:prstGeom>
          <a:ln>
            <a:noFill/>
          </a:ln>
          <a:effectLst>
            <a:outerShdw blurRad="190500" algn="tl" rotWithShape="0">
              <a:srgbClr val="000000">
                <a:alpha val="70000"/>
              </a:srgbClr>
            </a:outerShdw>
          </a:effectLst>
        </p:spPr>
      </p:pic>
      <p:sp>
        <p:nvSpPr>
          <p:cNvPr id="2" name="Footer Placeholder 1">
            <a:extLst>
              <a:ext uri="{FF2B5EF4-FFF2-40B4-BE49-F238E27FC236}">
                <a16:creationId xmlns:a16="http://schemas.microsoft.com/office/drawing/2014/main" id="{3A5A3FB5-7500-4ACF-982A-4C119D863294}"/>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401007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4A64956-E1F6-4075-A234-51875178A395}"/>
              </a:ext>
            </a:extLst>
          </p:cNvPr>
          <p:cNvSpPr>
            <a:spLocks noGrp="1"/>
          </p:cNvSpPr>
          <p:nvPr>
            <p:ph type="title"/>
          </p:nvPr>
        </p:nvSpPr>
        <p:spPr>
          <a:xfrm>
            <a:off x="251520" y="332656"/>
            <a:ext cx="2963614" cy="864096"/>
          </a:xfrm>
        </p:spPr>
        <p:txBody>
          <a:bodyPr>
            <a:noAutofit/>
          </a:bodyPr>
          <a:lstStyle/>
          <a:p>
            <a:r>
              <a:rPr lang="en-GB" sz="3200" dirty="0"/>
              <a:t>The Checklist</a:t>
            </a:r>
          </a:p>
        </p:txBody>
      </p:sp>
      <p:pic>
        <p:nvPicPr>
          <p:cNvPr id="7" name="Picture 6">
            <a:extLst>
              <a:ext uri="{FF2B5EF4-FFF2-40B4-BE49-F238E27FC236}">
                <a16:creationId xmlns:a16="http://schemas.microsoft.com/office/drawing/2014/main" id="{514B577C-9699-44CB-BBB8-FC2F3EAA4B32}"/>
              </a:ext>
            </a:extLst>
          </p:cNvPr>
          <p:cNvPicPr>
            <a:picLocks noChangeAspect="1"/>
          </p:cNvPicPr>
          <p:nvPr/>
        </p:nvPicPr>
        <p:blipFill rotWithShape="1">
          <a:blip r:embed="rId2"/>
          <a:srcRect l="21651" t="17801" r="20863" b="5201"/>
          <a:stretch/>
        </p:blipFill>
        <p:spPr>
          <a:xfrm>
            <a:off x="1043608" y="980728"/>
            <a:ext cx="7267571" cy="5475566"/>
          </a:xfrm>
          <a:prstGeom prst="rect">
            <a:avLst/>
          </a:prstGeom>
          <a:ln>
            <a:noFill/>
          </a:ln>
          <a:effectLst>
            <a:outerShdw blurRad="190500" algn="tl" rotWithShape="0">
              <a:srgbClr val="000000">
                <a:alpha val="70000"/>
              </a:srgbClr>
            </a:outerShdw>
          </a:effectLst>
        </p:spPr>
      </p:pic>
      <p:sp>
        <p:nvSpPr>
          <p:cNvPr id="2" name="Footer Placeholder 1">
            <a:extLst>
              <a:ext uri="{FF2B5EF4-FFF2-40B4-BE49-F238E27FC236}">
                <a16:creationId xmlns:a16="http://schemas.microsoft.com/office/drawing/2014/main" id="{78FCAA23-3BCE-40C3-A06A-25F2CB0EE327}"/>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475059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85D1-BDE4-4451-9720-883FDA031B18}"/>
              </a:ext>
            </a:extLst>
          </p:cNvPr>
          <p:cNvSpPr>
            <a:spLocks noGrp="1"/>
          </p:cNvSpPr>
          <p:nvPr>
            <p:ph type="title"/>
          </p:nvPr>
        </p:nvSpPr>
        <p:spPr/>
        <p:txBody>
          <a:bodyPr/>
          <a:lstStyle/>
          <a:p>
            <a:r>
              <a:rPr lang="en-GB" dirty="0"/>
              <a:t>Thinking time</a:t>
            </a:r>
          </a:p>
        </p:txBody>
      </p:sp>
      <p:pic>
        <p:nvPicPr>
          <p:cNvPr id="5" name="Content Placeholder 4" descr="A picture containing shape&#10;&#10;Description automatically generated">
            <a:extLst>
              <a:ext uri="{FF2B5EF4-FFF2-40B4-BE49-F238E27FC236}">
                <a16:creationId xmlns:a16="http://schemas.microsoft.com/office/drawing/2014/main" id="{3B1F1EDE-E83F-4CA9-84C1-C402C45B14A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97178" y="764704"/>
            <a:ext cx="1169956" cy="1008112"/>
          </a:xfrm>
          <a:prstGeom prst="roundRect">
            <a:avLst>
              <a:gd name="adj" fmla="val 8594"/>
            </a:avLst>
          </a:prstGeom>
          <a:solidFill>
            <a:srgbClr val="FFFFFF">
              <a:shade val="85000"/>
            </a:srgbClr>
          </a:solidFill>
          <a:ln w="3175">
            <a:solidFill>
              <a:schemeClr val="tx1"/>
            </a:solid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0FEFA51F-B009-463E-A8DB-C69289021149}"/>
              </a:ext>
            </a:extLst>
          </p:cNvPr>
          <p:cNvSpPr txBox="1"/>
          <p:nvPr/>
        </p:nvSpPr>
        <p:spPr>
          <a:xfrm>
            <a:off x="1176866" y="2636912"/>
            <a:ext cx="7211558" cy="923330"/>
          </a:xfrm>
          <a:prstGeom prst="rect">
            <a:avLst/>
          </a:prstGeom>
          <a:noFill/>
        </p:spPr>
        <p:txBody>
          <a:bodyPr wrap="square" rtlCol="0">
            <a:spAutoFit/>
          </a:bodyPr>
          <a:lstStyle/>
          <a:p>
            <a:pPr marL="285750" indent="-285750">
              <a:buClr>
                <a:srgbClr val="92D050"/>
              </a:buClr>
              <a:buFont typeface="Arial" panose="020B0604020202020204" pitchFamily="34" charset="0"/>
              <a:buChar char="•"/>
            </a:pPr>
            <a:r>
              <a:rPr lang="en-GB" dirty="0"/>
              <a:t>Spend the rest of this session thinking about a potential area of interest for your LR.</a:t>
            </a:r>
          </a:p>
          <a:p>
            <a:pPr marL="285750" indent="-285750">
              <a:buClr>
                <a:srgbClr val="92D050"/>
              </a:buClr>
              <a:buFont typeface="Arial" panose="020B0604020202020204" pitchFamily="34" charset="0"/>
              <a:buChar char="•"/>
            </a:pPr>
            <a:r>
              <a:rPr lang="en-GB" dirty="0"/>
              <a:t>Consider making a conceptual map of your ideas.</a:t>
            </a:r>
          </a:p>
        </p:txBody>
      </p:sp>
      <p:pic>
        <p:nvPicPr>
          <p:cNvPr id="9" name="Picture 8" descr="A picture containing text, electronics, keyboard&#10;&#10;Description automatically generated">
            <a:extLst>
              <a:ext uri="{FF2B5EF4-FFF2-40B4-BE49-F238E27FC236}">
                <a16:creationId xmlns:a16="http://schemas.microsoft.com/office/drawing/2014/main" id="{78921829-1966-4359-BDF9-9811DB87602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216" t="2178" r="10823" b="12759"/>
          <a:stretch/>
        </p:blipFill>
        <p:spPr>
          <a:xfrm>
            <a:off x="2843808" y="3977950"/>
            <a:ext cx="2814341" cy="1944216"/>
          </a:xfrm>
          <a:prstGeom prst="rect">
            <a:avLst/>
          </a:prstGeom>
          <a:ln>
            <a:noFill/>
          </a:ln>
          <a:effectLst>
            <a:outerShdw blurRad="190500" algn="tl" rotWithShape="0">
              <a:srgbClr val="000000">
                <a:alpha val="70000"/>
              </a:srgbClr>
            </a:outerShdw>
          </a:effectLst>
        </p:spPr>
      </p:pic>
      <p:sp>
        <p:nvSpPr>
          <p:cNvPr id="3" name="Footer Placeholder 2">
            <a:extLst>
              <a:ext uri="{FF2B5EF4-FFF2-40B4-BE49-F238E27FC236}">
                <a16:creationId xmlns:a16="http://schemas.microsoft.com/office/drawing/2014/main" id="{14F48F16-746C-4BC8-8FCC-1B090EA26D11}"/>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32767312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5615-2762-455F-82B3-FB5553E2F3FD}"/>
              </a:ext>
            </a:extLst>
          </p:cNvPr>
          <p:cNvSpPr>
            <a:spLocks noGrp="1"/>
          </p:cNvSpPr>
          <p:nvPr>
            <p:ph type="title"/>
          </p:nvPr>
        </p:nvSpPr>
        <p:spPr/>
        <p:txBody>
          <a:bodyPr/>
          <a:lstStyle/>
          <a:p>
            <a:r>
              <a:rPr lang="en-GB" dirty="0"/>
              <a:t>Week 4 Seminar HW task</a:t>
            </a:r>
          </a:p>
        </p:txBody>
      </p:sp>
      <p:sp>
        <p:nvSpPr>
          <p:cNvPr id="3" name="Content Placeholder 2">
            <a:extLst>
              <a:ext uri="{FF2B5EF4-FFF2-40B4-BE49-F238E27FC236}">
                <a16:creationId xmlns:a16="http://schemas.microsoft.com/office/drawing/2014/main" id="{FF079256-2376-48E1-A7D5-46C280A171BA}"/>
              </a:ext>
            </a:extLst>
          </p:cNvPr>
          <p:cNvSpPr>
            <a:spLocks noGrp="1"/>
          </p:cNvSpPr>
          <p:nvPr>
            <p:ph idx="1"/>
          </p:nvPr>
        </p:nvSpPr>
        <p:spPr/>
        <p:txBody>
          <a:bodyPr/>
          <a:lstStyle/>
          <a:p>
            <a:r>
              <a:rPr lang="en-GB" dirty="0"/>
              <a:t>Come to the seminar ready to think, research and propose an area of interest to write your LR about.</a:t>
            </a:r>
          </a:p>
          <a:p>
            <a:r>
              <a:rPr lang="en-GB" dirty="0"/>
              <a:t>Bring along a draft conceptual map to share with the rest of class.</a:t>
            </a:r>
          </a:p>
        </p:txBody>
      </p:sp>
      <p:sp>
        <p:nvSpPr>
          <p:cNvPr id="4" name="Footer Placeholder 3">
            <a:extLst>
              <a:ext uri="{FF2B5EF4-FFF2-40B4-BE49-F238E27FC236}">
                <a16:creationId xmlns:a16="http://schemas.microsoft.com/office/drawing/2014/main" id="{4061D759-81BF-462B-B32B-CA715EF42BF1}"/>
              </a:ext>
            </a:extLst>
          </p:cNvPr>
          <p:cNvSpPr>
            <a:spLocks noGrp="1"/>
          </p:cNvSpPr>
          <p:nvPr>
            <p:ph type="ftr" sz="quarter" idx="11"/>
          </p:nvPr>
        </p:nvSpPr>
        <p:spPr/>
        <p:txBody>
          <a:bodyPr/>
          <a:lstStyle/>
          <a:p>
            <a:pPr>
              <a:defRPr/>
            </a:pPr>
            <a:r>
              <a:rPr lang="en-GB"/>
              <a:t>WGPM6002</a:t>
            </a:r>
          </a:p>
        </p:txBody>
      </p:sp>
    </p:spTree>
    <p:extLst>
      <p:ext uri="{BB962C8B-B14F-4D97-AF65-F5344CB8AC3E}">
        <p14:creationId xmlns:p14="http://schemas.microsoft.com/office/powerpoint/2010/main" val="27845623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160</TotalTime>
  <Words>936</Words>
  <Application>Microsoft Office PowerPoint</Application>
  <PresentationFormat>On-screen Show (4:3)</PresentationFormat>
  <Paragraphs>143</Paragraphs>
  <Slides>23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Garamond</vt:lpstr>
      <vt:lpstr>Times</vt:lpstr>
      <vt:lpstr>Organic</vt:lpstr>
      <vt:lpstr>Writing a Literature Review</vt:lpstr>
      <vt:lpstr>The Literature Review assessment task </vt:lpstr>
      <vt:lpstr>The Literature Review (LR) completion steps</vt:lpstr>
      <vt:lpstr>Critical Analysis table example</vt:lpstr>
      <vt:lpstr>Questions to ask about an article / source.</vt:lpstr>
      <vt:lpstr>Annotating your reading</vt:lpstr>
      <vt:lpstr>Critically assessing the literature</vt:lpstr>
      <vt:lpstr>Writing the Review: Introduction</vt:lpstr>
      <vt:lpstr>Critical review: Introduction</vt:lpstr>
      <vt:lpstr>Writing the Review: Body paragraphs </vt:lpstr>
      <vt:lpstr>Critical review body (1) Summary</vt:lpstr>
      <vt:lpstr>Critical review body (2) Assess</vt:lpstr>
      <vt:lpstr>Critical review body (3) Reflect</vt:lpstr>
      <vt:lpstr>Critical review body (2) Advance</vt:lpstr>
      <vt:lpstr>Writing the Review: Conclusion</vt:lpstr>
      <vt:lpstr>Writing the Review: Revising</vt:lpstr>
      <vt:lpstr>Writing the Review: DO</vt:lpstr>
      <vt:lpstr>How to write a LR?  Class task</vt:lpstr>
      <vt:lpstr>How to write a LR?  Suggested answers</vt:lpstr>
      <vt:lpstr>Level 7 Generic Assessment Criteria (x 3 elements)</vt:lpstr>
      <vt:lpstr>The Checklist</vt:lpstr>
      <vt:lpstr>Thinking time</vt:lpstr>
      <vt:lpstr>Week 4 Seminar HW task</vt:lpstr>
    </vt:vector>
  </TitlesOfParts>
  <Company>The Financial Training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the literature review</dc:title>
  <dc:creator>LBlaize</dc:creator>
  <cp:lastModifiedBy>Pepa Grundy</cp:lastModifiedBy>
  <cp:revision>26</cp:revision>
  <dcterms:created xsi:type="dcterms:W3CDTF">2009-12-17T15:01:38Z</dcterms:created>
  <dcterms:modified xsi:type="dcterms:W3CDTF">2021-09-24T17:15:45Z</dcterms:modified>
</cp:coreProperties>
</file>