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08" r:id="rId2"/>
  </p:sldMasterIdLst>
  <p:sldIdLst>
    <p:sldId id="256" r:id="rId3"/>
    <p:sldId id="555"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635BF0-CCB6-4996-823D-9F5ECBE7FE89}" v="4" dt="2023-04-03T07:20:59.9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7" autoAdjust="0"/>
    <p:restoredTop sz="94652" autoAdjust="0"/>
  </p:normalViewPr>
  <p:slideViewPr>
    <p:cSldViewPr>
      <p:cViewPr varScale="1">
        <p:scale>
          <a:sx n="90" d="100"/>
          <a:sy n="90" d="100"/>
        </p:scale>
        <p:origin x="1736" y="20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41AF8DF9-C3CA-4B20-BE87-C2C6538600F0}" type="datetimeFigureOut">
              <a:rPr lang="en-US" smtClean="0"/>
              <a:t>4/21/23</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9BA30FFB-A9E6-49DB-8ACB-0DBFAB840579}" type="slidenum">
              <a:rPr lang="en-US" smtClean="0"/>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1AF8DF9-C3CA-4B20-BE87-C2C6538600F0}" type="datetimeFigureOut">
              <a:rPr lang="en-US" smtClean="0"/>
              <a:t>4/21/23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A30FFB-A9E6-49DB-8ACB-0DBFAB84057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1AF8DF9-C3CA-4B20-BE87-C2C6538600F0}" type="datetimeFigureOut">
              <a:rPr lang="en-US" smtClean="0"/>
              <a:t>4/21/23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9BA30FFB-A9E6-49DB-8ACB-0DBFAB84057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1AF8DF9-C3CA-4B20-BE87-C2C6538600F0}" type="datetimeFigureOut">
              <a:rPr lang="en-US" smtClean="0"/>
              <a:t>4/21/23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A30FFB-A9E6-49DB-8ACB-0DBFAB84057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1AF8DF9-C3CA-4B20-BE87-C2C6538600F0}" type="datetimeFigureOut">
              <a:rPr lang="en-US" smtClean="0"/>
              <a:t>4/21/23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A30FFB-A9E6-49DB-8ACB-0DBFAB84057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41AF8DF9-C3CA-4B20-BE87-C2C6538600F0}" type="datetimeFigureOut">
              <a:rPr lang="en-US" smtClean="0"/>
              <a:t>4/21/23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A30FFB-A9E6-49DB-8ACB-0DBFAB84057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AF8DF9-C3CA-4B20-BE87-C2C6538600F0}" type="datetimeFigureOut">
              <a:rPr lang="en-US" smtClean="0"/>
              <a:t>4/21/23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A30FFB-A9E6-49DB-8ACB-0DBFAB84057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1AF8DF9-C3CA-4B20-BE87-C2C6538600F0}" type="datetimeFigureOut">
              <a:rPr lang="en-US" smtClean="0"/>
              <a:t>4/21/23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A30FFB-A9E6-49DB-8ACB-0DBFAB84057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1AF8DF9-C3CA-4B20-BE87-C2C6538600F0}" type="datetimeFigureOut">
              <a:rPr lang="en-US" smtClean="0"/>
              <a:t>4/21/23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A30FFB-A9E6-49DB-8ACB-0DBFAB84057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1AF8DF9-C3CA-4B20-BE87-C2C6538600F0}" type="datetimeFigureOut">
              <a:rPr lang="en-US" smtClean="0"/>
              <a:t>4/21/23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A30FFB-A9E6-49DB-8ACB-0DBFAB84057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1AF8DF9-C3CA-4B20-BE87-C2C6538600F0}" type="datetimeFigureOut">
              <a:rPr lang="en-US" smtClean="0"/>
              <a:t>4/21/23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A30FFB-A9E6-49DB-8ACB-0DBFAB84057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07CFD-32A5-413B-995F-C66317E1CE2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3A25FA7B-73D4-4A5B-AE07-5CEA5442D9B3}"/>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AF6BDD-957A-407D-89F9-CCD00A745F3C}"/>
              </a:ext>
            </a:extLst>
          </p:cNvPr>
          <p:cNvSpPr>
            <a:spLocks noGrp="1"/>
          </p:cNvSpPr>
          <p:nvPr>
            <p:ph type="dt" sz="half" idx="10"/>
          </p:nvPr>
        </p:nvSpPr>
        <p:spPr/>
        <p:txBody>
          <a:bodyPr/>
          <a:lstStyle/>
          <a:p>
            <a:fld id="{864A8CAE-31DF-4505-8F37-FBA34E3DB3E8}" type="datetimeFigureOut">
              <a:rPr lang="en-GB" smtClean="0"/>
              <a:t>21/04/2023</a:t>
            </a:fld>
            <a:endParaRPr lang="en-GB"/>
          </a:p>
        </p:txBody>
      </p:sp>
      <p:sp>
        <p:nvSpPr>
          <p:cNvPr id="5" name="Footer Placeholder 4">
            <a:extLst>
              <a:ext uri="{FF2B5EF4-FFF2-40B4-BE49-F238E27FC236}">
                <a16:creationId xmlns:a16="http://schemas.microsoft.com/office/drawing/2014/main" id="{F02E4A0B-32C2-4195-B459-3699552D28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4C3975-C2D6-4CDE-983E-4C873F0DDCB3}"/>
              </a:ext>
            </a:extLst>
          </p:cNvPr>
          <p:cNvSpPr>
            <a:spLocks noGrp="1"/>
          </p:cNvSpPr>
          <p:nvPr>
            <p:ph type="sldNum" sz="quarter" idx="12"/>
          </p:nvPr>
        </p:nvSpPr>
        <p:spPr/>
        <p:txBody>
          <a:bodyPr/>
          <a:lstStyle/>
          <a:p>
            <a:fld id="{93D4C502-A2D3-4A90-A08F-2BF07DCB839D}" type="slidenum">
              <a:rPr lang="en-GB" smtClean="0"/>
              <a:t>‹#›</a:t>
            </a:fld>
            <a:endParaRPr lang="en-GB"/>
          </a:p>
        </p:txBody>
      </p:sp>
    </p:spTree>
    <p:extLst>
      <p:ext uri="{BB962C8B-B14F-4D97-AF65-F5344CB8AC3E}">
        <p14:creationId xmlns:p14="http://schemas.microsoft.com/office/powerpoint/2010/main" val="20302118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E5940-C013-4D84-8AC3-D851A7A79A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BD83B6-46E7-4613-B684-AFAC1858DA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042636-6CB1-4557-BDAD-E9EA90EA0849}"/>
              </a:ext>
            </a:extLst>
          </p:cNvPr>
          <p:cNvSpPr>
            <a:spLocks noGrp="1"/>
          </p:cNvSpPr>
          <p:nvPr>
            <p:ph type="dt" sz="half" idx="10"/>
          </p:nvPr>
        </p:nvSpPr>
        <p:spPr/>
        <p:txBody>
          <a:bodyPr/>
          <a:lstStyle/>
          <a:p>
            <a:fld id="{864A8CAE-31DF-4505-8F37-FBA34E3DB3E8}" type="datetimeFigureOut">
              <a:rPr lang="en-GB" smtClean="0"/>
              <a:t>21/04/2023</a:t>
            </a:fld>
            <a:endParaRPr lang="en-GB"/>
          </a:p>
        </p:txBody>
      </p:sp>
      <p:sp>
        <p:nvSpPr>
          <p:cNvPr id="5" name="Footer Placeholder 4">
            <a:extLst>
              <a:ext uri="{FF2B5EF4-FFF2-40B4-BE49-F238E27FC236}">
                <a16:creationId xmlns:a16="http://schemas.microsoft.com/office/drawing/2014/main" id="{44CA2266-5600-4A8E-82E1-9E46E774C9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3B39EC-65A0-447C-8916-4B19441C325C}"/>
              </a:ext>
            </a:extLst>
          </p:cNvPr>
          <p:cNvSpPr>
            <a:spLocks noGrp="1"/>
          </p:cNvSpPr>
          <p:nvPr>
            <p:ph type="sldNum" sz="quarter" idx="12"/>
          </p:nvPr>
        </p:nvSpPr>
        <p:spPr/>
        <p:txBody>
          <a:bodyPr/>
          <a:lstStyle/>
          <a:p>
            <a:fld id="{93D4C502-A2D3-4A90-A08F-2BF07DCB839D}" type="slidenum">
              <a:rPr lang="en-GB" smtClean="0"/>
              <a:t>‹#›</a:t>
            </a:fld>
            <a:endParaRPr lang="en-GB"/>
          </a:p>
        </p:txBody>
      </p:sp>
    </p:spTree>
    <p:extLst>
      <p:ext uri="{BB962C8B-B14F-4D97-AF65-F5344CB8AC3E}">
        <p14:creationId xmlns:p14="http://schemas.microsoft.com/office/powerpoint/2010/main" val="26858312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95800-A662-42CD-8601-1CEE1731F548}"/>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73731F-C01A-4C67-BF20-E938FDD26C5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B35C2F-083F-4703-8575-8CD54F64C70F}"/>
              </a:ext>
            </a:extLst>
          </p:cNvPr>
          <p:cNvSpPr>
            <a:spLocks noGrp="1"/>
          </p:cNvSpPr>
          <p:nvPr>
            <p:ph type="dt" sz="half" idx="10"/>
          </p:nvPr>
        </p:nvSpPr>
        <p:spPr/>
        <p:txBody>
          <a:bodyPr/>
          <a:lstStyle/>
          <a:p>
            <a:fld id="{864A8CAE-31DF-4505-8F37-FBA34E3DB3E8}" type="datetimeFigureOut">
              <a:rPr lang="en-GB" smtClean="0"/>
              <a:t>21/04/2023</a:t>
            </a:fld>
            <a:endParaRPr lang="en-GB"/>
          </a:p>
        </p:txBody>
      </p:sp>
      <p:sp>
        <p:nvSpPr>
          <p:cNvPr id="5" name="Footer Placeholder 4">
            <a:extLst>
              <a:ext uri="{FF2B5EF4-FFF2-40B4-BE49-F238E27FC236}">
                <a16:creationId xmlns:a16="http://schemas.microsoft.com/office/drawing/2014/main" id="{A12536F8-BE7E-4B61-A09C-351EE806F1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4A66FF-28B9-4376-8FE3-EA03CFF39DAB}"/>
              </a:ext>
            </a:extLst>
          </p:cNvPr>
          <p:cNvSpPr>
            <a:spLocks noGrp="1"/>
          </p:cNvSpPr>
          <p:nvPr>
            <p:ph type="sldNum" sz="quarter" idx="12"/>
          </p:nvPr>
        </p:nvSpPr>
        <p:spPr/>
        <p:txBody>
          <a:bodyPr/>
          <a:lstStyle/>
          <a:p>
            <a:fld id="{93D4C502-A2D3-4A90-A08F-2BF07DCB839D}" type="slidenum">
              <a:rPr lang="en-GB" smtClean="0"/>
              <a:t>‹#›</a:t>
            </a:fld>
            <a:endParaRPr lang="en-GB"/>
          </a:p>
        </p:txBody>
      </p:sp>
    </p:spTree>
    <p:extLst>
      <p:ext uri="{BB962C8B-B14F-4D97-AF65-F5344CB8AC3E}">
        <p14:creationId xmlns:p14="http://schemas.microsoft.com/office/powerpoint/2010/main" val="35121882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DC2D9-B474-4117-BBD7-5FFAEF4A13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B2D48C-CFE4-4974-B44D-A1112A7D46B0}"/>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9FD20E-D7DE-4F42-B022-D474CE7E5C60}"/>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C90D7F-A908-446B-A092-28389FD057DA}"/>
              </a:ext>
            </a:extLst>
          </p:cNvPr>
          <p:cNvSpPr>
            <a:spLocks noGrp="1"/>
          </p:cNvSpPr>
          <p:nvPr>
            <p:ph type="dt" sz="half" idx="10"/>
          </p:nvPr>
        </p:nvSpPr>
        <p:spPr/>
        <p:txBody>
          <a:bodyPr/>
          <a:lstStyle/>
          <a:p>
            <a:fld id="{864A8CAE-31DF-4505-8F37-FBA34E3DB3E8}" type="datetimeFigureOut">
              <a:rPr lang="en-GB" smtClean="0"/>
              <a:t>21/04/2023</a:t>
            </a:fld>
            <a:endParaRPr lang="en-GB"/>
          </a:p>
        </p:txBody>
      </p:sp>
      <p:sp>
        <p:nvSpPr>
          <p:cNvPr id="6" name="Footer Placeholder 5">
            <a:extLst>
              <a:ext uri="{FF2B5EF4-FFF2-40B4-BE49-F238E27FC236}">
                <a16:creationId xmlns:a16="http://schemas.microsoft.com/office/drawing/2014/main" id="{BEACF44B-9F9D-4F88-B784-F9618B113A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35D2FF-B3D7-4C98-904B-E1CE052C6522}"/>
              </a:ext>
            </a:extLst>
          </p:cNvPr>
          <p:cNvSpPr>
            <a:spLocks noGrp="1"/>
          </p:cNvSpPr>
          <p:nvPr>
            <p:ph type="sldNum" sz="quarter" idx="12"/>
          </p:nvPr>
        </p:nvSpPr>
        <p:spPr/>
        <p:txBody>
          <a:bodyPr/>
          <a:lstStyle/>
          <a:p>
            <a:fld id="{93D4C502-A2D3-4A90-A08F-2BF07DCB839D}" type="slidenum">
              <a:rPr lang="en-GB" smtClean="0"/>
              <a:t>‹#›</a:t>
            </a:fld>
            <a:endParaRPr lang="en-GB"/>
          </a:p>
        </p:txBody>
      </p:sp>
    </p:spTree>
    <p:extLst>
      <p:ext uri="{BB962C8B-B14F-4D97-AF65-F5344CB8AC3E}">
        <p14:creationId xmlns:p14="http://schemas.microsoft.com/office/powerpoint/2010/main" val="30195876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29B39-E562-482E-9780-7FB006DD0BEB}"/>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3C5D6D-81B4-4BB8-83EF-7B5D9EBA907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8E6B7B8E-BEC7-4C8B-AAED-CD1DA4A692C6}"/>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DA8AAF-B771-4B17-BF9D-CF39B69E288D}"/>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D8A7196-B6F7-495A-9D47-8338A36F663A}"/>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5DB6E5E-3248-4EF3-9843-46328F749ACA}"/>
              </a:ext>
            </a:extLst>
          </p:cNvPr>
          <p:cNvSpPr>
            <a:spLocks noGrp="1"/>
          </p:cNvSpPr>
          <p:nvPr>
            <p:ph type="dt" sz="half" idx="10"/>
          </p:nvPr>
        </p:nvSpPr>
        <p:spPr/>
        <p:txBody>
          <a:bodyPr/>
          <a:lstStyle/>
          <a:p>
            <a:fld id="{864A8CAE-31DF-4505-8F37-FBA34E3DB3E8}" type="datetimeFigureOut">
              <a:rPr lang="en-GB" smtClean="0"/>
              <a:t>21/04/2023</a:t>
            </a:fld>
            <a:endParaRPr lang="en-GB"/>
          </a:p>
        </p:txBody>
      </p:sp>
      <p:sp>
        <p:nvSpPr>
          <p:cNvPr id="8" name="Footer Placeholder 7">
            <a:extLst>
              <a:ext uri="{FF2B5EF4-FFF2-40B4-BE49-F238E27FC236}">
                <a16:creationId xmlns:a16="http://schemas.microsoft.com/office/drawing/2014/main" id="{464EC93F-C2B2-4CF8-B291-A160E00BB5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1210F6-A5AB-4A85-A1AC-1D3D0BB209C8}"/>
              </a:ext>
            </a:extLst>
          </p:cNvPr>
          <p:cNvSpPr>
            <a:spLocks noGrp="1"/>
          </p:cNvSpPr>
          <p:nvPr>
            <p:ph type="sldNum" sz="quarter" idx="12"/>
          </p:nvPr>
        </p:nvSpPr>
        <p:spPr/>
        <p:txBody>
          <a:bodyPr/>
          <a:lstStyle/>
          <a:p>
            <a:fld id="{93D4C502-A2D3-4A90-A08F-2BF07DCB839D}" type="slidenum">
              <a:rPr lang="en-GB" smtClean="0"/>
              <a:t>‹#›</a:t>
            </a:fld>
            <a:endParaRPr lang="en-GB"/>
          </a:p>
        </p:txBody>
      </p:sp>
    </p:spTree>
    <p:extLst>
      <p:ext uri="{BB962C8B-B14F-4D97-AF65-F5344CB8AC3E}">
        <p14:creationId xmlns:p14="http://schemas.microsoft.com/office/powerpoint/2010/main" val="1841582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45BCF-222E-484E-BC68-58ECB6B692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CD04C4-5C28-41DE-9699-BD15D403642C}"/>
              </a:ext>
            </a:extLst>
          </p:cNvPr>
          <p:cNvSpPr>
            <a:spLocks noGrp="1"/>
          </p:cNvSpPr>
          <p:nvPr>
            <p:ph type="dt" sz="half" idx="10"/>
          </p:nvPr>
        </p:nvSpPr>
        <p:spPr/>
        <p:txBody>
          <a:bodyPr/>
          <a:lstStyle/>
          <a:p>
            <a:fld id="{864A8CAE-31DF-4505-8F37-FBA34E3DB3E8}" type="datetimeFigureOut">
              <a:rPr lang="en-GB" smtClean="0"/>
              <a:t>21/04/2023</a:t>
            </a:fld>
            <a:endParaRPr lang="en-GB"/>
          </a:p>
        </p:txBody>
      </p:sp>
      <p:sp>
        <p:nvSpPr>
          <p:cNvPr id="4" name="Footer Placeholder 3">
            <a:extLst>
              <a:ext uri="{FF2B5EF4-FFF2-40B4-BE49-F238E27FC236}">
                <a16:creationId xmlns:a16="http://schemas.microsoft.com/office/drawing/2014/main" id="{B5BC39F5-02B4-4960-A8D1-8D6C5EB436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55AFD2-E2A4-4B73-9C3E-FDF14138BA6C}"/>
              </a:ext>
            </a:extLst>
          </p:cNvPr>
          <p:cNvSpPr>
            <a:spLocks noGrp="1"/>
          </p:cNvSpPr>
          <p:nvPr>
            <p:ph type="sldNum" sz="quarter" idx="12"/>
          </p:nvPr>
        </p:nvSpPr>
        <p:spPr/>
        <p:txBody>
          <a:bodyPr/>
          <a:lstStyle/>
          <a:p>
            <a:fld id="{93D4C502-A2D3-4A90-A08F-2BF07DCB839D}" type="slidenum">
              <a:rPr lang="en-GB" smtClean="0"/>
              <a:t>‹#›</a:t>
            </a:fld>
            <a:endParaRPr lang="en-GB"/>
          </a:p>
        </p:txBody>
      </p:sp>
    </p:spTree>
    <p:extLst>
      <p:ext uri="{BB962C8B-B14F-4D97-AF65-F5344CB8AC3E}">
        <p14:creationId xmlns:p14="http://schemas.microsoft.com/office/powerpoint/2010/main" val="3151814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D46710-FBF8-4B84-A0FE-A1EDB856FA05}"/>
              </a:ext>
            </a:extLst>
          </p:cNvPr>
          <p:cNvSpPr>
            <a:spLocks noGrp="1"/>
          </p:cNvSpPr>
          <p:nvPr>
            <p:ph type="dt" sz="half" idx="10"/>
          </p:nvPr>
        </p:nvSpPr>
        <p:spPr/>
        <p:txBody>
          <a:bodyPr/>
          <a:lstStyle/>
          <a:p>
            <a:fld id="{864A8CAE-31DF-4505-8F37-FBA34E3DB3E8}" type="datetimeFigureOut">
              <a:rPr lang="en-GB" smtClean="0"/>
              <a:t>21/04/2023</a:t>
            </a:fld>
            <a:endParaRPr lang="en-GB"/>
          </a:p>
        </p:txBody>
      </p:sp>
      <p:sp>
        <p:nvSpPr>
          <p:cNvPr id="3" name="Footer Placeholder 2">
            <a:extLst>
              <a:ext uri="{FF2B5EF4-FFF2-40B4-BE49-F238E27FC236}">
                <a16:creationId xmlns:a16="http://schemas.microsoft.com/office/drawing/2014/main" id="{6C72E59D-979A-4B65-AB92-EF06EA0B1B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F77E25-B0EF-4827-8AB5-42B56A517DA6}"/>
              </a:ext>
            </a:extLst>
          </p:cNvPr>
          <p:cNvSpPr>
            <a:spLocks noGrp="1"/>
          </p:cNvSpPr>
          <p:nvPr>
            <p:ph type="sldNum" sz="quarter" idx="12"/>
          </p:nvPr>
        </p:nvSpPr>
        <p:spPr/>
        <p:txBody>
          <a:bodyPr/>
          <a:lstStyle/>
          <a:p>
            <a:fld id="{93D4C502-A2D3-4A90-A08F-2BF07DCB839D}" type="slidenum">
              <a:rPr lang="en-GB" smtClean="0"/>
              <a:t>‹#›</a:t>
            </a:fld>
            <a:endParaRPr lang="en-GB"/>
          </a:p>
        </p:txBody>
      </p:sp>
    </p:spTree>
    <p:extLst>
      <p:ext uri="{BB962C8B-B14F-4D97-AF65-F5344CB8AC3E}">
        <p14:creationId xmlns:p14="http://schemas.microsoft.com/office/powerpoint/2010/main" val="38290490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5FC5F-F752-443A-B42A-48D75ADF1FA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10A473-460C-4B03-A349-0AF443A16078}"/>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2CEBC8-6574-42D1-AFDA-7E8F50A2C6C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22485F8-47D1-49E4-9C63-959E98EC4155}"/>
              </a:ext>
            </a:extLst>
          </p:cNvPr>
          <p:cNvSpPr>
            <a:spLocks noGrp="1"/>
          </p:cNvSpPr>
          <p:nvPr>
            <p:ph type="dt" sz="half" idx="10"/>
          </p:nvPr>
        </p:nvSpPr>
        <p:spPr/>
        <p:txBody>
          <a:bodyPr/>
          <a:lstStyle/>
          <a:p>
            <a:fld id="{864A8CAE-31DF-4505-8F37-FBA34E3DB3E8}" type="datetimeFigureOut">
              <a:rPr lang="en-GB" smtClean="0"/>
              <a:t>21/04/2023</a:t>
            </a:fld>
            <a:endParaRPr lang="en-GB"/>
          </a:p>
        </p:txBody>
      </p:sp>
      <p:sp>
        <p:nvSpPr>
          <p:cNvPr id="6" name="Footer Placeholder 5">
            <a:extLst>
              <a:ext uri="{FF2B5EF4-FFF2-40B4-BE49-F238E27FC236}">
                <a16:creationId xmlns:a16="http://schemas.microsoft.com/office/drawing/2014/main" id="{7B0E5FEB-2229-42F4-960E-5F34FF21C1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A52BEC-3D35-45C7-9507-63FBC4B16A13}"/>
              </a:ext>
            </a:extLst>
          </p:cNvPr>
          <p:cNvSpPr>
            <a:spLocks noGrp="1"/>
          </p:cNvSpPr>
          <p:nvPr>
            <p:ph type="sldNum" sz="quarter" idx="12"/>
          </p:nvPr>
        </p:nvSpPr>
        <p:spPr/>
        <p:txBody>
          <a:bodyPr/>
          <a:lstStyle/>
          <a:p>
            <a:fld id="{93D4C502-A2D3-4A90-A08F-2BF07DCB839D}" type="slidenum">
              <a:rPr lang="en-GB" smtClean="0"/>
              <a:t>‹#›</a:t>
            </a:fld>
            <a:endParaRPr lang="en-GB"/>
          </a:p>
        </p:txBody>
      </p:sp>
    </p:spTree>
    <p:extLst>
      <p:ext uri="{BB962C8B-B14F-4D97-AF65-F5344CB8AC3E}">
        <p14:creationId xmlns:p14="http://schemas.microsoft.com/office/powerpoint/2010/main" val="33125718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0C604-2941-497E-861E-C42A2DC8D85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34A552-DBD0-4B93-B4BE-DF4E371A47F8}"/>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CCC8EE43-E9A4-48FC-A435-E3244B59FE9B}"/>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F3B197C-80C1-49FC-ADEB-BA9AFF87BF76}"/>
              </a:ext>
            </a:extLst>
          </p:cNvPr>
          <p:cNvSpPr>
            <a:spLocks noGrp="1"/>
          </p:cNvSpPr>
          <p:nvPr>
            <p:ph type="dt" sz="half" idx="10"/>
          </p:nvPr>
        </p:nvSpPr>
        <p:spPr/>
        <p:txBody>
          <a:bodyPr/>
          <a:lstStyle/>
          <a:p>
            <a:fld id="{864A8CAE-31DF-4505-8F37-FBA34E3DB3E8}" type="datetimeFigureOut">
              <a:rPr lang="en-GB" smtClean="0"/>
              <a:t>21/04/2023</a:t>
            </a:fld>
            <a:endParaRPr lang="en-GB"/>
          </a:p>
        </p:txBody>
      </p:sp>
      <p:sp>
        <p:nvSpPr>
          <p:cNvPr id="6" name="Footer Placeholder 5">
            <a:extLst>
              <a:ext uri="{FF2B5EF4-FFF2-40B4-BE49-F238E27FC236}">
                <a16:creationId xmlns:a16="http://schemas.microsoft.com/office/drawing/2014/main" id="{B02E414B-767A-4161-8616-D3D2192022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A160DE-4FA9-468C-AA94-06BF578B7DEE}"/>
              </a:ext>
            </a:extLst>
          </p:cNvPr>
          <p:cNvSpPr>
            <a:spLocks noGrp="1"/>
          </p:cNvSpPr>
          <p:nvPr>
            <p:ph type="sldNum" sz="quarter" idx="12"/>
          </p:nvPr>
        </p:nvSpPr>
        <p:spPr/>
        <p:txBody>
          <a:bodyPr/>
          <a:lstStyle/>
          <a:p>
            <a:fld id="{93D4C502-A2D3-4A90-A08F-2BF07DCB839D}" type="slidenum">
              <a:rPr lang="en-GB" smtClean="0"/>
              <a:t>‹#›</a:t>
            </a:fld>
            <a:endParaRPr lang="en-GB"/>
          </a:p>
        </p:txBody>
      </p:sp>
    </p:spTree>
    <p:extLst>
      <p:ext uri="{BB962C8B-B14F-4D97-AF65-F5344CB8AC3E}">
        <p14:creationId xmlns:p14="http://schemas.microsoft.com/office/powerpoint/2010/main" val="24524369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2A6B6-63C9-4765-8E15-996ADF797F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C9921C-96E8-4543-B746-3344D465AB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D82BBA-1935-4BD8-B465-FF74AB3E163E}"/>
              </a:ext>
            </a:extLst>
          </p:cNvPr>
          <p:cNvSpPr>
            <a:spLocks noGrp="1"/>
          </p:cNvSpPr>
          <p:nvPr>
            <p:ph type="dt" sz="half" idx="10"/>
          </p:nvPr>
        </p:nvSpPr>
        <p:spPr/>
        <p:txBody>
          <a:bodyPr/>
          <a:lstStyle/>
          <a:p>
            <a:fld id="{864A8CAE-31DF-4505-8F37-FBA34E3DB3E8}" type="datetimeFigureOut">
              <a:rPr lang="en-GB" smtClean="0"/>
              <a:t>21/04/2023</a:t>
            </a:fld>
            <a:endParaRPr lang="en-GB"/>
          </a:p>
        </p:txBody>
      </p:sp>
      <p:sp>
        <p:nvSpPr>
          <p:cNvPr id="5" name="Footer Placeholder 4">
            <a:extLst>
              <a:ext uri="{FF2B5EF4-FFF2-40B4-BE49-F238E27FC236}">
                <a16:creationId xmlns:a16="http://schemas.microsoft.com/office/drawing/2014/main" id="{E5345781-402C-49B3-AA4A-42A2AB1A42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3ACE84-0145-46ED-AC92-376A56301DA7}"/>
              </a:ext>
            </a:extLst>
          </p:cNvPr>
          <p:cNvSpPr>
            <a:spLocks noGrp="1"/>
          </p:cNvSpPr>
          <p:nvPr>
            <p:ph type="sldNum" sz="quarter" idx="12"/>
          </p:nvPr>
        </p:nvSpPr>
        <p:spPr/>
        <p:txBody>
          <a:bodyPr/>
          <a:lstStyle/>
          <a:p>
            <a:fld id="{93D4C502-A2D3-4A90-A08F-2BF07DCB839D}" type="slidenum">
              <a:rPr lang="en-GB" smtClean="0"/>
              <a:t>‹#›</a:t>
            </a:fld>
            <a:endParaRPr lang="en-GB"/>
          </a:p>
        </p:txBody>
      </p:sp>
    </p:spTree>
    <p:extLst>
      <p:ext uri="{BB962C8B-B14F-4D97-AF65-F5344CB8AC3E}">
        <p14:creationId xmlns:p14="http://schemas.microsoft.com/office/powerpoint/2010/main" val="11740344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4DAF15-ACB6-4A70-B052-DCD34599AC44}"/>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E3FEDE-F357-4CE7-B03C-8A423D7F9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00E0D3-97B6-410D-965B-BF4C11009281}"/>
              </a:ext>
            </a:extLst>
          </p:cNvPr>
          <p:cNvSpPr>
            <a:spLocks noGrp="1"/>
          </p:cNvSpPr>
          <p:nvPr>
            <p:ph type="dt" sz="half" idx="10"/>
          </p:nvPr>
        </p:nvSpPr>
        <p:spPr/>
        <p:txBody>
          <a:bodyPr/>
          <a:lstStyle/>
          <a:p>
            <a:fld id="{864A8CAE-31DF-4505-8F37-FBA34E3DB3E8}" type="datetimeFigureOut">
              <a:rPr lang="en-GB" smtClean="0"/>
              <a:t>21/04/2023</a:t>
            </a:fld>
            <a:endParaRPr lang="en-GB"/>
          </a:p>
        </p:txBody>
      </p:sp>
      <p:sp>
        <p:nvSpPr>
          <p:cNvPr id="5" name="Footer Placeholder 4">
            <a:extLst>
              <a:ext uri="{FF2B5EF4-FFF2-40B4-BE49-F238E27FC236}">
                <a16:creationId xmlns:a16="http://schemas.microsoft.com/office/drawing/2014/main" id="{5D436A63-8CC0-4895-8CC7-C8B51298C8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4299B3-B6E0-4DE8-B3AE-598303462B1F}"/>
              </a:ext>
            </a:extLst>
          </p:cNvPr>
          <p:cNvSpPr>
            <a:spLocks noGrp="1"/>
          </p:cNvSpPr>
          <p:nvPr>
            <p:ph type="sldNum" sz="quarter" idx="12"/>
          </p:nvPr>
        </p:nvSpPr>
        <p:spPr/>
        <p:txBody>
          <a:bodyPr/>
          <a:lstStyle/>
          <a:p>
            <a:fld id="{93D4C502-A2D3-4A90-A08F-2BF07DCB839D}" type="slidenum">
              <a:rPr lang="en-GB" smtClean="0"/>
              <a:t>‹#›</a:t>
            </a:fld>
            <a:endParaRPr lang="en-GB"/>
          </a:p>
        </p:txBody>
      </p:sp>
    </p:spTree>
    <p:extLst>
      <p:ext uri="{BB962C8B-B14F-4D97-AF65-F5344CB8AC3E}">
        <p14:creationId xmlns:p14="http://schemas.microsoft.com/office/powerpoint/2010/main" val="3639474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41AF8DF9-C3CA-4B20-BE87-C2C6538600F0}" type="datetimeFigureOut">
              <a:rPr lang="en-US" smtClean="0"/>
              <a:t>4/21/23</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A30FFB-A9E6-49DB-8ACB-0DBFAB840579}"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8B354B-5420-4540-B721-E3C11C8090C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5B647D-AE28-4FDE-87B3-AF42FFFD870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57860D-BBE6-4964-9706-1BBD8C6C59D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64A8CAE-31DF-4505-8F37-FBA34E3DB3E8}" type="datetimeFigureOut">
              <a:rPr lang="en-GB" smtClean="0"/>
              <a:t>21/04/2023</a:t>
            </a:fld>
            <a:endParaRPr lang="en-GB"/>
          </a:p>
        </p:txBody>
      </p:sp>
      <p:sp>
        <p:nvSpPr>
          <p:cNvPr id="5" name="Footer Placeholder 4">
            <a:extLst>
              <a:ext uri="{FF2B5EF4-FFF2-40B4-BE49-F238E27FC236}">
                <a16:creationId xmlns:a16="http://schemas.microsoft.com/office/drawing/2014/main" id="{CE2438E0-D40D-44CD-8FA0-D3E291488C56}"/>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A9045FA-FD12-4E10-9475-AE83D67F0BD2}"/>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3D4C502-A2D3-4A90-A08F-2BF07DCB839D}" type="slidenum">
              <a:rPr lang="en-GB" smtClean="0"/>
              <a:t>‹#›</a:t>
            </a:fld>
            <a:endParaRPr lang="en-GB"/>
          </a:p>
        </p:txBody>
      </p:sp>
    </p:spTree>
    <p:extLst>
      <p:ext uri="{BB962C8B-B14F-4D97-AF65-F5344CB8AC3E}">
        <p14:creationId xmlns:p14="http://schemas.microsoft.com/office/powerpoint/2010/main" val="117422757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9144000" cy="6858000"/>
          </a:xfrm>
        </p:spPr>
        <p:txBody>
          <a:bodyPr>
            <a:normAutofit/>
          </a:bodyPr>
          <a:lstStyle/>
          <a:p>
            <a:r>
              <a:rPr lang="en-US" sz="4400" b="1" dirty="0">
                <a:solidFill>
                  <a:srgbClr val="FFFF00"/>
                </a:solidFill>
              </a:rPr>
              <a:t>Water Collection and Management System using Smart Home Technology</a:t>
            </a:r>
          </a:p>
          <a:p>
            <a:endParaRPr lang="en-US" sz="4400" b="1" dirty="0">
              <a:solidFill>
                <a:srgbClr val="FFFF00"/>
              </a:solidFill>
            </a:endParaRPr>
          </a:p>
        </p:txBody>
      </p:sp>
      <p:sp>
        <p:nvSpPr>
          <p:cNvPr id="2" name="Subtitle 2">
            <a:extLst>
              <a:ext uri="{FF2B5EF4-FFF2-40B4-BE49-F238E27FC236}">
                <a16:creationId xmlns:a16="http://schemas.microsoft.com/office/drawing/2014/main" id="{13508457-7585-01D9-F3BD-303B7BB7BED4}"/>
              </a:ext>
            </a:extLst>
          </p:cNvPr>
          <p:cNvSpPr txBox="1">
            <a:spLocks/>
          </p:cNvSpPr>
          <p:nvPr/>
        </p:nvSpPr>
        <p:spPr>
          <a:xfrm>
            <a:off x="2734692" y="3462291"/>
            <a:ext cx="3387752" cy="975139"/>
          </a:xfrm>
          <a:prstGeom prst="rect">
            <a:avLst/>
          </a:prstGeom>
          <a:solidFill>
            <a:srgbClr val="92D050"/>
          </a:solid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800" dirty="0">
                <a:solidFill>
                  <a:schemeClr val="bg1"/>
                </a:solidFill>
                <a:latin typeface="Arial" panose="020B0604020202020204" pitchFamily="34" charset="0"/>
                <a:cs typeface="Arial" panose="020B0604020202020204" pitchFamily="34" charset="0"/>
              </a:rPr>
              <a:t>Nelson </a:t>
            </a:r>
            <a:r>
              <a:rPr lang="en-GB" sz="2800" dirty="0" err="1">
                <a:solidFill>
                  <a:schemeClr val="bg1"/>
                </a:solidFill>
                <a:latin typeface="Arial" panose="020B0604020202020204" pitchFamily="34" charset="0"/>
                <a:cs typeface="Arial" panose="020B0604020202020204" pitchFamily="34" charset="0"/>
              </a:rPr>
              <a:t>Oigbochie</a:t>
            </a:r>
            <a:endParaRPr lang="en-GB" sz="2800"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25</a:t>
            </a:r>
            <a:r>
              <a:rPr lang="en-GB" sz="2000" baseline="30000" dirty="0">
                <a:solidFill>
                  <a:schemeClr val="bg1"/>
                </a:solidFill>
                <a:latin typeface="Arial" panose="020B0604020202020204" pitchFamily="34" charset="0"/>
                <a:cs typeface="Arial" panose="020B0604020202020204" pitchFamily="34" charset="0"/>
              </a:rPr>
              <a:t>th</a:t>
            </a:r>
            <a:r>
              <a:rPr lang="en-GB" sz="2000" dirty="0">
                <a:solidFill>
                  <a:schemeClr val="bg1"/>
                </a:solidFill>
                <a:latin typeface="Arial" panose="020B0604020202020204" pitchFamily="34" charset="0"/>
                <a:cs typeface="Arial" panose="020B0604020202020204" pitchFamily="34" charset="0"/>
              </a:rPr>
              <a:t>/27</a:t>
            </a:r>
            <a:r>
              <a:rPr lang="en-GB" sz="2000" baseline="30000" dirty="0">
                <a:solidFill>
                  <a:schemeClr val="bg1"/>
                </a:solidFill>
                <a:latin typeface="Arial" panose="020B0604020202020204" pitchFamily="34" charset="0"/>
                <a:cs typeface="Arial" panose="020B0604020202020204" pitchFamily="34" charset="0"/>
              </a:rPr>
              <a:t>th</a:t>
            </a:r>
            <a:r>
              <a:rPr lang="en-GB" sz="2000" dirty="0">
                <a:solidFill>
                  <a:schemeClr val="bg1"/>
                </a:solidFill>
                <a:latin typeface="Arial" panose="020B0604020202020204" pitchFamily="34" charset="0"/>
                <a:cs typeface="Arial" panose="020B0604020202020204" pitchFamily="34" charset="0"/>
              </a:rPr>
              <a:t> April, 2023</a:t>
            </a:r>
          </a:p>
        </p:txBody>
      </p:sp>
      <p:sp>
        <p:nvSpPr>
          <p:cNvPr id="4" name="Title 1">
            <a:extLst>
              <a:ext uri="{FF2B5EF4-FFF2-40B4-BE49-F238E27FC236}">
                <a16:creationId xmlns:a16="http://schemas.microsoft.com/office/drawing/2014/main" id="{577758A4-A1F9-4600-D966-93690C9E25D7}"/>
              </a:ext>
            </a:extLst>
          </p:cNvPr>
          <p:cNvSpPr txBox="1">
            <a:spLocks/>
          </p:cNvSpPr>
          <p:nvPr/>
        </p:nvSpPr>
        <p:spPr>
          <a:xfrm>
            <a:off x="2057400" y="4706883"/>
            <a:ext cx="4742335" cy="731155"/>
          </a:xfrm>
          <a:prstGeom prst="rect">
            <a:avLst/>
          </a:prstGeom>
          <a:solidFill>
            <a:srgbClr val="00FFCC"/>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pPr>
            <a:r>
              <a:rPr lang="en-US" sz="2000" dirty="0">
                <a:solidFill>
                  <a:schemeClr val="bg1"/>
                </a:solidFill>
                <a:latin typeface="Arial" panose="020B0604020202020204" pitchFamily="34" charset="0"/>
                <a:cs typeface="Arial" panose="020B0604020202020204" pitchFamily="34" charset="0"/>
              </a:rPr>
              <a:t>Integrated Projects – ACHA 4008</a:t>
            </a:r>
          </a:p>
          <a:p>
            <a:pPr algn="ctr">
              <a:lnSpc>
                <a:spcPct val="100000"/>
              </a:lnSpc>
              <a:spcBef>
                <a:spcPts val="0"/>
              </a:spcBef>
            </a:pPr>
            <a:r>
              <a:rPr lang="en-US" sz="2000" dirty="0">
                <a:solidFill>
                  <a:schemeClr val="bg1"/>
                </a:solidFill>
                <a:highlight>
                  <a:srgbClr val="FFFF00"/>
                </a:highlight>
                <a:latin typeface="Arial" panose="020B0604020202020204" pitchFamily="34" charset="0"/>
                <a:cs typeface="Arial" panose="020B0604020202020204" pitchFamily="34" charset="0"/>
              </a:rPr>
              <a:t>SKCOCH</a:t>
            </a:r>
            <a:r>
              <a:rPr lang="en-US" sz="2000" dirty="0">
                <a:solidFill>
                  <a:schemeClr val="bg1"/>
                </a:solidFill>
                <a:latin typeface="Arial" panose="020B0604020202020204" pitchFamily="34" charset="0"/>
                <a:cs typeface="Arial" panose="020B0604020202020204" pitchFamily="34" charset="0"/>
              </a:rPr>
              <a:t>/SKDICH/</a:t>
            </a:r>
            <a:r>
              <a:rPr lang="en-US" sz="2000" dirty="0">
                <a:solidFill>
                  <a:schemeClr val="bg1"/>
                </a:solidFill>
                <a:highlight>
                  <a:srgbClr val="FFFF00"/>
                </a:highlight>
                <a:latin typeface="Arial" panose="020B0604020202020204" pitchFamily="34" charset="0"/>
                <a:cs typeface="Arial" panose="020B0604020202020204" pitchFamily="34" charset="0"/>
              </a:rPr>
              <a:t>SKENCH</a:t>
            </a:r>
            <a:r>
              <a:rPr lang="en-US" sz="2000" dirty="0">
                <a:solidFill>
                  <a:schemeClr val="bg1"/>
                </a:solidFill>
                <a:latin typeface="Arial" panose="020B0604020202020204" pitchFamily="34" charset="0"/>
                <a:cs typeface="Arial" panose="020B0604020202020204" pitchFamily="34" charset="0"/>
              </a:rPr>
              <a:t>/SKELCH</a:t>
            </a:r>
          </a:p>
        </p:txBody>
      </p:sp>
      <p:pic>
        <p:nvPicPr>
          <p:cNvPr id="5" name="Picture 4">
            <a:extLst>
              <a:ext uri="{FF2B5EF4-FFF2-40B4-BE49-F238E27FC236}">
                <a16:creationId xmlns:a16="http://schemas.microsoft.com/office/drawing/2014/main" id="{395E2645-AC93-67D7-D8EF-13450D4005E6}"/>
              </a:ext>
            </a:extLst>
          </p:cNvPr>
          <p:cNvPicPr>
            <a:picLocks noChangeAspect="1"/>
          </p:cNvPicPr>
          <p:nvPr/>
        </p:nvPicPr>
        <p:blipFill>
          <a:blip r:embed="rId2"/>
          <a:stretch>
            <a:fillRect/>
          </a:stretch>
        </p:blipFill>
        <p:spPr>
          <a:xfrm>
            <a:off x="6087808" y="5943600"/>
            <a:ext cx="2952750" cy="723900"/>
          </a:xfrm>
          <a:prstGeom prst="rect">
            <a:avLst/>
          </a:prstGeom>
        </p:spPr>
      </p:pic>
    </p:spTree>
    <p:extLst>
      <p:ext uri="{BB962C8B-B14F-4D97-AF65-F5344CB8AC3E}">
        <p14:creationId xmlns:p14="http://schemas.microsoft.com/office/powerpoint/2010/main" val="1941711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61D138B-B580-7C34-C76E-49B8764DBC4B}"/>
              </a:ext>
            </a:extLst>
          </p:cNvPr>
          <p:cNvSpPr/>
          <p:nvPr/>
        </p:nvSpPr>
        <p:spPr>
          <a:xfrm>
            <a:off x="0" y="5299126"/>
            <a:ext cx="9144000" cy="81000"/>
          </a:xfrm>
          <a:prstGeom prst="rect">
            <a:avLst/>
          </a:prstGeom>
          <a:solidFill>
            <a:srgbClr val="FFFF00"/>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pic>
        <p:nvPicPr>
          <p:cNvPr id="6" name="Picture 5">
            <a:extLst>
              <a:ext uri="{FF2B5EF4-FFF2-40B4-BE49-F238E27FC236}">
                <a16:creationId xmlns:a16="http://schemas.microsoft.com/office/drawing/2014/main" id="{A7EDE299-24B3-9EC0-2DE8-5C0910F92397}"/>
              </a:ext>
            </a:extLst>
          </p:cNvPr>
          <p:cNvPicPr>
            <a:picLocks noChangeAspect="1"/>
          </p:cNvPicPr>
          <p:nvPr/>
        </p:nvPicPr>
        <p:blipFill>
          <a:blip r:embed="rId2"/>
          <a:stretch>
            <a:fillRect/>
          </a:stretch>
        </p:blipFill>
        <p:spPr>
          <a:xfrm>
            <a:off x="6887233" y="5426172"/>
            <a:ext cx="2214563" cy="542925"/>
          </a:xfrm>
          <a:prstGeom prst="rect">
            <a:avLst/>
          </a:prstGeom>
        </p:spPr>
      </p:pic>
      <p:pic>
        <p:nvPicPr>
          <p:cNvPr id="8" name="Picture 7">
            <a:extLst>
              <a:ext uri="{FF2B5EF4-FFF2-40B4-BE49-F238E27FC236}">
                <a16:creationId xmlns:a16="http://schemas.microsoft.com/office/drawing/2014/main" id="{B149D514-CDC4-4903-6C45-DBDEE12C4BCA}"/>
              </a:ext>
            </a:extLst>
          </p:cNvPr>
          <p:cNvPicPr>
            <a:picLocks noChangeAspect="1"/>
          </p:cNvPicPr>
          <p:nvPr/>
        </p:nvPicPr>
        <p:blipFill>
          <a:blip r:embed="rId3"/>
          <a:stretch>
            <a:fillRect/>
          </a:stretch>
        </p:blipFill>
        <p:spPr>
          <a:xfrm>
            <a:off x="63306" y="5382826"/>
            <a:ext cx="522590" cy="594000"/>
          </a:xfrm>
          <a:prstGeom prst="rect">
            <a:avLst/>
          </a:prstGeom>
        </p:spPr>
      </p:pic>
      <p:sp>
        <p:nvSpPr>
          <p:cNvPr id="3" name="TextBox 2">
            <a:extLst>
              <a:ext uri="{FF2B5EF4-FFF2-40B4-BE49-F238E27FC236}">
                <a16:creationId xmlns:a16="http://schemas.microsoft.com/office/drawing/2014/main" id="{44E0B852-18C0-F0C3-7102-08A3F5EB3107}"/>
              </a:ext>
            </a:extLst>
          </p:cNvPr>
          <p:cNvSpPr txBox="1"/>
          <p:nvPr/>
        </p:nvSpPr>
        <p:spPr>
          <a:xfrm>
            <a:off x="1828800" y="5437814"/>
            <a:ext cx="4474346" cy="507831"/>
          </a:xfrm>
          <a:prstGeom prst="rect">
            <a:avLst/>
          </a:prstGeom>
          <a:noFill/>
        </p:spPr>
        <p:txBody>
          <a:bodyPr wrap="square" rtlCol="0">
            <a:spAutoFit/>
          </a:bodyPr>
          <a:lstStyle/>
          <a:p>
            <a:pPr algn="ctr" defTabSz="685800"/>
            <a:r>
              <a:rPr lang="en-GB" sz="2700" dirty="0">
                <a:solidFill>
                  <a:prstClr val="black"/>
                </a:solidFill>
                <a:latin typeface="Calibri" panose="020F0502020204030204"/>
              </a:rPr>
              <a:t>Gantt Chart</a:t>
            </a:r>
          </a:p>
        </p:txBody>
      </p:sp>
      <p:pic>
        <p:nvPicPr>
          <p:cNvPr id="1026" name="Picture 2" descr="Image previe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66800"/>
            <a:ext cx="9144000" cy="4010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8276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a:bodyPr>
          <a:lstStyle/>
          <a:p>
            <a:pPr marL="137160" indent="0" algn="ctr">
              <a:buNone/>
            </a:pPr>
            <a:r>
              <a:rPr lang="en-US" sz="1800" b="1" dirty="0">
                <a:solidFill>
                  <a:srgbClr val="FF0000"/>
                </a:solidFill>
              </a:rPr>
              <a:t>Chapter One</a:t>
            </a:r>
            <a:endParaRPr lang="en-US" sz="1800" dirty="0">
              <a:solidFill>
                <a:srgbClr val="FF0000"/>
              </a:solidFill>
            </a:endParaRPr>
          </a:p>
          <a:p>
            <a:pPr marL="137160" indent="0">
              <a:buNone/>
            </a:pPr>
            <a:r>
              <a:rPr lang="en-US" sz="1800" b="1" dirty="0">
                <a:solidFill>
                  <a:srgbClr val="FF0000"/>
                </a:solidFill>
              </a:rPr>
              <a:t>Introduction</a:t>
            </a:r>
            <a:endParaRPr lang="en-US" sz="1800" dirty="0">
              <a:solidFill>
                <a:srgbClr val="FF0000"/>
              </a:solidFill>
            </a:endParaRPr>
          </a:p>
          <a:p>
            <a:pPr algn="just">
              <a:buFont typeface="Wingdings" pitchFamily="2" charset="2"/>
              <a:buChar char="Ø"/>
            </a:pPr>
            <a:r>
              <a:rPr lang="en-US" sz="1800" dirty="0"/>
              <a:t>Smart home technology used in the management of water collection has been one of the innovations that have changed the narrative in the technological industry, especially in Europe and most developed economies</a:t>
            </a:r>
          </a:p>
          <a:p>
            <a:pPr algn="just">
              <a:buFont typeface="Wingdings" pitchFamily="2" charset="2"/>
              <a:buChar char="Ø"/>
            </a:pPr>
            <a:r>
              <a:rPr lang="en-US" sz="1800" dirty="0"/>
              <a:t>According to a report by European Commission (1), special attention has been given to the strategic energy technological plan aimed at creating technologies and services for smart home as it has to do with the management of water collection to provide smart solution to energy consumers.</a:t>
            </a:r>
          </a:p>
          <a:p>
            <a:pPr algn="just">
              <a:buFont typeface="Wingdings" pitchFamily="2" charset="2"/>
              <a:buChar char="Ø"/>
            </a:pPr>
            <a:r>
              <a:rPr lang="en-US" sz="1800" dirty="0"/>
              <a:t>This strategic plan has been projected to put in place a visionary action plan for electricity market and management of water collection in European countries aimed at delivering a new deal for consumers of smart homes, data management and protection. </a:t>
            </a:r>
          </a:p>
          <a:p>
            <a:pPr algn="just">
              <a:buFont typeface="Wingdings" pitchFamily="2" charset="2"/>
              <a:buChar char="Ø"/>
            </a:pPr>
            <a:r>
              <a:rPr lang="en-US" sz="1800" dirty="0"/>
              <a:t>Lewis (2) and Firth et al. (3) are of the view that the policy of engaging in smart homes aimed at enabling technologies to be able to meet up with the latent demands of households for energy control and water management have become very pertinent and important.</a:t>
            </a:r>
          </a:p>
          <a:p>
            <a:pPr algn="just">
              <a:buFont typeface="Wingdings" pitchFamily="2" charset="2"/>
              <a:buChar char="Ø"/>
            </a:pPr>
            <a:r>
              <a:rPr lang="en-US" sz="1800" dirty="0"/>
              <a:t>Therefore, smart homes are seen as an integral part of a future energy efficient system projected to reduce the overall demands as well as helping to solve the constrains period of peak load in water management. </a:t>
            </a:r>
          </a:p>
          <a:p>
            <a:pPr algn="just">
              <a:buFont typeface="Wingdings" pitchFamily="2" charset="2"/>
              <a:buChar char="Ø"/>
            </a:pPr>
            <a:endParaRPr lang="en-US" sz="1800" dirty="0"/>
          </a:p>
        </p:txBody>
      </p:sp>
    </p:spTree>
    <p:extLst>
      <p:ext uri="{BB962C8B-B14F-4D97-AF65-F5344CB8AC3E}">
        <p14:creationId xmlns:p14="http://schemas.microsoft.com/office/powerpoint/2010/main" val="524146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a:bodyPr>
          <a:lstStyle/>
          <a:p>
            <a:pPr marL="137160" indent="0">
              <a:buNone/>
            </a:pPr>
            <a:r>
              <a:rPr lang="en-US" sz="1800" b="1" dirty="0">
                <a:solidFill>
                  <a:srgbClr val="FF0000"/>
                </a:solidFill>
              </a:rPr>
              <a:t>Statement of the problem</a:t>
            </a:r>
          </a:p>
          <a:p>
            <a:pPr algn="just">
              <a:buFont typeface="Wingdings" pitchFamily="2" charset="2"/>
              <a:buChar char="Ø"/>
            </a:pPr>
            <a:r>
              <a:rPr lang="en-US" sz="1800" dirty="0"/>
              <a:t>Water collection and management have been one of the most troubling issues that arouse the attention of researchers and scientists into trying to look for lasting solution to this challenge.</a:t>
            </a:r>
          </a:p>
          <a:p>
            <a:pPr algn="just">
              <a:buFont typeface="Wingdings" pitchFamily="2" charset="2"/>
              <a:buChar char="Ø"/>
            </a:pPr>
            <a:r>
              <a:rPr lang="en-US" sz="1800" dirty="0"/>
              <a:t>And this gave rise to the innovation and invention of smart home technologies that came to light in early 1990s in Europe and some other technological advanced countries.</a:t>
            </a:r>
          </a:p>
          <a:p>
            <a:pPr algn="just">
              <a:buFont typeface="Wingdings" pitchFamily="2" charset="2"/>
              <a:buChar char="Ø"/>
            </a:pPr>
            <a:r>
              <a:rPr lang="en-US" sz="1800" dirty="0"/>
              <a:t>Even though this seems to have become the answer to proper water collection and management in the society, it also has its attendant risks to its users which have questioned the technology’s harmfulness to its users, but unfortunately, this has not been properly addressed till date.</a:t>
            </a:r>
          </a:p>
          <a:p>
            <a:pPr marL="137160" indent="0">
              <a:buNone/>
            </a:pPr>
            <a:r>
              <a:rPr lang="en-US" sz="1800" b="1" dirty="0">
                <a:solidFill>
                  <a:srgbClr val="FF0000"/>
                </a:solidFill>
              </a:rPr>
              <a:t>Objectives of the study</a:t>
            </a:r>
            <a:endParaRPr lang="en-US" sz="1800" dirty="0">
              <a:solidFill>
                <a:srgbClr val="FF0000"/>
              </a:solidFill>
            </a:endParaRPr>
          </a:p>
          <a:p>
            <a:pPr marL="137160" indent="0" algn="just">
              <a:buNone/>
            </a:pPr>
            <a:r>
              <a:rPr lang="en-US" sz="1800" dirty="0"/>
              <a:t>The main objective of the study is to properly address the issue of adopting smart home technology in proper water collection and management system in the society. Other objectives are:</a:t>
            </a:r>
          </a:p>
          <a:p>
            <a:pPr lvl="0" algn="just">
              <a:buFont typeface="Wingdings" pitchFamily="2" charset="2"/>
              <a:buChar char="Ø"/>
            </a:pPr>
            <a:r>
              <a:rPr lang="en-US" sz="1800" dirty="0"/>
              <a:t>To ascertain benefits and risk of prospective users of smart home technologies in water collection and management. </a:t>
            </a:r>
          </a:p>
          <a:p>
            <a:pPr lvl="0" algn="just">
              <a:buFont typeface="Wingdings" pitchFamily="2" charset="2"/>
              <a:buChar char="Ø"/>
            </a:pPr>
            <a:r>
              <a:rPr lang="en-US" sz="1800" dirty="0"/>
              <a:t>To ascertain how the perception early adoption of smart home technologies have been distinctive</a:t>
            </a:r>
          </a:p>
          <a:p>
            <a:pPr lvl="0" algn="just">
              <a:buFont typeface="Wingdings" pitchFamily="2" charset="2"/>
              <a:buChar char="Ø"/>
            </a:pPr>
            <a:r>
              <a:rPr lang="en-US" sz="1800" dirty="0"/>
              <a:t>To find out how the industry market of smart home technologies have been able to align with the perception of prospective users as it concerns proper water collection and management system.</a:t>
            </a:r>
          </a:p>
          <a:p>
            <a:pPr marL="137160" indent="0" algn="just">
              <a:buNone/>
            </a:pPr>
            <a:endParaRPr lang="en-US" sz="1800" dirty="0"/>
          </a:p>
          <a:p>
            <a:pPr algn="just">
              <a:buFont typeface="Wingdings" pitchFamily="2" charset="2"/>
              <a:buChar char="Ø"/>
            </a:pPr>
            <a:endParaRPr lang="en-US" sz="1800" dirty="0"/>
          </a:p>
        </p:txBody>
      </p:sp>
    </p:spTree>
    <p:extLst>
      <p:ext uri="{BB962C8B-B14F-4D97-AF65-F5344CB8AC3E}">
        <p14:creationId xmlns:p14="http://schemas.microsoft.com/office/powerpoint/2010/main" val="2257227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a:bodyPr>
          <a:lstStyle/>
          <a:p>
            <a:pPr marL="137160" indent="0" algn="ctr">
              <a:buNone/>
            </a:pPr>
            <a:r>
              <a:rPr lang="en-US" sz="1800" b="1" dirty="0">
                <a:solidFill>
                  <a:srgbClr val="FF0000"/>
                </a:solidFill>
              </a:rPr>
              <a:t>Chapter Two</a:t>
            </a:r>
            <a:endParaRPr lang="en-US" sz="1800" dirty="0">
              <a:solidFill>
                <a:srgbClr val="FF0000"/>
              </a:solidFill>
            </a:endParaRPr>
          </a:p>
          <a:p>
            <a:pPr marL="137160" indent="0" algn="ctr">
              <a:buNone/>
            </a:pPr>
            <a:r>
              <a:rPr lang="en-US" sz="1800" b="1" dirty="0">
                <a:solidFill>
                  <a:srgbClr val="FF0000"/>
                </a:solidFill>
              </a:rPr>
              <a:t>Review of Related Literature</a:t>
            </a:r>
            <a:endParaRPr lang="en-US" sz="1800" dirty="0">
              <a:solidFill>
                <a:srgbClr val="FF0000"/>
              </a:solidFill>
            </a:endParaRPr>
          </a:p>
          <a:p>
            <a:pPr marL="137160" indent="0">
              <a:buNone/>
            </a:pPr>
            <a:r>
              <a:rPr lang="en-US" sz="1800" b="1" dirty="0">
                <a:solidFill>
                  <a:srgbClr val="FF0000"/>
                </a:solidFill>
              </a:rPr>
              <a:t>Early Adoption of Smart Home Technology in Water Collection and Management </a:t>
            </a:r>
            <a:endParaRPr lang="en-US" sz="1800" dirty="0">
              <a:solidFill>
                <a:srgbClr val="FF0000"/>
              </a:solidFill>
            </a:endParaRPr>
          </a:p>
          <a:p>
            <a:pPr algn="just">
              <a:buFont typeface="Wingdings" pitchFamily="2" charset="2"/>
              <a:buChar char="Ø"/>
            </a:pPr>
            <a:r>
              <a:rPr lang="en-US" sz="1800" dirty="0"/>
              <a:t>Research has shown that the early adoption of smart home technology in proper water collection and management have been perceived to have its attendant benefits and risks to its users (6).</a:t>
            </a:r>
          </a:p>
          <a:p>
            <a:pPr algn="just">
              <a:buFont typeface="Wingdings" pitchFamily="2" charset="2"/>
              <a:buChar char="Ø"/>
            </a:pPr>
            <a:r>
              <a:rPr lang="en-US" sz="1800" dirty="0"/>
              <a:t>According to Mann-Whitney (7), in his research study noted that early users of smart home technologies in water collection and management have argued that the technology have been more beneficial for their use, irrespective of its attendant risks which are usually caused where the users fails to adhere to the terms and conditions stipulated in its usage.</a:t>
            </a:r>
          </a:p>
          <a:p>
            <a:pPr marL="137160" indent="0" algn="just">
              <a:buNone/>
            </a:pPr>
            <a:r>
              <a:rPr lang="en-US" sz="1800" b="1" dirty="0">
                <a:solidFill>
                  <a:srgbClr val="FF0000"/>
                </a:solidFill>
              </a:rPr>
              <a:t>Benefits and Risks of Smart Home Technology in Water Collection and Management</a:t>
            </a:r>
            <a:endParaRPr lang="en-US" sz="1800" dirty="0">
              <a:solidFill>
                <a:srgbClr val="FF0000"/>
              </a:solidFill>
            </a:endParaRPr>
          </a:p>
          <a:p>
            <a:pPr algn="just">
              <a:buFont typeface="Wingdings" pitchFamily="2" charset="2"/>
              <a:buChar char="Ø"/>
            </a:pPr>
            <a:r>
              <a:rPr lang="en-US" sz="1800" dirty="0" err="1"/>
              <a:t>Strengers</a:t>
            </a:r>
            <a:r>
              <a:rPr lang="en-US" sz="1800" dirty="0"/>
              <a:t> (8) have argued that prospective users of smart home technology in water collection and management have aligned their faith in the multiple functionality of managing the use of energy</a:t>
            </a:r>
          </a:p>
          <a:p>
            <a:pPr algn="just">
              <a:buFont typeface="Wingdings" pitchFamily="2" charset="2"/>
              <a:buChar char="Ø"/>
            </a:pPr>
            <a:r>
              <a:rPr lang="en-US" sz="1800" dirty="0"/>
              <a:t>control of domestic environment and improving in security within their homes because of the efficiency of the device. </a:t>
            </a:r>
          </a:p>
          <a:p>
            <a:pPr algn="just">
              <a:buFont typeface="Wingdings" pitchFamily="2" charset="2"/>
              <a:buChar char="Ø"/>
            </a:pPr>
            <a:r>
              <a:rPr lang="en-US" sz="1800" dirty="0"/>
              <a:t>For </a:t>
            </a:r>
            <a:r>
              <a:rPr lang="en-US" sz="1800" dirty="0" err="1"/>
              <a:t>Koomey</a:t>
            </a:r>
            <a:r>
              <a:rPr lang="en-US" sz="1800" dirty="0"/>
              <a:t> et al. (9), they have argued that the positive or negative impact of smart home technologies have remained unclear and less explained for its users, which has become a risk factor in itself. </a:t>
            </a:r>
          </a:p>
          <a:p>
            <a:pPr algn="just">
              <a:buFont typeface="Wingdings" pitchFamily="2" charset="2"/>
              <a:buChar char="Ø"/>
            </a:pPr>
            <a:endParaRPr lang="en-US" sz="1800" dirty="0"/>
          </a:p>
          <a:p>
            <a:pPr algn="just">
              <a:buFont typeface="Wingdings" pitchFamily="2" charset="2"/>
              <a:buChar char="Ø"/>
            </a:pPr>
            <a:endParaRPr lang="en-US" sz="1800" dirty="0"/>
          </a:p>
        </p:txBody>
      </p:sp>
    </p:spTree>
    <p:extLst>
      <p:ext uri="{BB962C8B-B14F-4D97-AF65-F5344CB8AC3E}">
        <p14:creationId xmlns:p14="http://schemas.microsoft.com/office/powerpoint/2010/main" val="2640665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a:bodyPr>
          <a:lstStyle/>
          <a:p>
            <a:pPr marL="137160" indent="0" algn="ctr">
              <a:buNone/>
            </a:pPr>
            <a:r>
              <a:rPr lang="en-US" sz="1800" b="1" dirty="0">
                <a:solidFill>
                  <a:srgbClr val="FF0000"/>
                </a:solidFill>
              </a:rPr>
              <a:t>Chapter Three</a:t>
            </a:r>
            <a:endParaRPr lang="en-US" sz="1800" dirty="0">
              <a:solidFill>
                <a:srgbClr val="FF0000"/>
              </a:solidFill>
            </a:endParaRPr>
          </a:p>
          <a:p>
            <a:pPr marL="137160" indent="0" algn="ctr">
              <a:buNone/>
            </a:pPr>
            <a:r>
              <a:rPr lang="en-US" sz="1800" b="1" dirty="0">
                <a:solidFill>
                  <a:srgbClr val="FF0000"/>
                </a:solidFill>
              </a:rPr>
              <a:t>Design and Implementation</a:t>
            </a:r>
            <a:endParaRPr lang="en-US" sz="1800" dirty="0">
              <a:solidFill>
                <a:srgbClr val="FF0000"/>
              </a:solidFill>
            </a:endParaRPr>
          </a:p>
          <a:p>
            <a:pPr marL="137160" indent="0">
              <a:buNone/>
            </a:pPr>
            <a:r>
              <a:rPr lang="en-US" sz="1800" b="1" dirty="0">
                <a:solidFill>
                  <a:srgbClr val="FF0000"/>
                </a:solidFill>
              </a:rPr>
              <a:t>Survey Design	</a:t>
            </a:r>
            <a:endParaRPr lang="en-US" sz="1800" dirty="0">
              <a:solidFill>
                <a:srgbClr val="FF0000"/>
              </a:solidFill>
            </a:endParaRPr>
          </a:p>
          <a:p>
            <a:pPr algn="just">
              <a:buFont typeface="Wingdings" pitchFamily="2" charset="2"/>
              <a:buChar char="Ø"/>
            </a:pPr>
            <a:r>
              <a:rPr lang="en-US" sz="1800" dirty="0"/>
              <a:t>This research will be adopting a combination of qualitative and quantitative research survey design wherein expert opinions and scholarly views will be reviewed, and government policy documents will also be analyzed on water collection and management system using smart home technology</a:t>
            </a:r>
          </a:p>
          <a:p>
            <a:pPr algn="just">
              <a:buFont typeface="Wingdings" pitchFamily="2" charset="2"/>
              <a:buChar char="Ø"/>
            </a:pPr>
            <a:r>
              <a:rPr lang="en-US" sz="1800" dirty="0"/>
              <a:t>This approach was taken with the cognizance of the questions put in place to guide the issue of water collection and management using smart home technology in the chosen survey area as to proper guide the survey method adopted for this research</a:t>
            </a:r>
          </a:p>
          <a:p>
            <a:pPr algn="just">
              <a:buFont typeface="Wingdings" pitchFamily="2" charset="2"/>
              <a:buChar char="Ø"/>
            </a:pPr>
            <a:r>
              <a:rPr lang="en-US" sz="1800" dirty="0"/>
              <a:t>A ten year policy document of government will be taken into consideration with the view of looking at the future as to enable exploration of possible different types of benefits that may arise in the application of water collection and management in the study area. </a:t>
            </a:r>
          </a:p>
          <a:p>
            <a:pPr marL="137160" indent="0">
              <a:buNone/>
            </a:pPr>
            <a:r>
              <a:rPr lang="en-US" sz="1800" b="1" dirty="0">
                <a:solidFill>
                  <a:srgbClr val="FF0000"/>
                </a:solidFill>
              </a:rPr>
              <a:t>Research Approach </a:t>
            </a:r>
            <a:endParaRPr lang="en-US" sz="1800" dirty="0">
              <a:solidFill>
                <a:srgbClr val="FF0000"/>
              </a:solidFill>
            </a:endParaRPr>
          </a:p>
          <a:p>
            <a:pPr algn="just">
              <a:buFont typeface="Wingdings" pitchFamily="2" charset="2"/>
              <a:buChar char="Ø"/>
            </a:pPr>
            <a:r>
              <a:rPr lang="en-US" sz="1800" dirty="0"/>
              <a:t>The study will be adopting a hypothetical narrative approach on the multiple potential future on water collection and management using smart home technology, and this will only be possible depending on the decision that are made by policy makers at critical junctures</a:t>
            </a:r>
          </a:p>
          <a:p>
            <a:pPr algn="just">
              <a:buFont typeface="Wingdings" pitchFamily="2" charset="2"/>
              <a:buChar char="Ø"/>
            </a:pPr>
            <a:r>
              <a:rPr lang="en-US" sz="1800" dirty="0"/>
              <a:t>The policy of decision makers on this is aimed at raise critical questions across the connection of social, environmental and institutional system. </a:t>
            </a:r>
          </a:p>
        </p:txBody>
      </p:sp>
    </p:spTree>
    <p:extLst>
      <p:ext uri="{BB962C8B-B14F-4D97-AF65-F5344CB8AC3E}">
        <p14:creationId xmlns:p14="http://schemas.microsoft.com/office/powerpoint/2010/main" val="1284515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a:bodyPr>
          <a:lstStyle/>
          <a:p>
            <a:pPr marL="137160" indent="0" algn="ctr">
              <a:buNone/>
            </a:pPr>
            <a:r>
              <a:rPr lang="en-US" sz="1800" b="1" dirty="0">
                <a:solidFill>
                  <a:srgbClr val="FF0000"/>
                </a:solidFill>
              </a:rPr>
              <a:t>Chapter Four</a:t>
            </a:r>
            <a:endParaRPr lang="en-US" sz="1800" dirty="0">
              <a:solidFill>
                <a:srgbClr val="FF0000"/>
              </a:solidFill>
            </a:endParaRPr>
          </a:p>
          <a:p>
            <a:pPr marL="137160" indent="0" algn="ctr">
              <a:buNone/>
            </a:pPr>
            <a:r>
              <a:rPr lang="en-US" sz="1800" b="1" dirty="0">
                <a:solidFill>
                  <a:srgbClr val="FF0000"/>
                </a:solidFill>
              </a:rPr>
              <a:t>Presentation and Analysis of Results</a:t>
            </a:r>
            <a:endParaRPr lang="en-US" sz="1800" dirty="0">
              <a:solidFill>
                <a:srgbClr val="FF0000"/>
              </a:solidFill>
            </a:endParaRPr>
          </a:p>
          <a:p>
            <a:pPr marL="137160" indent="0">
              <a:buNone/>
            </a:pPr>
            <a:r>
              <a:rPr lang="en-US" sz="1800" b="1" dirty="0">
                <a:solidFill>
                  <a:srgbClr val="FF0000"/>
                </a:solidFill>
              </a:rPr>
              <a:t>Data Presentation</a:t>
            </a:r>
            <a:endParaRPr lang="en-US" sz="1800" dirty="0">
              <a:solidFill>
                <a:srgbClr val="FF0000"/>
              </a:solidFill>
            </a:endParaRPr>
          </a:p>
          <a:p>
            <a:pPr algn="just">
              <a:buFont typeface="Wingdings" pitchFamily="2" charset="2"/>
              <a:buChar char="Ø"/>
            </a:pPr>
            <a:r>
              <a:rPr lang="en-US" sz="1800" dirty="0"/>
              <a:t>Data collated from policy documents and scholar literatures will be used to guide the presentation of the study. </a:t>
            </a:r>
          </a:p>
          <a:p>
            <a:pPr algn="just">
              <a:buFont typeface="Wingdings" pitchFamily="2" charset="2"/>
              <a:buChar char="Ø"/>
            </a:pPr>
            <a:r>
              <a:rPr lang="en-US" sz="1800" dirty="0"/>
              <a:t>These views and policy documents will be used to analyze the variable - water collection and management system using smart home technology.</a:t>
            </a:r>
          </a:p>
          <a:p>
            <a:pPr algn="just">
              <a:buFont typeface="Wingdings" pitchFamily="2" charset="2"/>
              <a:buChar char="Ø"/>
            </a:pPr>
            <a:r>
              <a:rPr lang="en-US" sz="1800" dirty="0"/>
              <a:t>The data gathered will be synchronized during analysis as it deals mainly on important documentaries that will be adopted in the cause of the study.</a:t>
            </a:r>
          </a:p>
          <a:p>
            <a:pPr marL="137160" indent="0">
              <a:buNone/>
            </a:pPr>
            <a:r>
              <a:rPr lang="en-US" sz="1800" b="1" dirty="0">
                <a:solidFill>
                  <a:srgbClr val="FF0000"/>
                </a:solidFill>
              </a:rPr>
              <a:t>Data Analysis and Results </a:t>
            </a:r>
            <a:endParaRPr lang="en-US" sz="1800" dirty="0">
              <a:solidFill>
                <a:srgbClr val="FF0000"/>
              </a:solidFill>
            </a:endParaRPr>
          </a:p>
          <a:p>
            <a:pPr algn="just">
              <a:buFont typeface="Wingdings" pitchFamily="2" charset="2"/>
              <a:buChar char="Ø"/>
            </a:pPr>
            <a:r>
              <a:rPr lang="en-US" sz="1800" dirty="0"/>
              <a:t>In most developing economies, unlike in Europe, the issue of water collection and management has become a major challenge</a:t>
            </a:r>
          </a:p>
          <a:p>
            <a:pPr algn="just">
              <a:buFont typeface="Wingdings" pitchFamily="2" charset="2"/>
              <a:buChar char="Ø"/>
            </a:pPr>
            <a:r>
              <a:rPr lang="en-US" sz="1800" dirty="0"/>
              <a:t>Water shortage is one major challenge the state have been combating over the years (10). </a:t>
            </a:r>
          </a:p>
          <a:p>
            <a:pPr algn="just">
              <a:buFont typeface="Wingdings" pitchFamily="2" charset="2"/>
              <a:buChar char="Ø"/>
            </a:pPr>
            <a:r>
              <a:rPr lang="en-US" sz="1800" dirty="0"/>
              <a:t>Water desalination, water distribution, and water treatment have received significant attention, but the problem has remained in place (11). </a:t>
            </a:r>
          </a:p>
          <a:p>
            <a:pPr algn="just">
              <a:buFont typeface="Wingdings" pitchFamily="2" charset="2"/>
              <a:buChar char="Ø"/>
            </a:pPr>
            <a:r>
              <a:rPr lang="en-US" sz="1800" dirty="0"/>
              <a:t>The desalinated water pipelines that run through urban metropolitan cities have not been enough to attend to the challenges of water collection and management, hence the importance of adopting smart home technology in the collection and management of water distribution</a:t>
            </a:r>
            <a:endParaRPr lang="en-US" sz="1800" b="1" dirty="0"/>
          </a:p>
          <a:p>
            <a:pPr algn="just">
              <a:buFont typeface="Wingdings" pitchFamily="2" charset="2"/>
              <a:buChar char="Ø"/>
            </a:pPr>
            <a:r>
              <a:rPr lang="en-US" sz="1800" dirty="0"/>
              <a:t>Consumers are made to get water supply at great cost, but despite this, the quality of water supply has remained very low (12). </a:t>
            </a:r>
          </a:p>
          <a:p>
            <a:pPr>
              <a:buFont typeface="Wingdings" pitchFamily="2" charset="2"/>
              <a:buChar char="Ø"/>
            </a:pPr>
            <a:endParaRPr lang="en-US" sz="1800" dirty="0"/>
          </a:p>
          <a:p>
            <a:pPr marL="137160" indent="0">
              <a:buNone/>
            </a:pPr>
            <a:endParaRPr lang="en-US" sz="1800" dirty="0"/>
          </a:p>
        </p:txBody>
      </p:sp>
    </p:spTree>
    <p:extLst>
      <p:ext uri="{BB962C8B-B14F-4D97-AF65-F5344CB8AC3E}">
        <p14:creationId xmlns:p14="http://schemas.microsoft.com/office/powerpoint/2010/main" val="4129981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a:bodyPr>
          <a:lstStyle/>
          <a:p>
            <a:pPr algn="just">
              <a:buFont typeface="Wingdings" pitchFamily="2" charset="2"/>
              <a:buChar char="Ø"/>
            </a:pPr>
            <a:r>
              <a:rPr lang="en-US" sz="1800" dirty="0"/>
              <a:t>Different diagrams will be displayed in the appendices where the use of smart home technology</a:t>
            </a:r>
          </a:p>
          <a:p>
            <a:pPr algn="just">
              <a:buFont typeface="Wingdings" pitchFamily="2" charset="2"/>
              <a:buChar char="Ø"/>
            </a:pPr>
            <a:r>
              <a:rPr lang="en-US" sz="1800" dirty="0"/>
              <a:t>Such as </a:t>
            </a:r>
            <a:r>
              <a:rPr lang="en-US" sz="1800" dirty="0" err="1"/>
              <a:t>IoT</a:t>
            </a:r>
            <a:r>
              <a:rPr lang="en-US" sz="1800" dirty="0"/>
              <a:t>, using hybrid application of </a:t>
            </a:r>
            <a:r>
              <a:rPr lang="en-US" sz="1800" dirty="0" err="1"/>
              <a:t>IoT</a:t>
            </a:r>
            <a:r>
              <a:rPr lang="en-US" sz="1800" dirty="0"/>
              <a:t> device to make up the hybrid system and this device helps to measure water tank height, and sends real time information to the cloud through the use of smart technological device.</a:t>
            </a:r>
          </a:p>
          <a:p>
            <a:pPr algn="just">
              <a:buFont typeface="Wingdings" pitchFamily="2" charset="2"/>
              <a:buChar char="Ø"/>
            </a:pPr>
            <a:r>
              <a:rPr lang="en-US" sz="1800" dirty="0"/>
              <a:t>The use of the GSM device in the application of smart home technology sends a signal to another device – a motor controlled device, which activates and deactivates the motor signal automatically</a:t>
            </a:r>
          </a:p>
          <a:p>
            <a:pPr algn="just">
              <a:buFont typeface="Wingdings" pitchFamily="2" charset="2"/>
              <a:buChar char="Ø"/>
            </a:pPr>
            <a:r>
              <a:rPr lang="en-US" sz="1800" dirty="0"/>
              <a:t>And with the use of this technology, taking care of any possible leakage in the measurement of the hybrid application would have been properly taken care of.</a:t>
            </a:r>
          </a:p>
          <a:p>
            <a:pPr algn="just">
              <a:buFont typeface="Wingdings" pitchFamily="2" charset="2"/>
              <a:buChar char="Ø"/>
            </a:pPr>
            <a:r>
              <a:rPr lang="en-US" sz="1800" dirty="0"/>
              <a:t>All the device needs is a constant data connection to monitor the real time connection between the devices (13). </a:t>
            </a:r>
          </a:p>
        </p:txBody>
      </p:sp>
    </p:spTree>
    <p:extLst>
      <p:ext uri="{BB962C8B-B14F-4D97-AF65-F5344CB8AC3E}">
        <p14:creationId xmlns:p14="http://schemas.microsoft.com/office/powerpoint/2010/main" val="4183811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 y="0"/>
            <a:ext cx="8991600" cy="6858000"/>
          </a:xfrm>
        </p:spPr>
        <p:txBody>
          <a:bodyPr>
            <a:normAutofit/>
          </a:bodyPr>
          <a:lstStyle/>
          <a:p>
            <a:pPr marL="137160" indent="0" algn="ctr">
              <a:buNone/>
            </a:pPr>
            <a:r>
              <a:rPr lang="en-US" sz="1800" b="1" dirty="0">
                <a:solidFill>
                  <a:srgbClr val="FF0000"/>
                </a:solidFill>
              </a:rPr>
              <a:t>Chapter Five</a:t>
            </a:r>
            <a:endParaRPr lang="en-US" sz="1800" dirty="0">
              <a:solidFill>
                <a:srgbClr val="FF0000"/>
              </a:solidFill>
            </a:endParaRPr>
          </a:p>
          <a:p>
            <a:pPr marL="137160" indent="0" algn="ctr">
              <a:buNone/>
            </a:pPr>
            <a:r>
              <a:rPr lang="en-US" sz="1800" b="1" dirty="0">
                <a:solidFill>
                  <a:srgbClr val="FF0000"/>
                </a:solidFill>
              </a:rPr>
              <a:t>Conclusion and Recommendations</a:t>
            </a:r>
            <a:endParaRPr lang="en-US" sz="1800" dirty="0">
              <a:solidFill>
                <a:srgbClr val="FF0000"/>
              </a:solidFill>
            </a:endParaRPr>
          </a:p>
          <a:p>
            <a:pPr algn="just">
              <a:buFont typeface="Wingdings" pitchFamily="2" charset="2"/>
              <a:buChar char="Ø"/>
            </a:pPr>
            <a:r>
              <a:rPr lang="en-US" sz="1800" dirty="0"/>
              <a:t>The study was able to examine the risk and prospect of using smart home technology is water collection and management using the </a:t>
            </a:r>
            <a:r>
              <a:rPr lang="en-US" sz="1800" dirty="0" err="1"/>
              <a:t>IoT</a:t>
            </a:r>
            <a:r>
              <a:rPr lang="en-US" sz="1800" dirty="0"/>
              <a:t> new innovation in the management of water collection and distribution in the case study area</a:t>
            </a:r>
          </a:p>
          <a:p>
            <a:pPr algn="just">
              <a:buFont typeface="Wingdings" pitchFamily="2" charset="2"/>
              <a:buChar char="Ø"/>
            </a:pPr>
            <a:r>
              <a:rPr lang="en-US" sz="1800" dirty="0"/>
              <a:t>. The technology was able to ascertain the perception of early adoption of smart home technology for both commercial and private usage in homes and commercial centres with government intervention and adequate policies from policy makers in government. </a:t>
            </a:r>
          </a:p>
          <a:p>
            <a:pPr algn="just">
              <a:buFont typeface="Wingdings" pitchFamily="2" charset="2"/>
              <a:buChar char="Ø"/>
            </a:pPr>
            <a:r>
              <a:rPr lang="en-US" sz="1800" dirty="0"/>
              <a:t>The scholarly views aligned with how the industry market of smart home technology have been able to properly address the issue of proper water collection and management system in the study area. The study therefore recommended that:</a:t>
            </a:r>
          </a:p>
          <a:p>
            <a:pPr algn="just">
              <a:buFont typeface="Wingdings" pitchFamily="2" charset="2"/>
              <a:buChar char="§"/>
            </a:pPr>
            <a:r>
              <a:rPr lang="en-US" sz="1800" dirty="0"/>
              <a:t>There should be a novel architecture with a view of achieving low cost and flexibility in the use of smart home technology in water collection and management, with emphasis on developing economies (14)</a:t>
            </a:r>
          </a:p>
          <a:p>
            <a:pPr algn="just">
              <a:buFont typeface="Wingdings" pitchFamily="2" charset="2"/>
              <a:buChar char="§"/>
            </a:pPr>
            <a:r>
              <a:rPr lang="en-US" sz="1800" dirty="0"/>
              <a:t>Additional innovation should be added to the smart home technology for proper and efficient water collection and management as to attend to the issue of poor network connection, high data consumption, and low risk for its users, this is necessary for low income earners and developing economies (15)</a:t>
            </a:r>
          </a:p>
          <a:p>
            <a:pPr algn="just">
              <a:buFont typeface="Wingdings" pitchFamily="2" charset="2"/>
              <a:buChar char="Ø"/>
            </a:pPr>
            <a:endParaRPr lang="en-US" sz="1800" dirty="0">
              <a:solidFill>
                <a:srgbClr val="FF0000"/>
              </a:solidFill>
            </a:endParaRPr>
          </a:p>
        </p:txBody>
      </p:sp>
    </p:spTree>
    <p:extLst>
      <p:ext uri="{BB962C8B-B14F-4D97-AF65-F5344CB8AC3E}">
        <p14:creationId xmlns:p14="http://schemas.microsoft.com/office/powerpoint/2010/main" val="2246069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 y="0"/>
            <a:ext cx="9067800" cy="6858000"/>
          </a:xfrm>
        </p:spPr>
        <p:txBody>
          <a:bodyPr>
            <a:normAutofit/>
          </a:bodyPr>
          <a:lstStyle/>
          <a:p>
            <a:pPr marL="137160" indent="0">
              <a:buNone/>
            </a:pPr>
            <a:r>
              <a:rPr lang="en-US" sz="1400" b="1" dirty="0">
                <a:solidFill>
                  <a:srgbClr val="FF0000"/>
                </a:solidFill>
              </a:rPr>
              <a:t>References</a:t>
            </a:r>
            <a:endParaRPr lang="en-US" sz="1400" dirty="0">
              <a:solidFill>
                <a:srgbClr val="FF0000"/>
              </a:solidFill>
            </a:endParaRPr>
          </a:p>
          <a:p>
            <a:pPr marL="480060" lvl="0" indent="-342900" algn="just">
              <a:buFont typeface="+mj-lt"/>
              <a:buAutoNum type="arabicPeriod"/>
            </a:pPr>
            <a:r>
              <a:rPr lang="en-US" sz="1500" dirty="0"/>
              <a:t>European Commission (EC), Towards an Integrated Strategic Energy Technology (SET) Plan: Accelerating the European Energy System Transformation. European Commission, Brussels, Belgium, (EC); 2015</a:t>
            </a:r>
          </a:p>
          <a:p>
            <a:pPr marL="480060" lvl="0" indent="-342900" algn="just">
              <a:buFont typeface="+mj-lt"/>
              <a:buAutoNum type="arabicPeriod"/>
            </a:pPr>
            <a:r>
              <a:rPr lang="en-US" sz="1500" dirty="0"/>
              <a:t>S.C.R. Lewis. Energy in the Smart Home. The Connected Home: The Future of Domestic Life. In: Harper R. (ed.), Springer-</a:t>
            </a:r>
            <a:r>
              <a:rPr lang="en-US" sz="1500" dirty="0" err="1"/>
              <a:t>Verlag</a:t>
            </a:r>
            <a:r>
              <a:rPr lang="en-US" sz="1500" dirty="0"/>
              <a:t>, London, UK, (2012) pp. 281–300. </a:t>
            </a:r>
          </a:p>
          <a:p>
            <a:pPr marL="480060" lvl="0" indent="-342900" algn="just">
              <a:buFont typeface="+mj-lt"/>
              <a:buAutoNum type="arabicPeriod"/>
            </a:pPr>
            <a:r>
              <a:rPr lang="en-US" sz="1500" dirty="0"/>
              <a:t>S.K. Firth; F. </a:t>
            </a:r>
            <a:r>
              <a:rPr lang="en-US" sz="1500" dirty="0" err="1"/>
              <a:t>Fouchal</a:t>
            </a:r>
            <a:r>
              <a:rPr lang="en-US" sz="1500" dirty="0"/>
              <a:t>, T. Kane, V. </a:t>
            </a:r>
            <a:r>
              <a:rPr lang="en-US" sz="1500" dirty="0" err="1"/>
              <a:t>Dimitriou</a:t>
            </a:r>
            <a:r>
              <a:rPr lang="en-US" sz="1500" dirty="0"/>
              <a:t>, and T. Hassan. Decision support systems for domestic retrofit provision using smart home data streams. In: Proceedings of the 30th International Conference on Applications of IT in the AEC Industry. Move Towards Smart Buildings: Infrastructures and Cities., Beijing, China (2013).</a:t>
            </a:r>
          </a:p>
          <a:p>
            <a:pPr marL="480060" lvl="0" indent="-342900" algn="just">
              <a:buFont typeface="+mj-lt"/>
              <a:buAutoNum type="arabicPeriod"/>
            </a:pPr>
            <a:r>
              <a:rPr lang="en-US" sz="1500" dirty="0"/>
              <a:t>N. </a:t>
            </a:r>
            <a:r>
              <a:rPr lang="en-US" sz="1500" dirty="0" err="1"/>
              <a:t>Balta-Ozkan</a:t>
            </a:r>
            <a:r>
              <a:rPr lang="en-US" sz="1500" dirty="0"/>
              <a:t>, B. </a:t>
            </a:r>
            <a:r>
              <a:rPr lang="en-US" sz="1500" dirty="0" err="1"/>
              <a:t>Boteler</a:t>
            </a:r>
            <a:r>
              <a:rPr lang="en-US" sz="1500" dirty="0"/>
              <a:t>, and O. </a:t>
            </a:r>
            <a:r>
              <a:rPr lang="en-US" sz="1500" dirty="0" err="1"/>
              <a:t>Amerighi</a:t>
            </a:r>
            <a:r>
              <a:rPr lang="en-US" sz="1500" dirty="0"/>
              <a:t>. European smart home market development: public views on technical and economic aspects across the United Kingdom, Germany and Italy. Energy Res. Soc. Sci. 3, (2014) 65–77.</a:t>
            </a:r>
          </a:p>
          <a:p>
            <a:pPr marL="480060" lvl="0" indent="-342900" algn="just">
              <a:buFont typeface="+mj-lt"/>
              <a:buAutoNum type="arabicPeriod"/>
            </a:pPr>
            <a:r>
              <a:rPr lang="en-US" sz="1500" dirty="0"/>
              <a:t>E. Harms. Smart home – good things come to those who wait. In: Proceedings of the 8th International Conference on Energy Efficiency in Domestic Appliances and Lighting (EEDAL’15). Luzern, Switzerland (2015).</a:t>
            </a:r>
          </a:p>
          <a:p>
            <a:pPr marL="480060" lvl="0" indent="-342900" algn="just">
              <a:buFont typeface="+mj-lt"/>
              <a:buAutoNum type="arabicPeriod"/>
            </a:pPr>
            <a:r>
              <a:rPr lang="en-US" sz="1500" dirty="0"/>
              <a:t>F.K. Aldrich. Smart Homes: Past, Present and Future. Inside the Smart Home. In: Harper, R. (ed.). Springer-</a:t>
            </a:r>
            <a:r>
              <a:rPr lang="en-US" sz="1500" dirty="0" err="1"/>
              <a:t>Verlag</a:t>
            </a:r>
            <a:r>
              <a:rPr lang="en-US" sz="1500" dirty="0"/>
              <a:t>, London, (2003) pp. 17–39.</a:t>
            </a:r>
          </a:p>
          <a:p>
            <a:pPr marL="480060" lvl="0" indent="-342900" algn="just">
              <a:buFont typeface="+mj-lt"/>
              <a:buAutoNum type="arabicPeriod"/>
            </a:pPr>
            <a:r>
              <a:rPr lang="en-US" sz="1500" dirty="0"/>
              <a:t>A. Mann-Whitney. Smart homes as a means to sustainable energy consumption: a study of consumer perceptions. J. </a:t>
            </a:r>
            <a:r>
              <a:rPr lang="en-US" sz="1500" dirty="0" err="1"/>
              <a:t>Consum</a:t>
            </a:r>
            <a:r>
              <a:rPr lang="en-US" sz="1500" dirty="0"/>
              <a:t>. Policy 35, (2012) 23–41.</a:t>
            </a:r>
          </a:p>
          <a:p>
            <a:pPr marL="480060" lvl="0" indent="-342900" algn="just">
              <a:buFont typeface="+mj-lt"/>
              <a:buAutoNum type="arabicPeriod"/>
            </a:pPr>
            <a:r>
              <a:rPr lang="en-US" sz="1500" dirty="0"/>
              <a:t>Y. </a:t>
            </a:r>
            <a:r>
              <a:rPr lang="en-US" sz="1500" dirty="0" err="1"/>
              <a:t>Strengers</a:t>
            </a:r>
            <a:r>
              <a:rPr lang="en-US" sz="1500" dirty="0"/>
              <a:t>. Smart Energy Technologies in Everyday Life: Smart Utopia?. Palgrave Macmillan, Basingstoke (2013).</a:t>
            </a:r>
          </a:p>
          <a:p>
            <a:pPr marL="480060" indent="-342900" algn="just">
              <a:buFont typeface="+mj-lt"/>
              <a:buAutoNum type="arabicPeriod"/>
            </a:pPr>
            <a:r>
              <a:rPr lang="en-US" sz="1600" dirty="0"/>
              <a:t>J.G. </a:t>
            </a:r>
            <a:r>
              <a:rPr lang="en-US" sz="1600" dirty="0" err="1"/>
              <a:t>Koomey</a:t>
            </a:r>
            <a:r>
              <a:rPr lang="en-US" sz="1600" dirty="0"/>
              <a:t>, H. Scott-Matthews and E. Williams. Smart everything: will intelligent systems reduce resource use? </a:t>
            </a:r>
            <a:r>
              <a:rPr lang="en-US" sz="1600" dirty="0" err="1"/>
              <a:t>Annu</a:t>
            </a:r>
            <a:r>
              <a:rPr lang="en-US" sz="1600" dirty="0"/>
              <a:t>. Rev. Environ. </a:t>
            </a:r>
            <a:r>
              <a:rPr lang="en-US" sz="1600" dirty="0" err="1"/>
              <a:t>Resour</a:t>
            </a:r>
            <a:r>
              <a:rPr lang="en-US" sz="1600" dirty="0"/>
              <a:t>. 38 (1), (2013) 311–343. </a:t>
            </a:r>
          </a:p>
          <a:p>
            <a:pPr marL="480060" indent="-342900" algn="just">
              <a:buFont typeface="+mj-lt"/>
              <a:buAutoNum type="arabicPeriod"/>
            </a:pPr>
            <a:r>
              <a:rPr lang="en-US" sz="1600" dirty="0"/>
              <a:t>F. </a:t>
            </a:r>
            <a:r>
              <a:rPr lang="en-US" sz="1600" dirty="0" err="1"/>
              <a:t>Gangale</a:t>
            </a:r>
            <a:r>
              <a:rPr lang="en-US" sz="1600" dirty="0"/>
              <a:t>, A. </a:t>
            </a:r>
            <a:r>
              <a:rPr lang="en-US" sz="1600" dirty="0" err="1"/>
              <a:t>Mengolini</a:t>
            </a:r>
            <a:r>
              <a:rPr lang="en-US" sz="1600" dirty="0"/>
              <a:t>, and I. </a:t>
            </a:r>
            <a:r>
              <a:rPr lang="en-US" sz="1600" dirty="0" err="1"/>
              <a:t>Onyeji</a:t>
            </a:r>
            <a:r>
              <a:rPr lang="en-US" sz="1600" dirty="0"/>
              <a:t>. Consumer engagement: an insight from smart grid projects in Europe. Energy Policy 60, (2013) 621–628.</a:t>
            </a:r>
          </a:p>
          <a:p>
            <a:pPr marL="480060" lvl="0" indent="-342900" algn="just">
              <a:buFont typeface="+mj-lt"/>
              <a:buAutoNum type="arabicPeriod"/>
            </a:pPr>
            <a:endParaRPr lang="en-US" sz="1500" dirty="0"/>
          </a:p>
          <a:p>
            <a:pPr marL="137160" indent="0">
              <a:buNone/>
            </a:pPr>
            <a:endParaRPr lang="en-US" sz="1400" dirty="0"/>
          </a:p>
        </p:txBody>
      </p:sp>
    </p:spTree>
    <p:extLst>
      <p:ext uri="{BB962C8B-B14F-4D97-AF65-F5344CB8AC3E}">
        <p14:creationId xmlns:p14="http://schemas.microsoft.com/office/powerpoint/2010/main" val="3471883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a:bodyPr>
          <a:lstStyle/>
          <a:p>
            <a:pPr marL="137160" lvl="0" indent="0" algn="just">
              <a:lnSpc>
                <a:spcPct val="150000"/>
              </a:lnSpc>
              <a:buNone/>
            </a:pPr>
            <a:r>
              <a:rPr lang="en-US" sz="1600" dirty="0"/>
              <a:t>11. D. J. Cook. How smart is your home? Science 335 (6076), (2012) 1579–1581.</a:t>
            </a:r>
          </a:p>
          <a:p>
            <a:pPr marL="137160" lvl="0" indent="0" algn="just">
              <a:lnSpc>
                <a:spcPct val="150000"/>
              </a:lnSpc>
              <a:buNone/>
            </a:pPr>
            <a:r>
              <a:rPr lang="en-US" sz="1600" dirty="0"/>
              <a:t>12. R.J. Robles and T. Kim.  Applications, systems and methods in smart home technology: a review. Int. J. Adv. Sci. Technol. 15, (2010) 37–48.</a:t>
            </a:r>
          </a:p>
          <a:p>
            <a:pPr marL="137160" lvl="0" indent="0" algn="just">
              <a:lnSpc>
                <a:spcPct val="150000"/>
              </a:lnSpc>
              <a:buNone/>
            </a:pPr>
            <a:r>
              <a:rPr lang="en-US" sz="1600" dirty="0"/>
              <a:t>13. R. </a:t>
            </a:r>
            <a:r>
              <a:rPr lang="en-US" sz="1600" dirty="0" err="1"/>
              <a:t>AlGhamdi</a:t>
            </a:r>
            <a:r>
              <a:rPr lang="en-US" sz="1600" dirty="0"/>
              <a:t>, R. and S.K. Sharma. </a:t>
            </a:r>
            <a:r>
              <a:rPr lang="en-US" sz="1600" dirty="0" err="1"/>
              <a:t>IoT</a:t>
            </a:r>
            <a:r>
              <a:rPr lang="en-US" sz="1600" dirty="0"/>
              <a:t>-Based </a:t>
            </a:r>
            <a:r>
              <a:rPr lang="en-US" sz="1600" dirty="0" err="1"/>
              <a:t>SmartWater</a:t>
            </a:r>
            <a:r>
              <a:rPr lang="en-US" sz="1600" dirty="0"/>
              <a:t> Management Systems for Residential Buildings in Saudi Arabia. Processes (2022), 10, 2462. </a:t>
            </a:r>
          </a:p>
          <a:p>
            <a:pPr marL="137160" lvl="0" indent="0" algn="just">
              <a:lnSpc>
                <a:spcPct val="150000"/>
              </a:lnSpc>
              <a:buNone/>
            </a:pPr>
            <a:r>
              <a:rPr lang="en-US" sz="1600" dirty="0"/>
              <a:t>14. H. Padilla-</a:t>
            </a:r>
            <a:r>
              <a:rPr lang="en-US" sz="1600" dirty="0" err="1"/>
              <a:t>Díaz</a:t>
            </a:r>
            <a:r>
              <a:rPr lang="en-US" sz="1600" dirty="0"/>
              <a:t>. Comparing technological hype cycles: towards theory. Technol. Forecast. Soc. Change 80 (8), (2021) 1615–1628.</a:t>
            </a:r>
          </a:p>
          <a:p>
            <a:pPr marL="137160" lvl="0" indent="0" algn="just">
              <a:lnSpc>
                <a:spcPct val="150000"/>
              </a:lnSpc>
              <a:buNone/>
            </a:pPr>
            <a:r>
              <a:rPr lang="en-US" sz="1600" dirty="0"/>
              <a:t>15. C. De Wet. Smart homes and their users: </a:t>
            </a:r>
            <a:r>
              <a:rPr lang="en-US" sz="1600" dirty="0" err="1"/>
              <a:t>asystematic</a:t>
            </a:r>
            <a:r>
              <a:rPr lang="en-US" sz="1600" dirty="0"/>
              <a:t> analysis and key challenges. Pers. Ubiquitous </a:t>
            </a:r>
            <a:r>
              <a:rPr lang="en-US" sz="1600" dirty="0" err="1"/>
              <a:t>Comput</a:t>
            </a:r>
            <a:r>
              <a:rPr lang="en-US" sz="1600" dirty="0"/>
              <a:t>. 19 (2), (2021) 463–476.</a:t>
            </a:r>
          </a:p>
          <a:p>
            <a:pPr marL="137160" lvl="0" indent="0">
              <a:buNone/>
            </a:pPr>
            <a:endParaRPr lang="en-US" sz="1600" dirty="0"/>
          </a:p>
          <a:p>
            <a:pPr marL="137160" indent="0">
              <a:buNone/>
            </a:pPr>
            <a:endParaRPr lang="en-US" sz="1500" dirty="0"/>
          </a:p>
        </p:txBody>
      </p:sp>
    </p:spTree>
    <p:extLst>
      <p:ext uri="{BB962C8B-B14F-4D97-AF65-F5344CB8AC3E}">
        <p14:creationId xmlns:p14="http://schemas.microsoft.com/office/powerpoint/2010/main" val="193508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a:bodyPr>
          <a:lstStyle/>
          <a:p>
            <a:pPr marL="137160" indent="0" algn="ctr">
              <a:buNone/>
            </a:pPr>
            <a:r>
              <a:rPr lang="en-US" sz="1600" b="1" dirty="0">
                <a:solidFill>
                  <a:srgbClr val="FF0000"/>
                </a:solidFill>
              </a:rPr>
              <a:t>Appendices</a:t>
            </a:r>
            <a:endParaRPr lang="en-US" sz="1600" dirty="0">
              <a:solidFill>
                <a:srgbClr val="FF0000"/>
              </a:solidFill>
            </a:endParaRPr>
          </a:p>
          <a:p>
            <a:pPr marL="137160" indent="0">
              <a:buNone/>
            </a:pPr>
            <a:endParaRPr lang="en-US" sz="1600" dirty="0"/>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71600" y="304800"/>
            <a:ext cx="6400800" cy="5334000"/>
          </a:xfrm>
          <a:prstGeom prst="rect">
            <a:avLst/>
          </a:prstGeom>
          <a:noFill/>
          <a:ln>
            <a:noFill/>
          </a:ln>
        </p:spPr>
      </p:pic>
    </p:spTree>
    <p:extLst>
      <p:ext uri="{BB962C8B-B14F-4D97-AF65-F5344CB8AC3E}">
        <p14:creationId xmlns:p14="http://schemas.microsoft.com/office/powerpoint/2010/main" val="862044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31054" y="152400"/>
            <a:ext cx="5929491" cy="5334000"/>
          </a:xfrm>
          <a:prstGeom prst="rect">
            <a:avLst/>
          </a:prstGeom>
          <a:noFill/>
          <a:ln>
            <a:noFill/>
          </a:ln>
        </p:spPr>
      </p:pic>
    </p:spTree>
    <p:extLst>
      <p:ext uri="{BB962C8B-B14F-4D97-AF65-F5344CB8AC3E}">
        <p14:creationId xmlns:p14="http://schemas.microsoft.com/office/powerpoint/2010/main" val="8550719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97861" y="803249"/>
            <a:ext cx="6395877" cy="5251501"/>
          </a:xfrm>
          <a:prstGeom prst="rect">
            <a:avLst/>
          </a:prstGeom>
          <a:noFill/>
          <a:ln>
            <a:noFill/>
          </a:ln>
        </p:spPr>
      </p:pic>
    </p:spTree>
    <p:extLst>
      <p:ext uri="{BB962C8B-B14F-4D97-AF65-F5344CB8AC3E}">
        <p14:creationId xmlns:p14="http://schemas.microsoft.com/office/powerpoint/2010/main" val="3164802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66800" y="609600"/>
            <a:ext cx="6934200" cy="5334000"/>
          </a:xfrm>
          <a:prstGeom prst="rect">
            <a:avLst/>
          </a:prstGeom>
          <a:noFill/>
          <a:ln>
            <a:noFill/>
          </a:ln>
        </p:spPr>
      </p:pic>
    </p:spTree>
    <p:extLst>
      <p:ext uri="{BB962C8B-B14F-4D97-AF65-F5344CB8AC3E}">
        <p14:creationId xmlns:p14="http://schemas.microsoft.com/office/powerpoint/2010/main" val="19979512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90600" y="381000"/>
            <a:ext cx="7391399" cy="5714999"/>
          </a:xfrm>
          <a:prstGeom prst="rect">
            <a:avLst/>
          </a:prstGeom>
          <a:noFill/>
          <a:ln>
            <a:noFill/>
          </a:ln>
        </p:spPr>
      </p:pic>
    </p:spTree>
    <p:extLst>
      <p:ext uri="{BB962C8B-B14F-4D97-AF65-F5344CB8AC3E}">
        <p14:creationId xmlns:p14="http://schemas.microsoft.com/office/powerpoint/2010/main" val="36881402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Apex</Template>
  <TotalTime>110</TotalTime>
  <Words>2014</Words>
  <Application>Microsoft Macintosh PowerPoint</Application>
  <PresentationFormat>On-screen Show (4:3)</PresentationFormat>
  <Paragraphs>81</Paragraphs>
  <Slides>16</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16</vt:i4>
      </vt:variant>
    </vt:vector>
  </HeadingPairs>
  <TitlesOfParts>
    <vt:vector size="26" baseType="lpstr">
      <vt:lpstr>Arial</vt:lpstr>
      <vt:lpstr>Book Antiqua</vt:lpstr>
      <vt:lpstr>Calibri</vt:lpstr>
      <vt:lpstr>Calibri Light</vt:lpstr>
      <vt:lpstr>Lucida Sans</vt:lpstr>
      <vt:lpstr>Wingdings</vt:lpstr>
      <vt:lpstr>Wingdings 2</vt:lpstr>
      <vt:lpstr>Wingdings 3</vt:lpstr>
      <vt:lpstr>Apex</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ACER</dc:creator>
  <cp:lastModifiedBy>Nelson Oigbochie (2122737)</cp:lastModifiedBy>
  <cp:revision>13</cp:revision>
  <dcterms:created xsi:type="dcterms:W3CDTF">2023-03-19T15:39:48Z</dcterms:created>
  <dcterms:modified xsi:type="dcterms:W3CDTF">2023-04-21T04:10:26Z</dcterms:modified>
</cp:coreProperties>
</file>