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5937" autoAdjust="0"/>
  </p:normalViewPr>
  <p:slideViewPr>
    <p:cSldViewPr snapToGrid="0">
      <p:cViewPr varScale="1">
        <p:scale>
          <a:sx n="54" d="100"/>
          <a:sy n="54" d="100"/>
        </p:scale>
        <p:origin x="1810" y="58"/>
      </p:cViewPr>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E605C8-F01C-4E3E-AC1E-84E2688FB156}" type="datetimeFigureOut">
              <a:rPr lang="en-IN" smtClean="0"/>
              <a:t>09-10-2022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EC66A3-08A0-411C-8329-84F28EABF336}" type="slidenum">
              <a:rPr lang="en-IN" smtClean="0"/>
              <a:t>‹#›</a:t>
            </a:fld>
            <a:endParaRPr lang="en-IN"/>
          </a:p>
        </p:txBody>
      </p:sp>
    </p:spTree>
    <p:extLst>
      <p:ext uri="{BB962C8B-B14F-4D97-AF65-F5344CB8AC3E}">
        <p14:creationId xmlns:p14="http://schemas.microsoft.com/office/powerpoint/2010/main" val="32802570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Greetings of the day to one and all present here. I present to you my presentation of the </a:t>
            </a:r>
            <a:r>
              <a:rPr lang="en-US" dirty="0"/>
              <a:t>Why is psychology important when working as an occupational therapist?</a:t>
            </a:r>
            <a:endParaRPr lang="en-IN" dirty="0"/>
          </a:p>
        </p:txBody>
      </p:sp>
      <p:sp>
        <p:nvSpPr>
          <p:cNvPr id="4" name="Slide Number Placeholder 3"/>
          <p:cNvSpPr>
            <a:spLocks noGrp="1"/>
          </p:cNvSpPr>
          <p:nvPr>
            <p:ph type="sldNum" sz="quarter" idx="5"/>
          </p:nvPr>
        </p:nvSpPr>
        <p:spPr/>
        <p:txBody>
          <a:bodyPr/>
          <a:lstStyle/>
          <a:p>
            <a:fld id="{71EC66A3-08A0-411C-8329-84F28EABF336}" type="slidenum">
              <a:rPr lang="en-IN" smtClean="0"/>
              <a:t>1</a:t>
            </a:fld>
            <a:endParaRPr lang="en-IN"/>
          </a:p>
        </p:txBody>
      </p:sp>
    </p:spTree>
    <p:extLst>
      <p:ext uri="{BB962C8B-B14F-4D97-AF65-F5344CB8AC3E}">
        <p14:creationId xmlns:p14="http://schemas.microsoft.com/office/powerpoint/2010/main" val="15129581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Occupational Therapy (OT) is a therapy that can be defined as the art and science of challenging the efforts of an individual through specially selected tasks and activities that have been drafted for restoring and enhancing their performance. In the views of Reitz and </a:t>
            </a:r>
            <a:r>
              <a:rPr lang="en-GB"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Scaffa</a:t>
            </a:r>
            <a:r>
              <a:rPr lang="en-GB"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(2020), occupational therapy is the branch of the healthcare domain that provides helps people of all ages that have cognitive, sensory, and physical problems. </a:t>
            </a:r>
            <a:endParaRPr lang="en-IN"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71EC66A3-08A0-411C-8329-84F28EABF336}" type="slidenum">
              <a:rPr lang="en-IN" smtClean="0"/>
              <a:t>2</a:t>
            </a:fld>
            <a:endParaRPr lang="en-IN"/>
          </a:p>
        </p:txBody>
      </p:sp>
    </p:spTree>
    <p:extLst>
      <p:ext uri="{BB962C8B-B14F-4D97-AF65-F5344CB8AC3E}">
        <p14:creationId xmlns:p14="http://schemas.microsoft.com/office/powerpoint/2010/main" val="39356872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slide highlights the goals of occupational therapy that consists of  </a:t>
            </a:r>
            <a:r>
              <a:rPr lang="en-US" dirty="0"/>
              <a:t>Enhances the capability of the patient for regaining self-confidence</a:t>
            </a:r>
          </a:p>
          <a:p>
            <a:r>
              <a:rPr lang="en-US" dirty="0"/>
              <a:t>Creation of good habits of leisure and work </a:t>
            </a:r>
          </a:p>
          <a:p>
            <a:r>
              <a:rPr lang="en-US" dirty="0"/>
              <a:t>Prevention of hospitalization </a:t>
            </a:r>
          </a:p>
          <a:p>
            <a:r>
              <a:rPr lang="en-US" dirty="0"/>
              <a:t>Mobilization of total assets of the individual seeking occupational therapy </a:t>
            </a:r>
          </a:p>
          <a:p>
            <a:r>
              <a:rPr lang="en-US" dirty="0"/>
              <a:t>Promotion of recovery </a:t>
            </a:r>
          </a:p>
          <a:p>
            <a:endParaRPr lang="en-IN" dirty="0"/>
          </a:p>
        </p:txBody>
      </p:sp>
      <p:sp>
        <p:nvSpPr>
          <p:cNvPr id="4" name="Slide Number Placeholder 3"/>
          <p:cNvSpPr>
            <a:spLocks noGrp="1"/>
          </p:cNvSpPr>
          <p:nvPr>
            <p:ph type="sldNum" sz="quarter" idx="5"/>
          </p:nvPr>
        </p:nvSpPr>
        <p:spPr/>
        <p:txBody>
          <a:bodyPr/>
          <a:lstStyle/>
          <a:p>
            <a:fld id="{71EC66A3-08A0-411C-8329-84F28EABF336}" type="slidenum">
              <a:rPr lang="en-IN" smtClean="0"/>
              <a:t>3</a:t>
            </a:fld>
            <a:endParaRPr lang="en-IN"/>
          </a:p>
        </p:txBody>
      </p:sp>
    </p:spTree>
    <p:extLst>
      <p:ext uri="{BB962C8B-B14F-4D97-AF65-F5344CB8AC3E}">
        <p14:creationId xmlns:p14="http://schemas.microsoft.com/office/powerpoint/2010/main" val="16152478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US" b="0" i="0" dirty="0">
                <a:solidFill>
                  <a:srgbClr val="202124"/>
                </a:solidFill>
                <a:effectLst/>
                <a:latin typeface="arial" panose="020B0604020202020204" pitchFamily="34" charset="0"/>
              </a:rPr>
              <a:t>The profession of occupational therapy remains grounded in providing help to people of all age groups. </a:t>
            </a: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In the views of </a:t>
            </a:r>
            <a:r>
              <a:rPr lang="en-GB" sz="12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Bailiard</a:t>
            </a: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 et al. (2020), Occupational therapy works on enhancing participation of people in an Act of Justice. Occupational Therapy helps in expressing and dealing with needs and feelings of a perform that enhances their skills and helps in taking decisions that helps the individual. Moreover, the effective use of occupational therapy helps in supporting personality development </a:t>
            </a:r>
            <a:r>
              <a:rPr lang="en-IN"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of an individual. </a:t>
            </a:r>
          </a:p>
        </p:txBody>
      </p:sp>
      <p:sp>
        <p:nvSpPr>
          <p:cNvPr id="4" name="Slide Number Placeholder 3"/>
          <p:cNvSpPr>
            <a:spLocks noGrp="1"/>
          </p:cNvSpPr>
          <p:nvPr>
            <p:ph type="sldNum" sz="quarter" idx="5"/>
          </p:nvPr>
        </p:nvSpPr>
        <p:spPr/>
        <p:txBody>
          <a:bodyPr/>
          <a:lstStyle/>
          <a:p>
            <a:fld id="{71EC66A3-08A0-411C-8329-84F28EABF336}" type="slidenum">
              <a:rPr lang="en-IN" smtClean="0"/>
              <a:t>4</a:t>
            </a:fld>
            <a:endParaRPr lang="en-IN"/>
          </a:p>
        </p:txBody>
      </p:sp>
    </p:spTree>
    <p:extLst>
      <p:ext uri="{BB962C8B-B14F-4D97-AF65-F5344CB8AC3E}">
        <p14:creationId xmlns:p14="http://schemas.microsoft.com/office/powerpoint/2010/main" val="25361160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Psychology and mental well-being are important for the occupational therapist as it helps in involving holistic treatment of both mind and body. </a:t>
            </a:r>
          </a:p>
          <a:p>
            <a:r>
              <a:rPr lang="en-US" dirty="0"/>
              <a:t>The recovery of an individual’s mental recovery is a collaborative effort where the body and mind both need to be in collaboration. The use of Psychology in working as an occupational therapist helps in the rehabilitation of emotional awareness that helps in overcoming disability. </a:t>
            </a:r>
            <a:r>
              <a:rPr lang="en-US" b="0" i="0" dirty="0">
                <a:solidFill>
                  <a:srgbClr val="202124"/>
                </a:solidFill>
                <a:effectLst/>
                <a:latin typeface="arial" panose="020B0604020202020204" pitchFamily="34" charset="0"/>
              </a:rPr>
              <a:t>Often, the same types of people who gravitate toward psychology also find identity and purpose in the occupational therapy field. </a:t>
            </a:r>
            <a:r>
              <a:rPr lang="en-US" b="0" i="0" dirty="0">
                <a:solidFill>
                  <a:srgbClr val="111111"/>
                </a:solidFill>
                <a:effectLst/>
                <a:latin typeface="Montserrat" panose="00000500000000000000" pitchFamily="2" charset="0"/>
              </a:rPr>
              <a:t>The role of Psychology and Occupational Therapy is primarily to assist people to learn the skills they need to master different aspects of their life. </a:t>
            </a:r>
            <a:endParaRPr lang="en-US" dirty="0"/>
          </a:p>
          <a:p>
            <a:endParaRPr lang="en-IN" dirty="0"/>
          </a:p>
        </p:txBody>
      </p:sp>
      <p:sp>
        <p:nvSpPr>
          <p:cNvPr id="4" name="Slide Number Placeholder 3"/>
          <p:cNvSpPr>
            <a:spLocks noGrp="1"/>
          </p:cNvSpPr>
          <p:nvPr>
            <p:ph type="sldNum" sz="quarter" idx="5"/>
          </p:nvPr>
        </p:nvSpPr>
        <p:spPr/>
        <p:txBody>
          <a:bodyPr/>
          <a:lstStyle/>
          <a:p>
            <a:fld id="{71EC66A3-08A0-411C-8329-84F28EABF336}" type="slidenum">
              <a:rPr lang="en-IN" smtClean="0"/>
              <a:t>5</a:t>
            </a:fld>
            <a:endParaRPr lang="en-IN"/>
          </a:p>
        </p:txBody>
      </p:sp>
    </p:spTree>
    <p:extLst>
      <p:ext uri="{BB962C8B-B14F-4D97-AF65-F5344CB8AC3E}">
        <p14:creationId xmlns:p14="http://schemas.microsoft.com/office/powerpoint/2010/main" val="40692092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000000"/>
                </a:solidFill>
                <a:effectLst/>
                <a:latin typeface="Times New Roman" panose="02020603050405020304" pitchFamily="18" charset="0"/>
              </a:rPr>
              <a:t>Erikson’s Stages of Psychosocial Development is a theory introduced in the 1950s by the psychologist and psychoanalyst Erik Erikson. It built upon Freud’s theory of psychosexual development by drawing parallels in childhood stages while expanding it to include the influence of social dynamics as well as the extension of psychosocial development into adulthood. It posits eight sequential stages of individual human development influenced by biological, psychological, and social factors throughout the lifespan. </a:t>
            </a:r>
            <a:r>
              <a:rPr lang="en-GB" sz="12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Every stage of the lifespan has conflicts that need to be resolved. The successful completion of every development task embeds a sense of healthy personality and sense of competence. </a:t>
            </a:r>
            <a:endParaRPr lang="en-IN"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71EC66A3-08A0-411C-8329-84F28EABF336}" type="slidenum">
              <a:rPr lang="en-IN" smtClean="0"/>
              <a:t>6</a:t>
            </a:fld>
            <a:endParaRPr lang="en-IN"/>
          </a:p>
        </p:txBody>
      </p:sp>
    </p:spTree>
    <p:extLst>
      <p:ext uri="{BB962C8B-B14F-4D97-AF65-F5344CB8AC3E}">
        <p14:creationId xmlns:p14="http://schemas.microsoft.com/office/powerpoint/2010/main" val="16591774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The use of Erikson’s theory helps occupational therapists for caring for their patient’s uniqueness and focuses on their needs (Maree, 2021). As occupational therapy is applied to all age groups, the use of Erikson’s psychosocial development theory helps the therapist to understand the needs of every age group such as teenagers who face issues with the creation of self-identity and are confused between identity and role confusion. </a:t>
            </a:r>
            <a:r>
              <a:rPr lang="en-US" sz="2800" b="0" i="0" dirty="0">
                <a:solidFill>
                  <a:srgbClr val="393939"/>
                </a:solidFill>
                <a:effectLst/>
                <a:latin typeface="Helvetica" panose="020B0604020202020204" pitchFamily="34" charset="0"/>
              </a:rPr>
              <a:t>This is the time when a person must come to terms with their purpose in life and begin to answer "who am I?" Are they gay, straight, Republican, Democrat? During this stage it becomes a battle between fitting in with peer groups and social norms or becoming one's own person.</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The use of this theory can help occupational therapists to classifying their patients into stages and helps in providing them with an understanding of basic virtues and malignancies.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71EC66A3-08A0-411C-8329-84F28EABF336}" type="slidenum">
              <a:rPr lang="en-IN" smtClean="0"/>
              <a:t>7</a:t>
            </a:fld>
            <a:endParaRPr lang="en-IN"/>
          </a:p>
        </p:txBody>
      </p:sp>
    </p:spTree>
    <p:extLst>
      <p:ext uri="{BB962C8B-B14F-4D97-AF65-F5344CB8AC3E}">
        <p14:creationId xmlns:p14="http://schemas.microsoft.com/office/powerpoint/2010/main" val="33480088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71EC66A3-08A0-411C-8329-84F28EABF336}" type="slidenum">
              <a:rPr lang="en-IN" smtClean="0"/>
              <a:t>8</a:t>
            </a:fld>
            <a:endParaRPr lang="en-IN"/>
          </a:p>
        </p:txBody>
      </p:sp>
    </p:spTree>
    <p:extLst>
      <p:ext uri="{BB962C8B-B14F-4D97-AF65-F5344CB8AC3E}">
        <p14:creationId xmlns:p14="http://schemas.microsoft.com/office/powerpoint/2010/main" val="3207946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10/9/2022</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10/9/2022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10/9/2022</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10/9/2022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10/9/2022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10/9/2022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10/9/2022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10/9/2022</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10/9/2022</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10/9/2022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10/9/2022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10/9/2022</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23EBA-057F-30CE-575C-AE1A762861D0}"/>
              </a:ext>
            </a:extLst>
          </p:cNvPr>
          <p:cNvSpPr>
            <a:spLocks noGrp="1"/>
          </p:cNvSpPr>
          <p:nvPr>
            <p:ph type="ctrTitle"/>
          </p:nvPr>
        </p:nvSpPr>
        <p:spPr>
          <a:xfrm>
            <a:off x="1915128" y="1788453"/>
            <a:ext cx="8361229" cy="4227335"/>
          </a:xfrm>
        </p:spPr>
        <p:txBody>
          <a:bodyPr/>
          <a:lstStyle/>
          <a:p>
            <a:pPr>
              <a:lnSpc>
                <a:spcPct val="150000"/>
              </a:lnSpc>
            </a:pPr>
            <a:r>
              <a:rPr lang="en-US" sz="2400" dirty="0"/>
              <a:t>Psychology for Health and Social Care</a:t>
            </a:r>
            <a:br>
              <a:rPr lang="en-US" sz="2400" dirty="0"/>
            </a:br>
            <a:br>
              <a:rPr lang="en-US" sz="2400" dirty="0"/>
            </a:br>
            <a:r>
              <a:rPr lang="en-US" sz="2400" dirty="0"/>
              <a:t>BMHP4003_BIRM</a:t>
            </a:r>
            <a:br>
              <a:rPr lang="en-US" sz="2400" dirty="0"/>
            </a:br>
            <a:br>
              <a:rPr lang="en-US" sz="2400" dirty="0"/>
            </a:br>
            <a:r>
              <a:rPr lang="en-US" sz="2400" dirty="0"/>
              <a:t>Task 1 Presentation </a:t>
            </a:r>
            <a:br>
              <a:rPr lang="en-US" sz="2400" dirty="0"/>
            </a:br>
            <a:br>
              <a:rPr lang="en-US" sz="2400" dirty="0"/>
            </a:br>
            <a:r>
              <a:rPr lang="en-US" sz="2400" b="1" dirty="0"/>
              <a:t>Title: Why is psychology important when working as an occupational therapist?</a:t>
            </a:r>
            <a:br>
              <a:rPr lang="en-US" sz="2400" dirty="0"/>
            </a:br>
            <a:endParaRPr lang="en-IN" sz="2400" dirty="0"/>
          </a:p>
        </p:txBody>
      </p:sp>
      <p:sp>
        <p:nvSpPr>
          <p:cNvPr id="3" name="Subtitle 2">
            <a:extLst>
              <a:ext uri="{FF2B5EF4-FFF2-40B4-BE49-F238E27FC236}">
                <a16:creationId xmlns:a16="http://schemas.microsoft.com/office/drawing/2014/main" id="{C2C1796C-3AF6-0D34-4F44-1844819CDB59}"/>
              </a:ext>
            </a:extLst>
          </p:cNvPr>
          <p:cNvSpPr>
            <a:spLocks noGrp="1"/>
          </p:cNvSpPr>
          <p:nvPr>
            <p:ph type="subTitle" idx="1"/>
          </p:nvPr>
        </p:nvSpPr>
        <p:spPr>
          <a:xfrm>
            <a:off x="224588" y="6015788"/>
            <a:ext cx="6576262" cy="727912"/>
          </a:xfrm>
        </p:spPr>
        <p:txBody>
          <a:bodyPr>
            <a:normAutofit fontScale="92500"/>
          </a:bodyPr>
          <a:lstStyle/>
          <a:p>
            <a:r>
              <a:rPr lang="en-IN" dirty="0"/>
              <a:t>Student Name and ID: ALEXANDRA-LUIZA TUTA 2118375</a:t>
            </a:r>
          </a:p>
        </p:txBody>
      </p:sp>
    </p:spTree>
    <p:extLst>
      <p:ext uri="{BB962C8B-B14F-4D97-AF65-F5344CB8AC3E}">
        <p14:creationId xmlns:p14="http://schemas.microsoft.com/office/powerpoint/2010/main" val="20675364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0B3D9-D755-D653-1EDF-DE594A1636C7}"/>
              </a:ext>
            </a:extLst>
          </p:cNvPr>
          <p:cNvSpPr>
            <a:spLocks noGrp="1"/>
          </p:cNvSpPr>
          <p:nvPr>
            <p:ph type="title"/>
          </p:nvPr>
        </p:nvSpPr>
        <p:spPr>
          <a:xfrm>
            <a:off x="1371600" y="685800"/>
            <a:ext cx="9601200" cy="838200"/>
          </a:xfrm>
        </p:spPr>
        <p:txBody>
          <a:bodyPr/>
          <a:lstStyle/>
          <a:p>
            <a:pPr algn="ctr"/>
            <a:r>
              <a:rPr lang="en-IN" b="1" dirty="0">
                <a:latin typeface="Arial" panose="020B0604020202020204" pitchFamily="34" charset="0"/>
                <a:cs typeface="Arial" panose="020B0604020202020204" pitchFamily="34" charset="0"/>
              </a:rPr>
              <a:t>INTRODUCTION </a:t>
            </a:r>
          </a:p>
        </p:txBody>
      </p:sp>
      <p:sp>
        <p:nvSpPr>
          <p:cNvPr id="3" name="Content Placeholder 2">
            <a:extLst>
              <a:ext uri="{FF2B5EF4-FFF2-40B4-BE49-F238E27FC236}">
                <a16:creationId xmlns:a16="http://schemas.microsoft.com/office/drawing/2014/main" id="{EBC9B4B6-B104-9D4E-A772-4A6C43A3CFA5}"/>
              </a:ext>
            </a:extLst>
          </p:cNvPr>
          <p:cNvSpPr>
            <a:spLocks noGrp="1"/>
          </p:cNvSpPr>
          <p:nvPr>
            <p:ph idx="1"/>
          </p:nvPr>
        </p:nvSpPr>
        <p:spPr>
          <a:xfrm>
            <a:off x="1371600" y="2566736"/>
            <a:ext cx="10258926" cy="3850106"/>
          </a:xfrm>
        </p:spPr>
        <p:txBody>
          <a:bodyPr>
            <a:normAutofit lnSpcReduction="10000"/>
          </a:bodyPr>
          <a:lstStyle/>
          <a:p>
            <a:pPr algn="just">
              <a:lnSpc>
                <a:spcPct val="200000"/>
              </a:lnSpc>
              <a:spcAft>
                <a:spcPts val="800"/>
              </a:spcAft>
            </a:pPr>
            <a:r>
              <a:rPr lang="en-GB"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Occupational Therapy (OT) is a therapy that can be defined as the art and science of challenging the efforts of an individual through specially selected tasks and activities that have been drafted for restoring and enhancing their performance. </a:t>
            </a:r>
            <a:endParaRPr lang="en-IN"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800"/>
              </a:spcAft>
            </a:pPr>
            <a:r>
              <a:rPr lang="en-GB"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In the views of Reitz and </a:t>
            </a:r>
            <a:r>
              <a:rPr lang="en-GB"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Scaffa</a:t>
            </a:r>
            <a:r>
              <a:rPr lang="en-GB"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(2020), occupational therapy is the branch of the healthcare domain that provides helps people of all ages that have cognitive, sensory, and physical problems. </a:t>
            </a:r>
            <a:endParaRPr lang="en-IN"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Ribbon: Tilted Down 4">
            <a:extLst>
              <a:ext uri="{FF2B5EF4-FFF2-40B4-BE49-F238E27FC236}">
                <a16:creationId xmlns:a16="http://schemas.microsoft.com/office/drawing/2014/main" id="{D07B031B-CE62-6AD1-EAFA-D394D0B73B65}"/>
              </a:ext>
            </a:extLst>
          </p:cNvPr>
          <p:cNvSpPr/>
          <p:nvPr/>
        </p:nvSpPr>
        <p:spPr>
          <a:xfrm>
            <a:off x="1856873" y="1387640"/>
            <a:ext cx="8478254" cy="1042737"/>
          </a:xfrm>
          <a:prstGeom prst="ribbon">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IN" sz="2800" b="1" dirty="0"/>
              <a:t>OCCUPATIONAL THERAPY</a:t>
            </a:r>
          </a:p>
        </p:txBody>
      </p:sp>
    </p:spTree>
    <p:extLst>
      <p:ext uri="{BB962C8B-B14F-4D97-AF65-F5344CB8AC3E}">
        <p14:creationId xmlns:p14="http://schemas.microsoft.com/office/powerpoint/2010/main" val="25589178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0B3D9-D755-D653-1EDF-DE594A1636C7}"/>
              </a:ext>
            </a:extLst>
          </p:cNvPr>
          <p:cNvSpPr>
            <a:spLocks noGrp="1"/>
          </p:cNvSpPr>
          <p:nvPr>
            <p:ph type="title"/>
          </p:nvPr>
        </p:nvSpPr>
        <p:spPr>
          <a:xfrm>
            <a:off x="1371600" y="685800"/>
            <a:ext cx="9601200" cy="838200"/>
          </a:xfrm>
        </p:spPr>
        <p:txBody>
          <a:bodyPr>
            <a:normAutofit fontScale="90000"/>
          </a:bodyPr>
          <a:lstStyle/>
          <a:p>
            <a:pPr algn="ctr"/>
            <a:r>
              <a:rPr lang="en-IN" b="1" dirty="0">
                <a:latin typeface="Arial" panose="020B0604020202020204" pitchFamily="34" charset="0"/>
                <a:cs typeface="Arial" panose="020B0604020202020204" pitchFamily="34" charset="0"/>
              </a:rPr>
              <a:t>GOALS OF OCCUPATIONAL THERAPY </a:t>
            </a:r>
          </a:p>
        </p:txBody>
      </p:sp>
      <p:sp>
        <p:nvSpPr>
          <p:cNvPr id="3" name="Content Placeholder 2">
            <a:extLst>
              <a:ext uri="{FF2B5EF4-FFF2-40B4-BE49-F238E27FC236}">
                <a16:creationId xmlns:a16="http://schemas.microsoft.com/office/drawing/2014/main" id="{EBC9B4B6-B104-9D4E-A772-4A6C43A3CFA5}"/>
              </a:ext>
            </a:extLst>
          </p:cNvPr>
          <p:cNvSpPr>
            <a:spLocks noGrp="1"/>
          </p:cNvSpPr>
          <p:nvPr>
            <p:ph idx="1"/>
          </p:nvPr>
        </p:nvSpPr>
        <p:spPr>
          <a:xfrm>
            <a:off x="1371599" y="1636294"/>
            <a:ext cx="10002253" cy="5021180"/>
          </a:xfrm>
        </p:spPr>
        <p:txBody>
          <a:bodyPr>
            <a:normAutofit/>
          </a:bodyPr>
          <a:lstStyle/>
          <a:p>
            <a:pPr algn="just">
              <a:lnSpc>
                <a:spcPct val="200000"/>
              </a:lnSpc>
              <a:spcAft>
                <a:spcPts val="800"/>
              </a:spcAft>
            </a:pPr>
            <a:r>
              <a:rPr lang="en-GB" dirty="0">
                <a:solidFill>
                  <a:schemeClr val="tx1"/>
                </a:solidFill>
                <a:effectLst/>
                <a:latin typeface="Arial" panose="020B0604020202020204" pitchFamily="34" charset="0"/>
                <a:ea typeface="Calibri" panose="020F0502020204030204" pitchFamily="34" charset="0"/>
                <a:cs typeface="Arial" panose="020B0604020202020204" pitchFamily="34" charset="0"/>
              </a:rPr>
              <a:t>The following are the goals of Occupational Therapy: </a:t>
            </a:r>
            <a:endParaRPr lang="en-IN"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lvl="1" algn="just">
              <a:lnSpc>
                <a:spcPct val="200000"/>
              </a:lnSpc>
              <a:spcAft>
                <a:spcPts val="800"/>
              </a:spcAft>
            </a:pPr>
            <a:r>
              <a:rPr lang="en-GB" dirty="0">
                <a:solidFill>
                  <a:schemeClr val="tx1"/>
                </a:solidFill>
                <a:effectLst/>
                <a:latin typeface="Arial" panose="020B0604020202020204" pitchFamily="34" charset="0"/>
                <a:ea typeface="Calibri" panose="020F0502020204030204" pitchFamily="34" charset="0"/>
                <a:cs typeface="Arial" panose="020B0604020202020204" pitchFamily="34" charset="0"/>
              </a:rPr>
              <a:t>Enhances the capability of the patient for regaining self-confidence</a:t>
            </a:r>
            <a:endParaRPr lang="en-IN"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lvl="1" algn="just">
              <a:lnSpc>
                <a:spcPct val="200000"/>
              </a:lnSpc>
              <a:spcAft>
                <a:spcPts val="800"/>
              </a:spcAft>
            </a:pPr>
            <a:r>
              <a:rPr lang="en-GB" dirty="0">
                <a:solidFill>
                  <a:schemeClr val="tx1"/>
                </a:solidFill>
                <a:effectLst/>
                <a:latin typeface="Arial" panose="020B0604020202020204" pitchFamily="34" charset="0"/>
                <a:ea typeface="Calibri" panose="020F0502020204030204" pitchFamily="34" charset="0"/>
                <a:cs typeface="Arial" panose="020B0604020202020204" pitchFamily="34" charset="0"/>
              </a:rPr>
              <a:t>Creation of good habits of leisure and work </a:t>
            </a:r>
            <a:endParaRPr lang="en-IN"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lvl="1" algn="just">
              <a:lnSpc>
                <a:spcPct val="200000"/>
              </a:lnSpc>
              <a:spcAft>
                <a:spcPts val="800"/>
              </a:spcAft>
            </a:pPr>
            <a:r>
              <a:rPr lang="en-GB" dirty="0">
                <a:solidFill>
                  <a:schemeClr val="tx1"/>
                </a:solidFill>
                <a:effectLst/>
                <a:latin typeface="Arial" panose="020B0604020202020204" pitchFamily="34" charset="0"/>
                <a:ea typeface="Calibri" panose="020F0502020204030204" pitchFamily="34" charset="0"/>
                <a:cs typeface="Arial" panose="020B0604020202020204" pitchFamily="34" charset="0"/>
              </a:rPr>
              <a:t>Prevention of hospitalization </a:t>
            </a:r>
            <a:endParaRPr lang="en-IN"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lvl="1" algn="just">
              <a:lnSpc>
                <a:spcPct val="200000"/>
              </a:lnSpc>
              <a:spcAft>
                <a:spcPts val="800"/>
              </a:spcAft>
            </a:pPr>
            <a:r>
              <a:rPr lang="en-GB" dirty="0">
                <a:solidFill>
                  <a:schemeClr val="tx1"/>
                </a:solidFill>
                <a:effectLst/>
                <a:latin typeface="Arial" panose="020B0604020202020204" pitchFamily="34" charset="0"/>
                <a:ea typeface="Calibri" panose="020F0502020204030204" pitchFamily="34" charset="0"/>
                <a:cs typeface="Arial" panose="020B0604020202020204" pitchFamily="34" charset="0"/>
              </a:rPr>
              <a:t>Mobilization of total assets of the individual seeking occupational therapy </a:t>
            </a:r>
            <a:endParaRPr lang="en-IN"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lvl="1" algn="just">
              <a:lnSpc>
                <a:spcPct val="200000"/>
              </a:lnSpc>
              <a:spcAft>
                <a:spcPts val="800"/>
              </a:spcAft>
            </a:pPr>
            <a:r>
              <a:rPr lang="en-GB" dirty="0">
                <a:solidFill>
                  <a:schemeClr val="tx1"/>
                </a:solidFill>
                <a:effectLst/>
                <a:latin typeface="Arial" panose="020B0604020202020204" pitchFamily="34" charset="0"/>
                <a:ea typeface="Calibri" panose="020F0502020204030204" pitchFamily="34" charset="0"/>
                <a:cs typeface="Arial" panose="020B0604020202020204" pitchFamily="34" charset="0"/>
              </a:rPr>
              <a:t>Promotion of recovery </a:t>
            </a:r>
            <a:endParaRPr lang="en-IN"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pPr>
            <a:endParaRPr lang="en-IN" sz="2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43781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0B3D9-D755-D653-1EDF-DE594A1636C7}"/>
              </a:ext>
            </a:extLst>
          </p:cNvPr>
          <p:cNvSpPr>
            <a:spLocks noGrp="1"/>
          </p:cNvSpPr>
          <p:nvPr>
            <p:ph type="title"/>
          </p:nvPr>
        </p:nvSpPr>
        <p:spPr>
          <a:xfrm>
            <a:off x="1371600" y="685800"/>
            <a:ext cx="9601200" cy="838200"/>
          </a:xfrm>
        </p:spPr>
        <p:txBody>
          <a:bodyPr/>
          <a:lstStyle/>
          <a:p>
            <a:pPr algn="ctr"/>
            <a:r>
              <a:rPr lang="en-IN" b="1" dirty="0">
                <a:latin typeface="Arial" panose="020B0604020202020204" pitchFamily="34" charset="0"/>
                <a:cs typeface="Arial" panose="020B0604020202020204" pitchFamily="34" charset="0"/>
              </a:rPr>
              <a:t>PRINCIPLES </a:t>
            </a:r>
          </a:p>
        </p:txBody>
      </p:sp>
      <p:sp>
        <p:nvSpPr>
          <p:cNvPr id="3" name="Content Placeholder 2">
            <a:extLst>
              <a:ext uri="{FF2B5EF4-FFF2-40B4-BE49-F238E27FC236}">
                <a16:creationId xmlns:a16="http://schemas.microsoft.com/office/drawing/2014/main" id="{EBC9B4B6-B104-9D4E-A772-4A6C43A3CFA5}"/>
              </a:ext>
            </a:extLst>
          </p:cNvPr>
          <p:cNvSpPr>
            <a:spLocks noGrp="1"/>
          </p:cNvSpPr>
          <p:nvPr>
            <p:ph idx="1"/>
          </p:nvPr>
        </p:nvSpPr>
        <p:spPr>
          <a:xfrm>
            <a:off x="1371600" y="1636294"/>
            <a:ext cx="9906000" cy="4668253"/>
          </a:xfrm>
        </p:spPr>
        <p:txBody>
          <a:bodyPr>
            <a:normAutofit fontScale="92500" lnSpcReduction="10000"/>
          </a:bodyPr>
          <a:lstStyle/>
          <a:p>
            <a:pPr algn="just">
              <a:lnSpc>
                <a:spcPct val="200000"/>
              </a:lnSpc>
              <a:spcAft>
                <a:spcPts val="800"/>
              </a:spcAft>
            </a:pP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Occupational Therapy is provided to people of all age groups.</a:t>
            </a:r>
            <a:endParaRPr lang="en-IN" sz="24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200000"/>
              </a:lnSpc>
              <a:spcAft>
                <a:spcPts val="800"/>
              </a:spcAft>
            </a:pP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In the views of </a:t>
            </a:r>
            <a:r>
              <a:rPr lang="en-GB" sz="24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Bailiard</a:t>
            </a: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 et al. (2020), Occupational therapy works on enhancing participation of people in an Act of Justice</a:t>
            </a:r>
            <a:endParaRPr lang="en-IN" sz="24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200000"/>
              </a:lnSpc>
              <a:spcAft>
                <a:spcPts val="800"/>
              </a:spcAft>
            </a:pP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Occupational Therapy helps in expressing and dealing with needs and feelings. </a:t>
            </a:r>
            <a:endParaRPr lang="en-IN" sz="24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200000"/>
              </a:lnSpc>
              <a:spcAft>
                <a:spcPts val="800"/>
              </a:spcAft>
            </a:pP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Supports personality development </a:t>
            </a:r>
            <a:endParaRPr lang="en-IN" sz="24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9875948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0B3D9-D755-D653-1EDF-DE594A1636C7}"/>
              </a:ext>
            </a:extLst>
          </p:cNvPr>
          <p:cNvSpPr>
            <a:spLocks noGrp="1"/>
          </p:cNvSpPr>
          <p:nvPr>
            <p:ph type="title"/>
          </p:nvPr>
        </p:nvSpPr>
        <p:spPr>
          <a:xfrm>
            <a:off x="1371600" y="685800"/>
            <a:ext cx="9601200" cy="838200"/>
          </a:xfrm>
        </p:spPr>
        <p:txBody>
          <a:bodyPr>
            <a:normAutofit/>
          </a:bodyPr>
          <a:lstStyle/>
          <a:p>
            <a:pPr algn="ctr"/>
            <a:r>
              <a:rPr lang="en-IN" b="1" dirty="0">
                <a:latin typeface="Arial" panose="020B0604020202020204" pitchFamily="34" charset="0"/>
                <a:cs typeface="Arial" panose="020B0604020202020204" pitchFamily="34" charset="0"/>
              </a:rPr>
              <a:t>IMPORTANCE OF PSYCHOLOGY </a:t>
            </a:r>
          </a:p>
        </p:txBody>
      </p:sp>
      <p:sp>
        <p:nvSpPr>
          <p:cNvPr id="3" name="Content Placeholder 2">
            <a:extLst>
              <a:ext uri="{FF2B5EF4-FFF2-40B4-BE49-F238E27FC236}">
                <a16:creationId xmlns:a16="http://schemas.microsoft.com/office/drawing/2014/main" id="{EBC9B4B6-B104-9D4E-A772-4A6C43A3CFA5}"/>
              </a:ext>
            </a:extLst>
          </p:cNvPr>
          <p:cNvSpPr>
            <a:spLocks noGrp="1"/>
          </p:cNvSpPr>
          <p:nvPr>
            <p:ph idx="1"/>
          </p:nvPr>
        </p:nvSpPr>
        <p:spPr>
          <a:xfrm>
            <a:off x="1371599" y="1636294"/>
            <a:ext cx="10307053" cy="4957011"/>
          </a:xfrm>
        </p:spPr>
        <p:txBody>
          <a:bodyPr>
            <a:normAutofit fontScale="92500" lnSpcReduction="10000"/>
          </a:bodyPr>
          <a:lstStyle/>
          <a:p>
            <a:pPr algn="just">
              <a:lnSpc>
                <a:spcPct val="150000"/>
              </a:lnSpc>
            </a:pPr>
            <a:r>
              <a:rPr lang="en-IN" sz="2400" dirty="0">
                <a:latin typeface="Arial" panose="020B0604020202020204" pitchFamily="34" charset="0"/>
                <a:cs typeface="Arial" panose="020B0604020202020204" pitchFamily="34" charset="0"/>
              </a:rPr>
              <a:t>Importance of psychology while working as occupational therapist </a:t>
            </a:r>
          </a:p>
          <a:p>
            <a:pPr lvl="1" algn="just">
              <a:lnSpc>
                <a:spcPct val="200000"/>
              </a:lnSpc>
              <a:spcAft>
                <a:spcPts val="800"/>
              </a:spcAft>
            </a:pPr>
            <a:r>
              <a:rPr lang="en-GB"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According to </a:t>
            </a:r>
            <a:r>
              <a:rPr lang="en-GB"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Kotera</a:t>
            </a:r>
            <a:r>
              <a:rPr lang="en-GB"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et al. (2022), psychology and mental well-being are important for the occupational therapist as it helps in involving holistic treatment of both mind and body. </a:t>
            </a:r>
            <a:endParaRPr lang="en-IN" dirty="0">
              <a:effectLst/>
              <a:latin typeface="Calibri" panose="020F0502020204030204" pitchFamily="34" charset="0"/>
              <a:ea typeface="Calibri" panose="020F0502020204030204" pitchFamily="34" charset="0"/>
              <a:cs typeface="Times New Roman" panose="02020603050405020304" pitchFamily="18" charset="0"/>
            </a:endParaRPr>
          </a:p>
          <a:p>
            <a:pPr lvl="1" algn="just">
              <a:lnSpc>
                <a:spcPct val="200000"/>
              </a:lnSpc>
              <a:spcAft>
                <a:spcPts val="800"/>
              </a:spcAft>
            </a:pPr>
            <a:r>
              <a:rPr lang="en-GB"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The recovery of an individual’s mental recovery is a collaborative effort where the body and mind both need to be in collaboration. </a:t>
            </a:r>
            <a:endParaRPr lang="en-IN" dirty="0">
              <a:effectLst/>
              <a:latin typeface="Calibri" panose="020F0502020204030204" pitchFamily="34" charset="0"/>
              <a:ea typeface="Calibri" panose="020F0502020204030204" pitchFamily="34" charset="0"/>
              <a:cs typeface="Times New Roman" panose="02020603050405020304" pitchFamily="18" charset="0"/>
            </a:endParaRPr>
          </a:p>
          <a:p>
            <a:pPr lvl="1" algn="just">
              <a:lnSpc>
                <a:spcPct val="200000"/>
              </a:lnSpc>
              <a:spcAft>
                <a:spcPts val="800"/>
              </a:spcAft>
            </a:pPr>
            <a:r>
              <a:rPr lang="en-GB"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The use of Psychology in working as an occupational therapist helps in the rehabilitation of emotional awareness that helps in overcoming disability. </a:t>
            </a:r>
            <a:endParaRPr lang="en-IN"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endParaRPr lang="en-IN"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176181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0B3D9-D755-D653-1EDF-DE594A1636C7}"/>
              </a:ext>
            </a:extLst>
          </p:cNvPr>
          <p:cNvSpPr>
            <a:spLocks noGrp="1"/>
          </p:cNvSpPr>
          <p:nvPr>
            <p:ph type="title"/>
          </p:nvPr>
        </p:nvSpPr>
        <p:spPr>
          <a:xfrm>
            <a:off x="1371600" y="266702"/>
            <a:ext cx="9601200" cy="838200"/>
          </a:xfrm>
        </p:spPr>
        <p:txBody>
          <a:bodyPr>
            <a:normAutofit fontScale="90000"/>
          </a:bodyPr>
          <a:lstStyle/>
          <a:p>
            <a:pPr algn="ctr"/>
            <a:r>
              <a:rPr lang="en-IN" b="1" dirty="0">
                <a:latin typeface="Arial" panose="020B0604020202020204" pitchFamily="34" charset="0"/>
                <a:cs typeface="Arial" panose="020B0604020202020204" pitchFamily="34" charset="0"/>
              </a:rPr>
              <a:t>PSYCHOLOGICAL THEORY OF LIFE SPAN DEVELOPMENT </a:t>
            </a:r>
          </a:p>
        </p:txBody>
      </p:sp>
      <p:sp>
        <p:nvSpPr>
          <p:cNvPr id="3" name="Content Placeholder 2">
            <a:extLst>
              <a:ext uri="{FF2B5EF4-FFF2-40B4-BE49-F238E27FC236}">
                <a16:creationId xmlns:a16="http://schemas.microsoft.com/office/drawing/2014/main" id="{EBC9B4B6-B104-9D4E-A772-4A6C43A3CFA5}"/>
              </a:ext>
            </a:extLst>
          </p:cNvPr>
          <p:cNvSpPr>
            <a:spLocks noGrp="1"/>
          </p:cNvSpPr>
          <p:nvPr>
            <p:ph idx="1"/>
          </p:nvPr>
        </p:nvSpPr>
        <p:spPr>
          <a:xfrm>
            <a:off x="786063" y="2743199"/>
            <a:ext cx="6160170" cy="3848099"/>
          </a:xfrm>
        </p:spPr>
        <p:txBody>
          <a:bodyPr>
            <a:normAutofit fontScale="85000" lnSpcReduction="10000"/>
          </a:bodyPr>
          <a:lstStyle/>
          <a:p>
            <a:pPr algn="just">
              <a:lnSpc>
                <a:spcPct val="200000"/>
              </a:lnSpc>
              <a:spcAft>
                <a:spcPts val="800"/>
              </a:spcAft>
            </a:pPr>
            <a:r>
              <a:rPr lang="en-GB"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This theory is based on the social nature of development. </a:t>
            </a:r>
            <a:endParaRPr lang="en-IN"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Based on the theory, Orenstein and Lewis (2021) explained that an individual experiences eight stages of development in their lifespan, from infancy to late adulthood. </a:t>
            </a:r>
            <a:endParaRPr lang="en-IN"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Every stage of the lifespan has conflicts that need to be resolved. The successful completion of every development task embeds a sense of healthy personality and sense of competence. </a:t>
            </a:r>
            <a:endParaRPr lang="en-IN"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endParaRPr lang="en-IN" sz="2400" dirty="0">
              <a:solidFill>
                <a:schemeClr val="tx1"/>
              </a:solidFill>
              <a:latin typeface="Arial" panose="020B0604020202020204" pitchFamily="34" charset="0"/>
              <a:cs typeface="Arial" panose="020B0604020202020204" pitchFamily="34" charset="0"/>
            </a:endParaRPr>
          </a:p>
        </p:txBody>
      </p:sp>
      <p:sp>
        <p:nvSpPr>
          <p:cNvPr id="6" name="Ribbon: Tilted Down 5">
            <a:extLst>
              <a:ext uri="{FF2B5EF4-FFF2-40B4-BE49-F238E27FC236}">
                <a16:creationId xmlns:a16="http://schemas.microsoft.com/office/drawing/2014/main" id="{7BE829B2-16A5-6136-A76A-9BEFF48D4553}"/>
              </a:ext>
            </a:extLst>
          </p:cNvPr>
          <p:cNvSpPr/>
          <p:nvPr/>
        </p:nvSpPr>
        <p:spPr>
          <a:xfrm>
            <a:off x="1371600" y="1402682"/>
            <a:ext cx="10086471" cy="1042737"/>
          </a:xfrm>
          <a:prstGeom prst="ribbon">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IN" sz="2800" b="1" dirty="0"/>
              <a:t>Erikson’s psychosocial development theory </a:t>
            </a:r>
          </a:p>
        </p:txBody>
      </p:sp>
      <p:pic>
        <p:nvPicPr>
          <p:cNvPr id="8" name="Picture 7">
            <a:extLst>
              <a:ext uri="{FF2B5EF4-FFF2-40B4-BE49-F238E27FC236}">
                <a16:creationId xmlns:a16="http://schemas.microsoft.com/office/drawing/2014/main" id="{FEE6A5D3-7BAE-73CD-568A-B2EAFE49DB8A}"/>
              </a:ext>
            </a:extLst>
          </p:cNvPr>
          <p:cNvPicPr>
            <a:picLocks noChangeAspect="1"/>
          </p:cNvPicPr>
          <p:nvPr/>
        </p:nvPicPr>
        <p:blipFill>
          <a:blip r:embed="rId3"/>
          <a:stretch>
            <a:fillRect/>
          </a:stretch>
        </p:blipFill>
        <p:spPr>
          <a:xfrm>
            <a:off x="7191744" y="2665459"/>
            <a:ext cx="4807751" cy="3623046"/>
          </a:xfrm>
          <a:prstGeom prst="rect">
            <a:avLst/>
          </a:prstGeom>
        </p:spPr>
      </p:pic>
      <p:sp>
        <p:nvSpPr>
          <p:cNvPr id="9" name="TextBox 8">
            <a:extLst>
              <a:ext uri="{FF2B5EF4-FFF2-40B4-BE49-F238E27FC236}">
                <a16:creationId xmlns:a16="http://schemas.microsoft.com/office/drawing/2014/main" id="{D9BBF7A4-46A0-BABB-EFD0-A348E634B3DF}"/>
              </a:ext>
            </a:extLst>
          </p:cNvPr>
          <p:cNvSpPr txBox="1"/>
          <p:nvPr/>
        </p:nvSpPr>
        <p:spPr>
          <a:xfrm>
            <a:off x="7603958" y="6288505"/>
            <a:ext cx="4235116" cy="338554"/>
          </a:xfrm>
          <a:prstGeom prst="rect">
            <a:avLst/>
          </a:prstGeom>
          <a:noFill/>
        </p:spPr>
        <p:txBody>
          <a:bodyPr wrap="square" rtlCol="0">
            <a:spAutoFit/>
          </a:bodyPr>
          <a:lstStyle/>
          <a:p>
            <a:pPr algn="ctr"/>
            <a:r>
              <a:rPr lang="en-IN" sz="1600" dirty="0"/>
              <a:t>(Source: </a:t>
            </a:r>
            <a:r>
              <a:rPr lang="en-IN" sz="1600" dirty="0" err="1"/>
              <a:t>Makuch</a:t>
            </a:r>
            <a:r>
              <a:rPr lang="en-IN" sz="1600" dirty="0"/>
              <a:t>, 2021)</a:t>
            </a:r>
          </a:p>
        </p:txBody>
      </p:sp>
    </p:spTree>
    <p:extLst>
      <p:ext uri="{BB962C8B-B14F-4D97-AF65-F5344CB8AC3E}">
        <p14:creationId xmlns:p14="http://schemas.microsoft.com/office/powerpoint/2010/main" val="40819259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0B3D9-D755-D653-1EDF-DE594A1636C7}"/>
              </a:ext>
            </a:extLst>
          </p:cNvPr>
          <p:cNvSpPr>
            <a:spLocks noGrp="1"/>
          </p:cNvSpPr>
          <p:nvPr>
            <p:ph type="title"/>
          </p:nvPr>
        </p:nvSpPr>
        <p:spPr>
          <a:xfrm>
            <a:off x="1371600" y="685799"/>
            <a:ext cx="9601200" cy="1335505"/>
          </a:xfrm>
        </p:spPr>
        <p:txBody>
          <a:bodyPr>
            <a:normAutofit/>
          </a:bodyPr>
          <a:lstStyle/>
          <a:p>
            <a:pPr algn="ctr"/>
            <a:r>
              <a:rPr lang="en-IN" b="1" dirty="0">
                <a:latin typeface="Arial" panose="020B0604020202020204" pitchFamily="34" charset="0"/>
                <a:cs typeface="Arial" panose="020B0604020202020204" pitchFamily="34" charset="0"/>
              </a:rPr>
              <a:t>THE USE OF THEORY BY OCCUPATIONAL THERAPIST </a:t>
            </a:r>
          </a:p>
        </p:txBody>
      </p:sp>
      <p:sp>
        <p:nvSpPr>
          <p:cNvPr id="3" name="Content Placeholder 2">
            <a:extLst>
              <a:ext uri="{FF2B5EF4-FFF2-40B4-BE49-F238E27FC236}">
                <a16:creationId xmlns:a16="http://schemas.microsoft.com/office/drawing/2014/main" id="{EBC9B4B6-B104-9D4E-A772-4A6C43A3CFA5}"/>
              </a:ext>
            </a:extLst>
          </p:cNvPr>
          <p:cNvSpPr>
            <a:spLocks noGrp="1"/>
          </p:cNvSpPr>
          <p:nvPr>
            <p:ph idx="1"/>
          </p:nvPr>
        </p:nvSpPr>
        <p:spPr>
          <a:xfrm>
            <a:off x="1219201" y="2021304"/>
            <a:ext cx="10202778" cy="4507833"/>
          </a:xfrm>
        </p:spPr>
        <p:txBody>
          <a:bodyPr>
            <a:normAutofit fontScale="92500"/>
          </a:bodyPr>
          <a:lstStyle/>
          <a:p>
            <a:pPr algn="just">
              <a:lnSpc>
                <a:spcPct val="200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The use of Erikson’s theory helps occupational therapists for caring for their patient’s uniqueness and focuses on their needs (Maree, 2021).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As occupational therapy is applied to all age groups, the use of Erikson’s psychosocial development theory helps the therapist to understand the needs of every age group such as teenagers who face issues with the creation of self-identity and are confused between identity and role confusion. The use of this theory can help occupational therapists to classifying their patients into stages and helps in providing them with an understanding of basic virtues and malignancies.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endParaRPr lang="en-IN"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594732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0B3D9-D755-D653-1EDF-DE594A1636C7}"/>
              </a:ext>
            </a:extLst>
          </p:cNvPr>
          <p:cNvSpPr>
            <a:spLocks noGrp="1"/>
          </p:cNvSpPr>
          <p:nvPr>
            <p:ph type="title"/>
          </p:nvPr>
        </p:nvSpPr>
        <p:spPr>
          <a:xfrm>
            <a:off x="1371600" y="685800"/>
            <a:ext cx="9601200" cy="838200"/>
          </a:xfrm>
        </p:spPr>
        <p:txBody>
          <a:bodyPr/>
          <a:lstStyle/>
          <a:p>
            <a:pPr algn="ctr"/>
            <a:r>
              <a:rPr lang="en-IN" b="1"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EBC9B4B6-B104-9D4E-A772-4A6C43A3CFA5}"/>
              </a:ext>
            </a:extLst>
          </p:cNvPr>
          <p:cNvSpPr>
            <a:spLocks noGrp="1"/>
          </p:cNvSpPr>
          <p:nvPr>
            <p:ph idx="1"/>
          </p:nvPr>
        </p:nvSpPr>
        <p:spPr>
          <a:xfrm>
            <a:off x="1169582" y="1410586"/>
            <a:ext cx="10797830" cy="5085348"/>
          </a:xfrm>
        </p:spPr>
        <p:txBody>
          <a:bodyPr>
            <a:noAutofit/>
          </a:bodyPr>
          <a:lstStyle/>
          <a:p>
            <a:pPr marL="0" indent="0" algn="just">
              <a:lnSpc>
                <a:spcPct val="100000"/>
              </a:lnSpc>
              <a:spcBef>
                <a:spcPts val="0"/>
              </a:spcBef>
              <a:spcAft>
                <a:spcPts val="0"/>
              </a:spcAft>
            </a:pPr>
            <a:r>
              <a:rPr lang="en-GB"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Bailliard</a:t>
            </a:r>
            <a:r>
              <a:rPr lang="en-GB" dirty="0">
                <a:solidFill>
                  <a:schemeClr val="tx1"/>
                </a:solidFill>
                <a:effectLst/>
                <a:latin typeface="Arial" panose="020B0604020202020204" pitchFamily="34" charset="0"/>
                <a:ea typeface="Calibri" panose="020F0502020204030204" pitchFamily="34" charset="0"/>
                <a:cs typeface="Arial" panose="020B0604020202020204" pitchFamily="34" charset="0"/>
              </a:rPr>
              <a:t>, A. L., </a:t>
            </a:r>
            <a:r>
              <a:rPr lang="en-GB"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Dallman</a:t>
            </a:r>
            <a:r>
              <a:rPr lang="en-GB" dirty="0">
                <a:solidFill>
                  <a:schemeClr val="tx1"/>
                </a:solidFill>
                <a:effectLst/>
                <a:latin typeface="Arial" panose="020B0604020202020204" pitchFamily="34" charset="0"/>
                <a:ea typeface="Calibri" panose="020F0502020204030204" pitchFamily="34" charset="0"/>
                <a:cs typeface="Arial" panose="020B0604020202020204" pitchFamily="34" charset="0"/>
              </a:rPr>
              <a:t>, A. R., Carroll, A., Lee, B. D. and </a:t>
            </a:r>
            <a:r>
              <a:rPr lang="en-GB"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Szendrey</a:t>
            </a:r>
            <a:r>
              <a:rPr lang="en-GB" dirty="0">
                <a:solidFill>
                  <a:schemeClr val="tx1"/>
                </a:solidFill>
                <a:effectLst/>
                <a:latin typeface="Arial" panose="020B0604020202020204" pitchFamily="34" charset="0"/>
                <a:ea typeface="Calibri" panose="020F0502020204030204" pitchFamily="34" charset="0"/>
                <a:cs typeface="Arial" panose="020B0604020202020204" pitchFamily="34" charset="0"/>
              </a:rPr>
              <a:t>, S. (2020) Doing occupational justice: A central dimension of everyday occupational therapy practice. </a:t>
            </a:r>
            <a:r>
              <a:rPr lang="en-IN" i="1" dirty="0">
                <a:solidFill>
                  <a:schemeClr val="tx1"/>
                </a:solidFill>
                <a:effectLst/>
                <a:latin typeface="Arial" panose="020B0604020202020204" pitchFamily="34" charset="0"/>
                <a:ea typeface="Calibri" panose="020F0502020204030204" pitchFamily="34" charset="0"/>
                <a:cs typeface="Arial" panose="020B0604020202020204" pitchFamily="34" charset="0"/>
              </a:rPr>
              <a:t>Canadian Journal of Occupational Therapy</a:t>
            </a:r>
            <a:r>
              <a:rPr lang="en-IN"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IN" b="1" dirty="0">
                <a:solidFill>
                  <a:schemeClr val="tx1"/>
                </a:solidFill>
                <a:effectLst/>
                <a:latin typeface="Arial" panose="020B0604020202020204" pitchFamily="34" charset="0"/>
                <a:ea typeface="Calibri" panose="020F0502020204030204" pitchFamily="34" charset="0"/>
                <a:cs typeface="Arial" panose="020B0604020202020204" pitchFamily="34" charset="0"/>
              </a:rPr>
              <a:t>87</a:t>
            </a:r>
            <a:r>
              <a:rPr lang="en-IN" dirty="0">
                <a:solidFill>
                  <a:schemeClr val="tx1"/>
                </a:solidFill>
                <a:effectLst/>
                <a:latin typeface="Arial" panose="020B0604020202020204" pitchFamily="34" charset="0"/>
                <a:ea typeface="Calibri" panose="020F0502020204030204" pitchFamily="34" charset="0"/>
                <a:cs typeface="Arial" panose="020B0604020202020204" pitchFamily="34" charset="0"/>
              </a:rPr>
              <a:t>(2), 144-152.</a:t>
            </a:r>
          </a:p>
          <a:p>
            <a:pPr marL="0" indent="0" algn="just">
              <a:lnSpc>
                <a:spcPct val="100000"/>
              </a:lnSpc>
              <a:spcBef>
                <a:spcPts val="0"/>
              </a:spcBef>
              <a:spcAft>
                <a:spcPts val="0"/>
              </a:spcAft>
            </a:pPr>
            <a:r>
              <a:rPr lang="en-GB"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Kotera</a:t>
            </a:r>
            <a:r>
              <a:rPr lang="en-GB" dirty="0">
                <a:solidFill>
                  <a:schemeClr val="tx1"/>
                </a:solidFill>
                <a:effectLst/>
                <a:latin typeface="Arial" panose="020B0604020202020204" pitchFamily="34" charset="0"/>
                <a:ea typeface="Calibri" panose="020F0502020204030204" pitchFamily="34" charset="0"/>
                <a:cs typeface="Arial" panose="020B0604020202020204" pitchFamily="34" charset="0"/>
              </a:rPr>
              <a:t>, Y., Green, P. and Sheffield, D. (2022) Positive psychology for the mental well-being of UK therapeutic students: relationships with engagement, motivation, resilience, and self-compassion. </a:t>
            </a:r>
            <a:r>
              <a:rPr lang="en-IN" i="1" dirty="0">
                <a:solidFill>
                  <a:schemeClr val="tx1"/>
                </a:solidFill>
                <a:effectLst/>
                <a:latin typeface="Arial" panose="020B0604020202020204" pitchFamily="34" charset="0"/>
                <a:ea typeface="Calibri" panose="020F0502020204030204" pitchFamily="34" charset="0"/>
                <a:cs typeface="Arial" panose="020B0604020202020204" pitchFamily="34" charset="0"/>
              </a:rPr>
              <a:t>International Journal of Mental Health and Addiction</a:t>
            </a:r>
            <a:r>
              <a:rPr lang="en-IN"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IN" b="1" dirty="0">
                <a:solidFill>
                  <a:schemeClr val="tx1"/>
                </a:solidFill>
                <a:effectLst/>
                <a:latin typeface="Arial" panose="020B0604020202020204" pitchFamily="34" charset="0"/>
                <a:ea typeface="Calibri" panose="020F0502020204030204" pitchFamily="34" charset="0"/>
                <a:cs typeface="Arial" panose="020B0604020202020204" pitchFamily="34" charset="0"/>
              </a:rPr>
              <a:t>20</a:t>
            </a:r>
            <a:r>
              <a:rPr lang="en-IN" dirty="0">
                <a:solidFill>
                  <a:schemeClr val="tx1"/>
                </a:solidFill>
                <a:effectLst/>
                <a:latin typeface="Arial" panose="020B0604020202020204" pitchFamily="34" charset="0"/>
                <a:ea typeface="Calibri" panose="020F0502020204030204" pitchFamily="34" charset="0"/>
                <a:cs typeface="Arial" panose="020B0604020202020204" pitchFamily="34" charset="0"/>
              </a:rPr>
              <a:t>(3), 1611-1626.</a:t>
            </a:r>
          </a:p>
          <a:p>
            <a:pPr marL="0" indent="0" algn="just">
              <a:lnSpc>
                <a:spcPct val="100000"/>
              </a:lnSpc>
              <a:spcBef>
                <a:spcPts val="0"/>
              </a:spcBef>
              <a:spcAft>
                <a:spcPts val="0"/>
              </a:spcAft>
            </a:pPr>
            <a:r>
              <a:rPr lang="en-GB" dirty="0">
                <a:solidFill>
                  <a:schemeClr val="tx1"/>
                </a:solidFill>
                <a:effectLst/>
                <a:latin typeface="Arial" panose="020B0604020202020204" pitchFamily="34" charset="0"/>
                <a:ea typeface="Calibri" panose="020F0502020204030204" pitchFamily="34" charset="0"/>
                <a:cs typeface="Arial" panose="020B0604020202020204" pitchFamily="34" charset="0"/>
              </a:rPr>
              <a:t>Maree, J. G. (2021) The psychosocial development theory of Erik Erikson: a critical overview. </a:t>
            </a:r>
            <a:r>
              <a:rPr lang="en-IN" i="1" dirty="0">
                <a:solidFill>
                  <a:schemeClr val="tx1"/>
                </a:solidFill>
                <a:effectLst/>
                <a:latin typeface="Arial" panose="020B0604020202020204" pitchFamily="34" charset="0"/>
                <a:ea typeface="Calibri" panose="020F0502020204030204" pitchFamily="34" charset="0"/>
                <a:cs typeface="Arial" panose="020B0604020202020204" pitchFamily="34" charset="0"/>
              </a:rPr>
              <a:t>Early Child Development and Care</a:t>
            </a:r>
            <a:r>
              <a:rPr lang="en-IN"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IN" b="1" dirty="0">
                <a:solidFill>
                  <a:schemeClr val="tx1"/>
                </a:solidFill>
                <a:effectLst/>
                <a:latin typeface="Arial" panose="020B0604020202020204" pitchFamily="34" charset="0"/>
                <a:ea typeface="Calibri" panose="020F0502020204030204" pitchFamily="34" charset="0"/>
                <a:cs typeface="Arial" panose="020B0604020202020204" pitchFamily="34" charset="0"/>
              </a:rPr>
              <a:t>191</a:t>
            </a:r>
            <a:r>
              <a:rPr lang="en-IN" dirty="0">
                <a:solidFill>
                  <a:schemeClr val="tx1"/>
                </a:solidFill>
                <a:effectLst/>
                <a:latin typeface="Arial" panose="020B0604020202020204" pitchFamily="34" charset="0"/>
                <a:ea typeface="Calibri" panose="020F0502020204030204" pitchFamily="34" charset="0"/>
                <a:cs typeface="Arial" panose="020B0604020202020204" pitchFamily="34" charset="0"/>
              </a:rPr>
              <a:t>(7-8), 1107-1121.</a:t>
            </a:r>
          </a:p>
          <a:p>
            <a:pPr marL="0" indent="0" algn="just">
              <a:lnSpc>
                <a:spcPct val="100000"/>
              </a:lnSpc>
              <a:spcBef>
                <a:spcPts val="0"/>
              </a:spcBef>
              <a:spcAft>
                <a:spcPts val="0"/>
              </a:spcAft>
            </a:pPr>
            <a:r>
              <a:rPr lang="en-GB" dirty="0">
                <a:solidFill>
                  <a:schemeClr val="tx1"/>
                </a:solidFill>
                <a:effectLst/>
                <a:latin typeface="Arial" panose="020B0604020202020204" pitchFamily="34" charset="0"/>
                <a:ea typeface="Calibri" panose="020F0502020204030204" pitchFamily="34" charset="0"/>
                <a:cs typeface="Arial" panose="020B0604020202020204" pitchFamily="34" charset="0"/>
              </a:rPr>
              <a:t>Orenstein, G. A. and Lewis, L. (2021) Erikson's stages of psychosocial development. In </a:t>
            </a:r>
            <a:r>
              <a:rPr lang="en-IN" i="1"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StatPearls</a:t>
            </a:r>
            <a:r>
              <a:rPr lang="en-IN" i="1" dirty="0">
                <a:solidFill>
                  <a:schemeClr val="tx1"/>
                </a:solidFill>
                <a:effectLst/>
                <a:latin typeface="Arial" panose="020B0604020202020204" pitchFamily="34" charset="0"/>
                <a:ea typeface="Calibri" panose="020F0502020204030204" pitchFamily="34" charset="0"/>
                <a:cs typeface="Arial" panose="020B0604020202020204" pitchFamily="34" charset="0"/>
              </a:rPr>
              <a:t> [Internet]</a:t>
            </a:r>
            <a:r>
              <a:rPr lang="en-IN"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IN"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StatPearls</a:t>
            </a:r>
            <a:r>
              <a:rPr lang="en-IN" dirty="0">
                <a:solidFill>
                  <a:schemeClr val="tx1"/>
                </a:solidFill>
                <a:effectLst/>
                <a:latin typeface="Arial" panose="020B0604020202020204" pitchFamily="34" charset="0"/>
                <a:ea typeface="Calibri" panose="020F0502020204030204" pitchFamily="34" charset="0"/>
                <a:cs typeface="Arial" panose="020B0604020202020204" pitchFamily="34" charset="0"/>
              </a:rPr>
              <a:t> Publishing.</a:t>
            </a:r>
          </a:p>
          <a:p>
            <a:pPr marL="0" indent="0" algn="just">
              <a:lnSpc>
                <a:spcPct val="100000"/>
              </a:lnSpc>
              <a:spcBef>
                <a:spcPts val="0"/>
              </a:spcBef>
              <a:spcAft>
                <a:spcPts val="0"/>
              </a:spcAft>
            </a:pPr>
            <a:r>
              <a:rPr lang="en-GB" dirty="0">
                <a:solidFill>
                  <a:schemeClr val="tx1"/>
                </a:solidFill>
                <a:effectLst/>
                <a:latin typeface="Arial" panose="020B0604020202020204" pitchFamily="34" charset="0"/>
                <a:ea typeface="Calibri" panose="020F0502020204030204" pitchFamily="34" charset="0"/>
                <a:cs typeface="Arial" panose="020B0604020202020204" pitchFamily="34" charset="0"/>
              </a:rPr>
              <a:t>Parkinson, S. and Brooks, R. (2020) </a:t>
            </a:r>
            <a:r>
              <a:rPr lang="en-IN" i="1" dirty="0">
                <a:solidFill>
                  <a:schemeClr val="tx1"/>
                </a:solidFill>
                <a:effectLst/>
                <a:latin typeface="Arial" panose="020B0604020202020204" pitchFamily="34" charset="0"/>
                <a:ea typeface="Calibri" panose="020F0502020204030204" pitchFamily="34" charset="0"/>
                <a:cs typeface="Arial" panose="020B0604020202020204" pitchFamily="34" charset="0"/>
              </a:rPr>
              <a:t>A guide to the formulation of plans and goals in occupational therapy</a:t>
            </a:r>
            <a:r>
              <a:rPr lang="en-IN" dirty="0">
                <a:solidFill>
                  <a:schemeClr val="tx1"/>
                </a:solidFill>
                <a:effectLst/>
                <a:latin typeface="Arial" panose="020B0604020202020204" pitchFamily="34" charset="0"/>
                <a:ea typeface="Calibri" panose="020F0502020204030204" pitchFamily="34" charset="0"/>
                <a:cs typeface="Arial" panose="020B0604020202020204" pitchFamily="34" charset="0"/>
              </a:rPr>
              <a:t>. Routledge.</a:t>
            </a:r>
          </a:p>
          <a:p>
            <a:pPr marL="0" indent="0" algn="just">
              <a:lnSpc>
                <a:spcPct val="100000"/>
              </a:lnSpc>
              <a:spcBef>
                <a:spcPts val="0"/>
              </a:spcBef>
              <a:spcAft>
                <a:spcPts val="0"/>
              </a:spcAft>
            </a:pPr>
            <a:r>
              <a:rPr lang="en-GB" dirty="0">
                <a:solidFill>
                  <a:schemeClr val="tx1"/>
                </a:solidFill>
                <a:effectLst/>
                <a:latin typeface="Arial" panose="020B0604020202020204" pitchFamily="34" charset="0"/>
                <a:ea typeface="Calibri" panose="020F0502020204030204" pitchFamily="34" charset="0"/>
                <a:cs typeface="Arial" panose="020B0604020202020204" pitchFamily="34" charset="0"/>
              </a:rPr>
              <a:t>Reitz, S. M. and </a:t>
            </a:r>
            <a:r>
              <a:rPr lang="en-GB"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Scaffa</a:t>
            </a:r>
            <a:r>
              <a:rPr lang="en-GB" dirty="0">
                <a:solidFill>
                  <a:schemeClr val="tx1"/>
                </a:solidFill>
                <a:effectLst/>
                <a:latin typeface="Arial" panose="020B0604020202020204" pitchFamily="34" charset="0"/>
                <a:ea typeface="Calibri" panose="020F0502020204030204" pitchFamily="34" charset="0"/>
                <a:cs typeface="Arial" panose="020B0604020202020204" pitchFamily="34" charset="0"/>
              </a:rPr>
              <a:t>, M. E. (2020) Occupational Therapy in the Promotion of Health and Well-Being. </a:t>
            </a:r>
            <a:r>
              <a:rPr lang="en-IN" i="1" dirty="0">
                <a:solidFill>
                  <a:schemeClr val="tx1"/>
                </a:solidFill>
                <a:effectLst/>
                <a:latin typeface="Arial" panose="020B0604020202020204" pitchFamily="34" charset="0"/>
                <a:ea typeface="Calibri" panose="020F0502020204030204" pitchFamily="34" charset="0"/>
                <a:cs typeface="Arial" panose="020B0604020202020204" pitchFamily="34" charset="0"/>
              </a:rPr>
              <a:t>AJOT: American Journal of Occupational Therapy</a:t>
            </a:r>
            <a:r>
              <a:rPr lang="en-IN"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IN" b="1" dirty="0">
                <a:solidFill>
                  <a:schemeClr val="tx1"/>
                </a:solidFill>
                <a:effectLst/>
                <a:latin typeface="Arial" panose="020B0604020202020204" pitchFamily="34" charset="0"/>
                <a:ea typeface="Calibri" panose="020F0502020204030204" pitchFamily="34" charset="0"/>
                <a:cs typeface="Arial" panose="020B0604020202020204" pitchFamily="34" charset="0"/>
              </a:rPr>
              <a:t>74</a:t>
            </a:r>
            <a:r>
              <a:rPr lang="en-IN" dirty="0">
                <a:solidFill>
                  <a:schemeClr val="tx1"/>
                </a:solidFill>
                <a:effectLst/>
                <a:latin typeface="Arial" panose="020B0604020202020204" pitchFamily="34" charset="0"/>
                <a:ea typeface="Calibri" panose="020F0502020204030204" pitchFamily="34" charset="0"/>
                <a:cs typeface="Arial" panose="020B0604020202020204" pitchFamily="34" charset="0"/>
              </a:rPr>
              <a:t>(3), 7403420010-14.</a:t>
            </a:r>
          </a:p>
          <a:p>
            <a:pPr marL="0" indent="0" algn="just">
              <a:lnSpc>
                <a:spcPct val="100000"/>
              </a:lnSpc>
              <a:spcBef>
                <a:spcPts val="0"/>
              </a:spcBef>
              <a:spcAft>
                <a:spcPts val="0"/>
              </a:spcAft>
            </a:pPr>
            <a:r>
              <a:rPr lang="en-US" b="0" i="0" dirty="0" err="1">
                <a:solidFill>
                  <a:schemeClr val="tx1"/>
                </a:solidFill>
                <a:effectLst/>
                <a:latin typeface="Arial" panose="020B0604020202020204" pitchFamily="34" charset="0"/>
                <a:cs typeface="Arial" panose="020B0604020202020204" pitchFamily="34" charset="0"/>
              </a:rPr>
              <a:t>Makuch</a:t>
            </a:r>
            <a:r>
              <a:rPr lang="en-US" b="0" i="0" dirty="0">
                <a:solidFill>
                  <a:schemeClr val="tx1"/>
                </a:solidFill>
                <a:effectLst/>
                <a:latin typeface="Arial" panose="020B0604020202020204" pitchFamily="34" charset="0"/>
                <a:cs typeface="Arial" panose="020B0604020202020204" pitchFamily="34" charset="0"/>
              </a:rPr>
              <a:t>, G. (2021) </a:t>
            </a:r>
            <a:r>
              <a:rPr lang="en-US" b="0" i="1" dirty="0">
                <a:solidFill>
                  <a:schemeClr val="tx1"/>
                </a:solidFill>
                <a:effectLst/>
                <a:latin typeface="Arial" panose="020B0604020202020204" pitchFamily="34" charset="0"/>
                <a:cs typeface="Arial" panose="020B0604020202020204" pitchFamily="34" charset="0"/>
              </a:rPr>
              <a:t>Addiction and Psychosocial Development in Early Childhood</a:t>
            </a:r>
            <a:r>
              <a:rPr lang="en-US" b="0" i="0" dirty="0">
                <a:solidFill>
                  <a:schemeClr val="tx1"/>
                </a:solidFill>
                <a:effectLst/>
                <a:latin typeface="Arial" panose="020B0604020202020204" pitchFamily="34" charset="0"/>
                <a:cs typeface="Arial" panose="020B0604020202020204" pitchFamily="34" charset="0"/>
              </a:rPr>
              <a:t>. [online] www.theclearingnw.com. Available at: https://www.theclearingnw.com/blog/psychosocial-development-early-childhood-sets-stage-addiction.</a:t>
            </a:r>
            <a:endParaRPr lang="en-IN"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66820332"/>
      </p:ext>
    </p:extLst>
  </p:cSld>
  <p:clrMapOvr>
    <a:masterClrMapping/>
  </p:clrMapOvr>
</p:sld>
</file>

<file path=ppt/theme/theme1.xml><?xml version="1.0" encoding="utf-8"?>
<a:theme xmlns:a="http://schemas.openxmlformats.org/drawingml/2006/main" name="Crop">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305</TotalTime>
  <Words>1399</Words>
  <Application>Microsoft Office PowerPoint</Application>
  <PresentationFormat>Widescreen</PresentationFormat>
  <Paragraphs>60</Paragraphs>
  <Slides>8</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Arial</vt:lpstr>
      <vt:lpstr>Arial</vt:lpstr>
      <vt:lpstr>Calibri</vt:lpstr>
      <vt:lpstr>Franklin Gothic Book</vt:lpstr>
      <vt:lpstr>Helvetica</vt:lpstr>
      <vt:lpstr>Montserrat</vt:lpstr>
      <vt:lpstr>Times New Roman</vt:lpstr>
      <vt:lpstr>Crop</vt:lpstr>
      <vt:lpstr>Psychology for Health and Social Care  BMHP4003_BIRM  Task 1 Presentation   Title: Why is psychology important when working as an occupational therapist? </vt:lpstr>
      <vt:lpstr>INTRODUCTION </vt:lpstr>
      <vt:lpstr>GOALS OF OCCUPATIONAL THERAPY </vt:lpstr>
      <vt:lpstr>PRINCIPLES </vt:lpstr>
      <vt:lpstr>IMPORTANCE OF PSYCHOLOGY </vt:lpstr>
      <vt:lpstr>PSYCHOLOGICAL THEORY OF LIFE SPAN DEVELOPMENT </vt:lpstr>
      <vt:lpstr>THE USE OF THEORY BY OCCUPATIONAL THERAPIST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for Health and Social Care  BMHP4003_BIRM  Task 1 Presentation   Title: Why is psychology important when working as an occupational therapist? </dc:title>
  <dc:creator>Alexandra Tuta</dc:creator>
  <cp:lastModifiedBy>Alexandra-Luiza Tuta (2118375)</cp:lastModifiedBy>
  <cp:revision>6</cp:revision>
  <dcterms:created xsi:type="dcterms:W3CDTF">2022-10-07T12:20:45Z</dcterms:created>
  <dcterms:modified xsi:type="dcterms:W3CDTF">2022-10-09T15:52:01Z</dcterms:modified>
</cp:coreProperties>
</file>