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4"/>
  </p:notesMasterIdLst>
  <p:handoutMasterIdLst>
    <p:handoutMasterId r:id="rId15"/>
  </p:handoutMasterIdLst>
  <p:sldIdLst>
    <p:sldId id="277" r:id="rId2"/>
    <p:sldId id="278" r:id="rId3"/>
    <p:sldId id="279" r:id="rId4"/>
    <p:sldId id="280" r:id="rId5"/>
    <p:sldId id="281" r:id="rId6"/>
    <p:sldId id="282" r:id="rId7"/>
    <p:sldId id="283" r:id="rId8"/>
    <p:sldId id="284" r:id="rId9"/>
    <p:sldId id="285" r:id="rId10"/>
    <p:sldId id="286" r:id="rId11"/>
    <p:sldId id="287" r:id="rId12"/>
    <p:sldId id="288" r:id="rId1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 uri="{2D200454-40CA-4A62-9FC3-DE9A4176ACB9}">
      <p15:notesGuideLst xmlns=""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89" d="100"/>
          <a:sy n="89" d="100"/>
        </p:scale>
        <p:origin x="-1552" y="-11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notesMaster" Target="notesMasters/notesMaster1.xml"/><Relationship Id="rId15" Type="http://schemas.openxmlformats.org/officeDocument/2006/relationships/handoutMaster" Target="handoutMasters/handoutMaster1.xml"/><Relationship Id="rId16" Type="http://schemas.openxmlformats.org/officeDocument/2006/relationships/printerSettings" Target="printerSettings/printerSettings1.bin"/><Relationship Id="rId17" Type="http://schemas.openxmlformats.org/officeDocument/2006/relationships/presProps" Target="presProps.xml"/><Relationship Id="rId18" Type="http://schemas.openxmlformats.org/officeDocument/2006/relationships/viewProps" Target="viewProps.xml"/><Relationship Id="rId19" Type="http://schemas.openxmlformats.org/officeDocument/2006/relationships/theme" Target="theme/theme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29/06/20</a:t>
            </a:fld>
            <a:endParaRPr lang="en-GB" altLang="en-US"/>
          </a:p>
        </p:txBody>
      </p:sp>
      <p:sp>
        <p:nvSpPr>
          <p:cNvPr id="5" name="Footer Placeholder 4">
            <a:extLst>
              <a:ext uri="{FF2B5EF4-FFF2-40B4-BE49-F238E27FC236}">
                <a16:creationId xmlns=""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29/06/20</a:t>
            </a:fld>
            <a:endParaRPr lang="en-GB" altLang="en-US"/>
          </a:p>
        </p:txBody>
      </p:sp>
      <p:sp>
        <p:nvSpPr>
          <p:cNvPr id="5" name="Footer Placeholder 4">
            <a:extLst>
              <a:ext uri="{FF2B5EF4-FFF2-40B4-BE49-F238E27FC236}">
                <a16:creationId xmlns=""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29/06/20</a:t>
            </a:fld>
            <a:endParaRPr lang="en-GB" altLang="en-US"/>
          </a:p>
        </p:txBody>
      </p:sp>
      <p:sp>
        <p:nvSpPr>
          <p:cNvPr id="5"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29/06/20</a:t>
            </a:fld>
            <a:endParaRPr lang="en-GB" altLang="en-US"/>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29/06/20</a:t>
            </a:fld>
            <a:endParaRPr lang="en-GB" altLang="en-US"/>
          </a:p>
        </p:txBody>
      </p:sp>
      <p:sp>
        <p:nvSpPr>
          <p:cNvPr id="8"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29/06/20</a:t>
            </a:fld>
            <a:endParaRPr lang="en-GB" altLang="en-US"/>
          </a:p>
        </p:txBody>
      </p:sp>
      <p:sp>
        <p:nvSpPr>
          <p:cNvPr id="4"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29/06/20</a:t>
            </a:fld>
            <a:endParaRPr lang="en-GB" altLang="en-US"/>
          </a:p>
        </p:txBody>
      </p:sp>
      <p:sp>
        <p:nvSpPr>
          <p:cNvPr id="3"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29/06/20</a:t>
            </a:fld>
            <a:endParaRPr lang="en-GB" altLang="en-US"/>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29/06/20</a:t>
            </a:fld>
            <a:endParaRPr lang="en-GB" altLang="en-US"/>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29/06/20</a:t>
            </a:fld>
            <a:endParaRPr lang="en-GB" altLang="en-US"/>
          </a:p>
        </p:txBody>
      </p:sp>
      <p:sp>
        <p:nvSpPr>
          <p:cNvPr id="5"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29/06/20</a:t>
            </a:fld>
            <a:endParaRPr lang="en-GB" altLang="en-US"/>
          </a:p>
        </p:txBody>
      </p:sp>
      <p:sp>
        <p:nvSpPr>
          <p:cNvPr id="5"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29/06/20</a:t>
            </a:fld>
            <a:endParaRPr lang="en-GB" altLang="en-US"/>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Module </a:t>
            </a:r>
            <a:r>
              <a:rPr lang="en-GB" altLang="en-US" b="1" dirty="0" smtClean="0">
                <a:solidFill>
                  <a:schemeClr val="accent2"/>
                </a:solidFill>
              </a:rPr>
              <a:t>Code </a:t>
            </a:r>
            <a:r>
              <a:rPr lang="is-IS" b="1">
                <a:solidFill>
                  <a:srgbClr val="FFFF00"/>
                </a:solidFill>
              </a:rPr>
              <a:t>LCMB7010</a:t>
            </a:r>
            <a:endParaRPr lang="en-GB" altLang="en-US" b="1" dirty="0">
              <a:solidFill>
                <a:schemeClr val="accent2"/>
              </a:solidFill>
            </a:endParaRP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Module </a:t>
            </a:r>
            <a:r>
              <a:rPr lang="en-GB" altLang="en-US" sz="3600" b="1" dirty="0" smtClean="0">
                <a:solidFill>
                  <a:schemeClr val="accent2"/>
                </a:solidFill>
              </a:rPr>
              <a:t>Name: Digital Marketing</a:t>
            </a:r>
            <a:endParaRPr lang="en-GB" altLang="en-US" sz="3600" b="1" dirty="0">
              <a:solidFill>
                <a:schemeClr val="accent2"/>
              </a:solidFill>
            </a:endParaRPr>
          </a:p>
          <a:p>
            <a:pPr eaLnBrk="1" hangingPunct="1"/>
            <a:r>
              <a:rPr lang="en-GB" altLang="en-US" dirty="0">
                <a:solidFill>
                  <a:schemeClr val="accent2"/>
                </a:solidFill>
              </a:rPr>
              <a:t>Week </a:t>
            </a:r>
            <a:r>
              <a:rPr lang="en-GB" altLang="en-US" dirty="0" smtClean="0">
                <a:solidFill>
                  <a:schemeClr val="accent2"/>
                </a:solidFill>
              </a:rPr>
              <a:t>6</a:t>
            </a:r>
            <a:endParaRPr lang="en-GB" altLang="en-US" dirty="0">
              <a:solidFill>
                <a:schemeClr val="accent2"/>
              </a:solidFill>
            </a:endParaRPr>
          </a:p>
          <a:p>
            <a:pPr eaLnBrk="1" hangingPunct="1"/>
            <a:endParaRPr lang="en-GB" altLang="en-US" dirty="0">
              <a:solidFill>
                <a:schemeClr val="accent2"/>
              </a:solidFill>
            </a:endParaRPr>
          </a:p>
          <a:p>
            <a:pPr eaLnBrk="1" hangingPunct="1"/>
            <a:r>
              <a:rPr lang="en-GB" altLang="en-US" sz="4800" b="1" dirty="0" smtClean="0">
                <a:solidFill>
                  <a:schemeClr val="accent2"/>
                </a:solidFill>
              </a:rPr>
              <a:t> </a:t>
            </a:r>
            <a:endParaRPr lang="en-GB" altLang="en-US" sz="4800" b="1" dirty="0">
              <a:solidFill>
                <a:schemeClr val="accent2"/>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Topic </a:t>
            </a:r>
          </a:p>
        </p:txBody>
      </p:sp>
      <p:sp>
        <p:nvSpPr>
          <p:cNvPr id="3" name="Content Placeholder 2"/>
          <p:cNvSpPr>
            <a:spLocks noGrp="1"/>
          </p:cNvSpPr>
          <p:nvPr>
            <p:ph idx="1"/>
          </p:nvPr>
        </p:nvSpPr>
        <p:spPr/>
        <p:txBody>
          <a:bodyPr>
            <a:normAutofit/>
          </a:bodyPr>
          <a:lstStyle/>
          <a:p>
            <a:pPr marL="0" indent="0">
              <a:buNone/>
            </a:pPr>
            <a:r>
              <a:rPr lang="en-GB" b="1" dirty="0"/>
              <a:t>Content</a:t>
            </a:r>
            <a:r>
              <a:rPr lang="en-GB" b="1" dirty="0" smtClean="0"/>
              <a:t>:</a:t>
            </a:r>
          </a:p>
          <a:p>
            <a:pPr marL="0" indent="0">
              <a:buNone/>
            </a:pPr>
            <a:r>
              <a:rPr lang="en-US" b="1" dirty="0">
                <a:latin typeface="Arial" charset="0"/>
              </a:rPr>
              <a:t/>
            </a:r>
            <a:br>
              <a:rPr lang="en-US" b="1" dirty="0">
                <a:latin typeface="Arial" charset="0"/>
              </a:rPr>
            </a:br>
            <a:r>
              <a:rPr lang="en-US" b="1" dirty="0" smtClean="0">
                <a:latin typeface="Arial" charset="0"/>
              </a:rPr>
              <a:t>Artificial Intelligence in Digital Marketing</a:t>
            </a:r>
            <a:r>
              <a:rPr lang="en-US" dirty="0" smtClean="0"/>
              <a:t> </a:t>
            </a:r>
            <a:endParaRPr lang="en-US" dirty="0"/>
          </a:p>
          <a:p>
            <a:pPr marL="0" indent="0">
              <a:buNone/>
            </a:pP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807687825"/>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latin typeface="Arial" charset="0"/>
              </a:rPr>
              <a:t>AI in </a:t>
            </a:r>
            <a:r>
              <a:rPr lang="en-US" b="1" dirty="0">
                <a:latin typeface="Arial" charset="0"/>
              </a:rPr>
              <a:t>Digital Marketing</a:t>
            </a:r>
            <a:r>
              <a:rPr lang="en-US" dirty="0"/>
              <a:t> </a:t>
            </a:r>
          </a:p>
        </p:txBody>
      </p:sp>
      <p:sp>
        <p:nvSpPr>
          <p:cNvPr id="3" name="Content Placeholder 2"/>
          <p:cNvSpPr>
            <a:spLocks noGrp="1"/>
          </p:cNvSpPr>
          <p:nvPr>
            <p:ph idx="1"/>
          </p:nvPr>
        </p:nvSpPr>
        <p:spPr/>
        <p:txBody>
          <a:bodyPr/>
          <a:lstStyle/>
          <a:p>
            <a:r>
              <a:rPr lang="en-US" dirty="0"/>
              <a:t>AI technology can help to optimize and speed up many different marketing tasks, improving customer experiences and driving conversions</a:t>
            </a:r>
            <a:r>
              <a:rPr lang="en-US" dirty="0" smtClean="0"/>
              <a:t>.</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15062628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charset="0"/>
              </a:rPr>
              <a:t>AI in Digital Marketing</a:t>
            </a:r>
            <a:r>
              <a:rPr lang="en-US" dirty="0"/>
              <a:t> </a:t>
            </a:r>
          </a:p>
        </p:txBody>
      </p:sp>
      <p:sp>
        <p:nvSpPr>
          <p:cNvPr id="3" name="Content Placeholder 2"/>
          <p:cNvSpPr>
            <a:spLocks noGrp="1"/>
          </p:cNvSpPr>
          <p:nvPr>
            <p:ph idx="1"/>
          </p:nvPr>
        </p:nvSpPr>
        <p:spPr/>
        <p:txBody>
          <a:bodyPr/>
          <a:lstStyle/>
          <a:p>
            <a:endParaRPr lang="en-US" sz="2000" dirty="0"/>
          </a:p>
          <a:p>
            <a:r>
              <a:rPr lang="en-US" sz="2000" i="1" dirty="0"/>
              <a:t>AI can hyper-personalize the customer experience by analyzing their profiles.</a:t>
            </a:r>
            <a:endParaRPr lang="en-US" sz="2000" dirty="0"/>
          </a:p>
          <a:p>
            <a:r>
              <a:rPr lang="en-US" sz="2000" i="1" dirty="0"/>
              <a:t>AI speeds up production of certain types and formats of content.</a:t>
            </a:r>
            <a:endParaRPr lang="en-US" sz="2000" dirty="0"/>
          </a:p>
          <a:p>
            <a:r>
              <a:rPr lang="en-US" sz="2000" i="1" dirty="0"/>
              <a:t>AI-powered software can decide what content to create and when to distribute it.</a:t>
            </a:r>
            <a:endParaRPr lang="en-US" sz="2000" dirty="0"/>
          </a:p>
          <a:p>
            <a:r>
              <a:rPr lang="en-US" sz="2000" i="1" dirty="0"/>
              <a:t>AI can process vast quantities of data and make accurate predictions based on patterns that emerge from it.</a:t>
            </a:r>
            <a:endParaRPr lang="en-US" sz="2000" dirty="0"/>
          </a:p>
          <a:p>
            <a:r>
              <a:rPr lang="en-US" sz="2000" i="1" dirty="0"/>
              <a:t>AI can predict customer behavior and identify and nurture the most valuable leads.</a:t>
            </a:r>
            <a:endParaRPr lang="en-US" sz="2000"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24515439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52736"/>
          </a:xfrm>
        </p:spPr>
        <p:txBody>
          <a:bodyPr/>
          <a:lstStyle/>
          <a:p>
            <a:r>
              <a:rPr lang="en-US" sz="3200" b="1" dirty="0" smtClean="0"/>
              <a:t/>
            </a:r>
            <a:br>
              <a:rPr lang="en-US" sz="3200" b="1" dirty="0" smtClean="0"/>
            </a:br>
            <a:r>
              <a:rPr lang="en-US" sz="3200" b="1" dirty="0"/>
              <a:t/>
            </a:r>
            <a:br>
              <a:rPr lang="en-US" sz="3200" b="1" dirty="0"/>
            </a:br>
            <a:r>
              <a:rPr lang="en-US" sz="3200" b="1" dirty="0" smtClean="0"/>
              <a:t/>
            </a:r>
            <a:br>
              <a:rPr lang="en-US" sz="3200" b="1" dirty="0" smtClean="0"/>
            </a:br>
            <a:r>
              <a:rPr lang="en-US" sz="3200" b="1" dirty="0" smtClean="0"/>
              <a:t>1</a:t>
            </a:r>
            <a:r>
              <a:rPr lang="en-US" sz="3200" b="1" dirty="0"/>
              <a:t>. Improved Personalization &amp; Recommendations</a:t>
            </a:r>
            <a:br>
              <a:rPr lang="en-US" sz="3200" b="1" dirty="0"/>
            </a:br>
            <a:r>
              <a:rPr lang="en-US" b="1" dirty="0"/>
              <a:t/>
            </a:r>
            <a:br>
              <a:rPr lang="en-US" b="1" dirty="0"/>
            </a:br>
            <a:endParaRPr lang="en-US" dirty="0"/>
          </a:p>
        </p:txBody>
      </p:sp>
      <p:sp>
        <p:nvSpPr>
          <p:cNvPr id="3" name="Content Placeholder 2"/>
          <p:cNvSpPr>
            <a:spLocks noGrp="1"/>
          </p:cNvSpPr>
          <p:nvPr>
            <p:ph idx="1"/>
          </p:nvPr>
        </p:nvSpPr>
        <p:spPr>
          <a:xfrm>
            <a:off x="107504" y="980728"/>
            <a:ext cx="8856984" cy="4680520"/>
          </a:xfrm>
        </p:spPr>
        <p:txBody>
          <a:bodyPr/>
          <a:lstStyle/>
          <a:p>
            <a:pPr algn="just"/>
            <a:r>
              <a:rPr lang="en-US" sz="1600" dirty="0"/>
              <a:t>AI enables marketers to personalize their communications on an individual level rather than the generic target groups that marketers relied on in the past. This technology works by predicting customer behavior based on intelligence learned from previous brand interactions</a:t>
            </a:r>
            <a:r>
              <a:rPr lang="en-US" sz="1600" dirty="0" smtClean="0"/>
              <a:t>.</a:t>
            </a:r>
          </a:p>
          <a:p>
            <a:r>
              <a:rPr lang="en-US" sz="1600" dirty="0"/>
              <a:t>For example, Amazon has a record of:</a:t>
            </a:r>
          </a:p>
          <a:p>
            <a:r>
              <a:rPr lang="en-US" sz="1600" dirty="0"/>
              <a:t>Every purchase you’ve ever made</a:t>
            </a:r>
          </a:p>
          <a:p>
            <a:r>
              <a:rPr lang="en-US" sz="1600" dirty="0"/>
              <a:t>Your product browsing history</a:t>
            </a:r>
          </a:p>
          <a:p>
            <a:r>
              <a:rPr lang="en-US" sz="1600" dirty="0"/>
              <a:t>The addresses you’ve lived and worked at</a:t>
            </a:r>
          </a:p>
          <a:p>
            <a:r>
              <a:rPr lang="en-US" sz="1600" dirty="0"/>
              <a:t>Items you’ve wished for</a:t>
            </a:r>
          </a:p>
          <a:p>
            <a:r>
              <a:rPr lang="en-US" sz="1600" dirty="0"/>
              <a:t>TV shows and music you’ve played</a:t>
            </a:r>
          </a:p>
          <a:p>
            <a:r>
              <a:rPr lang="en-US" sz="1600" dirty="0"/>
              <a:t>Apps you’ve downloaded</a:t>
            </a:r>
          </a:p>
          <a:p>
            <a:r>
              <a:rPr lang="en-US" sz="1600" dirty="0"/>
              <a:t>Product ratings you’ve made and reviews you’ve left</a:t>
            </a:r>
          </a:p>
          <a:p>
            <a:r>
              <a:rPr lang="en-US" sz="1600" dirty="0"/>
              <a:t>Devices you’ve used to watch movies or download </a:t>
            </a:r>
            <a:r>
              <a:rPr lang="en-US" sz="1600" dirty="0" err="1"/>
              <a:t>ebooks</a:t>
            </a:r>
            <a:endParaRPr lang="en-US" sz="1600" dirty="0"/>
          </a:p>
          <a:p>
            <a:r>
              <a:rPr lang="en-US" sz="1600" dirty="0"/>
              <a:t>Everything you’ve asked </a:t>
            </a:r>
            <a:r>
              <a:rPr lang="en-US" sz="1600" dirty="0" err="1"/>
              <a:t>Alexa</a:t>
            </a:r>
            <a:r>
              <a:rPr lang="en-US" sz="1600" dirty="0"/>
              <a:t> if you have an Echo</a:t>
            </a:r>
          </a:p>
          <a:p>
            <a:r>
              <a:rPr lang="en-US" sz="1600" dirty="0"/>
              <a:t>It can use this information to deliver product recommendations based on your interests, past purchases, and what other people have purchased who also bought the same items as you.</a:t>
            </a:r>
          </a:p>
          <a:p>
            <a:pPr algn="just"/>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38063251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20080"/>
          </a:xfrm>
        </p:spPr>
        <p:txBody>
          <a:bodyPr/>
          <a:lstStyle/>
          <a:p>
            <a:r>
              <a:rPr lang="en-US" b="1" dirty="0" smtClean="0"/>
              <a:t/>
            </a:r>
            <a:br>
              <a:rPr lang="en-US" b="1" dirty="0" smtClean="0"/>
            </a:br>
            <a:r>
              <a:rPr lang="en-US" b="1" dirty="0" smtClean="0"/>
              <a:t>2</a:t>
            </a:r>
            <a:r>
              <a:rPr lang="en-US" b="1" dirty="0"/>
              <a:t>. Dynamic Pricing</a:t>
            </a:r>
            <a:br>
              <a:rPr lang="en-US" b="1" dirty="0"/>
            </a:br>
            <a:endParaRPr lang="en-US" dirty="0"/>
          </a:p>
        </p:txBody>
      </p:sp>
      <p:sp>
        <p:nvSpPr>
          <p:cNvPr id="3" name="Content Placeholder 2"/>
          <p:cNvSpPr>
            <a:spLocks noGrp="1"/>
          </p:cNvSpPr>
          <p:nvPr>
            <p:ph idx="1"/>
          </p:nvPr>
        </p:nvSpPr>
        <p:spPr>
          <a:xfrm>
            <a:off x="0" y="908720"/>
            <a:ext cx="9144000" cy="4608513"/>
          </a:xfrm>
        </p:spPr>
        <p:txBody>
          <a:bodyPr/>
          <a:lstStyle/>
          <a:p>
            <a:r>
              <a:rPr lang="en-US" sz="2400" dirty="0"/>
              <a:t>Providing discounts is a surefire way to increase sales, but some customers will buy with a smaller discount, or if there is no discount at all.</a:t>
            </a:r>
          </a:p>
          <a:p>
            <a:r>
              <a:rPr lang="en-US" sz="2400" dirty="0"/>
              <a:t>AI can be used to set the price of products dynamically depending on demand, availability, customer profiles, and other factors to maximize both sales and profits.</a:t>
            </a:r>
          </a:p>
          <a:p>
            <a:r>
              <a:rPr lang="en-US" sz="2400" dirty="0"/>
              <a:t>You can see dynamic pricing in action using the website </a:t>
            </a:r>
            <a:r>
              <a:rPr lang="en-US" sz="2400" dirty="0" err="1"/>
              <a:t>camelcamelcamel.com</a:t>
            </a:r>
            <a:r>
              <a:rPr lang="en-US" sz="2400" dirty="0"/>
              <a:t>, which tracks the price of Amazon products over time. Each product has a graph showing just how much the pricing fluctuates depending on season, popularity, and other factors.</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23789193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lstStyle/>
          <a:p>
            <a:r>
              <a:rPr lang="en-US" b="1" dirty="0"/>
              <a:t>3. Customer Service </a:t>
            </a:r>
            <a:r>
              <a:rPr lang="en-US" b="1" dirty="0" err="1"/>
              <a:t>Chatbots</a:t>
            </a:r>
            <a:r>
              <a:rPr lang="en-US" b="1" dirty="0"/>
              <a:t/>
            </a:r>
            <a:br>
              <a:rPr lang="en-US" b="1" dirty="0"/>
            </a:br>
            <a:endParaRPr lang="en-US" dirty="0"/>
          </a:p>
        </p:txBody>
      </p:sp>
      <p:sp>
        <p:nvSpPr>
          <p:cNvPr id="3" name="Content Placeholder 2"/>
          <p:cNvSpPr>
            <a:spLocks noGrp="1"/>
          </p:cNvSpPr>
          <p:nvPr>
            <p:ph idx="1"/>
          </p:nvPr>
        </p:nvSpPr>
        <p:spPr>
          <a:xfrm>
            <a:off x="457200" y="836712"/>
            <a:ext cx="8229600" cy="4680521"/>
          </a:xfrm>
        </p:spPr>
        <p:txBody>
          <a:bodyPr/>
          <a:lstStyle/>
          <a:p>
            <a:pPr marL="0" indent="0">
              <a:buNone/>
            </a:pPr>
            <a:r>
              <a:rPr lang="en-US" sz="2000" dirty="0" smtClean="0"/>
              <a:t>1) Facebook </a:t>
            </a:r>
            <a:r>
              <a:rPr lang="en-US" sz="2000" dirty="0"/>
              <a:t>Messenger, </a:t>
            </a:r>
            <a:r>
              <a:rPr lang="en-US" sz="2000" dirty="0" err="1"/>
              <a:t>Whatsapp</a:t>
            </a:r>
            <a:r>
              <a:rPr lang="en-US" sz="2000" dirty="0"/>
              <a:t>, and other messaging apps have become a popular and convenient way for customers to contact companies, but ensuring the accounts are constantly staffed with customer service agents can be </a:t>
            </a:r>
            <a:r>
              <a:rPr lang="en-US" sz="2000" dirty="0" smtClean="0"/>
              <a:t>expensive.</a:t>
            </a:r>
          </a:p>
          <a:p>
            <a:pPr marL="0" indent="0">
              <a:buNone/>
            </a:pPr>
            <a:r>
              <a:rPr lang="en-US" sz="2000" dirty="0" smtClean="0"/>
              <a:t>2)  To </a:t>
            </a:r>
            <a:r>
              <a:rPr lang="en-US" sz="2000" dirty="0"/>
              <a:t>reduce the workload and provide a faster response to customers, some organizations are now using </a:t>
            </a:r>
            <a:r>
              <a:rPr lang="en-US" sz="2000" dirty="0" err="1"/>
              <a:t>chatbots</a:t>
            </a:r>
            <a:r>
              <a:rPr lang="en-US" sz="2000" dirty="0"/>
              <a:t> to deal with common customer queries and provide instant replies at any time of the day or night. </a:t>
            </a:r>
            <a:r>
              <a:rPr lang="en-US" sz="2000" dirty="0" err="1"/>
              <a:t>Chatbots</a:t>
            </a:r>
            <a:r>
              <a:rPr lang="en-US" sz="2000" dirty="0"/>
              <a:t> can be programmed to provide set replies to frequently asked questions and to direct the conversation to a human agent if the question is too complex. This means that customer service time is reduced and the workload lifted, leaving the agents free to deal with conversations that need a more personal </a:t>
            </a:r>
            <a:r>
              <a:rPr lang="en-US" sz="2000" dirty="0" smtClean="0"/>
              <a:t>response.</a:t>
            </a:r>
          </a:p>
          <a:p>
            <a:pPr marL="0" indent="0">
              <a:buNone/>
            </a:pPr>
            <a:r>
              <a:rPr lang="en-US" sz="2000" dirty="0" smtClean="0"/>
              <a:t>3) With </a:t>
            </a:r>
            <a:r>
              <a:rPr lang="en-US" sz="2000" dirty="0"/>
              <a:t>virtual assistants like </a:t>
            </a:r>
            <a:r>
              <a:rPr lang="en-US" sz="2000" dirty="0" err="1"/>
              <a:t>Siri</a:t>
            </a:r>
            <a:r>
              <a:rPr lang="en-US" sz="2000" dirty="0"/>
              <a:t>, Google Assistant, </a:t>
            </a:r>
            <a:r>
              <a:rPr lang="en-US" sz="2000" dirty="0" err="1"/>
              <a:t>Alexa</a:t>
            </a:r>
            <a:r>
              <a:rPr lang="en-US" sz="2000" dirty="0"/>
              <a:t>, and </a:t>
            </a:r>
            <a:r>
              <a:rPr lang="en-US" sz="2000" dirty="0" err="1"/>
              <a:t>Cortana</a:t>
            </a:r>
            <a:r>
              <a:rPr lang="en-US" sz="2000" dirty="0"/>
              <a:t>, we’re getting more comfortable with </a:t>
            </a:r>
            <a:r>
              <a:rPr lang="en-US" sz="2000" dirty="0" err="1"/>
              <a:t>chatbots</a:t>
            </a:r>
            <a:r>
              <a:rPr lang="en-US" sz="2000" dirty="0"/>
              <a:t> and in some cases even preferring them to a real person. </a:t>
            </a:r>
            <a:endParaRPr lang="en-US" sz="2000" dirty="0" smtClean="0"/>
          </a:p>
          <a:p>
            <a:endParaRPr lang="en-US" sz="2000"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29079016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US" b="1" dirty="0"/>
              <a:t>4. Search Engine Optimization</a:t>
            </a:r>
            <a:br>
              <a:rPr lang="en-US" b="1" dirty="0"/>
            </a:br>
            <a:endParaRPr lang="en-US" dirty="0"/>
          </a:p>
        </p:txBody>
      </p:sp>
      <p:sp>
        <p:nvSpPr>
          <p:cNvPr id="3" name="Content Placeholder 2"/>
          <p:cNvSpPr>
            <a:spLocks noGrp="1"/>
          </p:cNvSpPr>
          <p:nvPr>
            <p:ph idx="1"/>
          </p:nvPr>
        </p:nvSpPr>
        <p:spPr>
          <a:xfrm>
            <a:off x="179512" y="1052736"/>
            <a:ext cx="8784976" cy="4464497"/>
          </a:xfrm>
        </p:spPr>
        <p:txBody>
          <a:bodyPr/>
          <a:lstStyle/>
          <a:p>
            <a:r>
              <a:rPr lang="en-US" sz="2400" dirty="0"/>
              <a:t>Search algorithms are improving all the time in every aspect from small database product searches on e-commerce sites to search engines like Google that are used by millions of people every day.</a:t>
            </a:r>
          </a:p>
          <a:p>
            <a:r>
              <a:rPr lang="en-US" sz="2400" dirty="0"/>
              <a:t>Integrating AI into search can pick up misspellings and suggesting alternatives (“did you mean…”) and may be influenced by your past browsing or shopping behavior.</a:t>
            </a:r>
          </a:p>
          <a:p>
            <a:r>
              <a:rPr lang="en-US" sz="2400" dirty="0"/>
              <a:t>Google is becoming increasingly sophisticated at working out searcher “intent” For example if someone searches for “Apple” are they looking for information about the fruit, the technology company, or the record label?</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18949407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lstStyle/>
          <a:p>
            <a:r>
              <a:rPr lang="en-US" b="1" dirty="0"/>
              <a:t>5. PPC Ad Optimization</a:t>
            </a:r>
            <a:br>
              <a:rPr lang="en-US" b="1" dirty="0"/>
            </a:br>
            <a:endParaRPr lang="en-US" dirty="0"/>
          </a:p>
        </p:txBody>
      </p:sp>
      <p:sp>
        <p:nvSpPr>
          <p:cNvPr id="3" name="Content Placeholder 2"/>
          <p:cNvSpPr>
            <a:spLocks noGrp="1"/>
          </p:cNvSpPr>
          <p:nvPr>
            <p:ph idx="1"/>
          </p:nvPr>
        </p:nvSpPr>
        <p:spPr>
          <a:xfrm>
            <a:off x="179512" y="764704"/>
            <a:ext cx="8712968" cy="4752529"/>
          </a:xfrm>
        </p:spPr>
        <p:txBody>
          <a:bodyPr/>
          <a:lstStyle/>
          <a:p>
            <a:r>
              <a:rPr lang="en-US" dirty="0"/>
              <a:t>A/B testing is the traditional approach to optimizing marketing messages and display ads, but it’s a painstaking process with an infinite number of variables to try out, and therefore takes up a lot of time and resources. With AI algorithms you can continually and automatically optimize your ads depending on conversions and interactions.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24752313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US" sz="2800" b="1" dirty="0"/>
              <a:t>6. Content Creation and </a:t>
            </a:r>
            <a:r>
              <a:rPr lang="en-US" sz="2800" b="1" dirty="0" err="1"/>
              <a:t>Curation</a:t>
            </a:r>
            <a:r>
              <a:rPr lang="en-US" sz="2800" b="1" dirty="0"/>
              <a:t> at Scale</a:t>
            </a:r>
            <a:br>
              <a:rPr lang="en-US" sz="2800" b="1" dirty="0"/>
            </a:br>
            <a:endParaRPr lang="en-US" sz="2800" dirty="0"/>
          </a:p>
        </p:txBody>
      </p:sp>
      <p:sp>
        <p:nvSpPr>
          <p:cNvPr id="3" name="Content Placeholder 2"/>
          <p:cNvSpPr>
            <a:spLocks noGrp="1"/>
          </p:cNvSpPr>
          <p:nvPr>
            <p:ph idx="1"/>
          </p:nvPr>
        </p:nvSpPr>
        <p:spPr>
          <a:xfrm>
            <a:off x="457200" y="980728"/>
            <a:ext cx="8229600" cy="4536505"/>
          </a:xfrm>
        </p:spPr>
        <p:txBody>
          <a:bodyPr/>
          <a:lstStyle/>
          <a:p>
            <a:r>
              <a:rPr lang="en-US" sz="2000" dirty="0"/>
              <a:t>AI can help to speed up and optimize your content marketing in several ways. Automated content software is now able to generate news stories and reports in a matter of seconds that would take a human writer hours or days to create.</a:t>
            </a:r>
          </a:p>
          <a:p>
            <a:r>
              <a:rPr lang="en-US" sz="2000" dirty="0"/>
              <a:t>Even if you don’t trust machines to take over your content creation process entirely, they’re still useful for smaller tasks like generating your social media posts. The Washington Post uses in-house reporting technology called </a:t>
            </a:r>
            <a:r>
              <a:rPr lang="en-US" sz="2000" dirty="0" err="1"/>
              <a:t>Heliograf</a:t>
            </a:r>
            <a:r>
              <a:rPr lang="en-US" sz="2000" dirty="0"/>
              <a:t> to write basic social media posts and news stories</a:t>
            </a:r>
            <a:r>
              <a:rPr lang="en-US" sz="2000" dirty="0" smtClean="0"/>
              <a:t>.</a:t>
            </a:r>
          </a:p>
          <a:p>
            <a:r>
              <a:rPr lang="en-US" sz="2000" dirty="0"/>
              <a:t>This use of AI makes content production much faster and more efficient and enables marketers to scale up their content marketing – something </a:t>
            </a:r>
            <a:r>
              <a:rPr lang="en-US" sz="2000" dirty="0" smtClean="0">
                <a:solidFill>
                  <a:srgbClr val="000000"/>
                </a:solidFill>
              </a:rPr>
              <a:t>that 47% marketers say is their biggest challenge.</a:t>
            </a:r>
            <a:endParaRPr lang="en-US" sz="2000" dirty="0"/>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16424599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576064"/>
          </a:xfrm>
        </p:spPr>
        <p:txBody>
          <a:bodyPr/>
          <a:lstStyle/>
          <a:p>
            <a:r>
              <a:rPr lang="en-US" sz="2800" b="1" dirty="0"/>
              <a:t>Behavior Analysis And Predictive Analytics</a:t>
            </a:r>
            <a:r>
              <a:rPr lang="en-US" sz="2800" dirty="0"/>
              <a:t/>
            </a:r>
            <a:br>
              <a:rPr lang="en-US" sz="2800" dirty="0"/>
            </a:br>
            <a:endParaRPr lang="en-US" sz="2800" dirty="0"/>
          </a:p>
        </p:txBody>
      </p:sp>
      <p:sp>
        <p:nvSpPr>
          <p:cNvPr id="3" name="Content Placeholder 2"/>
          <p:cNvSpPr>
            <a:spLocks noGrp="1"/>
          </p:cNvSpPr>
          <p:nvPr>
            <p:ph idx="1"/>
          </p:nvPr>
        </p:nvSpPr>
        <p:spPr>
          <a:xfrm>
            <a:off x="251520" y="404664"/>
            <a:ext cx="8640960" cy="5040561"/>
          </a:xfrm>
        </p:spPr>
        <p:txBody>
          <a:bodyPr/>
          <a:lstStyle/>
          <a:p>
            <a:r>
              <a:rPr lang="en-US" sz="2400" dirty="0"/>
              <a:t>The internet is like a giant behavioral science laboratory, but there are so many data sets that humans alone can't possibly hope to analyze them all. That's where AI comes in.</a:t>
            </a:r>
          </a:p>
          <a:p>
            <a:r>
              <a:rPr lang="en-US" sz="2400" dirty="0"/>
              <a:t>Using machine learning and big data analysis, AI is able to provide businesses with deep insights into their customers. Not only will businesses be able to hyper-personalize interactions, but I imagine they'll also be able to predict future customer behaviors based on the data collected.</a:t>
            </a:r>
          </a:p>
          <a:p>
            <a:r>
              <a:rPr lang="en-US" sz="2400" dirty="0"/>
              <a:t>Businesses are pouring plenty of money into AI investments. As more AI use-cases occur, we'll discover the most and least effective ways of applying this technology in digital marketing.</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31904320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a:xfrm>
            <a:off x="457200" y="1340768"/>
            <a:ext cx="8229600" cy="4176465"/>
          </a:xfrm>
        </p:spPr>
        <p:txBody>
          <a:bodyPr/>
          <a:lstStyle/>
          <a:p>
            <a:pPr marL="0" indent="0">
              <a:buNone/>
            </a:pPr>
            <a:r>
              <a:rPr lang="en-US" sz="1600" dirty="0"/>
              <a:t>Chaffey, D., Mayer, R. Johnston, K &amp; Ellis-Chadwick, F (2009) Internet Marketing: Strategy, Implementation and Practice, </a:t>
            </a:r>
            <a:r>
              <a:rPr lang="en-US" sz="1600" dirty="0" err="1"/>
              <a:t>Harlow:Prentice</a:t>
            </a:r>
            <a:r>
              <a:rPr lang="en-US" sz="1600" dirty="0"/>
              <a:t> </a:t>
            </a:r>
            <a:r>
              <a:rPr lang="en-US" sz="1600" dirty="0" smtClean="0"/>
              <a:t>Hall</a:t>
            </a:r>
          </a:p>
          <a:p>
            <a:pPr marL="0" indent="0">
              <a:buNone/>
            </a:pPr>
            <a:endParaRPr lang="en-US" sz="1600" dirty="0"/>
          </a:p>
          <a:p>
            <a:pPr marL="0" indent="0">
              <a:buNone/>
            </a:pPr>
            <a:r>
              <a:rPr lang="en-US" sz="1600" dirty="0"/>
              <a:t>Chaffey,D.,Hemphill,T.,</a:t>
            </a:r>
            <a:r>
              <a:rPr lang="en-US" sz="1600" dirty="0" err="1"/>
              <a:t>Edmundson</a:t>
            </a:r>
            <a:r>
              <a:rPr lang="en-US" sz="1600" dirty="0"/>
              <a:t>, D(2018) Digital Business and E-Commerce Management, Pearson Education Limited. </a:t>
            </a:r>
          </a:p>
          <a:p>
            <a:pPr marL="0" indent="0">
              <a:buNone/>
            </a:pPr>
            <a:endParaRPr lang="en-US" sz="1600" dirty="0"/>
          </a:p>
          <a:p>
            <a:pPr marL="0" indent="0">
              <a:buNone/>
            </a:pPr>
            <a:r>
              <a:rPr lang="en-US" sz="1600" dirty="0" err="1"/>
              <a:t>Ruszczyk</a:t>
            </a:r>
            <a:r>
              <a:rPr lang="en-US" sz="1600" dirty="0"/>
              <a:t>, B., Lucas, K.,</a:t>
            </a:r>
            <a:r>
              <a:rPr lang="en-US" sz="1600" dirty="0" err="1"/>
              <a:t>Warlick</a:t>
            </a:r>
            <a:r>
              <a:rPr lang="en-US" sz="1600" dirty="0"/>
              <a:t>, S (2017),Take Your Marketing Online!: Proven Ways to Grow your Firm in the Digital Age. Wiley </a:t>
            </a:r>
            <a:r>
              <a:rPr lang="en-US" sz="1600" dirty="0" smtClean="0"/>
              <a:t>Online</a:t>
            </a:r>
          </a:p>
          <a:p>
            <a:endParaRPr lang="en-US" sz="1600" dirty="0"/>
          </a:p>
          <a:p>
            <a:r>
              <a:rPr lang="en-US" sz="1600" dirty="0" smtClean="0"/>
              <a:t>https</a:t>
            </a:r>
            <a:r>
              <a:rPr lang="en-US" sz="1600" dirty="0"/>
              <a:t>://www.forbes.com/sites/deloitte/2020/01/20/the-fourth-industrial-revolution-at-the-intersection-of-readiness-and-responsibility/</a:t>
            </a:r>
            <a:r>
              <a:rPr lang="en-US" sz="1600"/>
              <a:t>#</a:t>
            </a:r>
            <a:r>
              <a:rPr lang="en-US" sz="1600" smtClean="0"/>
              <a:t>2c96701be9b0</a:t>
            </a:r>
            <a:endParaRPr lang="en-US" sz="1600" dirty="0" smtClean="0"/>
          </a:p>
          <a:p>
            <a:r>
              <a:rPr lang="en-US" sz="1600" dirty="0"/>
              <a:t>https://</a:t>
            </a:r>
            <a:r>
              <a:rPr lang="en-US" sz="1600" dirty="0" err="1"/>
              <a:t>marketinginsidergroup.com</a:t>
            </a:r>
            <a:r>
              <a:rPr lang="en-US" sz="1600" dirty="0"/>
              <a:t>/artificial-intelligence/5-benefits-of-ai-for-digital-marketers/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110256435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2452</TotalTime>
  <Words>1011</Words>
  <Application>Microsoft Macintosh PowerPoint</Application>
  <PresentationFormat>On-screen Show (4:3)</PresentationFormat>
  <Paragraphs>84</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20140311PresentationUWTSDTemplate</vt:lpstr>
      <vt:lpstr>Module Code LCMB7010</vt:lpstr>
      <vt:lpstr>Topic </vt:lpstr>
      <vt:lpstr>AI in Digital Marketing </vt:lpstr>
      <vt:lpstr>AI in Digital Marketing </vt:lpstr>
      <vt:lpstr>   1. Improved Personalization &amp; Recommendations  </vt:lpstr>
      <vt:lpstr> 2. Dynamic Pricing </vt:lpstr>
      <vt:lpstr>3. Customer Service Chatbots </vt:lpstr>
      <vt:lpstr>4. Search Engine Optimization </vt:lpstr>
      <vt:lpstr>5. PPC Ad Optimization </vt:lpstr>
      <vt:lpstr>6. Content Creation and Curation at Scale </vt:lpstr>
      <vt:lpstr>Behavior Analysis And Predictive Analytics </vt:lpstr>
      <vt:lpstr>References:</vt:lpstr>
    </vt:vector>
  </TitlesOfParts>
  <Company>University of Wales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Md Sadeque Imam Shaikh</cp:lastModifiedBy>
  <cp:revision>152</cp:revision>
  <cp:lastPrinted>2018-07-09T15:27:01Z</cp:lastPrinted>
  <dcterms:created xsi:type="dcterms:W3CDTF">2002-10-07T19:43:58Z</dcterms:created>
  <dcterms:modified xsi:type="dcterms:W3CDTF">2020-06-29T13:03:50Z</dcterms:modified>
</cp:coreProperties>
</file>