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92" d="100"/>
          <a:sy n="92" d="100"/>
        </p:scale>
        <p:origin x="7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24/01/2019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555137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24/01/2019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0212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24/01/2019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61935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24/01/2019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9474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24/01/2019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2881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24/01/2019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048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24/01/2019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4479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24/01/2019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095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24/01/2019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753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24/01/2019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327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24/01/2019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443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24/01/2019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2655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544" y="836712"/>
            <a:ext cx="8229600" cy="1368152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Advanced Greek prose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5229200"/>
            <a:ext cx="6400800" cy="1248544"/>
          </a:xfrm>
        </p:spPr>
        <p:txBody>
          <a:bodyPr>
            <a:normAutofit/>
          </a:bodyPr>
          <a:lstStyle/>
          <a:p>
            <a:endParaRPr lang="en-GB" dirty="0">
              <a:solidFill>
                <a:schemeClr val="bg1"/>
              </a:solidFill>
            </a:endParaRPr>
          </a:p>
          <a:p>
            <a:endParaRPr lang="en-GB" b="1" dirty="0" smtClean="0">
              <a:solidFill>
                <a:schemeClr val="bg1"/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683568" y="2780928"/>
            <a:ext cx="8064896" cy="369681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algn="ctr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  <a:defRPr/>
            </a:pPr>
            <a:endParaRPr lang="en-GB" sz="3600" dirty="0">
              <a:solidFill>
                <a:prstClr val="black"/>
              </a:solidFill>
            </a:endParaRPr>
          </a:p>
          <a:p>
            <a:pPr algn="ctr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  <a:defRPr/>
            </a:pPr>
            <a:r>
              <a:rPr lang="en-GB" sz="4300" b="1" dirty="0" err="1">
                <a:solidFill>
                  <a:prstClr val="black"/>
                </a:solidFill>
              </a:rPr>
              <a:t>Lysias</a:t>
            </a:r>
            <a:r>
              <a:rPr lang="en-GB" sz="4300" b="1" dirty="0">
                <a:solidFill>
                  <a:prstClr val="black"/>
                </a:solidFill>
              </a:rPr>
              <a:t> 3 – </a:t>
            </a:r>
            <a:r>
              <a:rPr lang="en-GB" sz="4300" b="1" i="1" dirty="0">
                <a:solidFill>
                  <a:prstClr val="black"/>
                </a:solidFill>
              </a:rPr>
              <a:t>Against Simon </a:t>
            </a:r>
            <a:r>
              <a:rPr lang="en-GB" sz="4300" b="1" dirty="0" smtClean="0">
                <a:solidFill>
                  <a:prstClr val="black"/>
                </a:solidFill>
              </a:rPr>
              <a:t>– Overview </a:t>
            </a:r>
            <a:r>
              <a:rPr lang="en-GB" sz="4300" dirty="0">
                <a:solidFill>
                  <a:prstClr val="black"/>
                </a:solidFill>
              </a:rPr>
              <a:t>	</a:t>
            </a:r>
          </a:p>
          <a:p>
            <a:pPr algn="ctr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  <a:defRPr/>
            </a:pPr>
            <a:endParaRPr lang="en-GB" sz="4300" dirty="0">
              <a:solidFill>
                <a:prstClr val="black"/>
              </a:solidFill>
            </a:endParaRPr>
          </a:p>
          <a:p>
            <a:pPr algn="ctr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  <a:buFont typeface="Wingdings 2"/>
              <a:buNone/>
              <a:defRPr/>
            </a:pPr>
            <a:r>
              <a:rPr lang="en-GB" sz="4200" b="1" dirty="0">
                <a:solidFill>
                  <a:prstClr val="black"/>
                </a:solidFill>
              </a:rPr>
              <a:t>HPGR7004/7005 </a:t>
            </a:r>
          </a:p>
        </p:txBody>
      </p:sp>
    </p:spTree>
    <p:extLst>
      <p:ext uri="{BB962C8B-B14F-4D97-AF65-F5344CB8AC3E}">
        <p14:creationId xmlns:p14="http://schemas.microsoft.com/office/powerpoint/2010/main" val="13442412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Main Themes of the Speech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17638"/>
            <a:ext cx="4906852" cy="5440362"/>
          </a:xfrm>
        </p:spPr>
        <p:txBody>
          <a:bodyPr>
            <a:normAutofit fontScale="85000" lnSpcReduction="1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Drunken violence and a love quarrel is a key aspect of this speech – which the defendant accuses Simon of engaging in </a:t>
            </a:r>
          </a:p>
          <a:p>
            <a:pPr lvl="1"/>
            <a:r>
              <a:rPr lang="en-GB" sz="2000" dirty="0" smtClean="0">
                <a:solidFill>
                  <a:schemeClr val="bg1"/>
                </a:solidFill>
              </a:rPr>
              <a:t>Todd (2007) pairs this speech with 4 in terms of theme </a:t>
            </a:r>
          </a:p>
          <a:p>
            <a:pPr lvl="1"/>
            <a:endParaRPr lang="en-GB" sz="600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Three main protagonists:</a:t>
            </a:r>
          </a:p>
          <a:p>
            <a:pPr lvl="1"/>
            <a:r>
              <a:rPr lang="en-GB" sz="2000" dirty="0" smtClean="0">
                <a:solidFill>
                  <a:schemeClr val="bg1"/>
                </a:solidFill>
              </a:rPr>
              <a:t>Simon (represented in the speech as the villain of the piece)</a:t>
            </a:r>
          </a:p>
          <a:p>
            <a:pPr lvl="1"/>
            <a:r>
              <a:rPr lang="en-GB" sz="2000" dirty="0" smtClean="0">
                <a:solidFill>
                  <a:schemeClr val="bg1"/>
                </a:solidFill>
              </a:rPr>
              <a:t>The unnamed defendant</a:t>
            </a:r>
          </a:p>
          <a:p>
            <a:pPr lvl="1"/>
            <a:r>
              <a:rPr lang="en-GB" sz="2000" dirty="0" err="1" smtClean="0">
                <a:solidFill>
                  <a:schemeClr val="bg1"/>
                </a:solidFill>
              </a:rPr>
              <a:t>Theodotus</a:t>
            </a:r>
            <a:r>
              <a:rPr lang="en-GB" sz="2000" dirty="0" smtClean="0">
                <a:solidFill>
                  <a:schemeClr val="bg1"/>
                </a:solidFill>
              </a:rPr>
              <a:t> – the live-in </a:t>
            </a:r>
            <a:r>
              <a:rPr lang="en-GB" sz="2000" dirty="0" err="1" smtClean="0">
                <a:solidFill>
                  <a:schemeClr val="bg1"/>
                </a:solidFill>
              </a:rPr>
              <a:t>Plataean</a:t>
            </a:r>
            <a:r>
              <a:rPr lang="en-GB" sz="2000" dirty="0" smtClean="0">
                <a:solidFill>
                  <a:schemeClr val="bg1"/>
                </a:solidFill>
              </a:rPr>
              <a:t> lover-boy / rent-boy</a:t>
            </a:r>
          </a:p>
          <a:p>
            <a:pPr lvl="1"/>
            <a:r>
              <a:rPr lang="en-GB" sz="2000" dirty="0" smtClean="0">
                <a:solidFill>
                  <a:schemeClr val="bg1"/>
                </a:solidFill>
              </a:rPr>
              <a:t>Other named participants include: </a:t>
            </a:r>
            <a:r>
              <a:rPr lang="en-GB" sz="2000" dirty="0" err="1" smtClean="0">
                <a:solidFill>
                  <a:schemeClr val="bg1"/>
                </a:solidFill>
              </a:rPr>
              <a:t>Aristokritos</a:t>
            </a:r>
            <a:r>
              <a:rPr lang="en-GB" sz="2000" dirty="0" smtClean="0">
                <a:solidFill>
                  <a:schemeClr val="bg1"/>
                </a:solidFill>
              </a:rPr>
              <a:t>; </a:t>
            </a:r>
            <a:r>
              <a:rPr lang="en-GB" sz="2000" dirty="0" err="1" smtClean="0">
                <a:solidFill>
                  <a:schemeClr val="bg1"/>
                </a:solidFill>
              </a:rPr>
              <a:t>Theophilos</a:t>
            </a:r>
            <a:r>
              <a:rPr lang="en-GB" sz="2000" dirty="0" smtClean="0">
                <a:solidFill>
                  <a:schemeClr val="bg1"/>
                </a:solidFill>
              </a:rPr>
              <a:t>; </a:t>
            </a:r>
            <a:r>
              <a:rPr lang="en-GB" sz="2000" dirty="0" err="1" smtClean="0">
                <a:solidFill>
                  <a:schemeClr val="bg1"/>
                </a:solidFill>
              </a:rPr>
              <a:t>Protarkhos</a:t>
            </a:r>
            <a:r>
              <a:rPr lang="en-GB" sz="2000" dirty="0" smtClean="0">
                <a:solidFill>
                  <a:schemeClr val="bg1"/>
                </a:solidFill>
              </a:rPr>
              <a:t>; and </a:t>
            </a:r>
            <a:r>
              <a:rPr lang="en-GB" sz="2000" dirty="0" err="1" smtClean="0">
                <a:solidFill>
                  <a:schemeClr val="bg1"/>
                </a:solidFill>
              </a:rPr>
              <a:t>Autokles</a:t>
            </a:r>
            <a:r>
              <a:rPr lang="en-GB" sz="2000" dirty="0">
                <a:solidFill>
                  <a:schemeClr val="bg1"/>
                </a:solidFill>
              </a:rPr>
              <a:t> </a:t>
            </a:r>
            <a:r>
              <a:rPr lang="en-GB" sz="2000" dirty="0" smtClean="0">
                <a:solidFill>
                  <a:schemeClr val="bg1"/>
                </a:solidFill>
              </a:rPr>
              <a:t>– 4 friends of Simon; and </a:t>
            </a:r>
            <a:r>
              <a:rPr lang="en-GB" sz="2000" dirty="0" err="1" smtClean="0">
                <a:solidFill>
                  <a:schemeClr val="bg1"/>
                </a:solidFill>
              </a:rPr>
              <a:t>Lysimakhos</a:t>
            </a:r>
            <a:r>
              <a:rPr lang="en-GB" sz="2000" dirty="0" smtClean="0">
                <a:solidFill>
                  <a:schemeClr val="bg1"/>
                </a:solidFill>
              </a:rPr>
              <a:t> the friend of the defendant. Also </a:t>
            </a:r>
            <a:r>
              <a:rPr lang="en-GB" sz="2000" dirty="0" err="1" smtClean="0">
                <a:solidFill>
                  <a:schemeClr val="bg1"/>
                </a:solidFill>
              </a:rPr>
              <a:t>Molon</a:t>
            </a:r>
            <a:r>
              <a:rPr lang="en-GB" sz="2000" dirty="0" smtClean="0">
                <a:solidFill>
                  <a:schemeClr val="bg1"/>
                </a:solidFill>
              </a:rPr>
              <a:t> (shop owner) and </a:t>
            </a:r>
            <a:r>
              <a:rPr lang="en-GB" sz="2000" dirty="0" err="1" smtClean="0">
                <a:solidFill>
                  <a:schemeClr val="bg1"/>
                </a:solidFill>
              </a:rPr>
              <a:t>Lampon</a:t>
            </a:r>
            <a:r>
              <a:rPr lang="en-GB" sz="2000" dirty="0" smtClean="0">
                <a:solidFill>
                  <a:schemeClr val="bg1"/>
                </a:solidFill>
              </a:rPr>
              <a:t> (owner of the house outside where the last fight takes place)</a:t>
            </a:r>
            <a:endParaRPr lang="en-GB" sz="2000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2760" y="1716427"/>
            <a:ext cx="3794036" cy="424388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022760" y="5991373"/>
            <a:ext cx="40117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>
                <a:solidFill>
                  <a:schemeClr val="bg1"/>
                </a:solidFill>
              </a:rPr>
              <a:t>Interior: after </a:t>
            </a:r>
            <a:r>
              <a:rPr lang="en-GB" sz="1600" dirty="0" err="1" smtClean="0">
                <a:solidFill>
                  <a:schemeClr val="bg1"/>
                </a:solidFill>
              </a:rPr>
              <a:t>symposion</a:t>
            </a:r>
            <a:r>
              <a:rPr lang="en-GB" sz="1600" dirty="0" smtClean="0">
                <a:solidFill>
                  <a:schemeClr val="bg1"/>
                </a:solidFill>
              </a:rPr>
              <a:t>, with </a:t>
            </a:r>
            <a:r>
              <a:rPr lang="en-GB" sz="1600" dirty="0" err="1" smtClean="0">
                <a:solidFill>
                  <a:schemeClr val="bg1"/>
                </a:solidFill>
              </a:rPr>
              <a:t>hetaira</a:t>
            </a:r>
            <a:r>
              <a:rPr lang="en-GB" sz="1600" dirty="0" smtClean="0">
                <a:solidFill>
                  <a:schemeClr val="bg1"/>
                </a:solidFill>
              </a:rPr>
              <a:t>. Attic red-figure Kylix, </a:t>
            </a:r>
            <a:r>
              <a:rPr lang="en-GB" sz="1600" dirty="0" err="1" smtClean="0">
                <a:solidFill>
                  <a:schemeClr val="bg1"/>
                </a:solidFill>
              </a:rPr>
              <a:t>Brygos</a:t>
            </a:r>
            <a:r>
              <a:rPr lang="en-GB" sz="1600" dirty="0" smtClean="0">
                <a:solidFill>
                  <a:schemeClr val="bg1"/>
                </a:solidFill>
              </a:rPr>
              <a:t> Painter (c. Late Archaic period)</a:t>
            </a:r>
            <a:endParaRPr lang="en-GB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5189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Date of the Speech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910" y="1600199"/>
            <a:ext cx="3876541" cy="5135451"/>
          </a:xfrm>
        </p:spPr>
        <p:txBody>
          <a:bodyPr>
            <a:normAutofit fontScale="85000" lnSpcReduction="1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Reference to </a:t>
            </a:r>
            <a:r>
              <a:rPr lang="en-GB" dirty="0" err="1" smtClean="0">
                <a:solidFill>
                  <a:schemeClr val="bg1"/>
                </a:solidFill>
              </a:rPr>
              <a:t>Lakhes</a:t>
            </a:r>
            <a:r>
              <a:rPr lang="en-GB" dirty="0" smtClean="0">
                <a:solidFill>
                  <a:schemeClr val="bg1"/>
                </a:solidFill>
              </a:rPr>
              <a:t> as </a:t>
            </a:r>
            <a:r>
              <a:rPr lang="en-GB" dirty="0" err="1" smtClean="0">
                <a:solidFill>
                  <a:schemeClr val="bg1"/>
                </a:solidFill>
              </a:rPr>
              <a:t>Taxiarch</a:t>
            </a:r>
            <a:r>
              <a:rPr lang="en-GB" dirty="0" smtClean="0">
                <a:solidFill>
                  <a:schemeClr val="bg1"/>
                </a:solidFill>
              </a:rPr>
              <a:t> (possibly the </a:t>
            </a:r>
            <a:r>
              <a:rPr lang="en-GB" dirty="0" err="1" smtClean="0">
                <a:solidFill>
                  <a:schemeClr val="bg1"/>
                </a:solidFill>
              </a:rPr>
              <a:t>Lakhes</a:t>
            </a:r>
            <a:r>
              <a:rPr lang="en-GB" dirty="0" smtClean="0">
                <a:solidFill>
                  <a:schemeClr val="bg1"/>
                </a:solidFill>
              </a:rPr>
              <a:t> father of </a:t>
            </a:r>
            <a:r>
              <a:rPr lang="en-GB" dirty="0" err="1" smtClean="0">
                <a:solidFill>
                  <a:schemeClr val="bg1"/>
                </a:solidFill>
              </a:rPr>
              <a:t>Melanopos</a:t>
            </a:r>
            <a:r>
              <a:rPr lang="en-GB" dirty="0" smtClean="0">
                <a:solidFill>
                  <a:schemeClr val="bg1"/>
                </a:solidFill>
              </a:rPr>
              <a:t> of Demosthenes 24.127).</a:t>
            </a:r>
          </a:p>
          <a:p>
            <a:pPr lvl="1"/>
            <a:r>
              <a:rPr lang="en-GB" dirty="0" smtClean="0">
                <a:solidFill>
                  <a:schemeClr val="bg1"/>
                </a:solidFill>
              </a:rPr>
              <a:t>He was said to be left in charge of the expeditionary force left in Corinth in summer 394.</a:t>
            </a:r>
          </a:p>
          <a:p>
            <a:endParaRPr lang="en-GB" sz="500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Provides perhaps an approximate period for the speech (maybe end of 390s or in the early 380s BC). 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6164" y="1764405"/>
            <a:ext cx="4946508" cy="480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6825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>
                <a:solidFill>
                  <a:schemeClr val="bg1"/>
                </a:solidFill>
              </a:rPr>
              <a:t>Theodotos</a:t>
            </a:r>
            <a:r>
              <a:rPr lang="en-GB" dirty="0" smtClean="0">
                <a:solidFill>
                  <a:schemeClr val="bg1"/>
                </a:solidFill>
              </a:rPr>
              <a:t> and the defendant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" y="1600200"/>
            <a:ext cx="4945486" cy="5257800"/>
          </a:xfrm>
        </p:spPr>
        <p:txBody>
          <a:bodyPr>
            <a:normAutofit fontScale="92500" lnSpcReduction="10000"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Referred to as </a:t>
            </a:r>
            <a:r>
              <a:rPr lang="en-GB" sz="2400" i="1" dirty="0" err="1" smtClean="0">
                <a:solidFill>
                  <a:schemeClr val="bg1"/>
                </a:solidFill>
              </a:rPr>
              <a:t>neaniskos</a:t>
            </a:r>
            <a:r>
              <a:rPr lang="en-GB" sz="2400" dirty="0" smtClean="0">
                <a:solidFill>
                  <a:schemeClr val="bg1"/>
                </a:solidFill>
              </a:rPr>
              <a:t> (</a:t>
            </a:r>
            <a:r>
              <a:rPr lang="el-GR" sz="2400" dirty="0" smtClean="0">
                <a:solidFill>
                  <a:schemeClr val="bg1"/>
                </a:solidFill>
              </a:rPr>
              <a:t>νεανίσκος</a:t>
            </a:r>
            <a:r>
              <a:rPr lang="en-GB" sz="2400" dirty="0" smtClean="0">
                <a:solidFill>
                  <a:schemeClr val="bg1"/>
                </a:solidFill>
              </a:rPr>
              <a:t>) – young man on 3 occasions, and once as </a:t>
            </a:r>
            <a:r>
              <a:rPr lang="en-GB" sz="2400" i="1" dirty="0" err="1" smtClean="0">
                <a:solidFill>
                  <a:schemeClr val="bg1"/>
                </a:solidFill>
              </a:rPr>
              <a:t>paidion</a:t>
            </a:r>
            <a:r>
              <a:rPr lang="en-GB" sz="2400" dirty="0" smtClean="0">
                <a:solidFill>
                  <a:schemeClr val="bg1"/>
                </a:solidFill>
              </a:rPr>
              <a:t> (</a:t>
            </a:r>
            <a:r>
              <a:rPr lang="el-GR" sz="2400" dirty="0" smtClean="0">
                <a:solidFill>
                  <a:schemeClr val="bg1"/>
                </a:solidFill>
              </a:rPr>
              <a:t>παιδίον</a:t>
            </a:r>
            <a:r>
              <a:rPr lang="en-GB" sz="2400" dirty="0" smtClean="0">
                <a:solidFill>
                  <a:schemeClr val="bg1"/>
                </a:solidFill>
              </a:rPr>
              <a:t>) – child, but most commonly he is called a </a:t>
            </a:r>
            <a:r>
              <a:rPr lang="en-GB" sz="2400" i="1" dirty="0" err="1" smtClean="0">
                <a:solidFill>
                  <a:schemeClr val="bg1"/>
                </a:solidFill>
              </a:rPr>
              <a:t>meirakion</a:t>
            </a:r>
            <a:r>
              <a:rPr lang="en-GB" sz="2400" dirty="0" smtClean="0">
                <a:solidFill>
                  <a:schemeClr val="bg1"/>
                </a:solidFill>
              </a:rPr>
              <a:t> (</a:t>
            </a:r>
            <a:r>
              <a:rPr lang="el-GR" sz="2400" dirty="0" smtClean="0">
                <a:solidFill>
                  <a:schemeClr val="bg1"/>
                </a:solidFill>
              </a:rPr>
              <a:t>μειράκιον</a:t>
            </a:r>
            <a:r>
              <a:rPr lang="en-GB" sz="2400" dirty="0" smtClean="0">
                <a:solidFill>
                  <a:schemeClr val="bg1"/>
                </a:solidFill>
              </a:rPr>
              <a:t>) – male in his late teens. </a:t>
            </a:r>
          </a:p>
          <a:p>
            <a:endParaRPr lang="en-GB" sz="1100" dirty="0">
              <a:solidFill>
                <a:schemeClr val="bg1"/>
              </a:solidFill>
            </a:endParaRPr>
          </a:p>
          <a:p>
            <a:r>
              <a:rPr lang="en-GB" sz="2400" dirty="0" err="1" smtClean="0">
                <a:solidFill>
                  <a:schemeClr val="bg1"/>
                </a:solidFill>
              </a:rPr>
              <a:t>Theodotos</a:t>
            </a:r>
            <a:r>
              <a:rPr lang="en-GB" sz="2400" dirty="0" smtClean="0">
                <a:solidFill>
                  <a:schemeClr val="bg1"/>
                </a:solidFill>
              </a:rPr>
              <a:t> is of unclear legal status – he is a </a:t>
            </a:r>
            <a:r>
              <a:rPr lang="en-GB" sz="2400" dirty="0" err="1" smtClean="0">
                <a:solidFill>
                  <a:schemeClr val="bg1"/>
                </a:solidFill>
              </a:rPr>
              <a:t>Plataian</a:t>
            </a:r>
            <a:r>
              <a:rPr lang="en-GB" sz="2400" dirty="0" smtClean="0">
                <a:solidFill>
                  <a:schemeClr val="bg1"/>
                </a:solidFill>
              </a:rPr>
              <a:t> (</a:t>
            </a:r>
            <a:r>
              <a:rPr lang="en-GB" sz="2400" dirty="0" err="1" smtClean="0">
                <a:solidFill>
                  <a:schemeClr val="bg1"/>
                </a:solidFill>
              </a:rPr>
              <a:t>Plataia</a:t>
            </a:r>
            <a:r>
              <a:rPr lang="en-GB" sz="2400" dirty="0" smtClean="0">
                <a:solidFill>
                  <a:schemeClr val="bg1"/>
                </a:solidFill>
              </a:rPr>
              <a:t> sacked in 427 BC),  could in theory have acquired citizenship (via his parents? – </a:t>
            </a:r>
            <a:r>
              <a:rPr lang="en-GB" sz="2400" dirty="0" err="1" smtClean="0">
                <a:solidFill>
                  <a:schemeClr val="bg1"/>
                </a:solidFill>
              </a:rPr>
              <a:t>Thuc</a:t>
            </a:r>
            <a:r>
              <a:rPr lang="en-GB" sz="2400" dirty="0" smtClean="0">
                <a:solidFill>
                  <a:schemeClr val="bg1"/>
                </a:solidFill>
              </a:rPr>
              <a:t>. 3.55.3, 63.2), but is also mentioned as potentially being subject to torture (Lys. 3.33) in order to give evidence – a slave or free </a:t>
            </a:r>
            <a:r>
              <a:rPr lang="en-GB" sz="2400" dirty="0" err="1" smtClean="0">
                <a:solidFill>
                  <a:schemeClr val="bg1"/>
                </a:solidFill>
              </a:rPr>
              <a:t>metic</a:t>
            </a:r>
            <a:r>
              <a:rPr lang="en-GB" sz="2400" dirty="0" smtClean="0">
                <a:solidFill>
                  <a:schemeClr val="bg1"/>
                </a:solidFill>
              </a:rPr>
              <a:t>? </a:t>
            </a:r>
            <a:endParaRPr lang="en-GB" sz="2400" dirty="0">
              <a:solidFill>
                <a:schemeClr val="bg1"/>
              </a:solidFill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161715" y="1600200"/>
            <a:ext cx="3769784" cy="2663981"/>
          </a:xfrm>
          <a:prstGeom prst="rect">
            <a:avLst/>
          </a:prstGeom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4829578" y="4636706"/>
            <a:ext cx="4314422" cy="222129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200" dirty="0" smtClean="0">
                <a:solidFill>
                  <a:schemeClr val="bg1"/>
                </a:solidFill>
              </a:rPr>
              <a:t>The defendant appears to be a far bit older than </a:t>
            </a:r>
            <a:r>
              <a:rPr lang="en-GB" sz="2200" dirty="0" err="1" smtClean="0">
                <a:solidFill>
                  <a:schemeClr val="bg1"/>
                </a:solidFill>
              </a:rPr>
              <a:t>Theodotus</a:t>
            </a:r>
            <a:r>
              <a:rPr lang="en-GB" sz="2200" dirty="0" smtClean="0">
                <a:solidFill>
                  <a:schemeClr val="bg1"/>
                </a:solidFill>
              </a:rPr>
              <a:t> (perhaps 2-3 decades) and is wealthy enough to have performed liturgies.  </a:t>
            </a:r>
            <a:endParaRPr lang="en-GB" sz="2200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280338" y="4264181"/>
            <a:ext cx="386366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 smtClean="0">
                <a:solidFill>
                  <a:schemeClr val="bg1"/>
                </a:solidFill>
              </a:rPr>
              <a:t>Red figure Krater – </a:t>
            </a:r>
            <a:r>
              <a:rPr lang="en-GB" sz="1200" dirty="0" err="1" smtClean="0">
                <a:solidFill>
                  <a:schemeClr val="bg1"/>
                </a:solidFill>
              </a:rPr>
              <a:t>Dinos</a:t>
            </a:r>
            <a:r>
              <a:rPr lang="en-GB" sz="1200" dirty="0" smtClean="0">
                <a:solidFill>
                  <a:schemeClr val="bg1"/>
                </a:solidFill>
              </a:rPr>
              <a:t> Painter, c. 5th century BC</a:t>
            </a:r>
            <a:endParaRPr lang="en-GB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8390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bg1"/>
                </a:solidFill>
              </a:rPr>
              <a:t>A case of “wounding with intent</a:t>
            </a:r>
            <a:r>
              <a:rPr lang="en-GB" dirty="0" smtClean="0">
                <a:solidFill>
                  <a:schemeClr val="bg1"/>
                </a:solidFill>
              </a:rPr>
              <a:t>”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18941" y="1600200"/>
            <a:ext cx="4276859" cy="5096814"/>
          </a:xfrm>
        </p:spPr>
        <p:txBody>
          <a:bodyPr>
            <a:normAutofit lnSpcReduction="10000"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Seems to be classed as different from other cases of assault, but details are unclear. </a:t>
            </a:r>
          </a:p>
          <a:p>
            <a:pPr lvl="1"/>
            <a:r>
              <a:rPr lang="en-GB" dirty="0" smtClean="0">
                <a:solidFill>
                  <a:schemeClr val="bg1"/>
                </a:solidFill>
              </a:rPr>
              <a:t>Cases not simply intending to wound but also of intending to kill? (Lys. 3.41).</a:t>
            </a:r>
          </a:p>
          <a:p>
            <a:endParaRPr lang="en-GB" sz="500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Case heard by the </a:t>
            </a:r>
            <a:r>
              <a:rPr lang="en-GB" dirty="0" err="1" smtClean="0">
                <a:solidFill>
                  <a:schemeClr val="bg1"/>
                </a:solidFill>
              </a:rPr>
              <a:t>Areiopagos</a:t>
            </a:r>
            <a:r>
              <a:rPr lang="en-GB" dirty="0" smtClean="0">
                <a:solidFill>
                  <a:schemeClr val="bg1"/>
                </a:solidFill>
              </a:rPr>
              <a:t>. </a:t>
            </a:r>
          </a:p>
          <a:p>
            <a:endParaRPr lang="en-GB" sz="500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Possible use of a piece of broken pottery as a weapon? 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b="26041"/>
          <a:stretch/>
        </p:blipFill>
        <p:spPr>
          <a:xfrm>
            <a:off x="5042353" y="1600200"/>
            <a:ext cx="3760357" cy="20831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2353" y="3869226"/>
            <a:ext cx="3760357" cy="2827788"/>
          </a:xfrm>
          <a:prstGeom prst="rect">
            <a:avLst/>
          </a:prstGeom>
        </p:spPr>
      </p:pic>
      <p:sp>
        <p:nvSpPr>
          <p:cNvPr id="8" name="Donut 7"/>
          <p:cNvSpPr/>
          <p:nvPr/>
        </p:nvSpPr>
        <p:spPr>
          <a:xfrm>
            <a:off x="5924550" y="5234940"/>
            <a:ext cx="541020" cy="457200"/>
          </a:xfrm>
          <a:prstGeom prst="donut">
            <a:avLst>
              <a:gd name="adj" fmla="val 5726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4653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Oratorical Strategy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364" y="1417639"/>
            <a:ext cx="8707272" cy="5440362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Emphasis on character, as established through the narrative. </a:t>
            </a:r>
          </a:p>
          <a:p>
            <a:endParaRPr lang="en-GB" sz="500" dirty="0" smtClean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Use of circumstantial detail to added believability/credibility to the defendants narrative.</a:t>
            </a:r>
          </a:p>
          <a:p>
            <a:endParaRPr lang="en-GB" sz="500" dirty="0" smtClean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Emphasis on acts of aggression by Simon and attempts at avoidance by the speaker.</a:t>
            </a:r>
          </a:p>
          <a:p>
            <a:pPr lvl="1"/>
            <a:r>
              <a:rPr lang="en-GB" dirty="0" smtClean="0">
                <a:solidFill>
                  <a:schemeClr val="bg1"/>
                </a:solidFill>
              </a:rPr>
              <a:t>Injuries suffered by Simon as similar in nature to those suffered by the defendant. </a:t>
            </a:r>
          </a:p>
          <a:p>
            <a:pPr lvl="1"/>
            <a:endParaRPr lang="en-GB" sz="500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Impartial bystanders as supporter of defendant and </a:t>
            </a:r>
            <a:r>
              <a:rPr lang="en-GB" dirty="0" err="1" smtClean="0">
                <a:solidFill>
                  <a:schemeClr val="bg1"/>
                </a:solidFill>
              </a:rPr>
              <a:t>Theodotos</a:t>
            </a:r>
            <a:r>
              <a:rPr lang="en-GB" dirty="0" smtClean="0">
                <a:solidFill>
                  <a:schemeClr val="bg1"/>
                </a:solidFill>
              </a:rPr>
              <a:t>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340082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249</TotalTime>
  <Words>476</Words>
  <Application>Microsoft Office PowerPoint</Application>
  <PresentationFormat>On-screen Show (4:3)</PresentationFormat>
  <Paragraphs>42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Book Antiqua</vt:lpstr>
      <vt:lpstr>Lucida Sans</vt:lpstr>
      <vt:lpstr>Times New Roman</vt:lpstr>
      <vt:lpstr>Wingdings</vt:lpstr>
      <vt:lpstr>Wingdings 2</vt:lpstr>
      <vt:lpstr>Wingdings 3</vt:lpstr>
      <vt:lpstr>Apex</vt:lpstr>
      <vt:lpstr>Advanced Greek prose</vt:lpstr>
      <vt:lpstr>Main Themes of the Speech</vt:lpstr>
      <vt:lpstr>Date of the Speech</vt:lpstr>
      <vt:lpstr>Theodotos and the defendant</vt:lpstr>
      <vt:lpstr>A case of “wounding with intent”</vt:lpstr>
      <vt:lpstr>Oratorical Strategy 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Advanced Greek prose</dc:title>
  <dc:creator>Matthew Cobb</dc:creator>
  <cp:lastModifiedBy>Matt</cp:lastModifiedBy>
  <cp:revision>34</cp:revision>
  <dcterms:created xsi:type="dcterms:W3CDTF">2019-01-21T13:43:47Z</dcterms:created>
  <dcterms:modified xsi:type="dcterms:W3CDTF">2019-01-24T23:25:38Z</dcterms:modified>
</cp:coreProperties>
</file>