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notesMasterIdLst>
    <p:notesMasterId r:id="rId9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E0DE"/>
    <a:srgbClr val="CBD6D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56"/>
    <p:restoredTop sz="94687"/>
  </p:normalViewPr>
  <p:slideViewPr>
    <p:cSldViewPr snapToGrid="0">
      <p:cViewPr varScale="1">
        <p:scale>
          <a:sx n="103" d="100"/>
          <a:sy n="103" d="100"/>
        </p:scale>
        <p:origin x="132" y="11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011B3C-71C2-440A-8225-CDAD6763B333}" type="doc">
      <dgm:prSet loTypeId="urn:microsoft.com/office/officeart/2005/8/layout/vList2" loCatId="list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182769-D2F8-4DB8-8C54-9DA5AC3F34FB}">
      <dgm:prSet/>
      <dgm:spPr/>
      <dgm:t>
        <a:bodyPr/>
        <a:lstStyle/>
        <a:p>
          <a:r>
            <a:rPr lang="en-US" dirty="0"/>
            <a:t>Tesla is an American multinational corporation </a:t>
          </a:r>
        </a:p>
      </dgm:t>
    </dgm:pt>
    <dgm:pt modelId="{43FCDF31-D335-45D8-854E-258FC73761F0}" type="parTrans" cxnId="{F6CEE353-B048-4284-9AC0-76709F763B3F}">
      <dgm:prSet/>
      <dgm:spPr/>
      <dgm:t>
        <a:bodyPr/>
        <a:lstStyle/>
        <a:p>
          <a:endParaRPr lang="en-US"/>
        </a:p>
      </dgm:t>
    </dgm:pt>
    <dgm:pt modelId="{188F43FF-3C9B-4F3A-97CB-FC4A5C2015B9}" type="sibTrans" cxnId="{F6CEE353-B048-4284-9AC0-76709F763B3F}">
      <dgm:prSet/>
      <dgm:spPr/>
      <dgm:t>
        <a:bodyPr/>
        <a:lstStyle/>
        <a:p>
          <a:endParaRPr lang="en-US"/>
        </a:p>
      </dgm:t>
    </dgm:pt>
    <dgm:pt modelId="{56E67315-1B97-4E44-8818-C4FE6C7F8435}">
      <dgm:prSet/>
      <dgm:spPr/>
      <dgm:t>
        <a:bodyPr/>
        <a:lstStyle/>
        <a:p>
          <a:r>
            <a:rPr lang="en-US" dirty="0"/>
            <a:t>Specializes in automobiles, artificial intelligence and clear energy</a:t>
          </a:r>
        </a:p>
      </dgm:t>
    </dgm:pt>
    <dgm:pt modelId="{C2328859-41B4-44AA-9510-B6037F2EC0EB}" type="parTrans" cxnId="{881AF960-64EB-4C45-B5A9-21BB8C48D1C5}">
      <dgm:prSet/>
      <dgm:spPr/>
      <dgm:t>
        <a:bodyPr/>
        <a:lstStyle/>
        <a:p>
          <a:endParaRPr lang="en-US"/>
        </a:p>
      </dgm:t>
    </dgm:pt>
    <dgm:pt modelId="{3E28DDA5-A19C-49B9-ABC3-603317FECA35}" type="sibTrans" cxnId="{881AF960-64EB-4C45-B5A9-21BB8C48D1C5}">
      <dgm:prSet/>
      <dgm:spPr/>
      <dgm:t>
        <a:bodyPr/>
        <a:lstStyle/>
        <a:p>
          <a:endParaRPr lang="en-US"/>
        </a:p>
      </dgm:t>
    </dgm:pt>
    <dgm:pt modelId="{F9C6DA04-CE87-4438-BB35-1C7F7D973A9E}">
      <dgm:prSet/>
      <dgm:spPr/>
      <dgm:t>
        <a:bodyPr/>
        <a:lstStyle/>
        <a:p>
          <a:r>
            <a:rPr lang="en-US" dirty="0"/>
            <a:t>Founded on July 2003 in California , well known for manufacturing eclectic vehicles</a:t>
          </a:r>
        </a:p>
      </dgm:t>
    </dgm:pt>
    <dgm:pt modelId="{68224E58-8E0E-48A8-A1F2-AF45F3A9C97C}" type="parTrans" cxnId="{E4873BD2-597D-46C7-8A41-5851C3C2CB8B}">
      <dgm:prSet/>
      <dgm:spPr/>
      <dgm:t>
        <a:bodyPr/>
        <a:lstStyle/>
        <a:p>
          <a:endParaRPr lang="en-US"/>
        </a:p>
      </dgm:t>
    </dgm:pt>
    <dgm:pt modelId="{8C20BAAD-9570-486C-BAFF-F4EBA9CA03CD}" type="sibTrans" cxnId="{E4873BD2-597D-46C7-8A41-5851C3C2CB8B}">
      <dgm:prSet/>
      <dgm:spPr/>
      <dgm:t>
        <a:bodyPr/>
        <a:lstStyle/>
        <a:p>
          <a:endParaRPr lang="en-US"/>
        </a:p>
      </dgm:t>
    </dgm:pt>
    <dgm:pt modelId="{1811167B-BCD6-7D4C-BD66-0007480802EB}" type="pres">
      <dgm:prSet presAssocID="{1C011B3C-71C2-440A-8225-CDAD6763B333}" presName="linear" presStyleCnt="0">
        <dgm:presLayoutVars>
          <dgm:animLvl val="lvl"/>
          <dgm:resizeHandles val="exact"/>
        </dgm:presLayoutVars>
      </dgm:prSet>
      <dgm:spPr/>
    </dgm:pt>
    <dgm:pt modelId="{44271160-9E10-5A49-8ED8-6C9BA8E08021}" type="pres">
      <dgm:prSet presAssocID="{04182769-D2F8-4DB8-8C54-9DA5AC3F34FB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632AD92-3D86-A94B-93F5-3EE65BA009C4}" type="pres">
      <dgm:prSet presAssocID="{188F43FF-3C9B-4F3A-97CB-FC4A5C2015B9}" presName="spacer" presStyleCnt="0"/>
      <dgm:spPr/>
    </dgm:pt>
    <dgm:pt modelId="{23EF7886-DD09-3D42-B70E-DE6CB706B848}" type="pres">
      <dgm:prSet presAssocID="{56E67315-1B97-4E44-8818-C4FE6C7F8435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30D0F25-A213-654A-8B68-9A81AB31F723}" type="pres">
      <dgm:prSet presAssocID="{3E28DDA5-A19C-49B9-ABC3-603317FECA35}" presName="spacer" presStyleCnt="0"/>
      <dgm:spPr/>
    </dgm:pt>
    <dgm:pt modelId="{98A8EEAD-4903-344E-A8D9-6678DADC68A9}" type="pres">
      <dgm:prSet presAssocID="{F9C6DA04-CE87-4438-BB35-1C7F7D973A9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DC9FD92D-737E-0B40-AE49-586F92E61AA4}" type="presOf" srcId="{04182769-D2F8-4DB8-8C54-9DA5AC3F34FB}" destId="{44271160-9E10-5A49-8ED8-6C9BA8E08021}" srcOrd="0" destOrd="0" presId="urn:microsoft.com/office/officeart/2005/8/layout/vList2"/>
    <dgm:cxn modelId="{881AF960-64EB-4C45-B5A9-21BB8C48D1C5}" srcId="{1C011B3C-71C2-440A-8225-CDAD6763B333}" destId="{56E67315-1B97-4E44-8818-C4FE6C7F8435}" srcOrd="1" destOrd="0" parTransId="{C2328859-41B4-44AA-9510-B6037F2EC0EB}" sibTransId="{3E28DDA5-A19C-49B9-ABC3-603317FECA35}"/>
    <dgm:cxn modelId="{C5BCF462-3168-EC4D-9514-B1B6349A2B77}" type="presOf" srcId="{1C011B3C-71C2-440A-8225-CDAD6763B333}" destId="{1811167B-BCD6-7D4C-BD66-0007480802EB}" srcOrd="0" destOrd="0" presId="urn:microsoft.com/office/officeart/2005/8/layout/vList2"/>
    <dgm:cxn modelId="{F6CEE353-B048-4284-9AC0-76709F763B3F}" srcId="{1C011B3C-71C2-440A-8225-CDAD6763B333}" destId="{04182769-D2F8-4DB8-8C54-9DA5AC3F34FB}" srcOrd="0" destOrd="0" parTransId="{43FCDF31-D335-45D8-854E-258FC73761F0}" sibTransId="{188F43FF-3C9B-4F3A-97CB-FC4A5C2015B9}"/>
    <dgm:cxn modelId="{6A3AF0A3-3068-EB46-9B19-8DA0364293C7}" type="presOf" srcId="{F9C6DA04-CE87-4438-BB35-1C7F7D973A9E}" destId="{98A8EEAD-4903-344E-A8D9-6678DADC68A9}" srcOrd="0" destOrd="0" presId="urn:microsoft.com/office/officeart/2005/8/layout/vList2"/>
    <dgm:cxn modelId="{E4873BD2-597D-46C7-8A41-5851C3C2CB8B}" srcId="{1C011B3C-71C2-440A-8225-CDAD6763B333}" destId="{F9C6DA04-CE87-4438-BB35-1C7F7D973A9E}" srcOrd="2" destOrd="0" parTransId="{68224E58-8E0E-48A8-A1F2-AF45F3A9C97C}" sibTransId="{8C20BAAD-9570-486C-BAFF-F4EBA9CA03CD}"/>
    <dgm:cxn modelId="{5867C5D5-E896-CD49-A559-9D5C1A786F12}" type="presOf" srcId="{56E67315-1B97-4E44-8818-C4FE6C7F8435}" destId="{23EF7886-DD09-3D42-B70E-DE6CB706B848}" srcOrd="0" destOrd="0" presId="urn:microsoft.com/office/officeart/2005/8/layout/vList2"/>
    <dgm:cxn modelId="{7F72E8DE-1971-5B40-AEC3-0F19E1BC8575}" type="presParOf" srcId="{1811167B-BCD6-7D4C-BD66-0007480802EB}" destId="{44271160-9E10-5A49-8ED8-6C9BA8E08021}" srcOrd="0" destOrd="0" presId="urn:microsoft.com/office/officeart/2005/8/layout/vList2"/>
    <dgm:cxn modelId="{717EC8F7-888F-E94A-A1F9-F94FCEF10A69}" type="presParOf" srcId="{1811167B-BCD6-7D4C-BD66-0007480802EB}" destId="{7632AD92-3D86-A94B-93F5-3EE65BA009C4}" srcOrd="1" destOrd="0" presId="urn:microsoft.com/office/officeart/2005/8/layout/vList2"/>
    <dgm:cxn modelId="{D248BBB7-0E77-4049-A6F9-1E4AAC32C023}" type="presParOf" srcId="{1811167B-BCD6-7D4C-BD66-0007480802EB}" destId="{23EF7886-DD09-3D42-B70E-DE6CB706B848}" srcOrd="2" destOrd="0" presId="urn:microsoft.com/office/officeart/2005/8/layout/vList2"/>
    <dgm:cxn modelId="{962EB048-1A2B-8742-9EA4-D0BE7A36CD1F}" type="presParOf" srcId="{1811167B-BCD6-7D4C-BD66-0007480802EB}" destId="{E30D0F25-A213-654A-8B68-9A81AB31F723}" srcOrd="3" destOrd="0" presId="urn:microsoft.com/office/officeart/2005/8/layout/vList2"/>
    <dgm:cxn modelId="{150D41CC-8112-7C4F-848F-BC4A79E55616}" type="presParOf" srcId="{1811167B-BCD6-7D4C-BD66-0007480802EB}" destId="{98A8EEAD-4903-344E-A8D9-6678DADC68A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89C5E8-752C-432D-A8EC-6AB85D216047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en-US"/>
        </a:p>
      </dgm:t>
    </dgm:pt>
    <dgm:pt modelId="{E554C2CA-1513-483B-9132-8C4D8EBE81B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Innovation - a process of developing better solutions for inventions </a:t>
          </a:r>
        </a:p>
      </dgm:t>
    </dgm:pt>
    <dgm:pt modelId="{007752A9-0A29-47D4-9BEC-0D0FA3B3DE16}" type="parTrans" cxnId="{5E3DA2A0-D8C3-4895-883F-5CB7C4026185}">
      <dgm:prSet/>
      <dgm:spPr/>
      <dgm:t>
        <a:bodyPr/>
        <a:lstStyle/>
        <a:p>
          <a:endParaRPr lang="en-US"/>
        </a:p>
      </dgm:t>
    </dgm:pt>
    <dgm:pt modelId="{6E58D0FC-FA14-439E-9F80-B52AE3539951}" type="sibTrans" cxnId="{5E3DA2A0-D8C3-4895-883F-5CB7C4026185}">
      <dgm:prSet/>
      <dgm:spPr/>
      <dgm:t>
        <a:bodyPr/>
        <a:lstStyle/>
        <a:p>
          <a:endParaRPr lang="en-US"/>
        </a:p>
      </dgm:t>
    </dgm:pt>
    <dgm:pt modelId="{D1807F67-FB39-44A3-B2EC-8D8DD6E947B7}" type="pres">
      <dgm:prSet presAssocID="{2889C5E8-752C-432D-A8EC-6AB85D216047}" presName="root" presStyleCnt="0">
        <dgm:presLayoutVars>
          <dgm:dir/>
          <dgm:resizeHandles val="exact"/>
        </dgm:presLayoutVars>
      </dgm:prSet>
      <dgm:spPr/>
    </dgm:pt>
    <dgm:pt modelId="{941C3A04-3863-4F75-B240-418623291FD9}" type="pres">
      <dgm:prSet presAssocID="{E554C2CA-1513-483B-9132-8C4D8EBE81B4}" presName="compNode" presStyleCnt="0"/>
      <dgm:spPr/>
    </dgm:pt>
    <dgm:pt modelId="{F7ED5A10-95F4-491F-9ACF-D859217EDE6D}" type="pres">
      <dgm:prSet presAssocID="{E554C2CA-1513-483B-9132-8C4D8EBE81B4}" presName="iconBgRect" presStyleLbl="bgShp" presStyleIdx="0" presStyleCnt="1" custLinFactNeighborX="491" custLinFactNeighborY="169"/>
      <dgm:spPr/>
    </dgm:pt>
    <dgm:pt modelId="{D0CA1436-2288-49EC-A75A-7F7EDE9611E0}" type="pres">
      <dgm:prSet presAssocID="{E554C2CA-1513-483B-9132-8C4D8EBE81B4}" presName="iconRect" presStyleLbl="node1" presStyleIdx="0" presStyleCnt="1" custLinFactNeighborX="1076" custLinFactNeighborY="1659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32064860-887B-4EE7-B949-5E9900E243E0}" type="pres">
      <dgm:prSet presAssocID="{E554C2CA-1513-483B-9132-8C4D8EBE81B4}" presName="spaceRect" presStyleCnt="0"/>
      <dgm:spPr/>
    </dgm:pt>
    <dgm:pt modelId="{969C3AE1-3152-4399-B678-EC81A1B92479}" type="pres">
      <dgm:prSet presAssocID="{E554C2CA-1513-483B-9132-8C4D8EBE81B4}" presName="textRect" presStyleLbl="revTx" presStyleIdx="0" presStyleCnt="1">
        <dgm:presLayoutVars>
          <dgm:chMax val="1"/>
          <dgm:chPref val="1"/>
        </dgm:presLayoutVars>
      </dgm:prSet>
      <dgm:spPr/>
    </dgm:pt>
  </dgm:ptLst>
  <dgm:cxnLst>
    <dgm:cxn modelId="{EE17253D-FBE7-4EF5-BBC4-0C2A426E715B}" type="presOf" srcId="{E554C2CA-1513-483B-9132-8C4D8EBE81B4}" destId="{969C3AE1-3152-4399-B678-EC81A1B92479}" srcOrd="0" destOrd="0" presId="urn:microsoft.com/office/officeart/2018/5/layout/IconCircleLabelList"/>
    <dgm:cxn modelId="{5E3DA2A0-D8C3-4895-883F-5CB7C4026185}" srcId="{2889C5E8-752C-432D-A8EC-6AB85D216047}" destId="{E554C2CA-1513-483B-9132-8C4D8EBE81B4}" srcOrd="0" destOrd="0" parTransId="{007752A9-0A29-47D4-9BEC-0D0FA3B3DE16}" sibTransId="{6E58D0FC-FA14-439E-9F80-B52AE3539951}"/>
    <dgm:cxn modelId="{73A57EF5-8248-4EC9-8D21-58CBB97C515B}" type="presOf" srcId="{2889C5E8-752C-432D-A8EC-6AB85D216047}" destId="{D1807F67-FB39-44A3-B2EC-8D8DD6E947B7}" srcOrd="0" destOrd="0" presId="urn:microsoft.com/office/officeart/2018/5/layout/IconCircleLabelList"/>
    <dgm:cxn modelId="{11AA036F-7033-4930-96B1-31AD3BCE4F54}" type="presParOf" srcId="{D1807F67-FB39-44A3-B2EC-8D8DD6E947B7}" destId="{941C3A04-3863-4F75-B240-418623291FD9}" srcOrd="0" destOrd="0" presId="urn:microsoft.com/office/officeart/2018/5/layout/IconCircleLabelList"/>
    <dgm:cxn modelId="{F0E15560-3D0E-44B2-AA76-22331A5F5115}" type="presParOf" srcId="{941C3A04-3863-4F75-B240-418623291FD9}" destId="{F7ED5A10-95F4-491F-9ACF-D859217EDE6D}" srcOrd="0" destOrd="0" presId="urn:microsoft.com/office/officeart/2018/5/layout/IconCircleLabelList"/>
    <dgm:cxn modelId="{D2AE4E0A-7625-435C-873D-79710B87BBD5}" type="presParOf" srcId="{941C3A04-3863-4F75-B240-418623291FD9}" destId="{D0CA1436-2288-49EC-A75A-7F7EDE9611E0}" srcOrd="1" destOrd="0" presId="urn:microsoft.com/office/officeart/2018/5/layout/IconCircleLabelList"/>
    <dgm:cxn modelId="{577DB33C-5EFF-48F8-B87B-5DD75CD4B7EB}" type="presParOf" srcId="{941C3A04-3863-4F75-B240-418623291FD9}" destId="{32064860-887B-4EE7-B949-5E9900E243E0}" srcOrd="2" destOrd="0" presId="urn:microsoft.com/office/officeart/2018/5/layout/IconCircleLabelList"/>
    <dgm:cxn modelId="{26C96874-C7B6-4835-B53F-E9EE56A9B37A}" type="presParOf" srcId="{941C3A04-3863-4F75-B240-418623291FD9}" destId="{969C3AE1-3152-4399-B678-EC81A1B9247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271160-9E10-5A49-8ED8-6C9BA8E08021}">
      <dsp:nvSpPr>
        <dsp:cNvPr id="0" name=""/>
        <dsp:cNvSpPr/>
      </dsp:nvSpPr>
      <dsp:spPr>
        <a:xfrm>
          <a:off x="0" y="478540"/>
          <a:ext cx="3677263" cy="100868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Tesla is an American multinational corporation </a:t>
          </a:r>
        </a:p>
      </dsp:txBody>
      <dsp:txXfrm>
        <a:off x="49240" y="527780"/>
        <a:ext cx="3578783" cy="910206"/>
      </dsp:txXfrm>
    </dsp:sp>
    <dsp:sp modelId="{23EF7886-DD09-3D42-B70E-DE6CB706B848}">
      <dsp:nvSpPr>
        <dsp:cNvPr id="0" name=""/>
        <dsp:cNvSpPr/>
      </dsp:nvSpPr>
      <dsp:spPr>
        <a:xfrm>
          <a:off x="0" y="1541946"/>
          <a:ext cx="3677263" cy="100868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Specializes in automobiles, artificial intelligence and clear energy</a:t>
          </a:r>
        </a:p>
      </dsp:txBody>
      <dsp:txXfrm>
        <a:off x="49240" y="1591186"/>
        <a:ext cx="3578783" cy="910206"/>
      </dsp:txXfrm>
    </dsp:sp>
    <dsp:sp modelId="{98A8EEAD-4903-344E-A8D9-6678DADC68A9}">
      <dsp:nvSpPr>
        <dsp:cNvPr id="0" name=""/>
        <dsp:cNvSpPr/>
      </dsp:nvSpPr>
      <dsp:spPr>
        <a:xfrm>
          <a:off x="0" y="2605352"/>
          <a:ext cx="3677263" cy="1008686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outerShdw blurRad="50800" dist="19050" dir="5400000" algn="tl" rotWithShape="0">
            <a:srgbClr val="000000">
              <a:alpha val="60000"/>
            </a:srgbClr>
          </a:outerShdw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Founded on July 2003 in California , well known for manufacturing eclectic vehicles</a:t>
          </a:r>
        </a:p>
      </dsp:txBody>
      <dsp:txXfrm>
        <a:off x="49240" y="2654592"/>
        <a:ext cx="3578783" cy="910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ED5A10-95F4-491F-9ACF-D859217EDE6D}">
      <dsp:nvSpPr>
        <dsp:cNvPr id="0" name=""/>
        <dsp:cNvSpPr/>
      </dsp:nvSpPr>
      <dsp:spPr>
        <a:xfrm>
          <a:off x="2342811" y="19331"/>
          <a:ext cx="1921500" cy="1921500"/>
        </a:xfrm>
        <a:prstGeom prst="ellipse">
          <a:avLst/>
        </a:prstGeom>
        <a:solidFill>
          <a:schemeClr val="accent1">
            <a:tint val="5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CA1436-2288-49EC-A75A-7F7EDE9611E0}">
      <dsp:nvSpPr>
        <dsp:cNvPr id="0" name=""/>
        <dsp:cNvSpPr/>
      </dsp:nvSpPr>
      <dsp:spPr>
        <a:xfrm>
          <a:off x="2754739" y="443874"/>
          <a:ext cx="1102500" cy="1102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C3AE1-3152-4399-B678-EC81A1B92479}">
      <dsp:nvSpPr>
        <dsp:cNvPr id="0" name=""/>
        <dsp:cNvSpPr/>
      </dsp:nvSpPr>
      <dsp:spPr>
        <a:xfrm>
          <a:off x="1719126" y="2536084"/>
          <a:ext cx="315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 dirty="0"/>
            <a:t>Innovation - a process of developing better solutions for inventions </a:t>
          </a:r>
        </a:p>
      </dsp:txBody>
      <dsp:txXfrm>
        <a:off x="1719126" y="2536084"/>
        <a:ext cx="315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0DCDD9-F232-9E41-9D18-7452BA9F8C82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RO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C30D05-9771-7C42-BB29-B7DB035829F2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248353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RO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DC30D05-9771-7C42-BB29-B7DB035829F2}" type="slidenum">
              <a:rPr lang="en-RO" smtClean="0"/>
              <a:t>3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0535796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7200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0"/>
            </a:lvl1pPr>
          </a:lstStyle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7842226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24434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RO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8266430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57897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302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401252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047745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892834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918573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8563489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743365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6C89BD77-BA61-274F-B113-4CCCB938A9B5}" type="datetimeFigureOut">
              <a:rPr lang="en-RO" smtClean="0"/>
              <a:t>03/13/2023</a:t>
            </a:fld>
            <a:endParaRPr lang="en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RO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0">
                <a:solidFill>
                  <a:srgbClr val="FFFFFF"/>
                </a:solidFill>
                <a:latin typeface="+mj-lt"/>
              </a:defRPr>
            </a:lvl1pPr>
          </a:lstStyle>
          <a:p>
            <a:fld id="{1F9AD900-1818-5645-B17E-67C7D8D7EB20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1540465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12.svg"/><Relationship Id="rId3" Type="http://schemas.openxmlformats.org/officeDocument/2006/relationships/image" Target="../media/image2.png"/><Relationship Id="rId7" Type="http://schemas.openxmlformats.org/officeDocument/2006/relationships/diagramData" Target="../diagrams/data2.xml"/><Relationship Id="rId12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8.png"/><Relationship Id="rId11" Type="http://schemas.microsoft.com/office/2007/relationships/diagramDrawing" Target="../diagrams/drawing2.xml"/><Relationship Id="rId5" Type="http://schemas.openxmlformats.org/officeDocument/2006/relationships/image" Target="../media/image7.png"/><Relationship Id="rId10" Type="http://schemas.openxmlformats.org/officeDocument/2006/relationships/diagramColors" Target="../diagrams/colors2.xml"/><Relationship Id="rId4" Type="http://schemas.microsoft.com/office/2007/relationships/hdphoto" Target="../media/hdphoto1.wdp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png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ashingtonpost.com/technology/2022/06/15/tesla-autopilot-crashes/" TargetMode="External"/><Relationship Id="rId13" Type="http://schemas.openxmlformats.org/officeDocument/2006/relationships/image" Target="../media/image5.png"/><Relationship Id="rId3" Type="http://schemas.openxmlformats.org/officeDocument/2006/relationships/hyperlink" Target="https://www.britannica.com/topic/Tesla-Motors" TargetMode="External"/><Relationship Id="rId7" Type="http://schemas.openxmlformats.org/officeDocument/2006/relationships/hyperlink" Target="https://www.diva-portal.org/smash/get/diva2:635929/FULLTEXT01.pdf" TargetMode="External"/><Relationship Id="rId12" Type="http://schemas.microsoft.com/office/2007/relationships/hdphoto" Target="../media/hdphoto2.wdp"/><Relationship Id="rId2" Type="http://schemas.openxmlformats.org/officeDocument/2006/relationships/hyperlink" Target="https://creately.com/blog/strategy-and-planning/force-field-analysi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eremybonioni.mystrikingly.com/blog/innovation-creativity-at-tesla" TargetMode="External"/><Relationship Id="rId11" Type="http://schemas.openxmlformats.org/officeDocument/2006/relationships/image" Target="../media/image4.png"/><Relationship Id="rId5" Type="http://schemas.openxmlformats.org/officeDocument/2006/relationships/hyperlink" Target="https://www.vox.com/the-highlight/2023/1/17/23470878/tesla-fires-evs-florida-hurricane-batteries-lithium-ion" TargetMode="External"/><Relationship Id="rId10" Type="http://schemas.openxmlformats.org/officeDocument/2006/relationships/hyperlink" Target="https://www.thedonutwhole.com/will-a-tesla-avoid-an-accident/#google_vignette" TargetMode="External"/><Relationship Id="rId4" Type="http://schemas.openxmlformats.org/officeDocument/2006/relationships/hyperlink" Target="https://www.hivelr.com/2021/12/tesla-porters-five-forces-industry-and-competition-analysis/" TargetMode="External"/><Relationship Id="rId9" Type="http://schemas.openxmlformats.org/officeDocument/2006/relationships/hyperlink" Target="https://techsauce.co/tech-and-biz/how-tesla-creates-creative-innovations" TargetMode="External"/><Relationship Id="rId14" Type="http://schemas.microsoft.com/office/2007/relationships/hdphoto" Target="../media/hdphoto3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7">
            <a:extLst>
              <a:ext uri="{FF2B5EF4-FFF2-40B4-BE49-F238E27FC236}">
                <a16:creationId xmlns:a16="http://schemas.microsoft.com/office/drawing/2014/main" id="{E8035907-EB9C-4E11-8A9B-D25B0AD8D7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048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BB1F6A-D5AC-A962-C31F-9E89482979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37524" y="2064730"/>
            <a:ext cx="2942706" cy="2728536"/>
          </a:xfrm>
        </p:spPr>
        <p:txBody>
          <a:bodyPr anchor="ctr">
            <a:normAutofit/>
          </a:bodyPr>
          <a:lstStyle/>
          <a:p>
            <a:r>
              <a:rPr lang="en-RO" sz="2800">
                <a:solidFill>
                  <a:schemeClr val="tx2"/>
                </a:solidFill>
              </a:rPr>
              <a:t>Razvan Dinu</a:t>
            </a:r>
          </a:p>
          <a:p>
            <a:r>
              <a:rPr lang="en-RO" sz="2800">
                <a:solidFill>
                  <a:schemeClr val="tx2"/>
                </a:solidFill>
              </a:rPr>
              <a:t>1919420</a:t>
            </a:r>
          </a:p>
          <a:p>
            <a:r>
              <a:rPr lang="en-RO" sz="2800">
                <a:solidFill>
                  <a:schemeClr val="tx2"/>
                </a:solidFill>
              </a:rPr>
              <a:t>UWTSD</a:t>
            </a:r>
          </a:p>
        </p:txBody>
      </p:sp>
      <p:grpSp>
        <p:nvGrpSpPr>
          <p:cNvPr id="6" name="Group 9">
            <a:extLst>
              <a:ext uri="{FF2B5EF4-FFF2-40B4-BE49-F238E27FC236}">
                <a16:creationId xmlns:a16="http://schemas.microsoft.com/office/drawing/2014/main" id="{B4CFDD4A-4FA1-4CD9-90D5-E253C2040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14818" y="720071"/>
            <a:ext cx="5417868" cy="5417858"/>
            <a:chOff x="1311770" y="720071"/>
            <a:chExt cx="5417868" cy="5417858"/>
          </a:xfrm>
        </p:grpSpPr>
        <p:sp>
          <p:nvSpPr>
            <p:cNvPr id="7" name="Oval 10">
              <a:extLst>
                <a:ext uri="{FF2B5EF4-FFF2-40B4-BE49-F238E27FC236}">
                  <a16:creationId xmlns:a16="http://schemas.microsoft.com/office/drawing/2014/main" id="{4AB5B6FA-7B4F-437A-9C78-144C7DCD1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1770" y="720071"/>
              <a:ext cx="5417868" cy="5417858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9" name="Oval 11">
              <a:extLst>
                <a:ext uri="{FF2B5EF4-FFF2-40B4-BE49-F238E27FC236}">
                  <a16:creationId xmlns:a16="http://schemas.microsoft.com/office/drawing/2014/main" id="{A4199C21-6AE0-4F6F-AA96-6FFF97BB9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8390" y="1006688"/>
              <a:ext cx="4844628" cy="4844620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AB94D0-38B4-2B5E-4426-844D890004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7507" y="1316890"/>
            <a:ext cx="4606394" cy="4224216"/>
          </a:xfrm>
        </p:spPr>
        <p:txBody>
          <a:bodyPr>
            <a:normAutofit/>
          </a:bodyPr>
          <a:lstStyle/>
          <a:p>
            <a:pPr algn="ctr"/>
            <a:r>
              <a:rPr lang="en-RO" sz="4700" dirty="0">
                <a:solidFill>
                  <a:srgbClr val="FFFFFF"/>
                </a:solidFill>
              </a:rPr>
              <a:t>TESLA INNOVATION </a:t>
            </a:r>
            <a:br>
              <a:rPr lang="en-RO" sz="4700" dirty="0">
                <a:solidFill>
                  <a:srgbClr val="FFFFFF"/>
                </a:solidFill>
              </a:rPr>
            </a:br>
            <a:r>
              <a:rPr lang="en-RO" sz="4700" dirty="0">
                <a:solidFill>
                  <a:srgbClr val="FFFFFF"/>
                </a:solidFill>
              </a:rPr>
              <a:t>Presentation</a:t>
            </a:r>
          </a:p>
        </p:txBody>
      </p:sp>
      <p:sp>
        <p:nvSpPr>
          <p:cNvPr id="13" name="Rectangle 13">
            <a:extLst>
              <a:ext uri="{FF2B5EF4-FFF2-40B4-BE49-F238E27FC236}">
                <a16:creationId xmlns:a16="http://schemas.microsoft.com/office/drawing/2014/main" id="{D9C69FA7-0958-4ED9-A0DF-E87A0C137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45208" y="3388657"/>
            <a:ext cx="3657600" cy="80683"/>
          </a:xfrm>
          <a:prstGeom prst="rect">
            <a:avLst/>
          </a:prstGeom>
          <a:blipFill dpi="0" rotWithShape="1">
            <a:blip r:embed="rId4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66426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ACDB0-0122-682C-3A91-45E6D9879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484632"/>
            <a:ext cx="3677264" cy="1609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cap="all" dirty="0"/>
              <a:t>Background</a:t>
            </a:r>
          </a:p>
        </p:txBody>
      </p:sp>
      <p:pic>
        <p:nvPicPr>
          <p:cNvPr id="1034" name="Picture 10" descr="Tesla logo free vector download 19550793 Vector Art at Vecteezy">
            <a:extLst>
              <a:ext uri="{FF2B5EF4-FFF2-40B4-BE49-F238E27FC236}">
                <a16:creationId xmlns:a16="http://schemas.microsoft.com/office/drawing/2014/main" id="{0A931B3C-736E-53C2-7913-64019BE1755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2051687"/>
            <a:ext cx="6912217" cy="2764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043" name="Text Placeholder 3">
            <a:extLst>
              <a:ext uri="{FF2B5EF4-FFF2-40B4-BE49-F238E27FC236}">
                <a16:creationId xmlns:a16="http://schemas.microsoft.com/office/drawing/2014/main" id="{D5AE54A3-811A-CD7E-9919-E368F876F7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37118807"/>
              </p:ext>
            </p:extLst>
          </p:nvPr>
        </p:nvGraphicFramePr>
        <p:xfrm>
          <a:off x="7865805" y="2121408"/>
          <a:ext cx="3677263" cy="40925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87118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86" name="Group 2054">
            <a:extLst>
              <a:ext uri="{FF2B5EF4-FFF2-40B4-BE49-F238E27FC236}">
                <a16:creationId xmlns:a16="http://schemas.microsoft.com/office/drawing/2014/main" id="{5EB9D992-2C07-41D6-A9B6-DA44569FF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056" name="Oval 2055">
              <a:extLst>
                <a:ext uri="{FF2B5EF4-FFF2-40B4-BE49-F238E27FC236}">
                  <a16:creationId xmlns:a16="http://schemas.microsoft.com/office/drawing/2014/main" id="{4EDA38AE-45B7-448D-BFD5-A87027CDC6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057" name="Oval 2056">
              <a:extLst>
                <a:ext uri="{FF2B5EF4-FFF2-40B4-BE49-F238E27FC236}">
                  <a16:creationId xmlns:a16="http://schemas.microsoft.com/office/drawing/2014/main" id="{F4D3A6CF-3B0E-4565-A453-3F5B4993D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087" name="Rectangle 2058">
            <a:extLst>
              <a:ext uri="{FF2B5EF4-FFF2-40B4-BE49-F238E27FC236}">
                <a16:creationId xmlns:a16="http://schemas.microsoft.com/office/drawing/2014/main" id="{44D1AF09-1E68-443C-A7CD-4B5B23010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7620" y="-1"/>
            <a:ext cx="12207240" cy="685800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2050" name="Picture 2" descr="Tesla's new Autopilot is amazing -- but please keep your eyes on the road |  CNN Business">
            <a:extLst>
              <a:ext uri="{FF2B5EF4-FFF2-40B4-BE49-F238E27FC236}">
                <a16:creationId xmlns:a16="http://schemas.microsoft.com/office/drawing/2014/main" id="{B0C90001-94F9-8D2B-F238-AF971717048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alphaModFix amt="59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-201204" y="15999"/>
            <a:ext cx="12191980" cy="6857989"/>
          </a:xfrm>
          <a:prstGeom prst="rect">
            <a:avLst/>
          </a:prstGeom>
          <a:noFill/>
          <a:effectLst/>
        </p:spPr>
      </p:pic>
      <p:sp>
        <p:nvSpPr>
          <p:cNvPr id="2088" name="Rectangle 2060">
            <a:extLst>
              <a:ext uri="{FF2B5EF4-FFF2-40B4-BE49-F238E27FC236}">
                <a16:creationId xmlns:a16="http://schemas.microsoft.com/office/drawing/2014/main" id="{76299C32-C39C-436C-88D5-9A6C80947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blipFill dpi="0" rotWithShape="1">
            <a:blip r:embed="rId6">
              <a:alphaModFix amt="50000"/>
              <a:lum bright="70000" contrast="-70000"/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BC3AD3-0CD9-89A4-EBA4-92C28D683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2353" y="14286"/>
            <a:ext cx="9088565" cy="111442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>
                <a:effectLst/>
              </a:rPr>
              <a:t>Creativity and Innovation </a:t>
            </a:r>
            <a:endParaRPr lang="en-US" sz="4800" dirty="0"/>
          </a:p>
        </p:txBody>
      </p:sp>
      <p:grpSp>
        <p:nvGrpSpPr>
          <p:cNvPr id="2089" name="Group 2062">
            <a:extLst>
              <a:ext uri="{FF2B5EF4-FFF2-40B4-BE49-F238E27FC236}">
                <a16:creationId xmlns:a16="http://schemas.microsoft.com/office/drawing/2014/main" id="{5C260FE6-23CD-43B6-BCA3-58DE4732B2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090" name="Oval 2063">
              <a:extLst>
                <a:ext uri="{FF2B5EF4-FFF2-40B4-BE49-F238E27FC236}">
                  <a16:creationId xmlns:a16="http://schemas.microsoft.com/office/drawing/2014/main" id="{CFDD0C6E-09A3-4544-956D-AB5ACD07BD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091" name="Oval 2064">
              <a:extLst>
                <a:ext uri="{FF2B5EF4-FFF2-40B4-BE49-F238E27FC236}">
                  <a16:creationId xmlns:a16="http://schemas.microsoft.com/office/drawing/2014/main" id="{CBD82160-CA19-4E1E-8235-1462F7B84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2071" name="Text Placeholder 3">
            <a:extLst>
              <a:ext uri="{FF2B5EF4-FFF2-40B4-BE49-F238E27FC236}">
                <a16:creationId xmlns:a16="http://schemas.microsoft.com/office/drawing/2014/main" id="{F8866BE5-DEBB-AA65-25C9-D34AFE4DCA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26290387"/>
              </p:ext>
            </p:extLst>
          </p:nvPr>
        </p:nvGraphicFramePr>
        <p:xfrm>
          <a:off x="-1459040" y="3429000"/>
          <a:ext cx="6588253" cy="32721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Oval 6">
            <a:extLst>
              <a:ext uri="{FF2B5EF4-FFF2-40B4-BE49-F238E27FC236}">
                <a16:creationId xmlns:a16="http://schemas.microsoft.com/office/drawing/2014/main" id="{FBE58ACE-4ED4-45F0-2749-6EAE497900B7}"/>
              </a:ext>
            </a:extLst>
          </p:cNvPr>
          <p:cNvSpPr/>
          <p:nvPr/>
        </p:nvSpPr>
        <p:spPr>
          <a:xfrm>
            <a:off x="6953154" y="876187"/>
            <a:ext cx="1815957" cy="1829004"/>
          </a:xfrm>
          <a:prstGeom prst="ellipse">
            <a:avLst/>
          </a:prstGeom>
          <a:solidFill>
            <a:srgbClr val="D2E0DE"/>
          </a:solidFill>
          <a:effectLst>
            <a:outerShdw blurRad="50800" dist="50800" dir="5400000" algn="ctr" rotWithShape="0">
              <a:schemeClr val="accent1">
                <a:lumMod val="40000"/>
                <a:lumOff val="60000"/>
              </a:schemeClr>
            </a:outerShdw>
          </a:effectLst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accent4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4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8" name="Rectangle 7" descr="Group Brainstorm">
            <a:extLst>
              <a:ext uri="{FF2B5EF4-FFF2-40B4-BE49-F238E27FC236}">
                <a16:creationId xmlns:a16="http://schemas.microsoft.com/office/drawing/2014/main" id="{7C3672E6-28F0-9548-50B6-93864EB496DF}"/>
              </a:ext>
            </a:extLst>
          </p:cNvPr>
          <p:cNvSpPr/>
          <p:nvPr/>
        </p:nvSpPr>
        <p:spPr>
          <a:xfrm>
            <a:off x="7231132" y="1160689"/>
            <a:ext cx="1260000" cy="1260000"/>
          </a:xfrm>
          <a:prstGeom prst="rect">
            <a:avLst/>
          </a:prstGeom>
          <a:blipFill>
            <a:blip r:embed="rId12">
              <a:duotone>
                <a:prstClr val="black"/>
                <a:schemeClr val="accent1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  <a:ln>
            <a:noFill/>
          </a:ln>
          <a:effectLst>
            <a:outerShdw blurRad="50800" dist="50800" dir="5400000" sx="1000" sy="1000" algn="ctr" rotWithShape="0">
              <a:schemeClr val="accent1">
                <a:lumMod val="40000"/>
                <a:lumOff val="60000"/>
              </a:schemeClr>
            </a:outerShdw>
          </a:effectLst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4">
              <a:hueOff val="-2337087"/>
              <a:satOff val="17205"/>
              <a:lumOff val="-19216"/>
              <a:alphaOff val="0"/>
            </a:schemeClr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74F6B2-54B4-81E9-B8B1-2C9768DE2D32}"/>
              </a:ext>
            </a:extLst>
          </p:cNvPr>
          <p:cNvSpPr txBox="1"/>
          <p:nvPr/>
        </p:nvSpPr>
        <p:spPr>
          <a:xfrm>
            <a:off x="8947897" y="1449781"/>
            <a:ext cx="3042879" cy="923330"/>
          </a:xfrm>
          <a:prstGeom prst="rect">
            <a:avLst/>
          </a:prstGeom>
          <a:noFill/>
        </p:spPr>
        <p:txBody>
          <a:bodyPr wrap="square" rtlCol="0" anchor="t" anchorCtr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REATIVITY – A PROCESS BY WHICH NEW IDEAS AND CONCEPTS ARE GENERATED</a:t>
            </a:r>
            <a:r>
              <a:rPr lang="en-RO" dirty="0">
                <a:effectLst/>
              </a:rPr>
              <a:t> </a:t>
            </a:r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77068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1030">
            <a:extLst>
              <a:ext uri="{FF2B5EF4-FFF2-40B4-BE49-F238E27FC236}">
                <a16:creationId xmlns:a16="http://schemas.microsoft.com/office/drawing/2014/main" id="{EC78E3E1-BBBA-4058-AAEB-714F04B0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32" name="Oval 1031">
              <a:extLst>
                <a:ext uri="{FF2B5EF4-FFF2-40B4-BE49-F238E27FC236}">
                  <a16:creationId xmlns:a16="http://schemas.microsoft.com/office/drawing/2014/main" id="{86860FA5-CE2B-4019-8FD1-031D7D84EF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33" name="Oval 1032">
              <a:extLst>
                <a:ext uri="{FF2B5EF4-FFF2-40B4-BE49-F238E27FC236}">
                  <a16:creationId xmlns:a16="http://schemas.microsoft.com/office/drawing/2014/main" id="{392DF474-2C37-4DC7-B889-E88EAADEA6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1028" name="Rectangle 1034">
            <a:extLst>
              <a:ext uri="{FF2B5EF4-FFF2-40B4-BE49-F238E27FC236}">
                <a16:creationId xmlns:a16="http://schemas.microsoft.com/office/drawing/2014/main" id="{F3AF35CD-DA30-4E34-B0F3-32C27766DA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60EC75-3165-8AB9-745E-3E7E5C6C7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6350" y="484632"/>
            <a:ext cx="3544035" cy="1609344"/>
          </a:xfr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cap="all">
                <a:effectLst/>
              </a:rPr>
              <a:t>Open and close innovation </a:t>
            </a:r>
            <a:endParaRPr lang="en-US" cap="all"/>
          </a:p>
        </p:txBody>
      </p:sp>
      <p:pic>
        <p:nvPicPr>
          <p:cNvPr id="1026" name="Picture 2" descr="PDF] Open Innovation in EVs: A Case Study of Tesla Motors | Semantic Scholar">
            <a:extLst>
              <a:ext uri="{FF2B5EF4-FFF2-40B4-BE49-F238E27FC236}">
                <a16:creationId xmlns:a16="http://schemas.microsoft.com/office/drawing/2014/main" id="{EF36CE2C-4FC7-54DE-1A51-C885E53FCC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3999" y="1197393"/>
            <a:ext cx="6882269" cy="4473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6CBE96-28FF-51BF-BAC3-9F2F14DB55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156351" y="2121408"/>
            <a:ext cx="3544034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1600" dirty="0">
                <a:solidFill>
                  <a:schemeClr val="tx1"/>
                </a:solidFill>
                <a:effectLst/>
              </a:rPr>
              <a:t>Come up with new ideas faster 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1600" dirty="0">
                <a:solidFill>
                  <a:schemeClr val="tx1"/>
                </a:solidFill>
              </a:rPr>
              <a:t>2014 - No sue for patent law breaking 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1600" dirty="0">
                <a:solidFill>
                  <a:schemeClr val="tx1"/>
                </a:solidFill>
              </a:rPr>
              <a:t>Key part of solving industry-wide and company-specific problems 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1600" dirty="0">
                <a:solidFill>
                  <a:schemeClr val="tx1"/>
                </a:solidFill>
              </a:rPr>
              <a:t>Discover Innovation 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Open- Outside knowledge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Close- Inside knowledge </a:t>
            </a:r>
          </a:p>
        </p:txBody>
      </p:sp>
      <p:grpSp>
        <p:nvGrpSpPr>
          <p:cNvPr id="1029" name="Group 1036">
            <a:extLst>
              <a:ext uri="{FF2B5EF4-FFF2-40B4-BE49-F238E27FC236}">
                <a16:creationId xmlns:a16="http://schemas.microsoft.com/office/drawing/2014/main" id="{BCFC42DC-2C46-47C4-BC61-530557385D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30" name="Oval 1037">
              <a:extLst>
                <a:ext uri="{FF2B5EF4-FFF2-40B4-BE49-F238E27FC236}">
                  <a16:creationId xmlns:a16="http://schemas.microsoft.com/office/drawing/2014/main" id="{54B91A37-AA1F-4966-8ACF-93023547DA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034" name="Oval 1038">
              <a:extLst>
                <a:ext uri="{FF2B5EF4-FFF2-40B4-BE49-F238E27FC236}">
                  <a16:creationId xmlns:a16="http://schemas.microsoft.com/office/drawing/2014/main" id="{17B17AC5-0931-432F-9A4A-DDCFAA010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19700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5EB9D992-2C07-41D6-A9B6-DA44569FF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4EDA38AE-45B7-448D-BFD5-A87027CDC6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4D3A6CF-3B0E-4565-A453-3F5B4993D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3A28FCD-4C53-EC48-96AA-278BF7735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4736" y="0"/>
            <a:ext cx="3677264" cy="160934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effectLst/>
              </a:rPr>
              <a:t>Force field analysis </a:t>
            </a:r>
            <a:endParaRPr lang="en-US" sz="36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043FDDE0-EFC2-FDD7-BF36-B35386B1CD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" b="2600"/>
          <a:stretch/>
        </p:blipFill>
        <p:spPr>
          <a:xfrm>
            <a:off x="633999" y="640080"/>
            <a:ext cx="6912217" cy="558810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0956A8-9D0B-3CD1-9C8B-985E5E3BD9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9205" y="2135602"/>
            <a:ext cx="3677263" cy="4092579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1600" dirty="0">
                <a:solidFill>
                  <a:schemeClr val="tx1"/>
                </a:solidFill>
              </a:rPr>
              <a:t>Prove if the innovation will be successful or not. 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1600" dirty="0">
                <a:solidFill>
                  <a:schemeClr val="tx1"/>
                </a:solidFill>
              </a:rPr>
              <a:t>Planning to </a:t>
            </a:r>
            <a:r>
              <a:rPr lang="en-US" sz="1600" dirty="0" err="1">
                <a:solidFill>
                  <a:schemeClr val="tx1"/>
                </a:solidFill>
              </a:rPr>
              <a:t>conqurer</a:t>
            </a:r>
            <a:r>
              <a:rPr lang="en-US" sz="1600" dirty="0">
                <a:solidFill>
                  <a:schemeClr val="tx1"/>
                </a:solidFill>
              </a:rPr>
              <a:t> the road 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1600" dirty="0">
                <a:solidFill>
                  <a:schemeClr val="tx1"/>
                </a:solidFill>
              </a:rPr>
              <a:t>Planning to make low cost car</a:t>
            </a:r>
          </a:p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1600" dirty="0">
                <a:solidFill>
                  <a:schemeClr val="tx1"/>
                </a:solidFill>
              </a:rPr>
              <a:t>Creating very high speed car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Driving Force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- 19 points total </a:t>
            </a:r>
            <a:br>
              <a:rPr lang="en-US" sz="1600" dirty="0">
                <a:solidFill>
                  <a:schemeClr val="tx1"/>
                </a:solidFill>
              </a:rPr>
            </a:b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Restraining force </a:t>
            </a:r>
            <a:br>
              <a:rPr lang="en-US" sz="1600" dirty="0">
                <a:solidFill>
                  <a:schemeClr val="tx1"/>
                </a:solidFill>
              </a:rPr>
            </a:br>
            <a:r>
              <a:rPr lang="en-US" sz="1600" dirty="0">
                <a:solidFill>
                  <a:schemeClr val="tx1"/>
                </a:solidFill>
              </a:rPr>
              <a:t> - 19 points total </a:t>
            </a:r>
          </a:p>
        </p:txBody>
      </p:sp>
    </p:spTree>
    <p:extLst>
      <p:ext uri="{BB962C8B-B14F-4D97-AF65-F5344CB8AC3E}">
        <p14:creationId xmlns:p14="http://schemas.microsoft.com/office/powerpoint/2010/main" val="42574117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5" name="Group 2054">
            <a:extLst>
              <a:ext uri="{FF2B5EF4-FFF2-40B4-BE49-F238E27FC236}">
                <a16:creationId xmlns:a16="http://schemas.microsoft.com/office/drawing/2014/main" id="{5EB9D992-2C07-41D6-A9B6-DA44569FFE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056" name="Oval 2055">
              <a:extLst>
                <a:ext uri="{FF2B5EF4-FFF2-40B4-BE49-F238E27FC236}">
                  <a16:creationId xmlns:a16="http://schemas.microsoft.com/office/drawing/2014/main" id="{4EDA38AE-45B7-448D-BFD5-A87027CDC6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3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2057" name="Oval 2056">
              <a:extLst>
                <a:ext uri="{FF2B5EF4-FFF2-40B4-BE49-F238E27FC236}">
                  <a16:creationId xmlns:a16="http://schemas.microsoft.com/office/drawing/2014/main" id="{F4D3A6CF-3B0E-4565-A453-3F5B4993D1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4BFA01AA-2FC9-4012-8793-711ED237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545274" cy="6857999"/>
          </a:xfrm>
          <a:prstGeom prst="rect">
            <a:avLst/>
          </a:prstGeom>
          <a:blipFill dpi="0" rotWithShape="1">
            <a:blip r:embed="rId4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AED27-7EAB-440E-836B-DB5744F9F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280" y="484632"/>
            <a:ext cx="6743844" cy="1609344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800" dirty="0">
                <a:effectLst/>
              </a:rPr>
              <a:t>Critically </a:t>
            </a:r>
            <a:r>
              <a:rPr lang="en-US" sz="4800" dirty="0" err="1">
                <a:effectLst/>
              </a:rPr>
              <a:t>analyse</a:t>
            </a:r>
            <a:r>
              <a:rPr lang="en-US" sz="4800" dirty="0">
                <a:effectLst/>
              </a:rPr>
              <a:t> the innovation / Modules </a:t>
            </a:r>
            <a:endParaRPr lang="en-US" sz="4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28895F-428A-AC6A-CE0F-A79F2F9DAB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2279" y="2121408"/>
            <a:ext cx="6743845" cy="4050792"/>
          </a:xfrm>
        </p:spPr>
        <p:txBody>
          <a:bodyPr vert="horz" lIns="91440" tIns="45720" rIns="91440" bIns="45720" rtlCol="0">
            <a:normAutofit/>
          </a:bodyPr>
          <a:lstStyle/>
          <a:p>
            <a:pPr indent="-182880">
              <a:lnSpc>
                <a:spcPct val="90000"/>
              </a:lnSpc>
              <a:buFont typeface="Wingdings" pitchFamily="2" charset="2"/>
              <a:buChar char="§"/>
            </a:pPr>
            <a:r>
              <a:rPr lang="en-US" sz="1800" dirty="0">
                <a:solidFill>
                  <a:schemeClr val="tx1"/>
                </a:solidFill>
              </a:rPr>
              <a:t>- Tesla over 50 burned cars 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   - Tesla autopilot failure 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   - Problems in manufacturing </a:t>
            </a:r>
            <a:br>
              <a:rPr lang="en-US" sz="1800" dirty="0">
                <a:solidFill>
                  <a:schemeClr val="tx1"/>
                </a:solidFill>
              </a:rPr>
            </a:b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- Innovation matrix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         Strategic tool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         Identify &amp; Prioritize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- Open and Close innovation 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         Outside knowledge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         Inside knowledge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- Force field analysis 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         Discover Force FOR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         Discover Force AGAINST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-4P’s Innovation </a:t>
            </a:r>
            <a:br>
              <a:rPr lang="en-US" sz="1800" dirty="0">
                <a:solidFill>
                  <a:schemeClr val="tx1"/>
                </a:solidFill>
              </a:rPr>
            </a:br>
            <a:r>
              <a:rPr lang="en-US" sz="1800" dirty="0">
                <a:solidFill>
                  <a:schemeClr val="tx1"/>
                </a:solidFill>
              </a:rPr>
              <a:t>         Paradigm, Process, Position and Product</a:t>
            </a:r>
          </a:p>
        </p:txBody>
      </p:sp>
      <p:pic>
        <p:nvPicPr>
          <p:cNvPr id="2050" name="Picture 2" descr="Why Tesla Cars Catch on Fire">
            <a:extLst>
              <a:ext uri="{FF2B5EF4-FFF2-40B4-BE49-F238E27FC236}">
                <a16:creationId xmlns:a16="http://schemas.microsoft.com/office/drawing/2014/main" id="{4AA60686-1AAE-C6AF-F68D-33AB74F8DD6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856" r="27292" b="2"/>
          <a:stretch/>
        </p:blipFill>
        <p:spPr bwMode="auto">
          <a:xfrm>
            <a:off x="8630180" y="576072"/>
            <a:ext cx="3369177" cy="5280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61" name="Group 2060">
            <a:extLst>
              <a:ext uri="{FF2B5EF4-FFF2-40B4-BE49-F238E27FC236}">
                <a16:creationId xmlns:a16="http://schemas.microsoft.com/office/drawing/2014/main" id="{329FE5CD-0B2E-44E1-81CE-4880A94CA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062" name="Oval 2061">
              <a:extLst>
                <a:ext uri="{FF2B5EF4-FFF2-40B4-BE49-F238E27FC236}">
                  <a16:creationId xmlns:a16="http://schemas.microsoft.com/office/drawing/2014/main" id="{864E36DC-8801-4990-B612-EC1AD8F9B5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2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2063" name="Oval 2062">
              <a:extLst>
                <a:ext uri="{FF2B5EF4-FFF2-40B4-BE49-F238E27FC236}">
                  <a16:creationId xmlns:a16="http://schemas.microsoft.com/office/drawing/2014/main" id="{54B69B84-6A76-4CB1-BABA-6C7DC7A79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56908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118BA95-03E7-41B7-B442-0AF8C0A7FF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88952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25D4CF-BA8F-0D9C-8247-08850FBBA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33632"/>
            <a:ext cx="7190342" cy="6524368"/>
          </a:xfrm>
        </p:spPr>
        <p:txBody>
          <a:bodyPr anchor="ctr">
            <a:normAutofit lnSpcReduction="10000"/>
          </a:bodyPr>
          <a:lstStyle/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Athuraliya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, A. (2020).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Force Field Analysis | A Comprehensive Guide with Templates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Creately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 Blog.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2"/>
              </a:rPr>
              <a:t>https://creately.com/blog/strategy-and-planning/force-field-analysis/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Dowsett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, B. (2020).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What’s The Difference Between Open And Closed Innovation? | Tax Cloud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www.taxcloud.ie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Available at: https://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www.taxcloud.ie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/blog/2020/difference-between-open-and-closed-innovation.</a:t>
            </a:r>
          </a:p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Gregersen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, E. and Schreiber, B.A. (2021). Tesla, Inc. | History, Cars, Elon Musk, &amp; Facts. In: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Encyclopedia Britannica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3"/>
              </a:rPr>
              <a:t>https://www.britannica.com/topic/Tesla-Motors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Hadi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, L. (2021).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Tesla: Porter’s Five Forces Industry and Competition Analysis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Hivelr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4"/>
              </a:rPr>
              <a:t>https://www.hivelr.com/2021/12/tesla-porters-five-forces-industry-and-competition-analysis/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Heilweil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, R. (2023).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Why </a:t>
            </a:r>
            <a:r>
              <a:rPr lang="en-US" sz="1400" b="0" i="1" u="none" strike="noStrike" dirty="0" err="1">
                <a:effectLst/>
                <a:latin typeface="Calibri" panose="020F0502020204030204" pitchFamily="34" charset="0"/>
              </a:rPr>
              <a:t>Teslas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 keep catching on fire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Vox.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5"/>
              </a:rPr>
              <a:t>https://www.vox.com/the-highlight/2023/1/17/23470878/tesla-fires-evs-florida-hurricane-batteries-lithium-ion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Innovation &amp; creativity at Tesla. (2016).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Innovation &amp; creativity at Tesla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6"/>
              </a:rPr>
              <a:t>https://jeremybonioni.mystrikingly.com/blog/innovation-creativity-at-tesla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</a:t>
            </a:r>
          </a:p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Karamitsios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, A. (2013).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Open Innovation in EVs: A Case Study of Tesla Motors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7"/>
              </a:rPr>
              <a:t>https://www.diva-portal.org/smash/get/diva2:635929/FULLTEXT01.pdf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Siddiqui, F.,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Lerman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, R. and Merrill, J.B. (2022).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Teslas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 running Autopilot involved in 273 crashes reported since last year.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Washington Post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15 Jun.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8"/>
              </a:rPr>
              <a:t>https://www.washingtonpost.com/technology/2022/06/15/tesla-autopilot-crashes/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Techsauce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(2018).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How Tesla creates Creative Innovations | </a:t>
            </a:r>
            <a:r>
              <a:rPr lang="en-US" sz="1400" b="0" i="1" u="none" strike="noStrike" dirty="0" err="1">
                <a:effectLst/>
                <a:latin typeface="Calibri" panose="020F0502020204030204" pitchFamily="34" charset="0"/>
              </a:rPr>
              <a:t>Techsauce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9"/>
              </a:rPr>
              <a:t>https://techsauce.co/tech-and-biz/how-tesla-creates-creative-innovations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‌Wikipedia (2019).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Tesla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[online] Wikipedia. Available at: https://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en.wikipedia.org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/wiki/Tesla.</a:t>
            </a:r>
          </a:p>
          <a:p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whole, T.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dount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 (2023). </a:t>
            </a:r>
            <a:r>
              <a:rPr lang="en-US" sz="1400" b="0" i="1" u="none" strike="noStrike" dirty="0">
                <a:effectLst/>
                <a:latin typeface="Calibri" panose="020F0502020204030204" pitchFamily="34" charset="0"/>
              </a:rPr>
              <a:t>Will a Tesla avoid an accident?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 [online] </a:t>
            </a:r>
            <a:r>
              <a:rPr lang="en-US" sz="1400" b="0" i="0" u="none" strike="noStrike" dirty="0" err="1">
                <a:effectLst/>
                <a:latin typeface="Calibri" panose="020F0502020204030204" pitchFamily="34" charset="0"/>
              </a:rPr>
              <a:t>www.thedonutwhole.com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</a:rPr>
              <a:t>. Available at: </a:t>
            </a:r>
            <a:r>
              <a:rPr lang="en-US" sz="1400" b="0" i="0" u="none" strike="noStrike" dirty="0">
                <a:effectLst/>
                <a:latin typeface="Calibri" panose="020F0502020204030204" pitchFamily="34" charset="0"/>
                <a:hlinkClick r:id="rId10"/>
              </a:rPr>
              <a:t>https://www.thedonutwhole.com/will-a-tesla-avoid-an-accident/#google_vignette</a:t>
            </a:r>
            <a:r>
              <a:rPr lang="en-US" sz="1400" dirty="0">
                <a:latin typeface="Calibri" panose="020F0502020204030204" pitchFamily="34" charset="0"/>
              </a:rPr>
              <a:t> </a:t>
            </a:r>
            <a:endParaRPr lang="en-US" sz="1400" b="0" i="0" u="none" strike="noStrike" dirty="0">
              <a:effectLst/>
              <a:latin typeface="Calibri" panose="020F0502020204030204" pitchFamily="34" charset="0"/>
            </a:endParaRPr>
          </a:p>
          <a:p>
            <a:endParaRPr lang="en-RO" sz="14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D9B3EAD-A2B3-42C4-927C-3455E3E69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86983" y="3388659"/>
            <a:ext cx="3657600" cy="80683"/>
          </a:xfrm>
          <a:prstGeom prst="rect">
            <a:avLst/>
          </a:prstGeom>
          <a:blipFill dpi="0" rotWithShape="1">
            <a:blip r:embed="rId11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12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BF9B298-BC35-4C0F-8301-5D63A1E6D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42859" y="1679571"/>
            <a:ext cx="3498864" cy="3498858"/>
            <a:chOff x="7942859" y="1679571"/>
            <a:chExt cx="3498864" cy="3498858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059D8741-EAD6-41B1-A882-70D70FC358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42859" y="1679571"/>
              <a:ext cx="3498864" cy="3498858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400000"/>
                        </a14:imgEffect>
                        <a14:imgEffect>
                          <a14:brightnessContrast bright="-40000" contrast="40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5444F36-3103-4D11-A25F-C054D4606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127958" y="1864667"/>
              <a:ext cx="3128666" cy="312866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E0E9C02D-B459-0350-05D2-BAC67EF6C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71968" y="2376862"/>
            <a:ext cx="2640646" cy="2104273"/>
          </a:xfrm>
          <a:noFill/>
        </p:spPr>
        <p:txBody>
          <a:bodyPr>
            <a:normAutofit/>
          </a:bodyPr>
          <a:lstStyle/>
          <a:p>
            <a:pPr algn="ctr"/>
            <a:r>
              <a:rPr lang="en-RO" sz="3000" dirty="0">
                <a:solidFill>
                  <a:schemeClr val="bg1">
                    <a:shade val="97000"/>
                    <a:satMod val="150000"/>
                  </a:schemeClr>
                </a:solidFill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97893937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Wood Type">
      <a:majorFont>
        <a:latin typeface="Arial Black" panose="020B0A04020102020204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 panose="020B0604020202020204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BE1B6DD8-9976-4550-A6F4-B2DD4EA939D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{C99679D6-3EA1-8445-9EEA-CAC66F9A253B}tf10001070</Template>
  <TotalTime>172</TotalTime>
  <Words>667</Words>
  <Application>Microsoft Office PowerPoint</Application>
  <PresentationFormat>Widescreen</PresentationFormat>
  <Paragraphs>36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Arial Black</vt:lpstr>
      <vt:lpstr>Calibri</vt:lpstr>
      <vt:lpstr>Rockwell Extra Bold</vt:lpstr>
      <vt:lpstr>Wingdings</vt:lpstr>
      <vt:lpstr>Wood Type</vt:lpstr>
      <vt:lpstr>TESLA INNOVATION  Presentation</vt:lpstr>
      <vt:lpstr>Background</vt:lpstr>
      <vt:lpstr>Creativity and Innovation </vt:lpstr>
      <vt:lpstr>Open and close innovation </vt:lpstr>
      <vt:lpstr>Force field analysis </vt:lpstr>
      <vt:lpstr>Critically analyse the innovation / Modules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TESLA INNOVATION  Presentation</dc:title>
  <dc:creator>Andreea Mocanu (1919375)</dc:creator>
  <cp:lastModifiedBy>Razvan Dinu</cp:lastModifiedBy>
  <cp:revision>4</cp:revision>
  <dcterms:created xsi:type="dcterms:W3CDTF">2023-03-11T00:07:30Z</dcterms:created>
  <dcterms:modified xsi:type="dcterms:W3CDTF">2023-03-13T01:52:23Z</dcterms:modified>
</cp:coreProperties>
</file>