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notesMasterIdLst>
    <p:notesMasterId r:id="rId45"/>
  </p:notesMasterIdLst>
  <p:sldIdLst>
    <p:sldId id="277" r:id="rId2"/>
    <p:sldId id="362" r:id="rId3"/>
    <p:sldId id="256" r:id="rId4"/>
    <p:sldId id="364" r:id="rId5"/>
    <p:sldId id="366" r:id="rId6"/>
    <p:sldId id="368" r:id="rId7"/>
    <p:sldId id="360" r:id="rId8"/>
    <p:sldId id="270" r:id="rId9"/>
    <p:sldId id="278" r:id="rId10"/>
    <p:sldId id="279" r:id="rId11"/>
    <p:sldId id="361" r:id="rId12"/>
    <p:sldId id="363" r:id="rId13"/>
    <p:sldId id="365" r:id="rId14"/>
    <p:sldId id="367" r:id="rId15"/>
    <p:sldId id="369" r:id="rId16"/>
    <p:sldId id="374" r:id="rId17"/>
    <p:sldId id="285" r:id="rId18"/>
    <p:sldId id="280" r:id="rId19"/>
    <p:sldId id="356" r:id="rId20"/>
    <p:sldId id="281" r:id="rId21"/>
    <p:sldId id="265" r:id="rId22"/>
    <p:sldId id="266" r:id="rId23"/>
    <p:sldId id="267" r:id="rId24"/>
    <p:sldId id="370" r:id="rId25"/>
    <p:sldId id="348" r:id="rId26"/>
    <p:sldId id="371" r:id="rId27"/>
    <p:sldId id="373" r:id="rId28"/>
    <p:sldId id="282" r:id="rId29"/>
    <p:sldId id="347" r:id="rId30"/>
    <p:sldId id="283" r:id="rId31"/>
    <p:sldId id="276" r:id="rId32"/>
    <p:sldId id="286" r:id="rId33"/>
    <p:sldId id="350" r:id="rId34"/>
    <p:sldId id="351" r:id="rId35"/>
    <p:sldId id="354" r:id="rId36"/>
    <p:sldId id="352" r:id="rId37"/>
    <p:sldId id="353" r:id="rId38"/>
    <p:sldId id="355" r:id="rId39"/>
    <p:sldId id="375" r:id="rId40"/>
    <p:sldId id="349" r:id="rId41"/>
    <p:sldId id="357" r:id="rId42"/>
    <p:sldId id="358" r:id="rId43"/>
    <p:sldId id="359" r:id="rId4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CB8C47D-A5C1-4151-BE50-344506132DD8}" v="22" dt="2024-02-21T15:39:09.8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3460" autoAdjust="0"/>
  </p:normalViewPr>
  <p:slideViewPr>
    <p:cSldViewPr snapToGrid="0">
      <p:cViewPr varScale="1">
        <p:scale>
          <a:sx n="63" d="100"/>
          <a:sy n="63" d="100"/>
        </p:scale>
        <p:origin x="79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50"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3.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hyperlink" Target="https://goal-lab.psych.umn.edu/orgPsych/readings/15.%20Climate%20&amp;%20Culture/Ostroff,%20Kinicki,%20&amp;%20Muhammad%20(2012).pdf" TargetMode="External"/><Relationship Id="rId5" Type="http://schemas.openxmlformats.org/officeDocument/2006/relationships/image" Target="../media/image12.svg"/><Relationship Id="rId4" Type="http://schemas.openxmlformats.org/officeDocument/2006/relationships/image" Target="../media/image11.png"/></Relationships>
</file>

<file path=ppt/diagrams/_rels/data4.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rawing3.xml.rels><?xml version="1.0" encoding="UTF-8" standalone="yes"?>
<Relationships xmlns="http://schemas.openxmlformats.org/package/2006/relationships"><Relationship Id="rId3" Type="http://schemas.openxmlformats.org/officeDocument/2006/relationships/hyperlink" Target="https://goal-lab.psych.umn.edu/orgPsych/readings/15.%20Climate%20&amp;%20Culture/Ostroff,%20Kinicki,%20&amp;%20Muhammad%20(2012).pdf" TargetMode="External"/><Relationship Id="rId2" Type="http://schemas.openxmlformats.org/officeDocument/2006/relationships/image" Target="../media/image10.svg"/><Relationship Id="rId1" Type="http://schemas.openxmlformats.org/officeDocument/2006/relationships/image" Target="../media/image9.png"/><Relationship Id="rId5" Type="http://schemas.openxmlformats.org/officeDocument/2006/relationships/image" Target="../media/image12.svg"/><Relationship Id="rId4" Type="http://schemas.openxmlformats.org/officeDocument/2006/relationships/image" Target="../media/image11.png"/></Relationships>
</file>

<file path=ppt/diagrams/_rels/drawing4.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B70A2BA-4A77-45B6-BA87-3DB04773C3FC}" type="doc">
      <dgm:prSet loTypeId="urn:microsoft.com/office/officeart/2005/8/layout/matrix3" loCatId="matrix" qsTypeId="urn:microsoft.com/office/officeart/2005/8/quickstyle/simple1" qsCatId="simple" csTypeId="urn:microsoft.com/office/officeart/2005/8/colors/colorful1" csCatId="colorful" phldr="1"/>
      <dgm:spPr/>
      <dgm:t>
        <a:bodyPr/>
        <a:lstStyle/>
        <a:p>
          <a:endParaRPr lang="en-US"/>
        </a:p>
      </dgm:t>
    </dgm:pt>
    <dgm:pt modelId="{F4C83CD0-41E7-41C3-A58E-5FE483E988E1}">
      <dgm:prSet/>
      <dgm:spPr/>
      <dgm:t>
        <a:bodyPr/>
        <a:lstStyle/>
        <a:p>
          <a:r>
            <a:rPr lang="en-GB"/>
            <a:t>The concept of an innovation climate in organisations</a:t>
          </a:r>
          <a:endParaRPr lang="en-US"/>
        </a:p>
      </dgm:t>
    </dgm:pt>
    <dgm:pt modelId="{F04F780E-CAD5-43C2-95FE-0A478AEE35F4}" type="parTrans" cxnId="{85133949-516B-4D35-BBD8-D0D928386BC6}">
      <dgm:prSet/>
      <dgm:spPr/>
      <dgm:t>
        <a:bodyPr/>
        <a:lstStyle/>
        <a:p>
          <a:endParaRPr lang="en-US"/>
        </a:p>
      </dgm:t>
    </dgm:pt>
    <dgm:pt modelId="{43C7C5D5-B45A-4244-8EC8-8E86F87645C9}" type="sibTrans" cxnId="{85133949-516B-4D35-BBD8-D0D928386BC6}">
      <dgm:prSet/>
      <dgm:spPr/>
      <dgm:t>
        <a:bodyPr/>
        <a:lstStyle/>
        <a:p>
          <a:endParaRPr lang="en-US"/>
        </a:p>
      </dgm:t>
    </dgm:pt>
    <dgm:pt modelId="{82B61DAF-AB49-4A75-8AC7-26980D6978E3}">
      <dgm:prSet/>
      <dgm:spPr/>
      <dgm:t>
        <a:bodyPr/>
        <a:lstStyle/>
        <a:p>
          <a:r>
            <a:rPr lang="en-GB" dirty="0"/>
            <a:t>How to encourage creativity and innovation  main drivers</a:t>
          </a:r>
          <a:endParaRPr lang="en-US" dirty="0"/>
        </a:p>
      </dgm:t>
    </dgm:pt>
    <dgm:pt modelId="{1F9A183B-9D6E-4467-8505-5840D2CE9F75}" type="parTrans" cxnId="{EC752563-60DD-42F7-B0F7-D3A7D170373B}">
      <dgm:prSet/>
      <dgm:spPr/>
      <dgm:t>
        <a:bodyPr/>
        <a:lstStyle/>
        <a:p>
          <a:endParaRPr lang="en-US"/>
        </a:p>
      </dgm:t>
    </dgm:pt>
    <dgm:pt modelId="{70FB4799-0B56-4B64-96A2-2A269E0A2291}" type="sibTrans" cxnId="{EC752563-60DD-42F7-B0F7-D3A7D170373B}">
      <dgm:prSet/>
      <dgm:spPr/>
      <dgm:t>
        <a:bodyPr/>
        <a:lstStyle/>
        <a:p>
          <a:endParaRPr lang="en-US"/>
        </a:p>
      </dgm:t>
    </dgm:pt>
    <dgm:pt modelId="{8F25E076-8888-4EC3-8FBF-A736DBF343A6}">
      <dgm:prSet/>
      <dgm:spPr/>
      <dgm:t>
        <a:bodyPr/>
        <a:lstStyle/>
        <a:p>
          <a:r>
            <a:rPr lang="en-GB"/>
            <a:t>How this relates to the assignment</a:t>
          </a:r>
          <a:endParaRPr lang="en-US"/>
        </a:p>
      </dgm:t>
    </dgm:pt>
    <dgm:pt modelId="{A8062D0D-A107-4E8F-B116-FF1AD52A9534}" type="parTrans" cxnId="{00FC83A0-489C-40A3-9658-9F8D802B52D0}">
      <dgm:prSet/>
      <dgm:spPr/>
      <dgm:t>
        <a:bodyPr/>
        <a:lstStyle/>
        <a:p>
          <a:endParaRPr lang="en-US"/>
        </a:p>
      </dgm:t>
    </dgm:pt>
    <dgm:pt modelId="{6EA9DEC0-01AB-42BA-A2F6-BD6799161E4F}" type="sibTrans" cxnId="{00FC83A0-489C-40A3-9658-9F8D802B52D0}">
      <dgm:prSet/>
      <dgm:spPr/>
      <dgm:t>
        <a:bodyPr/>
        <a:lstStyle/>
        <a:p>
          <a:endParaRPr lang="en-US"/>
        </a:p>
      </dgm:t>
    </dgm:pt>
    <dgm:pt modelId="{F4D4FD5D-CFA9-4904-9C22-90C16B7AFAF6}">
      <dgm:prSet/>
      <dgm:spPr/>
      <dgm:t>
        <a:bodyPr/>
        <a:lstStyle/>
        <a:p>
          <a:r>
            <a:rPr lang="en-GB" dirty="0"/>
            <a:t>Full guidance on the assignment</a:t>
          </a:r>
          <a:endParaRPr lang="en-US" dirty="0"/>
        </a:p>
      </dgm:t>
    </dgm:pt>
    <dgm:pt modelId="{5563E270-921E-4E19-A4FD-9BF96E998097}" type="parTrans" cxnId="{3BD3E282-D033-4619-B037-39F7000B7228}">
      <dgm:prSet/>
      <dgm:spPr/>
      <dgm:t>
        <a:bodyPr/>
        <a:lstStyle/>
        <a:p>
          <a:endParaRPr lang="en-US"/>
        </a:p>
      </dgm:t>
    </dgm:pt>
    <dgm:pt modelId="{02C62FA1-4AFF-4A47-804E-0597F56E7566}" type="sibTrans" cxnId="{3BD3E282-D033-4619-B037-39F7000B7228}">
      <dgm:prSet/>
      <dgm:spPr/>
      <dgm:t>
        <a:bodyPr/>
        <a:lstStyle/>
        <a:p>
          <a:endParaRPr lang="en-US"/>
        </a:p>
      </dgm:t>
    </dgm:pt>
    <dgm:pt modelId="{CBE74639-6F66-4DFF-B7A3-C4C24A25DE5A}" type="pres">
      <dgm:prSet presAssocID="{7B70A2BA-4A77-45B6-BA87-3DB04773C3FC}" presName="matrix" presStyleCnt="0">
        <dgm:presLayoutVars>
          <dgm:chMax val="1"/>
          <dgm:dir/>
          <dgm:resizeHandles val="exact"/>
        </dgm:presLayoutVars>
      </dgm:prSet>
      <dgm:spPr/>
    </dgm:pt>
    <dgm:pt modelId="{D51308A6-2D0A-4DE9-AD13-DF1C2CC5D2E7}" type="pres">
      <dgm:prSet presAssocID="{7B70A2BA-4A77-45B6-BA87-3DB04773C3FC}" presName="diamond" presStyleLbl="bgShp" presStyleIdx="0" presStyleCnt="1"/>
      <dgm:spPr/>
    </dgm:pt>
    <dgm:pt modelId="{3E8350BC-20D5-458B-87BB-6483371F9C36}" type="pres">
      <dgm:prSet presAssocID="{7B70A2BA-4A77-45B6-BA87-3DB04773C3FC}" presName="quad1" presStyleLbl="node1" presStyleIdx="0" presStyleCnt="4">
        <dgm:presLayoutVars>
          <dgm:chMax val="0"/>
          <dgm:chPref val="0"/>
          <dgm:bulletEnabled val="1"/>
        </dgm:presLayoutVars>
      </dgm:prSet>
      <dgm:spPr/>
    </dgm:pt>
    <dgm:pt modelId="{931D0898-5E34-47AA-8B21-4F876DF7FD36}" type="pres">
      <dgm:prSet presAssocID="{7B70A2BA-4A77-45B6-BA87-3DB04773C3FC}" presName="quad2" presStyleLbl="node1" presStyleIdx="1" presStyleCnt="4">
        <dgm:presLayoutVars>
          <dgm:chMax val="0"/>
          <dgm:chPref val="0"/>
          <dgm:bulletEnabled val="1"/>
        </dgm:presLayoutVars>
      </dgm:prSet>
      <dgm:spPr/>
    </dgm:pt>
    <dgm:pt modelId="{2CBD0677-1941-4801-AB7F-E849291205BB}" type="pres">
      <dgm:prSet presAssocID="{7B70A2BA-4A77-45B6-BA87-3DB04773C3FC}" presName="quad3" presStyleLbl="node1" presStyleIdx="2" presStyleCnt="4">
        <dgm:presLayoutVars>
          <dgm:chMax val="0"/>
          <dgm:chPref val="0"/>
          <dgm:bulletEnabled val="1"/>
        </dgm:presLayoutVars>
      </dgm:prSet>
      <dgm:spPr/>
    </dgm:pt>
    <dgm:pt modelId="{5BA0BB80-38EF-4AD8-A10E-C90E68F38606}" type="pres">
      <dgm:prSet presAssocID="{7B70A2BA-4A77-45B6-BA87-3DB04773C3FC}" presName="quad4" presStyleLbl="node1" presStyleIdx="3" presStyleCnt="4">
        <dgm:presLayoutVars>
          <dgm:chMax val="0"/>
          <dgm:chPref val="0"/>
          <dgm:bulletEnabled val="1"/>
        </dgm:presLayoutVars>
      </dgm:prSet>
      <dgm:spPr/>
    </dgm:pt>
  </dgm:ptLst>
  <dgm:cxnLst>
    <dgm:cxn modelId="{41CC9F23-46DB-454E-B82B-C415579DFC98}" type="presOf" srcId="{82B61DAF-AB49-4A75-8AC7-26980D6978E3}" destId="{931D0898-5E34-47AA-8B21-4F876DF7FD36}" srcOrd="0" destOrd="0" presId="urn:microsoft.com/office/officeart/2005/8/layout/matrix3"/>
    <dgm:cxn modelId="{52C1E13E-85F8-4158-8BEA-F175CEBA9BB5}" type="presOf" srcId="{7B70A2BA-4A77-45B6-BA87-3DB04773C3FC}" destId="{CBE74639-6F66-4DFF-B7A3-C4C24A25DE5A}" srcOrd="0" destOrd="0" presId="urn:microsoft.com/office/officeart/2005/8/layout/matrix3"/>
    <dgm:cxn modelId="{EC752563-60DD-42F7-B0F7-D3A7D170373B}" srcId="{7B70A2BA-4A77-45B6-BA87-3DB04773C3FC}" destId="{82B61DAF-AB49-4A75-8AC7-26980D6978E3}" srcOrd="1" destOrd="0" parTransId="{1F9A183B-9D6E-4467-8505-5840D2CE9F75}" sibTransId="{70FB4799-0B56-4B64-96A2-2A269E0A2291}"/>
    <dgm:cxn modelId="{85133949-516B-4D35-BBD8-D0D928386BC6}" srcId="{7B70A2BA-4A77-45B6-BA87-3DB04773C3FC}" destId="{F4C83CD0-41E7-41C3-A58E-5FE483E988E1}" srcOrd="0" destOrd="0" parTransId="{F04F780E-CAD5-43C2-95FE-0A478AEE35F4}" sibTransId="{43C7C5D5-B45A-4244-8EC8-8E86F87645C9}"/>
    <dgm:cxn modelId="{FE4EBF7E-4DCE-4DBC-B475-2A93D0C844C1}" type="presOf" srcId="{F4C83CD0-41E7-41C3-A58E-5FE483E988E1}" destId="{3E8350BC-20D5-458B-87BB-6483371F9C36}" srcOrd="0" destOrd="0" presId="urn:microsoft.com/office/officeart/2005/8/layout/matrix3"/>
    <dgm:cxn modelId="{3BD3E282-D033-4619-B037-39F7000B7228}" srcId="{7B70A2BA-4A77-45B6-BA87-3DB04773C3FC}" destId="{F4D4FD5D-CFA9-4904-9C22-90C16B7AFAF6}" srcOrd="3" destOrd="0" parTransId="{5563E270-921E-4E19-A4FD-9BF96E998097}" sibTransId="{02C62FA1-4AFF-4A47-804E-0597F56E7566}"/>
    <dgm:cxn modelId="{DA4F2F8C-9796-45E8-ABAF-C31857DA5F6C}" type="presOf" srcId="{F4D4FD5D-CFA9-4904-9C22-90C16B7AFAF6}" destId="{5BA0BB80-38EF-4AD8-A10E-C90E68F38606}" srcOrd="0" destOrd="0" presId="urn:microsoft.com/office/officeart/2005/8/layout/matrix3"/>
    <dgm:cxn modelId="{00FC83A0-489C-40A3-9658-9F8D802B52D0}" srcId="{7B70A2BA-4A77-45B6-BA87-3DB04773C3FC}" destId="{8F25E076-8888-4EC3-8FBF-A736DBF343A6}" srcOrd="2" destOrd="0" parTransId="{A8062D0D-A107-4E8F-B116-FF1AD52A9534}" sibTransId="{6EA9DEC0-01AB-42BA-A2F6-BD6799161E4F}"/>
    <dgm:cxn modelId="{E7EB34D2-57B0-4CBA-AF39-B254287A7DFE}" type="presOf" srcId="{8F25E076-8888-4EC3-8FBF-A736DBF343A6}" destId="{2CBD0677-1941-4801-AB7F-E849291205BB}" srcOrd="0" destOrd="0" presId="urn:microsoft.com/office/officeart/2005/8/layout/matrix3"/>
    <dgm:cxn modelId="{CD247D2B-18F5-4F4A-84A6-6CA650EA0ADA}" type="presParOf" srcId="{CBE74639-6F66-4DFF-B7A3-C4C24A25DE5A}" destId="{D51308A6-2D0A-4DE9-AD13-DF1C2CC5D2E7}" srcOrd="0" destOrd="0" presId="urn:microsoft.com/office/officeart/2005/8/layout/matrix3"/>
    <dgm:cxn modelId="{4F4DD172-4F28-485F-AB03-4520D2FF6264}" type="presParOf" srcId="{CBE74639-6F66-4DFF-B7A3-C4C24A25DE5A}" destId="{3E8350BC-20D5-458B-87BB-6483371F9C36}" srcOrd="1" destOrd="0" presId="urn:microsoft.com/office/officeart/2005/8/layout/matrix3"/>
    <dgm:cxn modelId="{12CC236B-8B6B-4CD0-85E6-DA284E622702}" type="presParOf" srcId="{CBE74639-6F66-4DFF-B7A3-C4C24A25DE5A}" destId="{931D0898-5E34-47AA-8B21-4F876DF7FD36}" srcOrd="2" destOrd="0" presId="urn:microsoft.com/office/officeart/2005/8/layout/matrix3"/>
    <dgm:cxn modelId="{F36EC19F-DD13-4DC8-BCE5-9E4A147E91B8}" type="presParOf" srcId="{CBE74639-6F66-4DFF-B7A3-C4C24A25DE5A}" destId="{2CBD0677-1941-4801-AB7F-E849291205BB}" srcOrd="3" destOrd="0" presId="urn:microsoft.com/office/officeart/2005/8/layout/matrix3"/>
    <dgm:cxn modelId="{F9722CE6-A1B2-4CF0-A9AA-8A986827DF90}" type="presParOf" srcId="{CBE74639-6F66-4DFF-B7A3-C4C24A25DE5A}" destId="{5BA0BB80-38EF-4AD8-A10E-C90E68F38606}" srcOrd="4" destOrd="0" presId="urn:microsoft.com/office/officeart/2005/8/layout/matrix3"/>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1831E26-786C-4BE2-9138-5434082F3F67}"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87BD7E30-A1F2-464A-B44B-0327FCA0279C}">
      <dgm:prSet phldrT="[Text]"/>
      <dgm:spPr/>
      <dgm:t>
        <a:bodyPr/>
        <a:lstStyle/>
        <a:p>
          <a:r>
            <a:rPr lang="en-GB" dirty="0"/>
            <a:t>Individual Skills</a:t>
          </a:r>
        </a:p>
      </dgm:t>
    </dgm:pt>
    <dgm:pt modelId="{537538C6-53C1-4F60-917F-0E0B2A82E7A0}" type="parTrans" cxnId="{32B2FE7B-B053-4E2B-8645-C72EAFDD79D2}">
      <dgm:prSet/>
      <dgm:spPr/>
      <dgm:t>
        <a:bodyPr/>
        <a:lstStyle/>
        <a:p>
          <a:endParaRPr lang="en-GB"/>
        </a:p>
      </dgm:t>
    </dgm:pt>
    <dgm:pt modelId="{446C17EA-DBBF-41BB-AD93-FC95FFD4D510}" type="sibTrans" cxnId="{32B2FE7B-B053-4E2B-8645-C72EAFDD79D2}">
      <dgm:prSet/>
      <dgm:spPr/>
      <dgm:t>
        <a:bodyPr/>
        <a:lstStyle/>
        <a:p>
          <a:endParaRPr lang="en-GB"/>
        </a:p>
      </dgm:t>
    </dgm:pt>
    <dgm:pt modelId="{E7F07D05-F64E-4ACD-90A0-BE80F71FB96D}">
      <dgm:prSet phldrT="[Text]"/>
      <dgm:spPr/>
      <dgm:t>
        <a:bodyPr/>
        <a:lstStyle/>
        <a:p>
          <a:r>
            <a:rPr lang="en-GB" dirty="0"/>
            <a:t>Positive Group Dynamics</a:t>
          </a:r>
        </a:p>
      </dgm:t>
    </dgm:pt>
    <dgm:pt modelId="{315D5046-65B4-4F48-87F1-D886F7CBF3C0}" type="parTrans" cxnId="{A6126398-B071-4B7B-A6F0-4AA95221A333}">
      <dgm:prSet/>
      <dgm:spPr/>
      <dgm:t>
        <a:bodyPr/>
        <a:lstStyle/>
        <a:p>
          <a:endParaRPr lang="en-GB"/>
        </a:p>
      </dgm:t>
    </dgm:pt>
    <dgm:pt modelId="{EC718673-6A67-43DC-B612-FB0CB20F2174}" type="sibTrans" cxnId="{A6126398-B071-4B7B-A6F0-4AA95221A333}">
      <dgm:prSet/>
      <dgm:spPr/>
      <dgm:t>
        <a:bodyPr/>
        <a:lstStyle/>
        <a:p>
          <a:endParaRPr lang="en-GB"/>
        </a:p>
      </dgm:t>
    </dgm:pt>
    <dgm:pt modelId="{415C942B-0968-4CF3-BBDF-02A3A0261D78}">
      <dgm:prSet phldrT="[Text]"/>
      <dgm:spPr/>
      <dgm:t>
        <a:bodyPr/>
        <a:lstStyle/>
        <a:p>
          <a:r>
            <a:rPr lang="en-GB" dirty="0"/>
            <a:t>Supportive Organisational Context</a:t>
          </a:r>
        </a:p>
      </dgm:t>
    </dgm:pt>
    <dgm:pt modelId="{C60AD6E4-DCE9-4FDB-AB29-C3F1AF8B806F}" type="parTrans" cxnId="{7BAD6843-AF77-4E8D-8869-04DEE56EFB5C}">
      <dgm:prSet/>
      <dgm:spPr/>
      <dgm:t>
        <a:bodyPr/>
        <a:lstStyle/>
        <a:p>
          <a:endParaRPr lang="en-GB"/>
        </a:p>
      </dgm:t>
    </dgm:pt>
    <dgm:pt modelId="{1EF07954-762D-435D-96B5-31F84F2CB63A}" type="sibTrans" cxnId="{7BAD6843-AF77-4E8D-8869-04DEE56EFB5C}">
      <dgm:prSet/>
      <dgm:spPr/>
      <dgm:t>
        <a:bodyPr/>
        <a:lstStyle/>
        <a:p>
          <a:endParaRPr lang="en-GB"/>
        </a:p>
      </dgm:t>
    </dgm:pt>
    <dgm:pt modelId="{F0A1FE73-35B7-4023-A8B0-41CE873A648E}" type="pres">
      <dgm:prSet presAssocID="{01831E26-786C-4BE2-9138-5434082F3F67}" presName="diagram" presStyleCnt="0">
        <dgm:presLayoutVars>
          <dgm:dir/>
          <dgm:resizeHandles val="exact"/>
        </dgm:presLayoutVars>
      </dgm:prSet>
      <dgm:spPr/>
    </dgm:pt>
    <dgm:pt modelId="{C0C97C9F-3079-4058-97AA-182EC90B29C1}" type="pres">
      <dgm:prSet presAssocID="{87BD7E30-A1F2-464A-B44B-0327FCA0279C}" presName="node" presStyleLbl="node1" presStyleIdx="0" presStyleCnt="3" custLinFactNeighborY="-45224">
        <dgm:presLayoutVars>
          <dgm:bulletEnabled val="1"/>
        </dgm:presLayoutVars>
      </dgm:prSet>
      <dgm:spPr/>
    </dgm:pt>
    <dgm:pt modelId="{BBA2C3A3-13E2-4A29-A2D9-175139FE7D6B}" type="pres">
      <dgm:prSet presAssocID="{446C17EA-DBBF-41BB-AD93-FC95FFD4D510}" presName="sibTrans" presStyleCnt="0"/>
      <dgm:spPr/>
    </dgm:pt>
    <dgm:pt modelId="{E2027719-DFA8-4071-ACF8-064A7CA991C5}" type="pres">
      <dgm:prSet presAssocID="{E7F07D05-F64E-4ACD-90A0-BE80F71FB96D}" presName="node" presStyleLbl="node1" presStyleIdx="1" presStyleCnt="3" custLinFactNeighborY="-47563">
        <dgm:presLayoutVars>
          <dgm:bulletEnabled val="1"/>
        </dgm:presLayoutVars>
      </dgm:prSet>
      <dgm:spPr/>
    </dgm:pt>
    <dgm:pt modelId="{EA9895BD-DD2A-4A8F-AD07-D8964AF71EA2}" type="pres">
      <dgm:prSet presAssocID="{EC718673-6A67-43DC-B612-FB0CB20F2174}" presName="sibTrans" presStyleCnt="0"/>
      <dgm:spPr/>
    </dgm:pt>
    <dgm:pt modelId="{E0D9FAD3-27AC-4C87-81B8-C84AC9892BB4}" type="pres">
      <dgm:prSet presAssocID="{415C942B-0968-4CF3-BBDF-02A3A0261D78}" presName="node" presStyleLbl="node1" presStyleIdx="2" presStyleCnt="3" custLinFactNeighborX="0" custLinFactNeighborY="-47563">
        <dgm:presLayoutVars>
          <dgm:bulletEnabled val="1"/>
        </dgm:presLayoutVars>
      </dgm:prSet>
      <dgm:spPr/>
    </dgm:pt>
  </dgm:ptLst>
  <dgm:cxnLst>
    <dgm:cxn modelId="{30FBC91D-7946-4760-87AD-A021B3154146}" type="presOf" srcId="{E7F07D05-F64E-4ACD-90A0-BE80F71FB96D}" destId="{E2027719-DFA8-4071-ACF8-064A7CA991C5}" srcOrd="0" destOrd="0" presId="urn:microsoft.com/office/officeart/2005/8/layout/default"/>
    <dgm:cxn modelId="{7BAD6843-AF77-4E8D-8869-04DEE56EFB5C}" srcId="{01831E26-786C-4BE2-9138-5434082F3F67}" destId="{415C942B-0968-4CF3-BBDF-02A3A0261D78}" srcOrd="2" destOrd="0" parTransId="{C60AD6E4-DCE9-4FDB-AB29-C3F1AF8B806F}" sibTransId="{1EF07954-762D-435D-96B5-31F84F2CB63A}"/>
    <dgm:cxn modelId="{32B2FE7B-B053-4E2B-8645-C72EAFDD79D2}" srcId="{01831E26-786C-4BE2-9138-5434082F3F67}" destId="{87BD7E30-A1F2-464A-B44B-0327FCA0279C}" srcOrd="0" destOrd="0" parTransId="{537538C6-53C1-4F60-917F-0E0B2A82E7A0}" sibTransId="{446C17EA-DBBF-41BB-AD93-FC95FFD4D510}"/>
    <dgm:cxn modelId="{E183298A-0455-4983-82FB-227FCFB38D21}" type="presOf" srcId="{87BD7E30-A1F2-464A-B44B-0327FCA0279C}" destId="{C0C97C9F-3079-4058-97AA-182EC90B29C1}" srcOrd="0" destOrd="0" presId="urn:microsoft.com/office/officeart/2005/8/layout/default"/>
    <dgm:cxn modelId="{A6126398-B071-4B7B-A6F0-4AA95221A333}" srcId="{01831E26-786C-4BE2-9138-5434082F3F67}" destId="{E7F07D05-F64E-4ACD-90A0-BE80F71FB96D}" srcOrd="1" destOrd="0" parTransId="{315D5046-65B4-4F48-87F1-D886F7CBF3C0}" sibTransId="{EC718673-6A67-43DC-B612-FB0CB20F2174}"/>
    <dgm:cxn modelId="{983B40A6-2A65-424C-9C61-DDD20EF366D0}" type="presOf" srcId="{01831E26-786C-4BE2-9138-5434082F3F67}" destId="{F0A1FE73-35B7-4023-A8B0-41CE873A648E}" srcOrd="0" destOrd="0" presId="urn:microsoft.com/office/officeart/2005/8/layout/default"/>
    <dgm:cxn modelId="{E0A668BD-3CFB-4695-A76D-4C50EB7129BC}" type="presOf" srcId="{415C942B-0968-4CF3-BBDF-02A3A0261D78}" destId="{E0D9FAD3-27AC-4C87-81B8-C84AC9892BB4}" srcOrd="0" destOrd="0" presId="urn:microsoft.com/office/officeart/2005/8/layout/default"/>
    <dgm:cxn modelId="{71295C46-0ECA-4746-A300-52F592B03FE2}" type="presParOf" srcId="{F0A1FE73-35B7-4023-A8B0-41CE873A648E}" destId="{C0C97C9F-3079-4058-97AA-182EC90B29C1}" srcOrd="0" destOrd="0" presId="urn:microsoft.com/office/officeart/2005/8/layout/default"/>
    <dgm:cxn modelId="{B32884B9-7BA7-415A-B09D-09309C361FBE}" type="presParOf" srcId="{F0A1FE73-35B7-4023-A8B0-41CE873A648E}" destId="{BBA2C3A3-13E2-4A29-A2D9-175139FE7D6B}" srcOrd="1" destOrd="0" presId="urn:microsoft.com/office/officeart/2005/8/layout/default"/>
    <dgm:cxn modelId="{FC0B9B6F-91C6-4B06-B017-D6D07295963F}" type="presParOf" srcId="{F0A1FE73-35B7-4023-A8B0-41CE873A648E}" destId="{E2027719-DFA8-4071-ACF8-064A7CA991C5}" srcOrd="2" destOrd="0" presId="urn:microsoft.com/office/officeart/2005/8/layout/default"/>
    <dgm:cxn modelId="{2B7ACD95-6A17-4843-B3FF-20AE2CBBAB33}" type="presParOf" srcId="{F0A1FE73-35B7-4023-A8B0-41CE873A648E}" destId="{EA9895BD-DD2A-4A8F-AD07-D8964AF71EA2}" srcOrd="3" destOrd="0" presId="urn:microsoft.com/office/officeart/2005/8/layout/default"/>
    <dgm:cxn modelId="{33DA16BE-D192-4ED4-A2C5-0BBE3E242604}" type="presParOf" srcId="{F0A1FE73-35B7-4023-A8B0-41CE873A648E}" destId="{E0D9FAD3-27AC-4C87-81B8-C84AC9892BB4}"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7F52479-3E0E-496E-9834-F7B2A3E515A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7B9753F-7BFB-42B3-A566-5480346EF6BC}">
      <dgm:prSet/>
      <dgm:spPr/>
      <dgm:t>
        <a:bodyPr/>
        <a:lstStyle/>
        <a:p>
          <a:pPr>
            <a:lnSpc>
              <a:spcPct val="100000"/>
            </a:lnSpc>
          </a:pPr>
          <a:r>
            <a:rPr lang="en-GB" b="0" i="0" dirty="0"/>
            <a:t>‘An organisational climate is widely defined as the </a:t>
          </a:r>
          <a:r>
            <a:rPr lang="en-GB" b="1" i="0" dirty="0">
              <a:hlinkClick xmlns:r="http://schemas.openxmlformats.org/officeDocument/2006/relationships" r:id="rId1"/>
            </a:rPr>
            <a:t>meaning people attach to certain features of the work setting</a:t>
          </a:r>
          <a:r>
            <a:rPr lang="en-GB" b="0" i="0" dirty="0"/>
            <a:t>. It’s the feeling or atmosphere people have in an organisation, either day-to-day or more generally. The way an individual understands their workplace guides their behaviour’ (Young, 2023).</a:t>
          </a:r>
          <a:endParaRPr lang="en-US" dirty="0"/>
        </a:p>
      </dgm:t>
    </dgm:pt>
    <dgm:pt modelId="{2BC28946-C5C7-44A6-BC78-B0992DB85A02}" type="parTrans" cxnId="{52D8DF53-48BA-4649-BAB7-C94DEE5E8B64}">
      <dgm:prSet/>
      <dgm:spPr/>
      <dgm:t>
        <a:bodyPr/>
        <a:lstStyle/>
        <a:p>
          <a:endParaRPr lang="en-US"/>
        </a:p>
      </dgm:t>
    </dgm:pt>
    <dgm:pt modelId="{BEEAAFDE-15DF-4064-8669-39B89A493AE9}" type="sibTrans" cxnId="{52D8DF53-48BA-4649-BAB7-C94DEE5E8B64}">
      <dgm:prSet/>
      <dgm:spPr/>
      <dgm:t>
        <a:bodyPr/>
        <a:lstStyle/>
        <a:p>
          <a:endParaRPr lang="en-US"/>
        </a:p>
      </dgm:t>
    </dgm:pt>
    <dgm:pt modelId="{56B97DA2-1027-4073-86EA-76BD9CC1CC74}">
      <dgm:prSet/>
      <dgm:spPr/>
      <dgm:t>
        <a:bodyPr/>
        <a:lstStyle/>
        <a:p>
          <a:pPr>
            <a:lnSpc>
              <a:spcPct val="100000"/>
            </a:lnSpc>
          </a:pPr>
          <a:r>
            <a:rPr lang="en-GB"/>
            <a:t>For creativity and innovation to be fostered in an organisation, there needs to be an ‘innovation climate’ – one that encourages and supports innovation. </a:t>
          </a:r>
          <a:endParaRPr lang="en-US"/>
        </a:p>
      </dgm:t>
    </dgm:pt>
    <dgm:pt modelId="{CA74C2BD-0040-403B-A186-905EBD299893}" type="parTrans" cxnId="{ECFF79B9-5D7C-4A9E-8969-100A37763E0B}">
      <dgm:prSet/>
      <dgm:spPr/>
      <dgm:t>
        <a:bodyPr/>
        <a:lstStyle/>
        <a:p>
          <a:endParaRPr lang="en-US"/>
        </a:p>
      </dgm:t>
    </dgm:pt>
    <dgm:pt modelId="{5F30FF84-7154-4AFC-8941-9BE2D0E9A171}" type="sibTrans" cxnId="{ECFF79B9-5D7C-4A9E-8969-100A37763E0B}">
      <dgm:prSet/>
      <dgm:spPr/>
      <dgm:t>
        <a:bodyPr/>
        <a:lstStyle/>
        <a:p>
          <a:endParaRPr lang="en-US"/>
        </a:p>
      </dgm:t>
    </dgm:pt>
    <dgm:pt modelId="{450C0153-A5FF-43BB-8675-64A6451C20FE}" type="pres">
      <dgm:prSet presAssocID="{B7F52479-3E0E-496E-9834-F7B2A3E515A2}" presName="root" presStyleCnt="0">
        <dgm:presLayoutVars>
          <dgm:dir/>
          <dgm:resizeHandles val="exact"/>
        </dgm:presLayoutVars>
      </dgm:prSet>
      <dgm:spPr/>
    </dgm:pt>
    <dgm:pt modelId="{46AD3060-46AE-4CF0-9F43-33F721432590}" type="pres">
      <dgm:prSet presAssocID="{C7B9753F-7BFB-42B3-A566-5480346EF6BC}" presName="compNode" presStyleCnt="0"/>
      <dgm:spPr/>
    </dgm:pt>
    <dgm:pt modelId="{E85837F2-3551-4158-9E8D-7552D160D474}" type="pres">
      <dgm:prSet presAssocID="{C7B9753F-7BFB-42B3-A566-5480346EF6BC}" presName="bgRect" presStyleLbl="bgShp" presStyleIdx="0" presStyleCnt="2"/>
      <dgm:spPr/>
    </dgm:pt>
    <dgm:pt modelId="{64A0A4E4-B2D6-4CA7-9173-94301CD89EFA}" type="pres">
      <dgm:prSet presAssocID="{C7B9753F-7BFB-42B3-A566-5480346EF6BC}" presName="iconRect" presStyleLbl="node1" presStyleIdx="0" presStyleCnt="2"/>
      <dgm:spPr>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Group"/>
        </a:ext>
      </dgm:extLst>
    </dgm:pt>
    <dgm:pt modelId="{1904E486-5393-4353-AFBB-B811BF6575DC}" type="pres">
      <dgm:prSet presAssocID="{C7B9753F-7BFB-42B3-A566-5480346EF6BC}" presName="spaceRect" presStyleCnt="0"/>
      <dgm:spPr/>
    </dgm:pt>
    <dgm:pt modelId="{95CC4B33-21DC-4F7E-8DC7-9A653D38BC42}" type="pres">
      <dgm:prSet presAssocID="{C7B9753F-7BFB-42B3-A566-5480346EF6BC}" presName="parTx" presStyleLbl="revTx" presStyleIdx="0" presStyleCnt="2">
        <dgm:presLayoutVars>
          <dgm:chMax val="0"/>
          <dgm:chPref val="0"/>
        </dgm:presLayoutVars>
      </dgm:prSet>
      <dgm:spPr/>
    </dgm:pt>
    <dgm:pt modelId="{2252F393-CC84-4A22-B60A-FC426D7A9E33}" type="pres">
      <dgm:prSet presAssocID="{BEEAAFDE-15DF-4064-8669-39B89A493AE9}" presName="sibTrans" presStyleCnt="0"/>
      <dgm:spPr/>
    </dgm:pt>
    <dgm:pt modelId="{38F78877-68E3-446B-8B63-E61C67B9CDC8}" type="pres">
      <dgm:prSet presAssocID="{56B97DA2-1027-4073-86EA-76BD9CC1CC74}" presName="compNode" presStyleCnt="0"/>
      <dgm:spPr/>
    </dgm:pt>
    <dgm:pt modelId="{3F797068-506A-4914-B3B2-9E81DF9EB3C8}" type="pres">
      <dgm:prSet presAssocID="{56B97DA2-1027-4073-86EA-76BD9CC1CC74}" presName="bgRect" presStyleLbl="bgShp" presStyleIdx="1" presStyleCnt="2"/>
      <dgm:spPr/>
    </dgm:pt>
    <dgm:pt modelId="{1F8E4066-AE1C-45CA-99A8-662A457EC89F}" type="pres">
      <dgm:prSet presAssocID="{56B97DA2-1027-4073-86EA-76BD9CC1CC74}" presName="iconRect" presStyleLbl="node1" presStyleIdx="1" presStyleCnt="2"/>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Group Brainstorm"/>
        </a:ext>
      </dgm:extLst>
    </dgm:pt>
    <dgm:pt modelId="{849C073C-6EB1-4BCE-9864-82D11A2C8AB6}" type="pres">
      <dgm:prSet presAssocID="{56B97DA2-1027-4073-86EA-76BD9CC1CC74}" presName="spaceRect" presStyleCnt="0"/>
      <dgm:spPr/>
    </dgm:pt>
    <dgm:pt modelId="{7F2FE41A-E8BA-47C2-B3B0-1E968109D304}" type="pres">
      <dgm:prSet presAssocID="{56B97DA2-1027-4073-86EA-76BD9CC1CC74}" presName="parTx" presStyleLbl="revTx" presStyleIdx="1" presStyleCnt="2">
        <dgm:presLayoutVars>
          <dgm:chMax val="0"/>
          <dgm:chPref val="0"/>
        </dgm:presLayoutVars>
      </dgm:prSet>
      <dgm:spPr/>
    </dgm:pt>
  </dgm:ptLst>
  <dgm:cxnLst>
    <dgm:cxn modelId="{43EA9E35-5D45-4326-BBA9-21CECBB2077F}" type="presOf" srcId="{B7F52479-3E0E-496E-9834-F7B2A3E515A2}" destId="{450C0153-A5FF-43BB-8675-64A6451C20FE}" srcOrd="0" destOrd="0" presId="urn:microsoft.com/office/officeart/2018/2/layout/IconVerticalSolidList"/>
    <dgm:cxn modelId="{681CEE51-12D6-436F-8CAF-281383A7BBEE}" type="presOf" srcId="{56B97DA2-1027-4073-86EA-76BD9CC1CC74}" destId="{7F2FE41A-E8BA-47C2-B3B0-1E968109D304}" srcOrd="0" destOrd="0" presId="urn:microsoft.com/office/officeart/2018/2/layout/IconVerticalSolidList"/>
    <dgm:cxn modelId="{52D8DF53-48BA-4649-BAB7-C94DEE5E8B64}" srcId="{B7F52479-3E0E-496E-9834-F7B2A3E515A2}" destId="{C7B9753F-7BFB-42B3-A566-5480346EF6BC}" srcOrd="0" destOrd="0" parTransId="{2BC28946-C5C7-44A6-BC78-B0992DB85A02}" sibTransId="{BEEAAFDE-15DF-4064-8669-39B89A493AE9}"/>
    <dgm:cxn modelId="{34CE43A6-7474-41A1-B48C-B34C6D75DF0C}" type="presOf" srcId="{C7B9753F-7BFB-42B3-A566-5480346EF6BC}" destId="{95CC4B33-21DC-4F7E-8DC7-9A653D38BC42}" srcOrd="0" destOrd="0" presId="urn:microsoft.com/office/officeart/2018/2/layout/IconVerticalSolidList"/>
    <dgm:cxn modelId="{ECFF79B9-5D7C-4A9E-8969-100A37763E0B}" srcId="{B7F52479-3E0E-496E-9834-F7B2A3E515A2}" destId="{56B97DA2-1027-4073-86EA-76BD9CC1CC74}" srcOrd="1" destOrd="0" parTransId="{CA74C2BD-0040-403B-A186-905EBD299893}" sibTransId="{5F30FF84-7154-4AFC-8941-9BE2D0E9A171}"/>
    <dgm:cxn modelId="{97788161-A6D2-4F54-87A8-362D3F62AB21}" type="presParOf" srcId="{450C0153-A5FF-43BB-8675-64A6451C20FE}" destId="{46AD3060-46AE-4CF0-9F43-33F721432590}" srcOrd="0" destOrd="0" presId="urn:microsoft.com/office/officeart/2018/2/layout/IconVerticalSolidList"/>
    <dgm:cxn modelId="{A2B793C0-9206-4A59-B742-98DF1BBCFA09}" type="presParOf" srcId="{46AD3060-46AE-4CF0-9F43-33F721432590}" destId="{E85837F2-3551-4158-9E8D-7552D160D474}" srcOrd="0" destOrd="0" presId="urn:microsoft.com/office/officeart/2018/2/layout/IconVerticalSolidList"/>
    <dgm:cxn modelId="{3192BF8C-951B-4934-ABBC-319994DEED8F}" type="presParOf" srcId="{46AD3060-46AE-4CF0-9F43-33F721432590}" destId="{64A0A4E4-B2D6-4CA7-9173-94301CD89EFA}" srcOrd="1" destOrd="0" presId="urn:microsoft.com/office/officeart/2018/2/layout/IconVerticalSolidList"/>
    <dgm:cxn modelId="{8701F618-BCDD-4EC0-992C-E127F15D4043}" type="presParOf" srcId="{46AD3060-46AE-4CF0-9F43-33F721432590}" destId="{1904E486-5393-4353-AFBB-B811BF6575DC}" srcOrd="2" destOrd="0" presId="urn:microsoft.com/office/officeart/2018/2/layout/IconVerticalSolidList"/>
    <dgm:cxn modelId="{94824D73-5DF8-462C-BED2-FF370129BCF5}" type="presParOf" srcId="{46AD3060-46AE-4CF0-9F43-33F721432590}" destId="{95CC4B33-21DC-4F7E-8DC7-9A653D38BC42}" srcOrd="3" destOrd="0" presId="urn:microsoft.com/office/officeart/2018/2/layout/IconVerticalSolidList"/>
    <dgm:cxn modelId="{9D5564B2-039C-4940-9905-927DCDDEEDAF}" type="presParOf" srcId="{450C0153-A5FF-43BB-8675-64A6451C20FE}" destId="{2252F393-CC84-4A22-B60A-FC426D7A9E33}" srcOrd="1" destOrd="0" presId="urn:microsoft.com/office/officeart/2018/2/layout/IconVerticalSolidList"/>
    <dgm:cxn modelId="{F10B89A5-29A8-4052-961C-20E6D5A62E36}" type="presParOf" srcId="{450C0153-A5FF-43BB-8675-64A6451C20FE}" destId="{38F78877-68E3-446B-8B63-E61C67B9CDC8}" srcOrd="2" destOrd="0" presId="urn:microsoft.com/office/officeart/2018/2/layout/IconVerticalSolidList"/>
    <dgm:cxn modelId="{90A4EC55-93BF-4C36-AAC7-656C9D17E742}" type="presParOf" srcId="{38F78877-68E3-446B-8B63-E61C67B9CDC8}" destId="{3F797068-506A-4914-B3B2-9E81DF9EB3C8}" srcOrd="0" destOrd="0" presId="urn:microsoft.com/office/officeart/2018/2/layout/IconVerticalSolidList"/>
    <dgm:cxn modelId="{718C14A8-8154-4EBC-95AD-F352C301D22D}" type="presParOf" srcId="{38F78877-68E3-446B-8B63-E61C67B9CDC8}" destId="{1F8E4066-AE1C-45CA-99A8-662A457EC89F}" srcOrd="1" destOrd="0" presId="urn:microsoft.com/office/officeart/2018/2/layout/IconVerticalSolidList"/>
    <dgm:cxn modelId="{B5F239A3-E280-4015-9028-E9B0403237D8}" type="presParOf" srcId="{38F78877-68E3-446B-8B63-E61C67B9CDC8}" destId="{849C073C-6EB1-4BCE-9864-82D11A2C8AB6}" srcOrd="2" destOrd="0" presId="urn:microsoft.com/office/officeart/2018/2/layout/IconVerticalSolidList"/>
    <dgm:cxn modelId="{A2AC620B-A722-460D-89EE-0E8393C72C20}" type="presParOf" srcId="{38F78877-68E3-446B-8B63-E61C67B9CDC8}" destId="{7F2FE41A-E8BA-47C2-B3B0-1E968109D30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BEBDEF9-091E-4757-8364-5253DBFB919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77CF429-F88A-4428-9643-EEA7F8816612}">
      <dgm:prSet/>
      <dgm:spPr/>
      <dgm:t>
        <a:bodyPr/>
        <a:lstStyle/>
        <a:p>
          <a:r>
            <a:rPr lang="en-GB"/>
            <a:t>Job resources such as autonomy, role clarity and support outweigh job demands such as workload and emotional pressures (the JD-R model)</a:t>
          </a:r>
          <a:endParaRPr lang="en-US"/>
        </a:p>
      </dgm:t>
    </dgm:pt>
    <dgm:pt modelId="{D01C517A-A823-40A4-9AE6-9C45E37CB090}" type="parTrans" cxnId="{C5B13B71-766E-48E3-9428-B1DBD983AD2F}">
      <dgm:prSet/>
      <dgm:spPr/>
      <dgm:t>
        <a:bodyPr/>
        <a:lstStyle/>
        <a:p>
          <a:endParaRPr lang="en-US"/>
        </a:p>
      </dgm:t>
    </dgm:pt>
    <dgm:pt modelId="{DC334986-7EF0-4C99-994B-C536E02DD2A9}" type="sibTrans" cxnId="{C5B13B71-766E-48E3-9428-B1DBD983AD2F}">
      <dgm:prSet/>
      <dgm:spPr/>
      <dgm:t>
        <a:bodyPr/>
        <a:lstStyle/>
        <a:p>
          <a:endParaRPr lang="en-US"/>
        </a:p>
      </dgm:t>
    </dgm:pt>
    <dgm:pt modelId="{8D6C34B6-6940-4608-B389-6E3EEFD879E2}">
      <dgm:prSet/>
      <dgm:spPr/>
      <dgm:t>
        <a:bodyPr/>
        <a:lstStyle/>
        <a:p>
          <a:r>
            <a:rPr lang="en-GB"/>
            <a:t>Employees need to have sufficient time to allow for creativity and innovation</a:t>
          </a:r>
          <a:endParaRPr lang="en-US"/>
        </a:p>
      </dgm:t>
    </dgm:pt>
    <dgm:pt modelId="{0B9C7D35-EB86-456A-B58C-F423EB8F8F64}" type="parTrans" cxnId="{1D4A550C-122A-4D5E-A2C6-82BF27DCB23B}">
      <dgm:prSet/>
      <dgm:spPr/>
      <dgm:t>
        <a:bodyPr/>
        <a:lstStyle/>
        <a:p>
          <a:endParaRPr lang="en-US"/>
        </a:p>
      </dgm:t>
    </dgm:pt>
    <dgm:pt modelId="{994BEB00-1A16-4FB0-BB99-D9BCA698FCE6}" type="sibTrans" cxnId="{1D4A550C-122A-4D5E-A2C6-82BF27DCB23B}">
      <dgm:prSet/>
      <dgm:spPr/>
      <dgm:t>
        <a:bodyPr/>
        <a:lstStyle/>
        <a:p>
          <a:endParaRPr lang="en-US"/>
        </a:p>
      </dgm:t>
    </dgm:pt>
    <dgm:pt modelId="{D28FF54A-B3AE-4EE9-867F-1A30E9F3E77D}">
      <dgm:prSet/>
      <dgm:spPr/>
      <dgm:t>
        <a:bodyPr/>
        <a:lstStyle/>
        <a:p>
          <a:r>
            <a:rPr lang="en-GB"/>
            <a:t>Good job design also stimulates innovation by encouraging risk-taking and experimentation</a:t>
          </a:r>
          <a:endParaRPr lang="en-US"/>
        </a:p>
      </dgm:t>
    </dgm:pt>
    <dgm:pt modelId="{ED0B7466-E268-4887-9D51-2642BE014485}" type="parTrans" cxnId="{52339FB2-0A0A-4222-8ED6-2654B7F3F6DE}">
      <dgm:prSet/>
      <dgm:spPr/>
      <dgm:t>
        <a:bodyPr/>
        <a:lstStyle/>
        <a:p>
          <a:endParaRPr lang="en-US"/>
        </a:p>
      </dgm:t>
    </dgm:pt>
    <dgm:pt modelId="{3D13C615-5466-4164-8D9C-C3778FAE621F}" type="sibTrans" cxnId="{52339FB2-0A0A-4222-8ED6-2654B7F3F6DE}">
      <dgm:prSet/>
      <dgm:spPr/>
      <dgm:t>
        <a:bodyPr/>
        <a:lstStyle/>
        <a:p>
          <a:endParaRPr lang="en-US"/>
        </a:p>
      </dgm:t>
    </dgm:pt>
    <dgm:pt modelId="{27654D9D-C1D8-4F01-A581-F5779693DE76}">
      <dgm:prSet/>
      <dgm:spPr/>
      <dgm:t>
        <a:bodyPr/>
        <a:lstStyle/>
        <a:p>
          <a:r>
            <a:rPr lang="en-GB"/>
            <a:t>A positive innovation climate enhances employee ability to solve problems creatively, deal with uncertain situations, learn new tasks and handle stress</a:t>
          </a:r>
          <a:endParaRPr lang="en-US"/>
        </a:p>
      </dgm:t>
    </dgm:pt>
    <dgm:pt modelId="{76C95D7F-9B90-469F-9B6A-E570C3B82F9D}" type="parTrans" cxnId="{800AB91E-FEC9-454C-8050-36B55C8EC669}">
      <dgm:prSet/>
      <dgm:spPr/>
      <dgm:t>
        <a:bodyPr/>
        <a:lstStyle/>
        <a:p>
          <a:endParaRPr lang="en-US"/>
        </a:p>
      </dgm:t>
    </dgm:pt>
    <dgm:pt modelId="{E3AEDCDF-A9BD-43AA-9B3A-89BE6950B1D0}" type="sibTrans" cxnId="{800AB91E-FEC9-454C-8050-36B55C8EC669}">
      <dgm:prSet/>
      <dgm:spPr/>
      <dgm:t>
        <a:bodyPr/>
        <a:lstStyle/>
        <a:p>
          <a:endParaRPr lang="en-US"/>
        </a:p>
      </dgm:t>
    </dgm:pt>
    <dgm:pt modelId="{9F293956-FBBF-4FD9-9F9F-F74A04A5EA0B}" type="pres">
      <dgm:prSet presAssocID="{9BEBDEF9-091E-4757-8364-5253DBFB9199}" presName="root" presStyleCnt="0">
        <dgm:presLayoutVars>
          <dgm:dir/>
          <dgm:resizeHandles val="exact"/>
        </dgm:presLayoutVars>
      </dgm:prSet>
      <dgm:spPr/>
    </dgm:pt>
    <dgm:pt modelId="{EEF0169C-89B9-4B96-9DF2-C73DE743507F}" type="pres">
      <dgm:prSet presAssocID="{477CF429-F88A-4428-9643-EEA7F8816612}" presName="compNode" presStyleCnt="0"/>
      <dgm:spPr/>
    </dgm:pt>
    <dgm:pt modelId="{B769E962-B248-4C40-B572-A52441C2D286}" type="pres">
      <dgm:prSet presAssocID="{477CF429-F88A-4428-9643-EEA7F8816612}" presName="bgRect" presStyleLbl="bgShp" presStyleIdx="0" presStyleCnt="4"/>
      <dgm:spPr/>
    </dgm:pt>
    <dgm:pt modelId="{5BACEE64-8CB0-4489-B5D7-A7C54D30D558}" type="pres">
      <dgm:prSet presAssocID="{477CF429-F88A-4428-9643-EEA7F881661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78ED2F0A-598A-46C7-8BC6-2B110F918212}" type="pres">
      <dgm:prSet presAssocID="{477CF429-F88A-4428-9643-EEA7F8816612}" presName="spaceRect" presStyleCnt="0"/>
      <dgm:spPr/>
    </dgm:pt>
    <dgm:pt modelId="{BA4799BB-D911-4885-8935-EA62543DADAA}" type="pres">
      <dgm:prSet presAssocID="{477CF429-F88A-4428-9643-EEA7F8816612}" presName="parTx" presStyleLbl="revTx" presStyleIdx="0" presStyleCnt="4">
        <dgm:presLayoutVars>
          <dgm:chMax val="0"/>
          <dgm:chPref val="0"/>
        </dgm:presLayoutVars>
      </dgm:prSet>
      <dgm:spPr/>
    </dgm:pt>
    <dgm:pt modelId="{44A7BB0D-97B2-4D5E-BFA4-524D95685159}" type="pres">
      <dgm:prSet presAssocID="{DC334986-7EF0-4C99-994B-C536E02DD2A9}" presName="sibTrans" presStyleCnt="0"/>
      <dgm:spPr/>
    </dgm:pt>
    <dgm:pt modelId="{78B6E085-0542-4575-8B2E-34BFD8DC8912}" type="pres">
      <dgm:prSet presAssocID="{8D6C34B6-6940-4608-B389-6E3EEFD879E2}" presName="compNode" presStyleCnt="0"/>
      <dgm:spPr/>
    </dgm:pt>
    <dgm:pt modelId="{ABEA6697-7452-492B-B3A1-73CD9B1D7B07}" type="pres">
      <dgm:prSet presAssocID="{8D6C34B6-6940-4608-B389-6E3EEFD879E2}" presName="bgRect" presStyleLbl="bgShp" presStyleIdx="1" presStyleCnt="4"/>
      <dgm:spPr/>
    </dgm:pt>
    <dgm:pt modelId="{9C4BC225-4EA1-4AF2-BCD8-A89071B058F5}" type="pres">
      <dgm:prSet presAssocID="{8D6C34B6-6940-4608-B389-6E3EEFD879E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bulb"/>
        </a:ext>
      </dgm:extLst>
    </dgm:pt>
    <dgm:pt modelId="{A6161A1A-C084-4851-B6B3-500A86E87E57}" type="pres">
      <dgm:prSet presAssocID="{8D6C34B6-6940-4608-B389-6E3EEFD879E2}" presName="spaceRect" presStyleCnt="0"/>
      <dgm:spPr/>
    </dgm:pt>
    <dgm:pt modelId="{07F26FB4-BDCB-49A7-B94A-0C7D864E98FE}" type="pres">
      <dgm:prSet presAssocID="{8D6C34B6-6940-4608-B389-6E3EEFD879E2}" presName="parTx" presStyleLbl="revTx" presStyleIdx="1" presStyleCnt="4">
        <dgm:presLayoutVars>
          <dgm:chMax val="0"/>
          <dgm:chPref val="0"/>
        </dgm:presLayoutVars>
      </dgm:prSet>
      <dgm:spPr/>
    </dgm:pt>
    <dgm:pt modelId="{73BC5395-1D95-4E8D-A533-85C00BE6BFC2}" type="pres">
      <dgm:prSet presAssocID="{994BEB00-1A16-4FB0-BB99-D9BCA698FCE6}" presName="sibTrans" presStyleCnt="0"/>
      <dgm:spPr/>
    </dgm:pt>
    <dgm:pt modelId="{3D5A1BAD-4275-4D40-86B2-F1CC6B460096}" type="pres">
      <dgm:prSet presAssocID="{D28FF54A-B3AE-4EE9-867F-1A30E9F3E77D}" presName="compNode" presStyleCnt="0"/>
      <dgm:spPr/>
    </dgm:pt>
    <dgm:pt modelId="{69E2BE1D-926B-41BE-A272-0A7799A13832}" type="pres">
      <dgm:prSet presAssocID="{D28FF54A-B3AE-4EE9-867F-1A30E9F3E77D}" presName="bgRect" presStyleLbl="bgShp" presStyleIdx="2" presStyleCnt="4"/>
      <dgm:spPr/>
    </dgm:pt>
    <dgm:pt modelId="{B854A3E4-5C3C-447F-8FBC-6F2E9444EDE0}" type="pres">
      <dgm:prSet presAssocID="{D28FF54A-B3AE-4EE9-867F-1A30E9F3E77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 Bulb and Gear"/>
        </a:ext>
      </dgm:extLst>
    </dgm:pt>
    <dgm:pt modelId="{2F022205-F50C-4346-9553-0C8371023C49}" type="pres">
      <dgm:prSet presAssocID="{D28FF54A-B3AE-4EE9-867F-1A30E9F3E77D}" presName="spaceRect" presStyleCnt="0"/>
      <dgm:spPr/>
    </dgm:pt>
    <dgm:pt modelId="{B9B63AAD-42EC-48E2-A6A6-AE13688077B2}" type="pres">
      <dgm:prSet presAssocID="{D28FF54A-B3AE-4EE9-867F-1A30E9F3E77D}" presName="parTx" presStyleLbl="revTx" presStyleIdx="2" presStyleCnt="4">
        <dgm:presLayoutVars>
          <dgm:chMax val="0"/>
          <dgm:chPref val="0"/>
        </dgm:presLayoutVars>
      </dgm:prSet>
      <dgm:spPr/>
    </dgm:pt>
    <dgm:pt modelId="{4FE26730-3352-40BE-9498-CC937BFA1076}" type="pres">
      <dgm:prSet presAssocID="{3D13C615-5466-4164-8D9C-C3778FAE621F}" presName="sibTrans" presStyleCnt="0"/>
      <dgm:spPr/>
    </dgm:pt>
    <dgm:pt modelId="{E34C212D-A09A-49D2-BEDA-E04EA4F9FCAF}" type="pres">
      <dgm:prSet presAssocID="{27654D9D-C1D8-4F01-A581-F5779693DE76}" presName="compNode" presStyleCnt="0"/>
      <dgm:spPr/>
    </dgm:pt>
    <dgm:pt modelId="{19C8D9DE-CCA2-4821-9949-501664C0E813}" type="pres">
      <dgm:prSet presAssocID="{27654D9D-C1D8-4F01-A581-F5779693DE76}" presName="bgRect" presStyleLbl="bgShp" presStyleIdx="3" presStyleCnt="4"/>
      <dgm:spPr/>
    </dgm:pt>
    <dgm:pt modelId="{F6E1001F-F9C4-4C00-8874-8FC64072AA6B}" type="pres">
      <dgm:prSet presAssocID="{27654D9D-C1D8-4F01-A581-F5779693DE7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85DDB88C-765A-4123-87B7-B22301D6F4BF}" type="pres">
      <dgm:prSet presAssocID="{27654D9D-C1D8-4F01-A581-F5779693DE76}" presName="spaceRect" presStyleCnt="0"/>
      <dgm:spPr/>
    </dgm:pt>
    <dgm:pt modelId="{1DA82F82-661C-4D06-BFE0-9991425DC2DE}" type="pres">
      <dgm:prSet presAssocID="{27654D9D-C1D8-4F01-A581-F5779693DE76}" presName="parTx" presStyleLbl="revTx" presStyleIdx="3" presStyleCnt="4">
        <dgm:presLayoutVars>
          <dgm:chMax val="0"/>
          <dgm:chPref val="0"/>
        </dgm:presLayoutVars>
      </dgm:prSet>
      <dgm:spPr/>
    </dgm:pt>
  </dgm:ptLst>
  <dgm:cxnLst>
    <dgm:cxn modelId="{1D4A550C-122A-4D5E-A2C6-82BF27DCB23B}" srcId="{9BEBDEF9-091E-4757-8364-5253DBFB9199}" destId="{8D6C34B6-6940-4608-B389-6E3EEFD879E2}" srcOrd="1" destOrd="0" parTransId="{0B9C7D35-EB86-456A-B58C-F423EB8F8F64}" sibTransId="{994BEB00-1A16-4FB0-BB99-D9BCA698FCE6}"/>
    <dgm:cxn modelId="{800AB91E-FEC9-454C-8050-36B55C8EC669}" srcId="{9BEBDEF9-091E-4757-8364-5253DBFB9199}" destId="{27654D9D-C1D8-4F01-A581-F5779693DE76}" srcOrd="3" destOrd="0" parTransId="{76C95D7F-9B90-469F-9B6A-E570C3B82F9D}" sibTransId="{E3AEDCDF-A9BD-43AA-9B3A-89BE6950B1D0}"/>
    <dgm:cxn modelId="{C5B13B71-766E-48E3-9428-B1DBD983AD2F}" srcId="{9BEBDEF9-091E-4757-8364-5253DBFB9199}" destId="{477CF429-F88A-4428-9643-EEA7F8816612}" srcOrd="0" destOrd="0" parTransId="{D01C517A-A823-40A4-9AE6-9C45E37CB090}" sibTransId="{DC334986-7EF0-4C99-994B-C536E02DD2A9}"/>
    <dgm:cxn modelId="{74576152-EE11-4BF8-A24D-F4A8649462DC}" type="presOf" srcId="{27654D9D-C1D8-4F01-A581-F5779693DE76}" destId="{1DA82F82-661C-4D06-BFE0-9991425DC2DE}" srcOrd="0" destOrd="0" presId="urn:microsoft.com/office/officeart/2018/2/layout/IconVerticalSolidList"/>
    <dgm:cxn modelId="{1D442B7D-F33F-48A7-AA18-067ECB38FA39}" type="presOf" srcId="{D28FF54A-B3AE-4EE9-867F-1A30E9F3E77D}" destId="{B9B63AAD-42EC-48E2-A6A6-AE13688077B2}" srcOrd="0" destOrd="0" presId="urn:microsoft.com/office/officeart/2018/2/layout/IconVerticalSolidList"/>
    <dgm:cxn modelId="{52339FB2-0A0A-4222-8ED6-2654B7F3F6DE}" srcId="{9BEBDEF9-091E-4757-8364-5253DBFB9199}" destId="{D28FF54A-B3AE-4EE9-867F-1A30E9F3E77D}" srcOrd="2" destOrd="0" parTransId="{ED0B7466-E268-4887-9D51-2642BE014485}" sibTransId="{3D13C615-5466-4164-8D9C-C3778FAE621F}"/>
    <dgm:cxn modelId="{1CFA86BB-9D7D-46D4-A8E7-B6B7EDA47E05}" type="presOf" srcId="{8D6C34B6-6940-4608-B389-6E3EEFD879E2}" destId="{07F26FB4-BDCB-49A7-B94A-0C7D864E98FE}" srcOrd="0" destOrd="0" presId="urn:microsoft.com/office/officeart/2018/2/layout/IconVerticalSolidList"/>
    <dgm:cxn modelId="{7C0FFBC7-75B8-44D5-A8E3-DF6221B0AEAC}" type="presOf" srcId="{9BEBDEF9-091E-4757-8364-5253DBFB9199}" destId="{9F293956-FBBF-4FD9-9F9F-F74A04A5EA0B}" srcOrd="0" destOrd="0" presId="urn:microsoft.com/office/officeart/2018/2/layout/IconVerticalSolidList"/>
    <dgm:cxn modelId="{84890EE0-2E7B-45AC-BFF5-B744C803332C}" type="presOf" srcId="{477CF429-F88A-4428-9643-EEA7F8816612}" destId="{BA4799BB-D911-4885-8935-EA62543DADAA}" srcOrd="0" destOrd="0" presId="urn:microsoft.com/office/officeart/2018/2/layout/IconVerticalSolidList"/>
    <dgm:cxn modelId="{D76239C2-5B2C-4901-9D2C-C8862216A5EA}" type="presParOf" srcId="{9F293956-FBBF-4FD9-9F9F-F74A04A5EA0B}" destId="{EEF0169C-89B9-4B96-9DF2-C73DE743507F}" srcOrd="0" destOrd="0" presId="urn:microsoft.com/office/officeart/2018/2/layout/IconVerticalSolidList"/>
    <dgm:cxn modelId="{0DCF9E57-B859-4ECE-B665-1CCB435B040D}" type="presParOf" srcId="{EEF0169C-89B9-4B96-9DF2-C73DE743507F}" destId="{B769E962-B248-4C40-B572-A52441C2D286}" srcOrd="0" destOrd="0" presId="urn:microsoft.com/office/officeart/2018/2/layout/IconVerticalSolidList"/>
    <dgm:cxn modelId="{62D931D6-F6A1-421E-B067-BEFC3A4FF535}" type="presParOf" srcId="{EEF0169C-89B9-4B96-9DF2-C73DE743507F}" destId="{5BACEE64-8CB0-4489-B5D7-A7C54D30D558}" srcOrd="1" destOrd="0" presId="urn:microsoft.com/office/officeart/2018/2/layout/IconVerticalSolidList"/>
    <dgm:cxn modelId="{C839371C-9383-4CFC-A5A2-3C4F459A3BE0}" type="presParOf" srcId="{EEF0169C-89B9-4B96-9DF2-C73DE743507F}" destId="{78ED2F0A-598A-46C7-8BC6-2B110F918212}" srcOrd="2" destOrd="0" presId="urn:microsoft.com/office/officeart/2018/2/layout/IconVerticalSolidList"/>
    <dgm:cxn modelId="{C5AE9384-0306-4177-BC31-58D7CF1C9A68}" type="presParOf" srcId="{EEF0169C-89B9-4B96-9DF2-C73DE743507F}" destId="{BA4799BB-D911-4885-8935-EA62543DADAA}" srcOrd="3" destOrd="0" presId="urn:microsoft.com/office/officeart/2018/2/layout/IconVerticalSolidList"/>
    <dgm:cxn modelId="{111635BD-F365-49A4-96D1-05EE1DF10D4E}" type="presParOf" srcId="{9F293956-FBBF-4FD9-9F9F-F74A04A5EA0B}" destId="{44A7BB0D-97B2-4D5E-BFA4-524D95685159}" srcOrd="1" destOrd="0" presId="urn:microsoft.com/office/officeart/2018/2/layout/IconVerticalSolidList"/>
    <dgm:cxn modelId="{5EB141F2-19AB-40F7-ADC5-6DE8CFEF29BC}" type="presParOf" srcId="{9F293956-FBBF-4FD9-9F9F-F74A04A5EA0B}" destId="{78B6E085-0542-4575-8B2E-34BFD8DC8912}" srcOrd="2" destOrd="0" presId="urn:microsoft.com/office/officeart/2018/2/layout/IconVerticalSolidList"/>
    <dgm:cxn modelId="{8E649BD0-2844-4B5E-AA0A-2A60E6B25B83}" type="presParOf" srcId="{78B6E085-0542-4575-8B2E-34BFD8DC8912}" destId="{ABEA6697-7452-492B-B3A1-73CD9B1D7B07}" srcOrd="0" destOrd="0" presId="urn:microsoft.com/office/officeart/2018/2/layout/IconVerticalSolidList"/>
    <dgm:cxn modelId="{3E00F826-AB33-4701-BFEB-70CCE2A23A96}" type="presParOf" srcId="{78B6E085-0542-4575-8B2E-34BFD8DC8912}" destId="{9C4BC225-4EA1-4AF2-BCD8-A89071B058F5}" srcOrd="1" destOrd="0" presId="urn:microsoft.com/office/officeart/2018/2/layout/IconVerticalSolidList"/>
    <dgm:cxn modelId="{73D00C66-D652-429C-97D7-36C4D825D940}" type="presParOf" srcId="{78B6E085-0542-4575-8B2E-34BFD8DC8912}" destId="{A6161A1A-C084-4851-B6B3-500A86E87E57}" srcOrd="2" destOrd="0" presId="urn:microsoft.com/office/officeart/2018/2/layout/IconVerticalSolidList"/>
    <dgm:cxn modelId="{2BD2F42E-75E1-4F1C-BEFC-5276E0068FC5}" type="presParOf" srcId="{78B6E085-0542-4575-8B2E-34BFD8DC8912}" destId="{07F26FB4-BDCB-49A7-B94A-0C7D864E98FE}" srcOrd="3" destOrd="0" presId="urn:microsoft.com/office/officeart/2018/2/layout/IconVerticalSolidList"/>
    <dgm:cxn modelId="{E9308134-59C1-4389-A229-D65D1A5953E9}" type="presParOf" srcId="{9F293956-FBBF-4FD9-9F9F-F74A04A5EA0B}" destId="{73BC5395-1D95-4E8D-A533-85C00BE6BFC2}" srcOrd="3" destOrd="0" presId="urn:microsoft.com/office/officeart/2018/2/layout/IconVerticalSolidList"/>
    <dgm:cxn modelId="{21329396-7AB9-4CA9-B867-09FA68A704B4}" type="presParOf" srcId="{9F293956-FBBF-4FD9-9F9F-F74A04A5EA0B}" destId="{3D5A1BAD-4275-4D40-86B2-F1CC6B460096}" srcOrd="4" destOrd="0" presId="urn:microsoft.com/office/officeart/2018/2/layout/IconVerticalSolidList"/>
    <dgm:cxn modelId="{5161C660-F83D-4683-AF53-6CF102BFE79B}" type="presParOf" srcId="{3D5A1BAD-4275-4D40-86B2-F1CC6B460096}" destId="{69E2BE1D-926B-41BE-A272-0A7799A13832}" srcOrd="0" destOrd="0" presId="urn:microsoft.com/office/officeart/2018/2/layout/IconVerticalSolidList"/>
    <dgm:cxn modelId="{295E8008-BF6E-4439-A83F-093933C54955}" type="presParOf" srcId="{3D5A1BAD-4275-4D40-86B2-F1CC6B460096}" destId="{B854A3E4-5C3C-447F-8FBC-6F2E9444EDE0}" srcOrd="1" destOrd="0" presId="urn:microsoft.com/office/officeart/2018/2/layout/IconVerticalSolidList"/>
    <dgm:cxn modelId="{7EF5791F-66A0-42AD-B31F-CD736074F2B9}" type="presParOf" srcId="{3D5A1BAD-4275-4D40-86B2-F1CC6B460096}" destId="{2F022205-F50C-4346-9553-0C8371023C49}" srcOrd="2" destOrd="0" presId="urn:microsoft.com/office/officeart/2018/2/layout/IconVerticalSolidList"/>
    <dgm:cxn modelId="{CD2E0BBB-16D3-4F82-ACB0-F98FC0023110}" type="presParOf" srcId="{3D5A1BAD-4275-4D40-86B2-F1CC6B460096}" destId="{B9B63AAD-42EC-48E2-A6A6-AE13688077B2}" srcOrd="3" destOrd="0" presId="urn:microsoft.com/office/officeart/2018/2/layout/IconVerticalSolidList"/>
    <dgm:cxn modelId="{7382E61F-9004-4B35-B4E8-6A9238EA39F0}" type="presParOf" srcId="{9F293956-FBBF-4FD9-9F9F-F74A04A5EA0B}" destId="{4FE26730-3352-40BE-9498-CC937BFA1076}" srcOrd="5" destOrd="0" presId="urn:microsoft.com/office/officeart/2018/2/layout/IconVerticalSolidList"/>
    <dgm:cxn modelId="{364360A4-244B-4A2D-852B-538E83631C9B}" type="presParOf" srcId="{9F293956-FBBF-4FD9-9F9F-F74A04A5EA0B}" destId="{E34C212D-A09A-49D2-BEDA-E04EA4F9FCAF}" srcOrd="6" destOrd="0" presId="urn:microsoft.com/office/officeart/2018/2/layout/IconVerticalSolidList"/>
    <dgm:cxn modelId="{345FE055-DD2D-48E9-90E9-A0286299D89F}" type="presParOf" srcId="{E34C212D-A09A-49D2-BEDA-E04EA4F9FCAF}" destId="{19C8D9DE-CCA2-4821-9949-501664C0E813}" srcOrd="0" destOrd="0" presId="urn:microsoft.com/office/officeart/2018/2/layout/IconVerticalSolidList"/>
    <dgm:cxn modelId="{798C04DA-1265-4723-B21E-73888E7E6748}" type="presParOf" srcId="{E34C212D-A09A-49D2-BEDA-E04EA4F9FCAF}" destId="{F6E1001F-F9C4-4C00-8874-8FC64072AA6B}" srcOrd="1" destOrd="0" presId="urn:microsoft.com/office/officeart/2018/2/layout/IconVerticalSolidList"/>
    <dgm:cxn modelId="{E2DA40C8-D86E-46A4-B5CF-72D90AC7197F}" type="presParOf" srcId="{E34C212D-A09A-49D2-BEDA-E04EA4F9FCAF}" destId="{85DDB88C-765A-4123-87B7-B22301D6F4BF}" srcOrd="2" destOrd="0" presId="urn:microsoft.com/office/officeart/2018/2/layout/IconVerticalSolidList"/>
    <dgm:cxn modelId="{9A6E0A78-33CD-45E7-8341-15EB0FFC00FA}" type="presParOf" srcId="{E34C212D-A09A-49D2-BEDA-E04EA4F9FCAF}" destId="{1DA82F82-661C-4D06-BFE0-9991425DC2DE}"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0B428EC-DF5C-4361-AE20-B0621E2271FF}"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815B4CA1-2457-4552-8C7F-93C121F2A70B}">
      <dgm:prSet/>
      <dgm:spPr/>
      <dgm:t>
        <a:bodyPr/>
        <a:lstStyle/>
        <a:p>
          <a:r>
            <a:rPr lang="en-GB"/>
            <a:t>Can help shape organisational climate</a:t>
          </a:r>
          <a:endParaRPr lang="en-US"/>
        </a:p>
      </dgm:t>
    </dgm:pt>
    <dgm:pt modelId="{0147CA00-53DE-4F52-A1A5-D7BD46245F8F}" type="parTrans" cxnId="{8080587D-428E-4BBC-9D63-7260C615549E}">
      <dgm:prSet/>
      <dgm:spPr/>
      <dgm:t>
        <a:bodyPr/>
        <a:lstStyle/>
        <a:p>
          <a:endParaRPr lang="en-US"/>
        </a:p>
      </dgm:t>
    </dgm:pt>
    <dgm:pt modelId="{F9D41118-E7C0-48A2-A959-595FF4CB22E3}" type="sibTrans" cxnId="{8080587D-428E-4BBC-9D63-7260C615549E}">
      <dgm:prSet/>
      <dgm:spPr/>
      <dgm:t>
        <a:bodyPr/>
        <a:lstStyle/>
        <a:p>
          <a:endParaRPr lang="en-US"/>
        </a:p>
      </dgm:t>
    </dgm:pt>
    <dgm:pt modelId="{8E3E4657-515F-459F-88F8-9F5DA669375A}">
      <dgm:prSet/>
      <dgm:spPr/>
      <dgm:t>
        <a:bodyPr/>
        <a:lstStyle/>
        <a:p>
          <a:r>
            <a:rPr lang="en-GB"/>
            <a:t>Less bureaucracy can help with innovation – if employees don’t need approval from multiple people, this encourages action</a:t>
          </a:r>
          <a:endParaRPr lang="en-US"/>
        </a:p>
      </dgm:t>
    </dgm:pt>
    <dgm:pt modelId="{713F2237-E14B-4344-A19A-02BC3B4D79F8}" type="parTrans" cxnId="{12838174-15F3-4117-B1EA-5878F7C828F9}">
      <dgm:prSet/>
      <dgm:spPr/>
      <dgm:t>
        <a:bodyPr/>
        <a:lstStyle/>
        <a:p>
          <a:endParaRPr lang="en-US"/>
        </a:p>
      </dgm:t>
    </dgm:pt>
    <dgm:pt modelId="{DF1D6E4A-F982-43E4-8FD5-C82EEEC639BE}" type="sibTrans" cxnId="{12838174-15F3-4117-B1EA-5878F7C828F9}">
      <dgm:prSet/>
      <dgm:spPr/>
      <dgm:t>
        <a:bodyPr/>
        <a:lstStyle/>
        <a:p>
          <a:endParaRPr lang="en-US"/>
        </a:p>
      </dgm:t>
    </dgm:pt>
    <dgm:pt modelId="{9BE1463E-E37B-4432-9DD1-425FA993861F}">
      <dgm:prSet/>
      <dgm:spPr/>
      <dgm:t>
        <a:bodyPr/>
        <a:lstStyle/>
        <a:p>
          <a:r>
            <a:rPr lang="en-GB"/>
            <a:t>Spring-cleaning projects can help focus efforts on the ones most likely to create value</a:t>
          </a:r>
          <a:endParaRPr lang="en-US"/>
        </a:p>
      </dgm:t>
    </dgm:pt>
    <dgm:pt modelId="{1A0FCBE6-EFF4-4A92-BD55-44D7A184E8B9}" type="parTrans" cxnId="{E9F98A8B-878B-4913-8CEE-CC2A2FBCD645}">
      <dgm:prSet/>
      <dgm:spPr/>
      <dgm:t>
        <a:bodyPr/>
        <a:lstStyle/>
        <a:p>
          <a:endParaRPr lang="en-US"/>
        </a:p>
      </dgm:t>
    </dgm:pt>
    <dgm:pt modelId="{2DBFE52B-BE2D-43B0-B46F-840B80DD37AA}" type="sibTrans" cxnId="{E9F98A8B-878B-4913-8CEE-CC2A2FBCD645}">
      <dgm:prSet/>
      <dgm:spPr/>
      <dgm:t>
        <a:bodyPr/>
        <a:lstStyle/>
        <a:p>
          <a:endParaRPr lang="en-US"/>
        </a:p>
      </dgm:t>
    </dgm:pt>
    <dgm:pt modelId="{CDA59F0B-8999-4F33-A255-504426A829C2}" type="pres">
      <dgm:prSet presAssocID="{80B428EC-DF5C-4361-AE20-B0621E2271FF}" presName="hierChild1" presStyleCnt="0">
        <dgm:presLayoutVars>
          <dgm:chPref val="1"/>
          <dgm:dir/>
          <dgm:animOne val="branch"/>
          <dgm:animLvl val="lvl"/>
          <dgm:resizeHandles/>
        </dgm:presLayoutVars>
      </dgm:prSet>
      <dgm:spPr/>
    </dgm:pt>
    <dgm:pt modelId="{52F66583-61F0-439F-ABA9-718EEAC7FBBA}" type="pres">
      <dgm:prSet presAssocID="{815B4CA1-2457-4552-8C7F-93C121F2A70B}" presName="hierRoot1" presStyleCnt="0"/>
      <dgm:spPr/>
    </dgm:pt>
    <dgm:pt modelId="{E100C45A-E22B-41B8-8048-EFA82303C3D8}" type="pres">
      <dgm:prSet presAssocID="{815B4CA1-2457-4552-8C7F-93C121F2A70B}" presName="composite" presStyleCnt="0"/>
      <dgm:spPr/>
    </dgm:pt>
    <dgm:pt modelId="{8BE478F1-5B4D-4C97-8F94-6BAAA1D62E5D}" type="pres">
      <dgm:prSet presAssocID="{815B4CA1-2457-4552-8C7F-93C121F2A70B}" presName="background" presStyleLbl="node0" presStyleIdx="0" presStyleCnt="3"/>
      <dgm:spPr/>
    </dgm:pt>
    <dgm:pt modelId="{3241A98E-D75F-485D-85CA-DB9694A65317}" type="pres">
      <dgm:prSet presAssocID="{815B4CA1-2457-4552-8C7F-93C121F2A70B}" presName="text" presStyleLbl="fgAcc0" presStyleIdx="0" presStyleCnt="3">
        <dgm:presLayoutVars>
          <dgm:chPref val="3"/>
        </dgm:presLayoutVars>
      </dgm:prSet>
      <dgm:spPr/>
    </dgm:pt>
    <dgm:pt modelId="{79E0435D-E384-4FC5-953D-96A6B56F8D4A}" type="pres">
      <dgm:prSet presAssocID="{815B4CA1-2457-4552-8C7F-93C121F2A70B}" presName="hierChild2" presStyleCnt="0"/>
      <dgm:spPr/>
    </dgm:pt>
    <dgm:pt modelId="{3B35D287-BD1F-4D4E-9980-756CFF020A35}" type="pres">
      <dgm:prSet presAssocID="{8E3E4657-515F-459F-88F8-9F5DA669375A}" presName="hierRoot1" presStyleCnt="0"/>
      <dgm:spPr/>
    </dgm:pt>
    <dgm:pt modelId="{E95AD579-900D-4B1A-8AE2-5BC1562ED835}" type="pres">
      <dgm:prSet presAssocID="{8E3E4657-515F-459F-88F8-9F5DA669375A}" presName="composite" presStyleCnt="0"/>
      <dgm:spPr/>
    </dgm:pt>
    <dgm:pt modelId="{307A4FB9-8DED-40A4-889F-9F3646F2C8F9}" type="pres">
      <dgm:prSet presAssocID="{8E3E4657-515F-459F-88F8-9F5DA669375A}" presName="background" presStyleLbl="node0" presStyleIdx="1" presStyleCnt="3"/>
      <dgm:spPr/>
    </dgm:pt>
    <dgm:pt modelId="{5A25124E-38FA-496F-8046-FA11838C8D7C}" type="pres">
      <dgm:prSet presAssocID="{8E3E4657-515F-459F-88F8-9F5DA669375A}" presName="text" presStyleLbl="fgAcc0" presStyleIdx="1" presStyleCnt="3">
        <dgm:presLayoutVars>
          <dgm:chPref val="3"/>
        </dgm:presLayoutVars>
      </dgm:prSet>
      <dgm:spPr/>
    </dgm:pt>
    <dgm:pt modelId="{7B2D19D4-7DC4-4D6C-BD6D-BC0F9F00810E}" type="pres">
      <dgm:prSet presAssocID="{8E3E4657-515F-459F-88F8-9F5DA669375A}" presName="hierChild2" presStyleCnt="0"/>
      <dgm:spPr/>
    </dgm:pt>
    <dgm:pt modelId="{B891B741-14B6-408B-BEC3-7B1D9CE42E63}" type="pres">
      <dgm:prSet presAssocID="{9BE1463E-E37B-4432-9DD1-425FA993861F}" presName="hierRoot1" presStyleCnt="0"/>
      <dgm:spPr/>
    </dgm:pt>
    <dgm:pt modelId="{3FBB7F9F-28B8-42E9-B887-0AF391C6BA66}" type="pres">
      <dgm:prSet presAssocID="{9BE1463E-E37B-4432-9DD1-425FA993861F}" presName="composite" presStyleCnt="0"/>
      <dgm:spPr/>
    </dgm:pt>
    <dgm:pt modelId="{86BDF920-9DC4-44CB-A180-911277EBF52D}" type="pres">
      <dgm:prSet presAssocID="{9BE1463E-E37B-4432-9DD1-425FA993861F}" presName="background" presStyleLbl="node0" presStyleIdx="2" presStyleCnt="3"/>
      <dgm:spPr/>
    </dgm:pt>
    <dgm:pt modelId="{0C88B986-B93A-4EDF-AA0C-7DF18279AEDD}" type="pres">
      <dgm:prSet presAssocID="{9BE1463E-E37B-4432-9DD1-425FA993861F}" presName="text" presStyleLbl="fgAcc0" presStyleIdx="2" presStyleCnt="3">
        <dgm:presLayoutVars>
          <dgm:chPref val="3"/>
        </dgm:presLayoutVars>
      </dgm:prSet>
      <dgm:spPr/>
    </dgm:pt>
    <dgm:pt modelId="{9DE17EBC-E684-445E-82BE-60D285C3D8D2}" type="pres">
      <dgm:prSet presAssocID="{9BE1463E-E37B-4432-9DD1-425FA993861F}" presName="hierChild2" presStyleCnt="0"/>
      <dgm:spPr/>
    </dgm:pt>
  </dgm:ptLst>
  <dgm:cxnLst>
    <dgm:cxn modelId="{12838174-15F3-4117-B1EA-5878F7C828F9}" srcId="{80B428EC-DF5C-4361-AE20-B0621E2271FF}" destId="{8E3E4657-515F-459F-88F8-9F5DA669375A}" srcOrd="1" destOrd="0" parTransId="{713F2237-E14B-4344-A19A-02BC3B4D79F8}" sibTransId="{DF1D6E4A-F982-43E4-8FD5-C82EEEC639BE}"/>
    <dgm:cxn modelId="{8080587D-428E-4BBC-9D63-7260C615549E}" srcId="{80B428EC-DF5C-4361-AE20-B0621E2271FF}" destId="{815B4CA1-2457-4552-8C7F-93C121F2A70B}" srcOrd="0" destOrd="0" parTransId="{0147CA00-53DE-4F52-A1A5-D7BD46245F8F}" sibTransId="{F9D41118-E7C0-48A2-A959-595FF4CB22E3}"/>
    <dgm:cxn modelId="{F804BA7D-6602-475C-860B-1A07CE8F7FA0}" type="presOf" srcId="{9BE1463E-E37B-4432-9DD1-425FA993861F}" destId="{0C88B986-B93A-4EDF-AA0C-7DF18279AEDD}" srcOrd="0" destOrd="0" presId="urn:microsoft.com/office/officeart/2005/8/layout/hierarchy1"/>
    <dgm:cxn modelId="{D3902E8A-EE9A-4B33-9D33-DD28701A6EE7}" type="presOf" srcId="{815B4CA1-2457-4552-8C7F-93C121F2A70B}" destId="{3241A98E-D75F-485D-85CA-DB9694A65317}" srcOrd="0" destOrd="0" presId="urn:microsoft.com/office/officeart/2005/8/layout/hierarchy1"/>
    <dgm:cxn modelId="{E9F98A8B-878B-4913-8CEE-CC2A2FBCD645}" srcId="{80B428EC-DF5C-4361-AE20-B0621E2271FF}" destId="{9BE1463E-E37B-4432-9DD1-425FA993861F}" srcOrd="2" destOrd="0" parTransId="{1A0FCBE6-EFF4-4A92-BD55-44D7A184E8B9}" sibTransId="{2DBFE52B-BE2D-43B0-B46F-840B80DD37AA}"/>
    <dgm:cxn modelId="{DECDCDA1-361F-40A4-99CB-6B9F94C4DD1D}" type="presOf" srcId="{8E3E4657-515F-459F-88F8-9F5DA669375A}" destId="{5A25124E-38FA-496F-8046-FA11838C8D7C}" srcOrd="0" destOrd="0" presId="urn:microsoft.com/office/officeart/2005/8/layout/hierarchy1"/>
    <dgm:cxn modelId="{3CC767D0-5F1F-4119-93DE-929247E7AE4F}" type="presOf" srcId="{80B428EC-DF5C-4361-AE20-B0621E2271FF}" destId="{CDA59F0B-8999-4F33-A255-504426A829C2}" srcOrd="0" destOrd="0" presId="urn:microsoft.com/office/officeart/2005/8/layout/hierarchy1"/>
    <dgm:cxn modelId="{2732B755-0E01-45B8-98B8-3B376730DB89}" type="presParOf" srcId="{CDA59F0B-8999-4F33-A255-504426A829C2}" destId="{52F66583-61F0-439F-ABA9-718EEAC7FBBA}" srcOrd="0" destOrd="0" presId="urn:microsoft.com/office/officeart/2005/8/layout/hierarchy1"/>
    <dgm:cxn modelId="{C8EBE77B-E3A7-4161-ABC9-DDC3575C6681}" type="presParOf" srcId="{52F66583-61F0-439F-ABA9-718EEAC7FBBA}" destId="{E100C45A-E22B-41B8-8048-EFA82303C3D8}" srcOrd="0" destOrd="0" presId="urn:microsoft.com/office/officeart/2005/8/layout/hierarchy1"/>
    <dgm:cxn modelId="{FA8E5C3A-52C2-4FB1-B5B3-4658342BA5C2}" type="presParOf" srcId="{E100C45A-E22B-41B8-8048-EFA82303C3D8}" destId="{8BE478F1-5B4D-4C97-8F94-6BAAA1D62E5D}" srcOrd="0" destOrd="0" presId="urn:microsoft.com/office/officeart/2005/8/layout/hierarchy1"/>
    <dgm:cxn modelId="{B9926C60-663C-4001-A6BD-08FA2EA87118}" type="presParOf" srcId="{E100C45A-E22B-41B8-8048-EFA82303C3D8}" destId="{3241A98E-D75F-485D-85CA-DB9694A65317}" srcOrd="1" destOrd="0" presId="urn:microsoft.com/office/officeart/2005/8/layout/hierarchy1"/>
    <dgm:cxn modelId="{58BB8748-BF54-4730-A474-F9FC4680B202}" type="presParOf" srcId="{52F66583-61F0-439F-ABA9-718EEAC7FBBA}" destId="{79E0435D-E384-4FC5-953D-96A6B56F8D4A}" srcOrd="1" destOrd="0" presId="urn:microsoft.com/office/officeart/2005/8/layout/hierarchy1"/>
    <dgm:cxn modelId="{A80F3197-F693-4C9E-9D69-4AB7B0E26C98}" type="presParOf" srcId="{CDA59F0B-8999-4F33-A255-504426A829C2}" destId="{3B35D287-BD1F-4D4E-9980-756CFF020A35}" srcOrd="1" destOrd="0" presId="urn:microsoft.com/office/officeart/2005/8/layout/hierarchy1"/>
    <dgm:cxn modelId="{5FC56F28-9A0A-40DC-8FD2-367316CD9B8A}" type="presParOf" srcId="{3B35D287-BD1F-4D4E-9980-756CFF020A35}" destId="{E95AD579-900D-4B1A-8AE2-5BC1562ED835}" srcOrd="0" destOrd="0" presId="urn:microsoft.com/office/officeart/2005/8/layout/hierarchy1"/>
    <dgm:cxn modelId="{1C549576-E962-4D43-9CC8-47DC29CAEA91}" type="presParOf" srcId="{E95AD579-900D-4B1A-8AE2-5BC1562ED835}" destId="{307A4FB9-8DED-40A4-889F-9F3646F2C8F9}" srcOrd="0" destOrd="0" presId="urn:microsoft.com/office/officeart/2005/8/layout/hierarchy1"/>
    <dgm:cxn modelId="{6160438F-052B-43E3-8A4C-B70CE3863AC4}" type="presParOf" srcId="{E95AD579-900D-4B1A-8AE2-5BC1562ED835}" destId="{5A25124E-38FA-496F-8046-FA11838C8D7C}" srcOrd="1" destOrd="0" presId="urn:microsoft.com/office/officeart/2005/8/layout/hierarchy1"/>
    <dgm:cxn modelId="{EA8D11FC-5177-491D-BB24-CE89CA2DC571}" type="presParOf" srcId="{3B35D287-BD1F-4D4E-9980-756CFF020A35}" destId="{7B2D19D4-7DC4-4D6C-BD6D-BC0F9F00810E}" srcOrd="1" destOrd="0" presId="urn:microsoft.com/office/officeart/2005/8/layout/hierarchy1"/>
    <dgm:cxn modelId="{C3072D2A-1D55-4197-8D45-CFC32A7EA69C}" type="presParOf" srcId="{CDA59F0B-8999-4F33-A255-504426A829C2}" destId="{B891B741-14B6-408B-BEC3-7B1D9CE42E63}" srcOrd="2" destOrd="0" presId="urn:microsoft.com/office/officeart/2005/8/layout/hierarchy1"/>
    <dgm:cxn modelId="{DA5DD9EA-D48D-4EC8-B5AE-63E7F7421F0E}" type="presParOf" srcId="{B891B741-14B6-408B-BEC3-7B1D9CE42E63}" destId="{3FBB7F9F-28B8-42E9-B887-0AF391C6BA66}" srcOrd="0" destOrd="0" presId="urn:microsoft.com/office/officeart/2005/8/layout/hierarchy1"/>
    <dgm:cxn modelId="{0406117B-3E0E-4EF0-AD1F-CF6B45F5EBE8}" type="presParOf" srcId="{3FBB7F9F-28B8-42E9-B887-0AF391C6BA66}" destId="{86BDF920-9DC4-44CB-A180-911277EBF52D}" srcOrd="0" destOrd="0" presId="urn:microsoft.com/office/officeart/2005/8/layout/hierarchy1"/>
    <dgm:cxn modelId="{52280F1D-A69F-4988-AF07-8D34F058AA21}" type="presParOf" srcId="{3FBB7F9F-28B8-42E9-B887-0AF391C6BA66}" destId="{0C88B986-B93A-4EDF-AA0C-7DF18279AEDD}" srcOrd="1" destOrd="0" presId="urn:microsoft.com/office/officeart/2005/8/layout/hierarchy1"/>
    <dgm:cxn modelId="{472EA15E-EA36-4C52-B8C4-5302E9BD4C46}" type="presParOf" srcId="{B891B741-14B6-408B-BEC3-7B1D9CE42E63}" destId="{9DE17EBC-E684-445E-82BE-60D285C3D8D2}"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1308A6-2D0A-4DE9-AD13-DF1C2CC5D2E7}">
      <dsp:nvSpPr>
        <dsp:cNvPr id="0" name=""/>
        <dsp:cNvSpPr/>
      </dsp:nvSpPr>
      <dsp:spPr>
        <a:xfrm>
          <a:off x="0" y="132556"/>
          <a:ext cx="5141912" cy="5141912"/>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8350BC-20D5-458B-87BB-6483371F9C36}">
      <dsp:nvSpPr>
        <dsp:cNvPr id="0" name=""/>
        <dsp:cNvSpPr/>
      </dsp:nvSpPr>
      <dsp:spPr>
        <a:xfrm>
          <a:off x="488481" y="621038"/>
          <a:ext cx="2005345" cy="200534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The concept of an innovation climate in organisations</a:t>
          </a:r>
          <a:endParaRPr lang="en-US" sz="2000" kern="1200"/>
        </a:p>
      </dsp:txBody>
      <dsp:txXfrm>
        <a:off x="586374" y="718931"/>
        <a:ext cx="1809559" cy="1809559"/>
      </dsp:txXfrm>
    </dsp:sp>
    <dsp:sp modelId="{931D0898-5E34-47AA-8B21-4F876DF7FD36}">
      <dsp:nvSpPr>
        <dsp:cNvPr id="0" name=""/>
        <dsp:cNvSpPr/>
      </dsp:nvSpPr>
      <dsp:spPr>
        <a:xfrm>
          <a:off x="2648084" y="621038"/>
          <a:ext cx="2005345" cy="2005345"/>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How to encourage creativity and innovation  main drivers</a:t>
          </a:r>
          <a:endParaRPr lang="en-US" sz="2000" kern="1200" dirty="0"/>
        </a:p>
      </dsp:txBody>
      <dsp:txXfrm>
        <a:off x="2745977" y="718931"/>
        <a:ext cx="1809559" cy="1809559"/>
      </dsp:txXfrm>
    </dsp:sp>
    <dsp:sp modelId="{2CBD0677-1941-4801-AB7F-E849291205BB}">
      <dsp:nvSpPr>
        <dsp:cNvPr id="0" name=""/>
        <dsp:cNvSpPr/>
      </dsp:nvSpPr>
      <dsp:spPr>
        <a:xfrm>
          <a:off x="488481" y="2780641"/>
          <a:ext cx="2005345" cy="2005345"/>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How this relates to the assignment</a:t>
          </a:r>
          <a:endParaRPr lang="en-US" sz="2000" kern="1200"/>
        </a:p>
      </dsp:txBody>
      <dsp:txXfrm>
        <a:off x="586374" y="2878534"/>
        <a:ext cx="1809559" cy="1809559"/>
      </dsp:txXfrm>
    </dsp:sp>
    <dsp:sp modelId="{5BA0BB80-38EF-4AD8-A10E-C90E68F38606}">
      <dsp:nvSpPr>
        <dsp:cNvPr id="0" name=""/>
        <dsp:cNvSpPr/>
      </dsp:nvSpPr>
      <dsp:spPr>
        <a:xfrm>
          <a:off x="2648084" y="2780641"/>
          <a:ext cx="2005345" cy="200534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Full guidance on the assignment</a:t>
          </a:r>
          <a:endParaRPr lang="en-US" sz="2000" kern="1200" dirty="0"/>
        </a:p>
      </dsp:txBody>
      <dsp:txXfrm>
        <a:off x="2745977" y="2878534"/>
        <a:ext cx="1809559" cy="18095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C97C9F-3079-4058-97AA-182EC90B29C1}">
      <dsp:nvSpPr>
        <dsp:cNvPr id="0" name=""/>
        <dsp:cNvSpPr/>
      </dsp:nvSpPr>
      <dsp:spPr>
        <a:xfrm>
          <a:off x="0" y="0"/>
          <a:ext cx="3428999" cy="20574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t>Individual Skills</a:t>
          </a:r>
        </a:p>
      </dsp:txBody>
      <dsp:txXfrm>
        <a:off x="0" y="0"/>
        <a:ext cx="3428999" cy="2057400"/>
      </dsp:txXfrm>
    </dsp:sp>
    <dsp:sp modelId="{E2027719-DFA8-4071-ACF8-064A7CA991C5}">
      <dsp:nvSpPr>
        <dsp:cNvPr id="0" name=""/>
        <dsp:cNvSpPr/>
      </dsp:nvSpPr>
      <dsp:spPr>
        <a:xfrm>
          <a:off x="3771900" y="0"/>
          <a:ext cx="3428999" cy="20574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t>Positive Group Dynamics</a:t>
          </a:r>
        </a:p>
      </dsp:txBody>
      <dsp:txXfrm>
        <a:off x="3771900" y="0"/>
        <a:ext cx="3428999" cy="2057400"/>
      </dsp:txXfrm>
    </dsp:sp>
    <dsp:sp modelId="{E0D9FAD3-27AC-4C87-81B8-C84AC9892BB4}">
      <dsp:nvSpPr>
        <dsp:cNvPr id="0" name=""/>
        <dsp:cNvSpPr/>
      </dsp:nvSpPr>
      <dsp:spPr>
        <a:xfrm>
          <a:off x="7543800" y="0"/>
          <a:ext cx="3428999" cy="20574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t>Supportive Organisational Context</a:t>
          </a:r>
        </a:p>
      </dsp:txBody>
      <dsp:txXfrm>
        <a:off x="7543800" y="0"/>
        <a:ext cx="3428999" cy="20574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5837F2-3551-4158-9E8D-7552D160D474}">
      <dsp:nvSpPr>
        <dsp:cNvPr id="0" name=""/>
        <dsp:cNvSpPr/>
      </dsp:nvSpPr>
      <dsp:spPr>
        <a:xfrm>
          <a:off x="0" y="226990"/>
          <a:ext cx="4699819" cy="8754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A0A4E4-B2D6-4CA7-9173-94301CD89EFA}">
      <dsp:nvSpPr>
        <dsp:cNvPr id="0" name=""/>
        <dsp:cNvSpPr/>
      </dsp:nvSpPr>
      <dsp:spPr>
        <a:xfrm>
          <a:off x="26481" y="246686"/>
          <a:ext cx="48147" cy="481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5CC4B33-21DC-4F7E-8DC7-9A653D38BC42}">
      <dsp:nvSpPr>
        <dsp:cNvPr id="0" name=""/>
        <dsp:cNvSpPr/>
      </dsp:nvSpPr>
      <dsp:spPr>
        <a:xfrm>
          <a:off x="101109" y="226990"/>
          <a:ext cx="4315883" cy="1874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337" tIns="198337" rIns="198337" bIns="198337" numCol="1" spcCol="1270" anchor="ctr" anchorCtr="0">
          <a:noAutofit/>
        </a:bodyPr>
        <a:lstStyle/>
        <a:p>
          <a:pPr marL="0" lvl="0" indent="0" algn="l" defTabSz="622300">
            <a:lnSpc>
              <a:spcPct val="100000"/>
            </a:lnSpc>
            <a:spcBef>
              <a:spcPct val="0"/>
            </a:spcBef>
            <a:spcAft>
              <a:spcPct val="35000"/>
            </a:spcAft>
            <a:buNone/>
          </a:pPr>
          <a:r>
            <a:rPr lang="en-GB" sz="1400" b="0" i="0" kern="1200" dirty="0"/>
            <a:t>‘An organisational climate is widely defined as the </a:t>
          </a:r>
          <a:r>
            <a:rPr lang="en-GB" sz="1400" b="1" i="0" kern="1200" dirty="0">
              <a:hlinkClick xmlns:r="http://schemas.openxmlformats.org/officeDocument/2006/relationships" r:id="rId3"/>
            </a:rPr>
            <a:t>meaning people attach to certain features of the work setting</a:t>
          </a:r>
          <a:r>
            <a:rPr lang="en-GB" sz="1400" b="0" i="0" kern="1200" dirty="0"/>
            <a:t>. It’s the feeling or atmosphere people have in an organisation, either day-to-day or more generally. The way an individual understands their workplace guides their behaviour’ (Young, 2023).</a:t>
          </a:r>
          <a:endParaRPr lang="en-US" sz="1400" kern="1200" dirty="0"/>
        </a:p>
      </dsp:txBody>
      <dsp:txXfrm>
        <a:off x="101109" y="226990"/>
        <a:ext cx="4315883" cy="1874051"/>
      </dsp:txXfrm>
    </dsp:sp>
    <dsp:sp modelId="{3F797068-506A-4914-B3B2-9E81DF9EB3C8}">
      <dsp:nvSpPr>
        <dsp:cNvPr id="0" name=""/>
        <dsp:cNvSpPr/>
      </dsp:nvSpPr>
      <dsp:spPr>
        <a:xfrm>
          <a:off x="0" y="2341153"/>
          <a:ext cx="4699819" cy="8754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8E4066-AE1C-45CA-99A8-662A457EC89F}">
      <dsp:nvSpPr>
        <dsp:cNvPr id="0" name=""/>
        <dsp:cNvSpPr/>
      </dsp:nvSpPr>
      <dsp:spPr>
        <a:xfrm>
          <a:off x="26481" y="2360850"/>
          <a:ext cx="48147" cy="48147"/>
        </a:xfrm>
        <a:prstGeom prst="rect">
          <a:avLst/>
        </a:prstGeom>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2FE41A-E8BA-47C2-B3B0-1E968109D304}">
      <dsp:nvSpPr>
        <dsp:cNvPr id="0" name=""/>
        <dsp:cNvSpPr/>
      </dsp:nvSpPr>
      <dsp:spPr>
        <a:xfrm>
          <a:off x="101109" y="2341153"/>
          <a:ext cx="4315883" cy="1874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337" tIns="198337" rIns="198337" bIns="198337" numCol="1" spcCol="1270" anchor="ctr" anchorCtr="0">
          <a:noAutofit/>
        </a:bodyPr>
        <a:lstStyle/>
        <a:p>
          <a:pPr marL="0" lvl="0" indent="0" algn="l" defTabSz="622300">
            <a:lnSpc>
              <a:spcPct val="100000"/>
            </a:lnSpc>
            <a:spcBef>
              <a:spcPct val="0"/>
            </a:spcBef>
            <a:spcAft>
              <a:spcPct val="35000"/>
            </a:spcAft>
            <a:buNone/>
          </a:pPr>
          <a:r>
            <a:rPr lang="en-GB" sz="1400" kern="1200"/>
            <a:t>For creativity and innovation to be fostered in an organisation, there needs to be an ‘innovation climate’ – one that encourages and supports innovation. </a:t>
          </a:r>
          <a:endParaRPr lang="en-US" sz="1400" kern="1200"/>
        </a:p>
      </dsp:txBody>
      <dsp:txXfrm>
        <a:off x="101109" y="2341153"/>
        <a:ext cx="4315883" cy="187405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69E962-B248-4C40-B572-A52441C2D286}">
      <dsp:nvSpPr>
        <dsp:cNvPr id="0" name=""/>
        <dsp:cNvSpPr/>
      </dsp:nvSpPr>
      <dsp:spPr>
        <a:xfrm>
          <a:off x="0" y="2319"/>
          <a:ext cx="6572250" cy="117544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ACEE64-8CB0-4489-B5D7-A7C54D30D558}">
      <dsp:nvSpPr>
        <dsp:cNvPr id="0" name=""/>
        <dsp:cNvSpPr/>
      </dsp:nvSpPr>
      <dsp:spPr>
        <a:xfrm>
          <a:off x="355571" y="266794"/>
          <a:ext cx="646494" cy="6464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A4799BB-D911-4885-8935-EA62543DADAA}">
      <dsp:nvSpPr>
        <dsp:cNvPr id="0" name=""/>
        <dsp:cNvSpPr/>
      </dsp:nvSpPr>
      <dsp:spPr>
        <a:xfrm>
          <a:off x="1357638" y="2319"/>
          <a:ext cx="5214611" cy="11754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01" tIns="124401" rIns="124401" bIns="124401" numCol="1" spcCol="1270" anchor="ctr" anchorCtr="0">
          <a:noAutofit/>
        </a:bodyPr>
        <a:lstStyle/>
        <a:p>
          <a:pPr marL="0" lvl="0" indent="0" algn="l" defTabSz="755650">
            <a:lnSpc>
              <a:spcPct val="90000"/>
            </a:lnSpc>
            <a:spcBef>
              <a:spcPct val="0"/>
            </a:spcBef>
            <a:spcAft>
              <a:spcPct val="35000"/>
            </a:spcAft>
            <a:buNone/>
          </a:pPr>
          <a:r>
            <a:rPr lang="en-GB" sz="1700" kern="1200"/>
            <a:t>Job resources such as autonomy, role clarity and support outweigh job demands such as workload and emotional pressures (the JD-R model)</a:t>
          </a:r>
          <a:endParaRPr lang="en-US" sz="1700" kern="1200"/>
        </a:p>
      </dsp:txBody>
      <dsp:txXfrm>
        <a:off x="1357638" y="2319"/>
        <a:ext cx="5214611" cy="1175444"/>
      </dsp:txXfrm>
    </dsp:sp>
    <dsp:sp modelId="{ABEA6697-7452-492B-B3A1-73CD9B1D7B07}">
      <dsp:nvSpPr>
        <dsp:cNvPr id="0" name=""/>
        <dsp:cNvSpPr/>
      </dsp:nvSpPr>
      <dsp:spPr>
        <a:xfrm>
          <a:off x="0" y="1471624"/>
          <a:ext cx="6572250" cy="117544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4BC225-4EA1-4AF2-BCD8-A89071B058F5}">
      <dsp:nvSpPr>
        <dsp:cNvPr id="0" name=""/>
        <dsp:cNvSpPr/>
      </dsp:nvSpPr>
      <dsp:spPr>
        <a:xfrm>
          <a:off x="355571" y="1736099"/>
          <a:ext cx="646494" cy="6464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7F26FB4-BDCB-49A7-B94A-0C7D864E98FE}">
      <dsp:nvSpPr>
        <dsp:cNvPr id="0" name=""/>
        <dsp:cNvSpPr/>
      </dsp:nvSpPr>
      <dsp:spPr>
        <a:xfrm>
          <a:off x="1357638" y="1471624"/>
          <a:ext cx="5214611" cy="11754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01" tIns="124401" rIns="124401" bIns="124401" numCol="1" spcCol="1270" anchor="ctr" anchorCtr="0">
          <a:noAutofit/>
        </a:bodyPr>
        <a:lstStyle/>
        <a:p>
          <a:pPr marL="0" lvl="0" indent="0" algn="l" defTabSz="755650">
            <a:lnSpc>
              <a:spcPct val="90000"/>
            </a:lnSpc>
            <a:spcBef>
              <a:spcPct val="0"/>
            </a:spcBef>
            <a:spcAft>
              <a:spcPct val="35000"/>
            </a:spcAft>
            <a:buNone/>
          </a:pPr>
          <a:r>
            <a:rPr lang="en-GB" sz="1700" kern="1200"/>
            <a:t>Employees need to have sufficient time to allow for creativity and innovation</a:t>
          </a:r>
          <a:endParaRPr lang="en-US" sz="1700" kern="1200"/>
        </a:p>
      </dsp:txBody>
      <dsp:txXfrm>
        <a:off x="1357638" y="1471624"/>
        <a:ext cx="5214611" cy="1175444"/>
      </dsp:txXfrm>
    </dsp:sp>
    <dsp:sp modelId="{69E2BE1D-926B-41BE-A272-0A7799A13832}">
      <dsp:nvSpPr>
        <dsp:cNvPr id="0" name=""/>
        <dsp:cNvSpPr/>
      </dsp:nvSpPr>
      <dsp:spPr>
        <a:xfrm>
          <a:off x="0" y="2940930"/>
          <a:ext cx="6572250" cy="117544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54A3E4-5C3C-447F-8FBC-6F2E9444EDE0}">
      <dsp:nvSpPr>
        <dsp:cNvPr id="0" name=""/>
        <dsp:cNvSpPr/>
      </dsp:nvSpPr>
      <dsp:spPr>
        <a:xfrm>
          <a:off x="355571" y="3205405"/>
          <a:ext cx="646494" cy="64649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9B63AAD-42EC-48E2-A6A6-AE13688077B2}">
      <dsp:nvSpPr>
        <dsp:cNvPr id="0" name=""/>
        <dsp:cNvSpPr/>
      </dsp:nvSpPr>
      <dsp:spPr>
        <a:xfrm>
          <a:off x="1357638" y="2940930"/>
          <a:ext cx="5214611" cy="11754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01" tIns="124401" rIns="124401" bIns="124401" numCol="1" spcCol="1270" anchor="ctr" anchorCtr="0">
          <a:noAutofit/>
        </a:bodyPr>
        <a:lstStyle/>
        <a:p>
          <a:pPr marL="0" lvl="0" indent="0" algn="l" defTabSz="755650">
            <a:lnSpc>
              <a:spcPct val="90000"/>
            </a:lnSpc>
            <a:spcBef>
              <a:spcPct val="0"/>
            </a:spcBef>
            <a:spcAft>
              <a:spcPct val="35000"/>
            </a:spcAft>
            <a:buNone/>
          </a:pPr>
          <a:r>
            <a:rPr lang="en-GB" sz="1700" kern="1200"/>
            <a:t>Good job design also stimulates innovation by encouraging risk-taking and experimentation</a:t>
          </a:r>
          <a:endParaRPr lang="en-US" sz="1700" kern="1200"/>
        </a:p>
      </dsp:txBody>
      <dsp:txXfrm>
        <a:off x="1357638" y="2940930"/>
        <a:ext cx="5214611" cy="1175444"/>
      </dsp:txXfrm>
    </dsp:sp>
    <dsp:sp modelId="{19C8D9DE-CCA2-4821-9949-501664C0E813}">
      <dsp:nvSpPr>
        <dsp:cNvPr id="0" name=""/>
        <dsp:cNvSpPr/>
      </dsp:nvSpPr>
      <dsp:spPr>
        <a:xfrm>
          <a:off x="0" y="4410236"/>
          <a:ext cx="6572250" cy="1175444"/>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E1001F-F9C4-4C00-8874-8FC64072AA6B}">
      <dsp:nvSpPr>
        <dsp:cNvPr id="0" name=""/>
        <dsp:cNvSpPr/>
      </dsp:nvSpPr>
      <dsp:spPr>
        <a:xfrm>
          <a:off x="355571" y="4674711"/>
          <a:ext cx="646494" cy="64649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DA82F82-661C-4D06-BFE0-9991425DC2DE}">
      <dsp:nvSpPr>
        <dsp:cNvPr id="0" name=""/>
        <dsp:cNvSpPr/>
      </dsp:nvSpPr>
      <dsp:spPr>
        <a:xfrm>
          <a:off x="1357638" y="4410236"/>
          <a:ext cx="5214611" cy="11754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01" tIns="124401" rIns="124401" bIns="124401" numCol="1" spcCol="1270" anchor="ctr" anchorCtr="0">
          <a:noAutofit/>
        </a:bodyPr>
        <a:lstStyle/>
        <a:p>
          <a:pPr marL="0" lvl="0" indent="0" algn="l" defTabSz="755650">
            <a:lnSpc>
              <a:spcPct val="90000"/>
            </a:lnSpc>
            <a:spcBef>
              <a:spcPct val="0"/>
            </a:spcBef>
            <a:spcAft>
              <a:spcPct val="35000"/>
            </a:spcAft>
            <a:buNone/>
          </a:pPr>
          <a:r>
            <a:rPr lang="en-GB" sz="1700" kern="1200"/>
            <a:t>A positive innovation climate enhances employee ability to solve problems creatively, deal with uncertain situations, learn new tasks and handle stress</a:t>
          </a:r>
          <a:endParaRPr lang="en-US" sz="1700" kern="1200"/>
        </a:p>
      </dsp:txBody>
      <dsp:txXfrm>
        <a:off x="1357638" y="4410236"/>
        <a:ext cx="5214611" cy="117544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E478F1-5B4D-4C97-8F94-6BAAA1D62E5D}">
      <dsp:nvSpPr>
        <dsp:cNvPr id="0" name=""/>
        <dsp:cNvSpPr/>
      </dsp:nvSpPr>
      <dsp:spPr>
        <a:xfrm>
          <a:off x="0" y="761434"/>
          <a:ext cx="2828924" cy="17963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41A98E-D75F-485D-85CA-DB9694A65317}">
      <dsp:nvSpPr>
        <dsp:cNvPr id="0" name=""/>
        <dsp:cNvSpPr/>
      </dsp:nvSpPr>
      <dsp:spPr>
        <a:xfrm>
          <a:off x="314325" y="1060043"/>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Can help shape organisational climate</a:t>
          </a:r>
          <a:endParaRPr lang="en-US" sz="1900" kern="1200"/>
        </a:p>
      </dsp:txBody>
      <dsp:txXfrm>
        <a:off x="366939" y="1112657"/>
        <a:ext cx="2723696" cy="1691139"/>
      </dsp:txXfrm>
    </dsp:sp>
    <dsp:sp modelId="{307A4FB9-8DED-40A4-889F-9F3646F2C8F9}">
      <dsp:nvSpPr>
        <dsp:cNvPr id="0" name=""/>
        <dsp:cNvSpPr/>
      </dsp:nvSpPr>
      <dsp:spPr>
        <a:xfrm>
          <a:off x="3457574" y="761434"/>
          <a:ext cx="2828924" cy="17963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25124E-38FA-496F-8046-FA11838C8D7C}">
      <dsp:nvSpPr>
        <dsp:cNvPr id="0" name=""/>
        <dsp:cNvSpPr/>
      </dsp:nvSpPr>
      <dsp:spPr>
        <a:xfrm>
          <a:off x="3771899" y="1060043"/>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Less bureaucracy can help with innovation – if employees don’t need approval from multiple people, this encourages action</a:t>
          </a:r>
          <a:endParaRPr lang="en-US" sz="1900" kern="1200"/>
        </a:p>
      </dsp:txBody>
      <dsp:txXfrm>
        <a:off x="3824513" y="1112657"/>
        <a:ext cx="2723696" cy="1691139"/>
      </dsp:txXfrm>
    </dsp:sp>
    <dsp:sp modelId="{86BDF920-9DC4-44CB-A180-911277EBF52D}">
      <dsp:nvSpPr>
        <dsp:cNvPr id="0" name=""/>
        <dsp:cNvSpPr/>
      </dsp:nvSpPr>
      <dsp:spPr>
        <a:xfrm>
          <a:off x="6915149" y="761434"/>
          <a:ext cx="2828924" cy="17963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88B986-B93A-4EDF-AA0C-7DF18279AEDD}">
      <dsp:nvSpPr>
        <dsp:cNvPr id="0" name=""/>
        <dsp:cNvSpPr/>
      </dsp:nvSpPr>
      <dsp:spPr>
        <a:xfrm>
          <a:off x="7229475" y="1060043"/>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Spring-cleaning projects can help focus efforts on the ones most likely to create value</a:t>
          </a:r>
          <a:endParaRPr lang="en-US" sz="1900" kern="1200"/>
        </a:p>
      </dsp:txBody>
      <dsp:txXfrm>
        <a:off x="7282089" y="1112657"/>
        <a:ext cx="2723696" cy="1691139"/>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D25CC1-728A-412B-974C-CF42F6D57A7E}" type="datetimeFigureOut">
              <a:rPr lang="en-GB" smtClean="0"/>
              <a:t>26/02/2026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CD4B27-1036-4D71-BF7D-57781359224E}" type="slidenum">
              <a:rPr lang="en-GB" smtClean="0"/>
              <a:t>‹#›</a:t>
            </a:fld>
            <a:endParaRPr lang="en-GB"/>
          </a:p>
        </p:txBody>
      </p:sp>
    </p:spTree>
    <p:extLst>
      <p:ext uri="{BB962C8B-B14F-4D97-AF65-F5344CB8AC3E}">
        <p14:creationId xmlns:p14="http://schemas.microsoft.com/office/powerpoint/2010/main" val="3277927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Skills – problem exploration (reframing), open to new ideas, cognitive skills (divergent, convergent thinking), willpower, self-awareness. Recruit and promote individuals with these skills. Ensure there is diversity in the organisation. </a:t>
            </a:r>
          </a:p>
          <a:p>
            <a:r>
              <a:rPr lang="en-GB" dirty="0"/>
              <a:t>Group dynamics – vision, psychological safety, culture that supports ideas, constructive challenge.</a:t>
            </a:r>
          </a:p>
          <a:p>
            <a:r>
              <a:rPr lang="en-GB" dirty="0"/>
              <a:t>Context – physical space that supports creativity, reward systems, autonomy, time to explore, supportive culture and leadership, organisational reaction to risk-taking and failure.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9AB93BE-C8CB-41D2-A82B-4DE14C076F43}"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7899241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4CD4B27-1036-4D71-BF7D-57781359224E}" type="slidenum">
              <a:rPr lang="en-GB" smtClean="0"/>
              <a:t>17</a:t>
            </a:fld>
            <a:endParaRPr lang="en-GB"/>
          </a:p>
        </p:txBody>
      </p:sp>
    </p:spTree>
    <p:extLst>
      <p:ext uri="{BB962C8B-B14F-4D97-AF65-F5344CB8AC3E}">
        <p14:creationId xmlns:p14="http://schemas.microsoft.com/office/powerpoint/2010/main" val="41189313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a:p>
            <a:endParaRPr lang="en-US" altLang="en-US" dirty="0"/>
          </a:p>
        </p:txBody>
      </p:sp>
    </p:spTree>
    <p:extLst>
      <p:ext uri="{BB962C8B-B14F-4D97-AF65-F5344CB8AC3E}">
        <p14:creationId xmlns:p14="http://schemas.microsoft.com/office/powerpoint/2010/main" val="5745103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Rot="1" noChangeAspect="1" noChangeArrowheads="1" noTextEdit="1"/>
          </p:cNvSpPr>
          <p:nvPr>
            <p:ph type="sldImg"/>
          </p:nvPr>
        </p:nvSpPr>
        <p:spPr>
          <a:ln/>
        </p:spPr>
      </p:sp>
      <p:sp>
        <p:nvSpPr>
          <p:cNvPr id="6246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Tree>
    <p:extLst>
      <p:ext uri="{BB962C8B-B14F-4D97-AF65-F5344CB8AC3E}">
        <p14:creationId xmlns:p14="http://schemas.microsoft.com/office/powerpoint/2010/main" val="11722798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about need to brainstorm, collaborate, access to resources, communication with other departments. Should everyone work in the office? Hybrid working?</a:t>
            </a:r>
          </a:p>
        </p:txBody>
      </p:sp>
      <p:sp>
        <p:nvSpPr>
          <p:cNvPr id="4" name="Slide Number Placeholder 3"/>
          <p:cNvSpPr>
            <a:spLocks noGrp="1"/>
          </p:cNvSpPr>
          <p:nvPr>
            <p:ph type="sldNum" sz="quarter" idx="5"/>
          </p:nvPr>
        </p:nvSpPr>
        <p:spPr/>
        <p:txBody>
          <a:bodyPr/>
          <a:lstStyle/>
          <a:p>
            <a:fld id="{D4CD4B27-1036-4D71-BF7D-57781359224E}" type="slidenum">
              <a:rPr lang="en-GB" smtClean="0"/>
              <a:t>25</a:t>
            </a:fld>
            <a:endParaRPr lang="en-GB"/>
          </a:p>
        </p:txBody>
      </p:sp>
    </p:spTree>
    <p:extLst>
      <p:ext uri="{BB962C8B-B14F-4D97-AF65-F5344CB8AC3E}">
        <p14:creationId xmlns:p14="http://schemas.microsoft.com/office/powerpoint/2010/main" val="3973257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4CD4B27-1036-4D71-BF7D-57781359224E}" type="slidenum">
              <a:rPr lang="en-GB" smtClean="0"/>
              <a:t>34</a:t>
            </a:fld>
            <a:endParaRPr lang="en-GB"/>
          </a:p>
        </p:txBody>
      </p:sp>
    </p:spTree>
    <p:extLst>
      <p:ext uri="{BB962C8B-B14F-4D97-AF65-F5344CB8AC3E}">
        <p14:creationId xmlns:p14="http://schemas.microsoft.com/office/powerpoint/2010/main" val="471071389"/>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a:lstStyle/>
            <a:p>
              <a:endParaRPr lang="en-GB"/>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a:lstStyle/>
            <a:p>
              <a:endParaRPr lang="en-GB"/>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FC72141-AE0A-4216-A982-2C701C29F188}" type="datetimeFigureOut">
              <a:rPr lang="en-GB" smtClean="0"/>
              <a:t>26/02/2026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8D08F033-0C37-4447-A2A4-38CAFF906A18}" type="slidenum">
              <a:rPr lang="en-GB" smtClean="0"/>
              <a:t>‹#›</a:t>
            </a:fld>
            <a:endParaRPr lang="en-GB"/>
          </a:p>
        </p:txBody>
      </p:sp>
    </p:spTree>
    <p:extLst>
      <p:ext uri="{BB962C8B-B14F-4D97-AF65-F5344CB8AC3E}">
        <p14:creationId xmlns:p14="http://schemas.microsoft.com/office/powerpoint/2010/main" val="28221193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C72141-AE0A-4216-A982-2C701C29F188}" type="datetimeFigureOut">
              <a:rPr lang="en-GB" smtClean="0"/>
              <a:t>26/02/2026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920313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4FC72141-AE0A-4216-A982-2C701C29F188}" type="datetimeFigureOut">
              <a:rPr lang="en-GB" smtClean="0"/>
              <a:t>26/02/2026</a:t>
            </a:fld>
            <a:endParaRPr lang="en-GB"/>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8D08F033-0C37-4447-A2A4-38CAFF906A18}" type="slidenum">
              <a:rPr lang="en-GB" smtClean="0"/>
              <a:t>‹#›</a:t>
            </a:fld>
            <a:endParaRPr lang="en-GB"/>
          </a:p>
        </p:txBody>
      </p:sp>
    </p:spTree>
    <p:extLst>
      <p:ext uri="{BB962C8B-B14F-4D97-AF65-F5344CB8AC3E}">
        <p14:creationId xmlns:p14="http://schemas.microsoft.com/office/powerpoint/2010/main" val="12537307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FC72141-AE0A-4216-A982-2C701C29F188}" type="datetimeFigureOut">
              <a:rPr lang="en-GB" smtClean="0"/>
              <a:t>26/02/2026</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13930966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FC72141-AE0A-4216-A982-2C701C29F188}" type="datetimeFigureOut">
              <a:rPr lang="en-GB" smtClean="0"/>
              <a:t>26/02/2026</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677746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FC72141-AE0A-4216-A982-2C701C29F188}" type="datetimeFigureOut">
              <a:rPr lang="en-GB" smtClean="0"/>
              <a:t>26/02/2026</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188390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C72141-AE0A-4216-A982-2C701C29F188}" type="datetimeFigureOut">
              <a:rPr lang="en-GB" smtClean="0"/>
              <a:t>26/02/2026</a:t>
            </a:fld>
            <a:endParaRPr lang="en-GB"/>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0292763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C72141-AE0A-4216-A982-2C701C29F188}" type="datetimeFigureOut">
              <a:rPr lang="en-GB" smtClean="0"/>
              <a:t>26/02/2026</a:t>
            </a:fld>
            <a:endParaRPr lang="en-GB"/>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GB"/>
            </a:p>
          </p:txBody>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a:lstStyle/>
            <a:p>
              <a:endParaRPr lang="en-GB"/>
            </a:p>
          </p:txBody>
        </p:sp>
      </p:gr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42105821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C72141-AE0A-4216-A982-2C701C29F188}" type="datetimeFigureOut">
              <a:rPr lang="en-GB" smtClean="0"/>
              <a:t>26/02/2026</a:t>
            </a:fld>
            <a:endParaRPr lang="en-GB"/>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12040391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C72141-AE0A-4216-A982-2C701C29F188}" type="datetimeFigureOut">
              <a:rPr lang="en-GB" smtClean="0"/>
              <a:t>26/02/2026</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15756377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C72141-AE0A-4216-A982-2C701C29F188}" type="datetimeFigureOut">
              <a:rPr lang="en-GB" smtClean="0"/>
              <a:t>26/02/2026</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9613323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dirty="0"/>
          </a:p>
        </p:txBody>
      </p:sp>
    </p:spTree>
    <p:extLst>
      <p:ext uri="{BB962C8B-B14F-4D97-AF65-F5344CB8AC3E}">
        <p14:creationId xmlns:p14="http://schemas.microsoft.com/office/powerpoint/2010/main" val="42103910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02/26/2026</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5714800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3.png"/><Relationship Id="rId2" Type="http://schemas.openxmlformats.org/officeDocument/2006/relationships/slideLayout" Target="../slideLayouts/slideLayout2.xml"/><Relationship Id="rId16" Type="http://schemas.microsoft.com/office/2007/relationships/hdphoto" Target="../media/hdphoto1.wdp"/><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4FC72141-AE0A-4216-A982-2C701C29F188}" type="datetimeFigureOut">
              <a:rPr lang="en-GB" smtClean="0"/>
              <a:t>26/02/2026</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5">
                <a:duotone>
                  <a:schemeClr val="accent1">
                    <a:shade val="45000"/>
                    <a:satMod val="135000"/>
                  </a:schemeClr>
                  <a:prstClr val="white"/>
                </a:duotone>
                <a:extLst>
                  <a:ext uri="{BEBA8EAE-BF5A-486C-A8C5-ECC9F3942E4B}">
                    <a14:imgProps xmlns:a14="http://schemas.microsoft.com/office/drawing/2010/main">
                      <a14:imgLayer r:embed="rId16">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GB"/>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GB"/>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8D08F033-0C37-4447-A2A4-38CAFF906A18}" type="slidenum">
              <a:rPr lang="en-GB" smtClean="0"/>
              <a:t>‹#›</a:t>
            </a:fld>
            <a:endParaRPr lang="en-GB"/>
          </a:p>
        </p:txBody>
      </p:sp>
    </p:spTree>
    <p:extLst>
      <p:ext uri="{BB962C8B-B14F-4D97-AF65-F5344CB8AC3E}">
        <p14:creationId xmlns:p14="http://schemas.microsoft.com/office/powerpoint/2010/main" val="2638382070"/>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72" r:id="rId12"/>
    <p:sldLayoutId id="2147483686" r:id="rId13"/>
  </p:sldLayoutIdLst>
  <p:txStyles>
    <p:titleStyle>
      <a:lvl1pPr algn="l" defTabSz="914400" rtl="0" eaLnBrk="1" latinLnBrk="0" hangingPunct="1">
        <a:lnSpc>
          <a:spcPct val="90000"/>
        </a:lnSpc>
        <a:spcBef>
          <a:spcPct val="0"/>
        </a:spcBef>
        <a:buNone/>
        <a:defRPr sz="5400" kern="1200" cap="all" baseline="0">
          <a:blipFill>
            <a:blip r:embed="rId17">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xml"/><Relationship Id="rId4" Type="http://schemas.microsoft.com/office/2007/relationships/hdphoto" Target="../media/hdphoto2.wdp"/></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microsoft.com/office/2007/relationships/hdphoto" Target="../media/hdphoto2.wdp"/><Relationship Id="rId7"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6.png"/><Relationship Id="rId5" Type="http://schemas.microsoft.com/office/2007/relationships/hdphoto" Target="../media/hdphoto1.wdp"/><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tags" Target="../tags/tag8.xml"/><Relationship Id="rId13" Type="http://schemas.openxmlformats.org/officeDocument/2006/relationships/tags" Target="../tags/tag13.xml"/><Relationship Id="rId18" Type="http://schemas.openxmlformats.org/officeDocument/2006/relationships/tags" Target="../tags/tag18.xml"/><Relationship Id="rId3" Type="http://schemas.openxmlformats.org/officeDocument/2006/relationships/tags" Target="../tags/tag3.xml"/><Relationship Id="rId7" Type="http://schemas.openxmlformats.org/officeDocument/2006/relationships/tags" Target="../tags/tag7.xml"/><Relationship Id="rId12" Type="http://schemas.openxmlformats.org/officeDocument/2006/relationships/tags" Target="../tags/tag12.xml"/><Relationship Id="rId17" Type="http://schemas.openxmlformats.org/officeDocument/2006/relationships/tags" Target="../tags/tag17.xml"/><Relationship Id="rId2" Type="http://schemas.openxmlformats.org/officeDocument/2006/relationships/tags" Target="../tags/tag2.xml"/><Relationship Id="rId16" Type="http://schemas.openxmlformats.org/officeDocument/2006/relationships/tags" Target="../tags/tag16.xml"/><Relationship Id="rId1" Type="http://schemas.openxmlformats.org/officeDocument/2006/relationships/tags" Target="../tags/tag1.xml"/><Relationship Id="rId6" Type="http://schemas.openxmlformats.org/officeDocument/2006/relationships/tags" Target="../tags/tag6.xml"/><Relationship Id="rId11" Type="http://schemas.openxmlformats.org/officeDocument/2006/relationships/tags" Target="../tags/tag11.xml"/><Relationship Id="rId5" Type="http://schemas.openxmlformats.org/officeDocument/2006/relationships/tags" Target="../tags/tag5.xml"/><Relationship Id="rId15" Type="http://schemas.openxmlformats.org/officeDocument/2006/relationships/tags" Target="../tags/tag15.xml"/><Relationship Id="rId10" Type="http://schemas.openxmlformats.org/officeDocument/2006/relationships/tags" Target="../tags/tag10.xml"/><Relationship Id="rId19" Type="http://schemas.openxmlformats.org/officeDocument/2006/relationships/slideLayout" Target="../slideLayouts/slideLayout13.xml"/><Relationship Id="rId4" Type="http://schemas.openxmlformats.org/officeDocument/2006/relationships/tags" Target="../tags/tag4.xml"/><Relationship Id="rId9" Type="http://schemas.openxmlformats.org/officeDocument/2006/relationships/tags" Target="../tags/tag9.xml"/><Relationship Id="rId14" Type="http://schemas.openxmlformats.org/officeDocument/2006/relationships/tags" Target="../tags/tag14.xml"/></Relationships>
</file>

<file path=ppt/slides/_rels/slide4.xml.rels><?xml version="1.0" encoding="UTF-8" standalone="yes"?>
<Relationships xmlns="http://schemas.openxmlformats.org/package/2006/relationships"><Relationship Id="rId8" Type="http://schemas.openxmlformats.org/officeDocument/2006/relationships/tags" Target="../tags/tag26.xml"/><Relationship Id="rId13" Type="http://schemas.openxmlformats.org/officeDocument/2006/relationships/tags" Target="../tags/tag31.xml"/><Relationship Id="rId18" Type="http://schemas.openxmlformats.org/officeDocument/2006/relationships/tags" Target="../tags/tag36.xml"/><Relationship Id="rId3" Type="http://schemas.openxmlformats.org/officeDocument/2006/relationships/tags" Target="../tags/tag21.xml"/><Relationship Id="rId7" Type="http://schemas.openxmlformats.org/officeDocument/2006/relationships/tags" Target="../tags/tag25.xml"/><Relationship Id="rId12" Type="http://schemas.openxmlformats.org/officeDocument/2006/relationships/tags" Target="../tags/tag30.xml"/><Relationship Id="rId17" Type="http://schemas.openxmlformats.org/officeDocument/2006/relationships/tags" Target="../tags/tag35.xml"/><Relationship Id="rId2" Type="http://schemas.openxmlformats.org/officeDocument/2006/relationships/tags" Target="../tags/tag20.xml"/><Relationship Id="rId16" Type="http://schemas.openxmlformats.org/officeDocument/2006/relationships/tags" Target="../tags/tag34.xml"/><Relationship Id="rId1" Type="http://schemas.openxmlformats.org/officeDocument/2006/relationships/tags" Target="../tags/tag19.xml"/><Relationship Id="rId6" Type="http://schemas.openxmlformats.org/officeDocument/2006/relationships/tags" Target="../tags/tag24.xml"/><Relationship Id="rId11" Type="http://schemas.openxmlformats.org/officeDocument/2006/relationships/tags" Target="../tags/tag29.xml"/><Relationship Id="rId5" Type="http://schemas.openxmlformats.org/officeDocument/2006/relationships/tags" Target="../tags/tag23.xml"/><Relationship Id="rId15" Type="http://schemas.openxmlformats.org/officeDocument/2006/relationships/tags" Target="../tags/tag33.xml"/><Relationship Id="rId10" Type="http://schemas.openxmlformats.org/officeDocument/2006/relationships/tags" Target="../tags/tag28.xml"/><Relationship Id="rId19" Type="http://schemas.openxmlformats.org/officeDocument/2006/relationships/slideLayout" Target="../slideLayouts/slideLayout13.xml"/><Relationship Id="rId4" Type="http://schemas.openxmlformats.org/officeDocument/2006/relationships/tags" Target="../tags/tag22.xml"/><Relationship Id="rId9" Type="http://schemas.openxmlformats.org/officeDocument/2006/relationships/tags" Target="../tags/tag27.xml"/><Relationship Id="rId14" Type="http://schemas.openxmlformats.org/officeDocument/2006/relationships/tags" Target="../tags/tag32.xml"/></Relationships>
</file>

<file path=ppt/slides/_rels/slide5.xml.rels><?xml version="1.0" encoding="UTF-8" standalone="yes"?>
<Relationships xmlns="http://schemas.openxmlformats.org/package/2006/relationships"><Relationship Id="rId8" Type="http://schemas.openxmlformats.org/officeDocument/2006/relationships/tags" Target="../tags/tag44.xml"/><Relationship Id="rId13" Type="http://schemas.openxmlformats.org/officeDocument/2006/relationships/tags" Target="../tags/tag49.xml"/><Relationship Id="rId18" Type="http://schemas.openxmlformats.org/officeDocument/2006/relationships/slideLayout" Target="../slideLayouts/slideLayout13.xml"/><Relationship Id="rId3" Type="http://schemas.openxmlformats.org/officeDocument/2006/relationships/tags" Target="../tags/tag39.xml"/><Relationship Id="rId7" Type="http://schemas.openxmlformats.org/officeDocument/2006/relationships/tags" Target="../tags/tag43.xml"/><Relationship Id="rId12" Type="http://schemas.openxmlformats.org/officeDocument/2006/relationships/tags" Target="../tags/tag48.xml"/><Relationship Id="rId17" Type="http://schemas.openxmlformats.org/officeDocument/2006/relationships/tags" Target="../tags/tag53.xml"/><Relationship Id="rId2" Type="http://schemas.openxmlformats.org/officeDocument/2006/relationships/tags" Target="../tags/tag38.xml"/><Relationship Id="rId16" Type="http://schemas.openxmlformats.org/officeDocument/2006/relationships/tags" Target="../tags/tag52.xml"/><Relationship Id="rId1" Type="http://schemas.openxmlformats.org/officeDocument/2006/relationships/tags" Target="../tags/tag37.xml"/><Relationship Id="rId6" Type="http://schemas.openxmlformats.org/officeDocument/2006/relationships/tags" Target="../tags/tag42.xml"/><Relationship Id="rId11" Type="http://schemas.openxmlformats.org/officeDocument/2006/relationships/tags" Target="../tags/tag47.xml"/><Relationship Id="rId5" Type="http://schemas.openxmlformats.org/officeDocument/2006/relationships/tags" Target="../tags/tag41.xml"/><Relationship Id="rId15" Type="http://schemas.openxmlformats.org/officeDocument/2006/relationships/tags" Target="../tags/tag51.xml"/><Relationship Id="rId10" Type="http://schemas.openxmlformats.org/officeDocument/2006/relationships/tags" Target="../tags/tag46.xml"/><Relationship Id="rId4" Type="http://schemas.openxmlformats.org/officeDocument/2006/relationships/tags" Target="../tags/tag40.xml"/><Relationship Id="rId9" Type="http://schemas.openxmlformats.org/officeDocument/2006/relationships/tags" Target="../tags/tag45.xml"/><Relationship Id="rId14" Type="http://schemas.openxmlformats.org/officeDocument/2006/relationships/tags" Target="../tags/tag50.xml"/></Relationships>
</file>

<file path=ppt/slides/_rels/slide6.xml.rels><?xml version="1.0" encoding="UTF-8" standalone="yes"?>
<Relationships xmlns="http://schemas.openxmlformats.org/package/2006/relationships"><Relationship Id="rId8" Type="http://schemas.openxmlformats.org/officeDocument/2006/relationships/tags" Target="../tags/tag61.xml"/><Relationship Id="rId13" Type="http://schemas.openxmlformats.org/officeDocument/2006/relationships/tags" Target="../tags/tag66.xml"/><Relationship Id="rId18" Type="http://schemas.openxmlformats.org/officeDocument/2006/relationships/tags" Target="../tags/tag71.xml"/><Relationship Id="rId26" Type="http://schemas.openxmlformats.org/officeDocument/2006/relationships/tags" Target="../tags/tag79.xml"/><Relationship Id="rId3" Type="http://schemas.openxmlformats.org/officeDocument/2006/relationships/tags" Target="../tags/tag56.xml"/><Relationship Id="rId21" Type="http://schemas.openxmlformats.org/officeDocument/2006/relationships/tags" Target="../tags/tag74.xml"/><Relationship Id="rId7" Type="http://schemas.openxmlformats.org/officeDocument/2006/relationships/tags" Target="../tags/tag60.xml"/><Relationship Id="rId12" Type="http://schemas.openxmlformats.org/officeDocument/2006/relationships/tags" Target="../tags/tag65.xml"/><Relationship Id="rId17" Type="http://schemas.openxmlformats.org/officeDocument/2006/relationships/tags" Target="../tags/tag70.xml"/><Relationship Id="rId25" Type="http://schemas.openxmlformats.org/officeDocument/2006/relationships/tags" Target="../tags/tag78.xml"/><Relationship Id="rId2" Type="http://schemas.openxmlformats.org/officeDocument/2006/relationships/tags" Target="../tags/tag55.xml"/><Relationship Id="rId16" Type="http://schemas.openxmlformats.org/officeDocument/2006/relationships/tags" Target="../tags/tag69.xml"/><Relationship Id="rId20" Type="http://schemas.openxmlformats.org/officeDocument/2006/relationships/tags" Target="../tags/tag73.xml"/><Relationship Id="rId1" Type="http://schemas.openxmlformats.org/officeDocument/2006/relationships/tags" Target="../tags/tag54.xml"/><Relationship Id="rId6" Type="http://schemas.openxmlformats.org/officeDocument/2006/relationships/tags" Target="../tags/tag59.xml"/><Relationship Id="rId11" Type="http://schemas.openxmlformats.org/officeDocument/2006/relationships/tags" Target="../tags/tag64.xml"/><Relationship Id="rId24" Type="http://schemas.openxmlformats.org/officeDocument/2006/relationships/tags" Target="../tags/tag77.xml"/><Relationship Id="rId5" Type="http://schemas.openxmlformats.org/officeDocument/2006/relationships/tags" Target="../tags/tag58.xml"/><Relationship Id="rId15" Type="http://schemas.openxmlformats.org/officeDocument/2006/relationships/tags" Target="../tags/tag68.xml"/><Relationship Id="rId23" Type="http://schemas.openxmlformats.org/officeDocument/2006/relationships/tags" Target="../tags/tag76.xml"/><Relationship Id="rId10" Type="http://schemas.openxmlformats.org/officeDocument/2006/relationships/tags" Target="../tags/tag63.xml"/><Relationship Id="rId19" Type="http://schemas.openxmlformats.org/officeDocument/2006/relationships/tags" Target="../tags/tag72.xml"/><Relationship Id="rId4" Type="http://schemas.openxmlformats.org/officeDocument/2006/relationships/tags" Target="../tags/tag57.xml"/><Relationship Id="rId9" Type="http://schemas.openxmlformats.org/officeDocument/2006/relationships/tags" Target="../tags/tag62.xml"/><Relationship Id="rId14" Type="http://schemas.openxmlformats.org/officeDocument/2006/relationships/tags" Target="../tags/tag67.xml"/><Relationship Id="rId22" Type="http://schemas.openxmlformats.org/officeDocument/2006/relationships/tags" Target="../tags/tag75.xml"/><Relationship Id="rId27"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microsoft.com/office/2007/relationships/hdphoto" Target="../media/hdphoto3.wdp"/><Relationship Id="rId7" Type="http://schemas.openxmlformats.org/officeDocument/2006/relationships/diagramLayout" Target="../diagrams/layout1.xml"/><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diagramData" Target="../diagrams/data1.xml"/><Relationship Id="rId5" Type="http://schemas.microsoft.com/office/2007/relationships/hdphoto" Target="../media/hdphoto2.wdp"/><Relationship Id="rId10" Type="http://schemas.microsoft.com/office/2007/relationships/diagramDrawing" Target="../diagrams/drawing1.xml"/><Relationship Id="rId4" Type="http://schemas.openxmlformats.org/officeDocument/2006/relationships/image" Target="../media/image4.png"/><Relationship Id="rId9" Type="http://schemas.openxmlformats.org/officeDocument/2006/relationships/diagramColors" Target="../diagrams/colors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2.png"/><Relationship Id="rId4" Type="http://schemas.microsoft.com/office/2007/relationships/hdphoto" Target="../media/hdphoto2.wdp"/></Relationships>
</file>

<file path=ppt/slides/_rels/slide1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8" Type="http://schemas.openxmlformats.org/officeDocument/2006/relationships/tags" Target="../tags/tag87.xml"/><Relationship Id="rId13" Type="http://schemas.openxmlformats.org/officeDocument/2006/relationships/tags" Target="../tags/tag92.xml"/><Relationship Id="rId18" Type="http://schemas.openxmlformats.org/officeDocument/2006/relationships/tags" Target="../tags/tag97.xml"/><Relationship Id="rId3" Type="http://schemas.openxmlformats.org/officeDocument/2006/relationships/tags" Target="../tags/tag82.xml"/><Relationship Id="rId7" Type="http://schemas.openxmlformats.org/officeDocument/2006/relationships/tags" Target="../tags/tag86.xml"/><Relationship Id="rId12" Type="http://schemas.openxmlformats.org/officeDocument/2006/relationships/tags" Target="../tags/tag91.xml"/><Relationship Id="rId17" Type="http://schemas.openxmlformats.org/officeDocument/2006/relationships/tags" Target="../tags/tag96.xml"/><Relationship Id="rId2" Type="http://schemas.openxmlformats.org/officeDocument/2006/relationships/tags" Target="../tags/tag81.xml"/><Relationship Id="rId16" Type="http://schemas.openxmlformats.org/officeDocument/2006/relationships/tags" Target="../tags/tag95.xml"/><Relationship Id="rId1" Type="http://schemas.openxmlformats.org/officeDocument/2006/relationships/tags" Target="../tags/tag80.xml"/><Relationship Id="rId6" Type="http://schemas.openxmlformats.org/officeDocument/2006/relationships/tags" Target="../tags/tag85.xml"/><Relationship Id="rId11" Type="http://schemas.openxmlformats.org/officeDocument/2006/relationships/tags" Target="../tags/tag90.xml"/><Relationship Id="rId5" Type="http://schemas.openxmlformats.org/officeDocument/2006/relationships/tags" Target="../tags/tag84.xml"/><Relationship Id="rId15" Type="http://schemas.openxmlformats.org/officeDocument/2006/relationships/tags" Target="../tags/tag94.xml"/><Relationship Id="rId10" Type="http://schemas.openxmlformats.org/officeDocument/2006/relationships/tags" Target="../tags/tag89.xml"/><Relationship Id="rId19" Type="http://schemas.openxmlformats.org/officeDocument/2006/relationships/slideLayout" Target="../slideLayouts/slideLayout13.xml"/><Relationship Id="rId4" Type="http://schemas.openxmlformats.org/officeDocument/2006/relationships/tags" Target="../tags/tag83.xml"/><Relationship Id="rId9" Type="http://schemas.openxmlformats.org/officeDocument/2006/relationships/tags" Target="../tags/tag88.xml"/><Relationship Id="rId14" Type="http://schemas.openxmlformats.org/officeDocument/2006/relationships/tags" Target="../tags/tag93.xml"/></Relationships>
</file>

<file path=ppt/slides/_rels/slide13.xml.rels><?xml version="1.0" encoding="UTF-8" standalone="yes"?>
<Relationships xmlns="http://schemas.openxmlformats.org/package/2006/relationships"><Relationship Id="rId8" Type="http://schemas.openxmlformats.org/officeDocument/2006/relationships/tags" Target="../tags/tag105.xml"/><Relationship Id="rId13" Type="http://schemas.openxmlformats.org/officeDocument/2006/relationships/tags" Target="../tags/tag110.xml"/><Relationship Id="rId18" Type="http://schemas.openxmlformats.org/officeDocument/2006/relationships/tags" Target="../tags/tag115.xml"/><Relationship Id="rId3" Type="http://schemas.openxmlformats.org/officeDocument/2006/relationships/tags" Target="../tags/tag100.xml"/><Relationship Id="rId7" Type="http://schemas.openxmlformats.org/officeDocument/2006/relationships/tags" Target="../tags/tag104.xml"/><Relationship Id="rId12" Type="http://schemas.openxmlformats.org/officeDocument/2006/relationships/tags" Target="../tags/tag109.xml"/><Relationship Id="rId17" Type="http://schemas.openxmlformats.org/officeDocument/2006/relationships/tags" Target="../tags/tag114.xml"/><Relationship Id="rId2" Type="http://schemas.openxmlformats.org/officeDocument/2006/relationships/tags" Target="../tags/tag99.xml"/><Relationship Id="rId16" Type="http://schemas.openxmlformats.org/officeDocument/2006/relationships/tags" Target="../tags/tag113.xml"/><Relationship Id="rId1" Type="http://schemas.openxmlformats.org/officeDocument/2006/relationships/tags" Target="../tags/tag98.xml"/><Relationship Id="rId6" Type="http://schemas.openxmlformats.org/officeDocument/2006/relationships/tags" Target="../tags/tag103.xml"/><Relationship Id="rId11" Type="http://schemas.openxmlformats.org/officeDocument/2006/relationships/tags" Target="../tags/tag108.xml"/><Relationship Id="rId5" Type="http://schemas.openxmlformats.org/officeDocument/2006/relationships/tags" Target="../tags/tag102.xml"/><Relationship Id="rId15" Type="http://schemas.openxmlformats.org/officeDocument/2006/relationships/tags" Target="../tags/tag112.xml"/><Relationship Id="rId10" Type="http://schemas.openxmlformats.org/officeDocument/2006/relationships/tags" Target="../tags/tag107.xml"/><Relationship Id="rId19" Type="http://schemas.openxmlformats.org/officeDocument/2006/relationships/slideLayout" Target="../slideLayouts/slideLayout13.xml"/><Relationship Id="rId4" Type="http://schemas.openxmlformats.org/officeDocument/2006/relationships/tags" Target="../tags/tag101.xml"/><Relationship Id="rId9" Type="http://schemas.openxmlformats.org/officeDocument/2006/relationships/tags" Target="../tags/tag106.xml"/><Relationship Id="rId14" Type="http://schemas.openxmlformats.org/officeDocument/2006/relationships/tags" Target="../tags/tag111.xml"/></Relationships>
</file>

<file path=ppt/slides/_rels/slide14.xml.rels><?xml version="1.0" encoding="UTF-8" standalone="yes"?>
<Relationships xmlns="http://schemas.openxmlformats.org/package/2006/relationships"><Relationship Id="rId8" Type="http://schemas.openxmlformats.org/officeDocument/2006/relationships/tags" Target="../tags/tag123.xml"/><Relationship Id="rId13" Type="http://schemas.openxmlformats.org/officeDocument/2006/relationships/tags" Target="../tags/tag128.xml"/><Relationship Id="rId18" Type="http://schemas.openxmlformats.org/officeDocument/2006/relationships/tags" Target="../tags/tag133.xml"/><Relationship Id="rId3" Type="http://schemas.openxmlformats.org/officeDocument/2006/relationships/tags" Target="../tags/tag118.xml"/><Relationship Id="rId7" Type="http://schemas.openxmlformats.org/officeDocument/2006/relationships/tags" Target="../tags/tag122.xml"/><Relationship Id="rId12" Type="http://schemas.openxmlformats.org/officeDocument/2006/relationships/tags" Target="../tags/tag127.xml"/><Relationship Id="rId17" Type="http://schemas.openxmlformats.org/officeDocument/2006/relationships/tags" Target="../tags/tag132.xml"/><Relationship Id="rId2" Type="http://schemas.openxmlformats.org/officeDocument/2006/relationships/tags" Target="../tags/tag117.xml"/><Relationship Id="rId16" Type="http://schemas.openxmlformats.org/officeDocument/2006/relationships/tags" Target="../tags/tag131.xml"/><Relationship Id="rId1" Type="http://schemas.openxmlformats.org/officeDocument/2006/relationships/tags" Target="../tags/tag116.xml"/><Relationship Id="rId6" Type="http://schemas.openxmlformats.org/officeDocument/2006/relationships/tags" Target="../tags/tag121.xml"/><Relationship Id="rId11" Type="http://schemas.openxmlformats.org/officeDocument/2006/relationships/tags" Target="../tags/tag126.xml"/><Relationship Id="rId5" Type="http://schemas.openxmlformats.org/officeDocument/2006/relationships/tags" Target="../tags/tag120.xml"/><Relationship Id="rId15" Type="http://schemas.openxmlformats.org/officeDocument/2006/relationships/tags" Target="../tags/tag130.xml"/><Relationship Id="rId10" Type="http://schemas.openxmlformats.org/officeDocument/2006/relationships/tags" Target="../tags/tag125.xml"/><Relationship Id="rId19" Type="http://schemas.openxmlformats.org/officeDocument/2006/relationships/slideLayout" Target="../slideLayouts/slideLayout13.xml"/><Relationship Id="rId4" Type="http://schemas.openxmlformats.org/officeDocument/2006/relationships/tags" Target="../tags/tag119.xml"/><Relationship Id="rId9" Type="http://schemas.openxmlformats.org/officeDocument/2006/relationships/tags" Target="../tags/tag124.xml"/><Relationship Id="rId14" Type="http://schemas.openxmlformats.org/officeDocument/2006/relationships/tags" Target="../tags/tag129.xml"/></Relationships>
</file>

<file path=ppt/slides/_rels/slide15.xml.rels><?xml version="1.0" encoding="UTF-8" standalone="yes"?>
<Relationships xmlns="http://schemas.openxmlformats.org/package/2006/relationships"><Relationship Id="rId8" Type="http://schemas.openxmlformats.org/officeDocument/2006/relationships/tags" Target="../tags/tag141.xml"/><Relationship Id="rId13" Type="http://schemas.openxmlformats.org/officeDocument/2006/relationships/tags" Target="../tags/tag146.xml"/><Relationship Id="rId18" Type="http://schemas.openxmlformats.org/officeDocument/2006/relationships/tags" Target="../tags/tag151.xml"/><Relationship Id="rId26" Type="http://schemas.openxmlformats.org/officeDocument/2006/relationships/tags" Target="../tags/tag159.xml"/><Relationship Id="rId3" Type="http://schemas.openxmlformats.org/officeDocument/2006/relationships/tags" Target="../tags/tag136.xml"/><Relationship Id="rId21" Type="http://schemas.openxmlformats.org/officeDocument/2006/relationships/tags" Target="../tags/tag154.xml"/><Relationship Id="rId7" Type="http://schemas.openxmlformats.org/officeDocument/2006/relationships/tags" Target="../tags/tag140.xml"/><Relationship Id="rId12" Type="http://schemas.openxmlformats.org/officeDocument/2006/relationships/tags" Target="../tags/tag145.xml"/><Relationship Id="rId17" Type="http://schemas.openxmlformats.org/officeDocument/2006/relationships/tags" Target="../tags/tag150.xml"/><Relationship Id="rId25" Type="http://schemas.openxmlformats.org/officeDocument/2006/relationships/tags" Target="../tags/tag158.xml"/><Relationship Id="rId2" Type="http://schemas.openxmlformats.org/officeDocument/2006/relationships/tags" Target="../tags/tag135.xml"/><Relationship Id="rId16" Type="http://schemas.openxmlformats.org/officeDocument/2006/relationships/tags" Target="../tags/tag149.xml"/><Relationship Id="rId20" Type="http://schemas.openxmlformats.org/officeDocument/2006/relationships/tags" Target="../tags/tag153.xml"/><Relationship Id="rId1" Type="http://schemas.openxmlformats.org/officeDocument/2006/relationships/tags" Target="../tags/tag134.xml"/><Relationship Id="rId6" Type="http://schemas.openxmlformats.org/officeDocument/2006/relationships/tags" Target="../tags/tag139.xml"/><Relationship Id="rId11" Type="http://schemas.openxmlformats.org/officeDocument/2006/relationships/tags" Target="../tags/tag144.xml"/><Relationship Id="rId24" Type="http://schemas.openxmlformats.org/officeDocument/2006/relationships/tags" Target="../tags/tag157.xml"/><Relationship Id="rId5" Type="http://schemas.openxmlformats.org/officeDocument/2006/relationships/tags" Target="../tags/tag138.xml"/><Relationship Id="rId15" Type="http://schemas.openxmlformats.org/officeDocument/2006/relationships/tags" Target="../tags/tag148.xml"/><Relationship Id="rId23" Type="http://schemas.openxmlformats.org/officeDocument/2006/relationships/tags" Target="../tags/tag156.xml"/><Relationship Id="rId10" Type="http://schemas.openxmlformats.org/officeDocument/2006/relationships/tags" Target="../tags/tag143.xml"/><Relationship Id="rId19" Type="http://schemas.openxmlformats.org/officeDocument/2006/relationships/tags" Target="../tags/tag152.xml"/><Relationship Id="rId4" Type="http://schemas.openxmlformats.org/officeDocument/2006/relationships/tags" Target="../tags/tag137.xml"/><Relationship Id="rId9" Type="http://schemas.openxmlformats.org/officeDocument/2006/relationships/tags" Target="../tags/tag142.xml"/><Relationship Id="rId14" Type="http://schemas.openxmlformats.org/officeDocument/2006/relationships/tags" Target="../tags/tag147.xml"/><Relationship Id="rId22" Type="http://schemas.openxmlformats.org/officeDocument/2006/relationships/tags" Target="../tags/tag155.xml"/><Relationship Id="rId27"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2.png"/><Relationship Id="rId4" Type="http://schemas.microsoft.com/office/2007/relationships/hdphoto" Target="../media/hdphoto3.wdp"/></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6.jpeg"/><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2.png"/><Relationship Id="rId4" Type="http://schemas.microsoft.com/office/2007/relationships/hdphoto" Target="../media/hdphoto2.wdp"/></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png"/></Relationships>
</file>

<file path=ppt/slides/_rels/slide21.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image" Target="../media/image2.png"/><Relationship Id="rId7"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8.xml"/><Relationship Id="rId6" Type="http://schemas.openxmlformats.org/officeDocument/2006/relationships/hyperlink" Target="https://businessandcafe.blog.hu/2016/10/20/minden_igenyt_kielegito_munkahelyi_kornyezet_a_vilag_legmenobb_irodai" TargetMode="External"/><Relationship Id="rId5" Type="http://schemas.openxmlformats.org/officeDocument/2006/relationships/image" Target="../media/image24.jpg"/><Relationship Id="rId4" Type="http://schemas.microsoft.com/office/2007/relationships/hdphoto" Target="../media/hdphoto1.wdp"/></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diagramColors" Target="../diagrams/colors4.xml"/><Relationship Id="rId3" Type="http://schemas.microsoft.com/office/2007/relationships/hdphoto" Target="../media/hdphoto2.wdp"/><Relationship Id="rId7" Type="http://schemas.openxmlformats.org/officeDocument/2006/relationships/diagramQuickStyle" Target="../diagrams/quickStyle4.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2.png"/><Relationship Id="rId9" Type="http://schemas.microsoft.com/office/2007/relationships/diagramDrawing" Target="../diagrams/drawing4.xml"/></Relationships>
</file>

<file path=ppt/slides/_rels/slide2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8" Type="http://schemas.microsoft.com/office/2007/relationships/diagramDrawing" Target="../diagrams/drawing5.xml"/><Relationship Id="rId3" Type="http://schemas.microsoft.com/office/2007/relationships/hdphoto" Target="../media/hdphoto2.wdp"/><Relationship Id="rId7" Type="http://schemas.openxmlformats.org/officeDocument/2006/relationships/diagramColors" Target="../diagrams/colors5.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31.xml.rels><?xml version="1.0" encoding="UTF-8" standalone="yes"?>
<Relationships xmlns="http://schemas.openxmlformats.org/package/2006/relationships"><Relationship Id="rId3" Type="http://schemas.microsoft.com/office/2007/relationships/hdphoto" Target="../media/hdphoto1.wdp"/><Relationship Id="rId7" Type="http://schemas.microsoft.com/office/2007/relationships/hdphoto" Target="../media/hdphoto2.wdp"/><Relationship Id="rId2" Type="http://schemas.openxmlformats.org/officeDocument/2006/relationships/image" Target="../media/image2.png"/><Relationship Id="rId1" Type="http://schemas.openxmlformats.org/officeDocument/2006/relationships/slideLayout" Target="../slideLayouts/slideLayout4.xml"/><Relationship Id="rId6" Type="http://schemas.openxmlformats.org/officeDocument/2006/relationships/image" Target="../media/image14.png"/><Relationship Id="rId5" Type="http://schemas.openxmlformats.org/officeDocument/2006/relationships/hyperlink" Target="https://www.publicdomainpictures.net/en/view-image.php?image=22224&amp;picture=nice-flower" TargetMode="External"/><Relationship Id="rId4" Type="http://schemas.openxmlformats.org/officeDocument/2006/relationships/image" Target="../media/image34.jp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Small white light bulbs with one large yellow light bulb drawn on a black surface">
            <a:extLst>
              <a:ext uri="{FF2B5EF4-FFF2-40B4-BE49-F238E27FC236}">
                <a16:creationId xmlns:a16="http://schemas.microsoft.com/office/drawing/2014/main" id="{3823508A-AD0D-5636-75AA-2774565CFC5F}"/>
              </a:ext>
            </a:extLst>
          </p:cNvPr>
          <p:cNvPicPr>
            <a:picLocks noChangeAspect="1"/>
          </p:cNvPicPr>
          <p:nvPr/>
        </p:nvPicPr>
        <p:blipFill>
          <a:blip r:embed="rId2"/>
          <a:srcRect t="8300" b="7430"/>
          <a:stretch>
            <a:fillRect/>
          </a:stretch>
        </p:blipFill>
        <p:spPr>
          <a:xfrm>
            <a:off x="-1" y="10"/>
            <a:ext cx="12191999" cy="6857990"/>
          </a:xfrm>
          <a:prstGeom prst="rect">
            <a:avLst/>
          </a:prstGeom>
        </p:spPr>
      </p:pic>
      <p:sp>
        <p:nvSpPr>
          <p:cNvPr id="9" name="Rectangle 8">
            <a:extLst>
              <a:ext uri="{FF2B5EF4-FFF2-40B4-BE49-F238E27FC236}">
                <a16:creationId xmlns:a16="http://schemas.microsoft.com/office/drawing/2014/main" id="{CD60390C-0E4C-4682-8246-AFA2E4985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3837459"/>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CEBA87F4-FB8A-4D91-B3F3-DFA78E0CC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3981573"/>
            <a:ext cx="10222992" cy="2078335"/>
          </a:xfrm>
          <a:prstGeom prst="rect">
            <a:avLst/>
          </a:prstGeom>
          <a:blipFill dpi="0" rotWithShape="1">
            <a:blip r:embed="rId3">
              <a:alphaModFix amt="9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69D7E18-781E-50B2-7B92-E54117010A72}"/>
              </a:ext>
            </a:extLst>
          </p:cNvPr>
          <p:cNvSpPr>
            <a:spLocks noGrp="1"/>
          </p:cNvSpPr>
          <p:nvPr>
            <p:ph type="ctrTitle"/>
          </p:nvPr>
        </p:nvSpPr>
        <p:spPr>
          <a:xfrm>
            <a:off x="1173480" y="4277802"/>
            <a:ext cx="6022449" cy="1622451"/>
          </a:xfrm>
        </p:spPr>
        <p:txBody>
          <a:bodyPr>
            <a:normAutofit/>
          </a:bodyPr>
          <a:lstStyle/>
          <a:p>
            <a:pPr algn="r"/>
            <a:r>
              <a:rPr lang="en-GB" sz="5600"/>
              <a:t>BMSW5013 Creativity and Innovation</a:t>
            </a:r>
          </a:p>
        </p:txBody>
      </p:sp>
      <p:sp>
        <p:nvSpPr>
          <p:cNvPr id="3" name="Subtitle 2">
            <a:extLst>
              <a:ext uri="{FF2B5EF4-FFF2-40B4-BE49-F238E27FC236}">
                <a16:creationId xmlns:a16="http://schemas.microsoft.com/office/drawing/2014/main" id="{BC746106-7D9F-C7A5-F1B1-4713A75C023A}"/>
              </a:ext>
            </a:extLst>
          </p:cNvPr>
          <p:cNvSpPr>
            <a:spLocks noGrp="1"/>
          </p:cNvSpPr>
          <p:nvPr>
            <p:ph type="subTitle" idx="1"/>
          </p:nvPr>
        </p:nvSpPr>
        <p:spPr>
          <a:xfrm>
            <a:off x="7534654" y="4190337"/>
            <a:ext cx="3483865" cy="1709917"/>
          </a:xfrm>
        </p:spPr>
        <p:txBody>
          <a:bodyPr anchor="ctr">
            <a:normAutofit/>
          </a:bodyPr>
          <a:lstStyle/>
          <a:p>
            <a:r>
              <a:rPr lang="en-GB" dirty="0"/>
              <a:t>Organisational Climate and Leadership</a:t>
            </a:r>
          </a:p>
        </p:txBody>
      </p:sp>
      <p:sp>
        <p:nvSpPr>
          <p:cNvPr id="13" name="Rectangle 12">
            <a:extLst>
              <a:ext uri="{FF2B5EF4-FFF2-40B4-BE49-F238E27FC236}">
                <a16:creationId xmlns:a16="http://schemas.microsoft.com/office/drawing/2014/main" id="{D012A90F-45C2-4C9B-BAF6-9CE1F546C7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128670"/>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904775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2550AE69-AC86-4188-83E5-A856C4F1D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7" name="Rectangle 26">
            <a:extLst>
              <a:ext uri="{FF2B5EF4-FFF2-40B4-BE49-F238E27FC236}">
                <a16:creationId xmlns:a16="http://schemas.microsoft.com/office/drawing/2014/main" id="{EC4CA156-2C9D-4F0C-B229-88D8B5E17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8" name="Rectangle 27">
            <a:extLst>
              <a:ext uri="{FF2B5EF4-FFF2-40B4-BE49-F238E27FC236}">
                <a16:creationId xmlns:a16="http://schemas.microsoft.com/office/drawing/2014/main" id="{D7361ED3-EBE5-4EFC-8DA3-D0CE4BF2F4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29" name="Group 28">
            <a:extLst>
              <a:ext uri="{FF2B5EF4-FFF2-40B4-BE49-F238E27FC236}">
                <a16:creationId xmlns:a16="http://schemas.microsoft.com/office/drawing/2014/main" id="{85105087-7F16-4C94-837C-C454451166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30" name="Oval 29">
              <a:extLst>
                <a:ext uri="{FF2B5EF4-FFF2-40B4-BE49-F238E27FC236}">
                  <a16:creationId xmlns:a16="http://schemas.microsoft.com/office/drawing/2014/main" id="{4F2F3467-E50F-4A91-B27D-E324936A66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a:lstStyle/>
            <a:p>
              <a:endParaRPr lang="en-GB"/>
            </a:p>
          </p:txBody>
        </p:sp>
        <p:sp>
          <p:nvSpPr>
            <p:cNvPr id="31" name="Oval 30">
              <a:extLst>
                <a:ext uri="{FF2B5EF4-FFF2-40B4-BE49-F238E27FC236}">
                  <a16:creationId xmlns:a16="http://schemas.microsoft.com/office/drawing/2014/main" id="{D678BE03-AC84-4940-A7FD-5B143FE2D6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a:lstStyle/>
            <a:p>
              <a:endParaRPr lang="en-GB"/>
            </a:p>
          </p:txBody>
        </p:sp>
      </p:grpSp>
      <p:sp useBgFill="1">
        <p:nvSpPr>
          <p:cNvPr id="32" name="Rectangle 31">
            <a:extLst>
              <a:ext uri="{FF2B5EF4-FFF2-40B4-BE49-F238E27FC236}">
                <a16:creationId xmlns:a16="http://schemas.microsoft.com/office/drawing/2014/main" id="{19A1D830-E73C-47A9-A534-323CEEFF5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8F69FBEC-4C47-4288-962D-3FC20C79F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DE4CD2-2246-EBC0-C5A0-EE63EA929A2A}"/>
              </a:ext>
            </a:extLst>
          </p:cNvPr>
          <p:cNvSpPr>
            <a:spLocks noGrp="1"/>
          </p:cNvSpPr>
          <p:nvPr>
            <p:ph type="title"/>
          </p:nvPr>
        </p:nvSpPr>
        <p:spPr>
          <a:xfrm>
            <a:off x="6510248" y="-1782487"/>
            <a:ext cx="5915204" cy="3765666"/>
          </a:xfrm>
        </p:spPr>
        <p:txBody>
          <a:bodyPr vert="horz" lIns="91440" tIns="45720" rIns="91440" bIns="45720" rtlCol="0" anchor="b">
            <a:normAutofit/>
          </a:bodyPr>
          <a:lstStyle/>
          <a:p>
            <a:pPr>
              <a:lnSpc>
                <a:spcPct val="80000"/>
              </a:lnSpc>
            </a:pPr>
            <a:r>
              <a:rPr lang="en-US" sz="7200" dirty="0">
                <a:blipFill dpi="0" rotWithShape="1">
                  <a:blip r:embed="rId4"/>
                  <a:srcRect/>
                  <a:tile tx="6350" ty="-127000" sx="65000" sy="64000" flip="none" algn="tl"/>
                </a:blipFill>
              </a:rPr>
              <a:t>Why do you go to work? </a:t>
            </a:r>
          </a:p>
        </p:txBody>
      </p:sp>
      <p:pic>
        <p:nvPicPr>
          <p:cNvPr id="4" name="Picture 2" descr="Amazon.co.uk: Question of the Day : Alexa Skills">
            <a:extLst>
              <a:ext uri="{FF2B5EF4-FFF2-40B4-BE49-F238E27FC236}">
                <a16:creationId xmlns:a16="http://schemas.microsoft.com/office/drawing/2014/main" id="{7230E336-ADA7-9B6F-CE9E-A6A779028550}"/>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r="2" b="626"/>
          <a:stretch>
            <a:fillRect/>
          </a:stretch>
        </p:blipFill>
        <p:spPr bwMode="auto">
          <a:xfrm>
            <a:off x="20" y="10"/>
            <a:ext cx="6901088" cy="6857990"/>
          </a:xfrm>
          <a:prstGeom prst="rect">
            <a:avLst/>
          </a:prstGeom>
          <a:noFill/>
          <a:extLst>
            <a:ext uri="{909E8E84-426E-40DD-AFC4-6F175D3DCCD1}">
              <a14:hiddenFill xmlns:a14="http://schemas.microsoft.com/office/drawing/2010/main">
                <a:solidFill>
                  <a:srgbClr val="FFFFFF"/>
                </a:solidFill>
              </a14:hiddenFill>
            </a:ext>
          </a:extLst>
        </p:spPr>
      </p:pic>
      <p:grpSp>
        <p:nvGrpSpPr>
          <p:cNvPr id="34" name="Group 33">
            <a:extLst>
              <a:ext uri="{FF2B5EF4-FFF2-40B4-BE49-F238E27FC236}">
                <a16:creationId xmlns:a16="http://schemas.microsoft.com/office/drawing/2014/main" id="{54F6FC82-E588-4DA0-8096-0C3BD54F17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4" y="6229681"/>
            <a:ext cx="457200" cy="457200"/>
            <a:chOff x="11361456" y="6195813"/>
            <a:chExt cx="548640" cy="548640"/>
          </a:xfrm>
        </p:grpSpPr>
        <p:sp>
          <p:nvSpPr>
            <p:cNvPr id="24" name="Oval 23">
              <a:extLst>
                <a:ext uri="{FF2B5EF4-FFF2-40B4-BE49-F238E27FC236}">
                  <a16:creationId xmlns:a16="http://schemas.microsoft.com/office/drawing/2014/main" id="{E8898E90-044F-45FF-8B4D-CE0F6A630A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7">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5" name="Oval 24">
              <a:extLst>
                <a:ext uri="{FF2B5EF4-FFF2-40B4-BE49-F238E27FC236}">
                  <a16:creationId xmlns:a16="http://schemas.microsoft.com/office/drawing/2014/main" id="{923BF161-A852-4DA5-BB4C-2DFC336B77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pic>
        <p:nvPicPr>
          <p:cNvPr id="860" name="Picture 859">
            <a:extLst>
              <a:ext uri="{FF2B5EF4-FFF2-40B4-BE49-F238E27FC236}">
                <a16:creationId xmlns:a16="http://schemas.microsoft.com/office/drawing/2014/main" id="{191CB7A2-23A6-D54B-4E2B-C54CA6EF2E84}"/>
              </a:ext>
            </a:extLst>
          </p:cNvPr>
          <p:cNvPicPr>
            <a:picLocks noChangeAspect="1"/>
          </p:cNvPicPr>
          <p:nvPr/>
        </p:nvPicPr>
        <p:blipFill>
          <a:blip r:embed="rId8"/>
          <a:stretch>
            <a:fillRect/>
          </a:stretch>
        </p:blipFill>
        <p:spPr>
          <a:xfrm>
            <a:off x="6901108" y="1966656"/>
            <a:ext cx="3980455" cy="3980455"/>
          </a:xfrm>
          <a:prstGeom prst="rect">
            <a:avLst/>
          </a:prstGeom>
        </p:spPr>
      </p:pic>
    </p:spTree>
    <p:extLst>
      <p:ext uri="{BB962C8B-B14F-4D97-AF65-F5344CB8AC3E}">
        <p14:creationId xmlns:p14="http://schemas.microsoft.com/office/powerpoint/2010/main" val="12381531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p:txBody>
          <a:bodyPr/>
          <a:lstStyle/>
          <a:p>
            <a:r>
              <a:rPr lang="en-FI"/>
              <a:t>Why do you work?</a:t>
            </a: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Rounded Rectangle 3">
            <a:extLst>
              <a:ext uri="{FF2B5EF4-FFF2-40B4-BE49-F238E27FC236}">
                <a16:creationId xmlns:a16="http://schemas.microsoft.com/office/drawing/2014/main" id="{2C4244B2-C372-4F33-A7F9-F5E21A54816C}"/>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15/16</a:t>
            </a:r>
          </a:p>
        </p:txBody>
      </p:sp>
      <p:sp>
        <p:nvSpPr>
          <p:cNvPr id="5" name="Rounded Rectangle 4">
            <a:extLst>
              <a:ext uri="{FF2B5EF4-FFF2-40B4-BE49-F238E27FC236}">
                <a16:creationId xmlns:a16="http://schemas.microsoft.com/office/drawing/2014/main" id="{A8E44696-65F4-45B4-BE2C-E066EEB9A355}"/>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Question slide</a:t>
            </a:r>
          </a:p>
        </p:txBody>
      </p:sp>
      <p:sp>
        <p:nvSpPr>
          <p:cNvPr id="6" name="Snip Same Side Corner Rectangle 5">
            <a:extLst>
              <a:ext uri="{FF2B5EF4-FFF2-40B4-BE49-F238E27FC236}">
                <a16:creationId xmlns:a16="http://schemas.microsoft.com/office/drawing/2014/main" id="{9EB7BBC8-3013-4817-B515-52624DF2ADFB}"/>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34B334F4-643B-4CDA-A491-2F2E1B76D8A6}"/>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EFE10FD2-EFFD-450D-A4C9-B6BBEE2E620C}"/>
              </a:ext>
              <a:ext uri="{C183D7F6-B498-43B3-948B-1728B52AA6E4}">
                <adec:decorative xmlns:adec="http://schemas.microsoft.com/office/drawing/2017/decorative" val="1"/>
              </a:ext>
            </a:extLst>
          </p:cNvPr>
          <p:cNvSpPr/>
          <p:nvPr>
            <p:custDataLst>
              <p:tags r:id="rId8"/>
            </p:custDataLst>
          </p:nvPr>
        </p:nvSpPr>
        <p:spPr>
          <a:xfrm>
            <a:off x="11341100" y="6007100"/>
            <a:ext cx="762000" cy="762000"/>
          </a:xfrm>
          <a:prstGeom prst="ellipse">
            <a:avLst/>
          </a:prstGeom>
          <a:solidFill>
            <a:srgbClr val="D34817">
              <a:alpha val="0"/>
              <a:alpha val="0"/>
              <a:alpha val="0"/>
              <a:alpha val="0"/>
              <a:alpha val="0"/>
              <a:alpha val="0"/>
              <a:alpha val="0"/>
              <a:alpha val="0"/>
              <a:alpha val="0"/>
              <a:alpha val="0"/>
              <a:alpha val="0"/>
              <a:alpha val="0"/>
            </a:srgbClr>
          </a:solidFill>
          <a:ln w="12700" cap="flat" cmpd="sng" algn="ctr">
            <a:solidFill>
              <a:srgbClr val="D34817">
                <a:shade val="15000"/>
                <a:alpha val="0"/>
                <a:alpha val="0"/>
                <a:alpha val="0"/>
                <a:alpha val="0"/>
                <a:alpha val="0"/>
                <a:alpha val="0"/>
                <a:alpha val="0"/>
                <a:alpha val="0"/>
                <a:alpha val="0"/>
                <a:alpha val="0"/>
                <a:alpha val="0"/>
                <a:alpha val="0"/>
              </a:srgbClr>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DA75250B-4384-4D0E-ABF2-4C3AD22CE4F0}"/>
              </a:ext>
            </a:extLst>
          </p:cNvPr>
          <p:cNvSpPr txBox="1"/>
          <p:nvPr>
            <p:custDataLst>
              <p:tags r:id="rId9"/>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C5A9B77D-7CC2-4DA5-810C-542C15492880}"/>
              </a:ext>
            </a:extLst>
          </p:cNvPr>
          <p:cNvSpPr txBox="1"/>
          <p:nvPr>
            <p:custDataLst>
              <p:tags r:id="rId10"/>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159-893-195</a:t>
            </a:r>
            <a:endParaRPr lang="en-GB"/>
          </a:p>
        </p:txBody>
      </p:sp>
      <p:sp>
        <p:nvSpPr>
          <p:cNvPr id="11" name="TextBox 10">
            <a:extLst>
              <a:ext uri="{FF2B5EF4-FFF2-40B4-BE49-F238E27FC236}">
                <a16:creationId xmlns:a16="http://schemas.microsoft.com/office/drawing/2014/main" id="{124A96B5-77F1-4527-B7CF-A2F65F6A79DD}"/>
              </a:ext>
            </a:extLst>
          </p:cNvPr>
          <p:cNvSpPr txBox="1"/>
          <p:nvPr>
            <p:custDataLst>
              <p:tags r:id="rId11"/>
            </p:custDataLst>
          </p:nvPr>
        </p:nvSpPr>
        <p:spPr>
          <a:xfrm>
            <a:off x="838200" y="1798320"/>
            <a:ext cx="10515600" cy="317500"/>
          </a:xfrm>
          <a:prstGeom prst="rect">
            <a:avLst/>
          </a:prstGeom>
          <a:noFill/>
        </p:spPr>
        <p:txBody>
          <a:bodyPr vertOverflow="overflow" vert="horz" wrap="square" tIns="0" bIns="0" rtlCol="0" anchor="t">
            <a:spAutoFit/>
          </a:bodyPr>
          <a:lstStyle/>
          <a:p>
            <a:pPr algn="l"/>
            <a:r>
              <a:rPr lang="en-GB"/>
              <a:t>I do it for the money.</a:t>
            </a:r>
          </a:p>
        </p:txBody>
      </p:sp>
      <p:sp>
        <p:nvSpPr>
          <p:cNvPr id="12" name="TextBox 11">
            <a:extLst>
              <a:ext uri="{FF2B5EF4-FFF2-40B4-BE49-F238E27FC236}">
                <a16:creationId xmlns:a16="http://schemas.microsoft.com/office/drawing/2014/main" id="{3BD9FDBC-F692-4A8B-AE8C-40B0D9B85E7C}"/>
              </a:ext>
              <a:ext uri="{C183D7F6-B498-43B3-948B-1728B52AA6E4}">
                <adec:decorative xmlns:adec="http://schemas.microsoft.com/office/drawing/2017/decorative" val="1"/>
              </a:ext>
            </a:extLst>
          </p:cNvPr>
          <p:cNvSpPr txBox="1"/>
          <p:nvPr>
            <p:custDataLst>
              <p:tags r:id="rId12"/>
            </p:custDataLst>
          </p:nvPr>
        </p:nvSpPr>
        <p:spPr>
          <a:xfrm>
            <a:off x="10337800" y="1963420"/>
            <a:ext cx="1016000" cy="635000"/>
          </a:xfrm>
          <a:prstGeom prst="rect">
            <a:avLst/>
          </a:prstGeom>
          <a:noFill/>
        </p:spPr>
        <p:txBody>
          <a:bodyPr vertOverflow="overflow" vert="horz" wrap="square" rtlCol="0" anchor="ctr" anchorCtr="0">
            <a:spAutoFit/>
          </a:bodyPr>
          <a:lstStyle/>
          <a:p>
            <a:pPr algn="r"/>
            <a:r>
              <a:rPr lang="en-GB"/>
              <a:t>0%</a:t>
            </a:r>
          </a:p>
        </p:txBody>
      </p:sp>
      <p:sp>
        <p:nvSpPr>
          <p:cNvPr id="13" name="Rounded Rectangle 12">
            <a:extLst>
              <a:ext uri="{FF2B5EF4-FFF2-40B4-BE49-F238E27FC236}">
                <a16:creationId xmlns:a16="http://schemas.microsoft.com/office/drawing/2014/main" id="{4C1D1F27-224B-44D3-BB5E-E1CF8230F9D6}"/>
              </a:ext>
              <a:ext uri="{C183D7F6-B498-43B3-948B-1728B52AA6E4}">
                <adec:decorative xmlns:adec="http://schemas.microsoft.com/office/drawing/2017/decorative" val="1"/>
              </a:ext>
            </a:extLst>
          </p:cNvPr>
          <p:cNvSpPr/>
          <p:nvPr>
            <p:custDataLst>
              <p:tags r:id="rId13"/>
            </p:custDataLst>
          </p:nvPr>
        </p:nvSpPr>
        <p:spPr>
          <a:xfrm>
            <a:off x="838200" y="2115820"/>
            <a:ext cx="9499600" cy="317500"/>
          </a:xfrm>
          <a:prstGeom prst="roundRect">
            <a:avLst/>
          </a:prstGeom>
          <a:solidFill>
            <a:srgbClr val="D34817">
              <a:alpha val="0"/>
            </a:srgbClr>
          </a:solidFill>
          <a:ln w="12700" cap="flat" cmpd="sng" algn="ctr">
            <a:solidFill>
              <a:srgbClr val="80808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4" name="Rounded Rectangle 13">
            <a:extLst>
              <a:ext uri="{FF2B5EF4-FFF2-40B4-BE49-F238E27FC236}">
                <a16:creationId xmlns:a16="http://schemas.microsoft.com/office/drawing/2014/main" id="{42BCD85E-E41D-4230-A7F8-B0F3CCA1F808}"/>
              </a:ext>
              <a:ext uri="{C183D7F6-B498-43B3-948B-1728B52AA6E4}">
                <adec:decorative xmlns:adec="http://schemas.microsoft.com/office/drawing/2017/decorative" val="1"/>
              </a:ext>
            </a:extLst>
          </p:cNvPr>
          <p:cNvSpPr/>
          <p:nvPr>
            <p:custDataLst>
              <p:tags r:id="rId14"/>
            </p:custDataLst>
          </p:nvPr>
        </p:nvSpPr>
        <p:spPr>
          <a:xfrm>
            <a:off x="838200" y="211582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5" name="TextBox 14">
            <a:extLst>
              <a:ext uri="{FF2B5EF4-FFF2-40B4-BE49-F238E27FC236}">
                <a16:creationId xmlns:a16="http://schemas.microsoft.com/office/drawing/2014/main" id="{D520D4C7-DCE5-4CD1-AAF1-A6DB0A960C4B}"/>
              </a:ext>
            </a:extLst>
          </p:cNvPr>
          <p:cNvSpPr txBox="1"/>
          <p:nvPr>
            <p:custDataLst>
              <p:tags r:id="rId15"/>
            </p:custDataLst>
          </p:nvPr>
        </p:nvSpPr>
        <p:spPr>
          <a:xfrm>
            <a:off x="838200" y="2433320"/>
            <a:ext cx="10515600" cy="317500"/>
          </a:xfrm>
          <a:prstGeom prst="rect">
            <a:avLst/>
          </a:prstGeom>
          <a:noFill/>
        </p:spPr>
        <p:txBody>
          <a:bodyPr vertOverflow="overflow" vert="horz" wrap="square" tIns="0" bIns="0" rtlCol="0" anchor="t">
            <a:spAutoFit/>
          </a:bodyPr>
          <a:lstStyle/>
          <a:p>
            <a:pPr algn="l"/>
            <a:r>
              <a:rPr lang="en-GB"/>
              <a:t>I do it because i like it</a:t>
            </a:r>
          </a:p>
        </p:txBody>
      </p:sp>
      <p:sp>
        <p:nvSpPr>
          <p:cNvPr id="16" name="TextBox 15">
            <a:extLst>
              <a:ext uri="{FF2B5EF4-FFF2-40B4-BE49-F238E27FC236}">
                <a16:creationId xmlns:a16="http://schemas.microsoft.com/office/drawing/2014/main" id="{11DD2150-89E1-42E3-B4B1-24C1D3415067}"/>
              </a:ext>
              <a:ext uri="{C183D7F6-B498-43B3-948B-1728B52AA6E4}">
                <adec:decorative xmlns:adec="http://schemas.microsoft.com/office/drawing/2017/decorative" val="1"/>
              </a:ext>
            </a:extLst>
          </p:cNvPr>
          <p:cNvSpPr txBox="1"/>
          <p:nvPr>
            <p:custDataLst>
              <p:tags r:id="rId16"/>
            </p:custDataLst>
          </p:nvPr>
        </p:nvSpPr>
        <p:spPr>
          <a:xfrm>
            <a:off x="10337800" y="2598420"/>
            <a:ext cx="1016000" cy="635000"/>
          </a:xfrm>
          <a:prstGeom prst="rect">
            <a:avLst/>
          </a:prstGeom>
          <a:noFill/>
        </p:spPr>
        <p:txBody>
          <a:bodyPr vertOverflow="overflow" vert="horz" wrap="square" rtlCol="0" anchor="ctr" anchorCtr="0">
            <a:spAutoFit/>
          </a:bodyPr>
          <a:lstStyle/>
          <a:p>
            <a:pPr algn="r"/>
            <a:r>
              <a:rPr lang="en-GB"/>
              <a:t>0%</a:t>
            </a:r>
          </a:p>
        </p:txBody>
      </p:sp>
      <p:sp>
        <p:nvSpPr>
          <p:cNvPr id="17" name="Rounded Rectangle 16">
            <a:extLst>
              <a:ext uri="{FF2B5EF4-FFF2-40B4-BE49-F238E27FC236}">
                <a16:creationId xmlns:a16="http://schemas.microsoft.com/office/drawing/2014/main" id="{B4F7E177-82B5-45CA-BC10-72054E4F75D2}"/>
              </a:ext>
              <a:ext uri="{C183D7F6-B498-43B3-948B-1728B52AA6E4}">
                <adec:decorative xmlns:adec="http://schemas.microsoft.com/office/drawing/2017/decorative" val="1"/>
              </a:ext>
            </a:extLst>
          </p:cNvPr>
          <p:cNvSpPr/>
          <p:nvPr>
            <p:custDataLst>
              <p:tags r:id="rId17"/>
            </p:custDataLst>
          </p:nvPr>
        </p:nvSpPr>
        <p:spPr>
          <a:xfrm>
            <a:off x="838200" y="2750820"/>
            <a:ext cx="9499600" cy="317500"/>
          </a:xfrm>
          <a:prstGeom prst="roundRect">
            <a:avLst/>
          </a:prstGeom>
          <a:solidFill>
            <a:srgbClr val="D34817">
              <a:alpha val="0"/>
            </a:srgbClr>
          </a:solidFill>
          <a:ln w="12700" cap="flat" cmpd="sng" algn="ctr">
            <a:solidFill>
              <a:srgbClr val="80808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8" name="Rounded Rectangle 17">
            <a:extLst>
              <a:ext uri="{FF2B5EF4-FFF2-40B4-BE49-F238E27FC236}">
                <a16:creationId xmlns:a16="http://schemas.microsoft.com/office/drawing/2014/main" id="{F3DCC2FD-6E6B-4F27-91E3-C6B65C044A8F}"/>
              </a:ext>
              <a:ext uri="{C183D7F6-B498-43B3-948B-1728B52AA6E4}">
                <adec:decorative xmlns:adec="http://schemas.microsoft.com/office/drawing/2017/decorative" val="1"/>
              </a:ext>
            </a:extLst>
          </p:cNvPr>
          <p:cNvSpPr/>
          <p:nvPr>
            <p:custDataLst>
              <p:tags r:id="rId18"/>
            </p:custDataLst>
          </p:nvPr>
        </p:nvSpPr>
        <p:spPr>
          <a:xfrm>
            <a:off x="838200" y="275082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Tree>
    <p:custDataLst>
      <p:tags r:id="rId1"/>
    </p:custDataLst>
    <p:extLst>
      <p:ext uri="{BB962C8B-B14F-4D97-AF65-F5344CB8AC3E}">
        <p14:creationId xmlns:p14="http://schemas.microsoft.com/office/powerpoint/2010/main" val="16353774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p:txBody>
          <a:bodyPr/>
          <a:lstStyle/>
          <a:p>
            <a:r>
              <a:rPr lang="en-GB"/>
              <a:t>Would you work if you didn't have too? </a:t>
            </a:r>
            <a:endParaRPr lang="en-FI"/>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Rounded Rectangle 3">
            <a:extLst>
              <a:ext uri="{FF2B5EF4-FFF2-40B4-BE49-F238E27FC236}">
                <a16:creationId xmlns:a16="http://schemas.microsoft.com/office/drawing/2014/main" id="{7C26FD3A-2E14-4095-8CD1-14E6AB77B26B}"/>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15/16</a:t>
            </a:r>
          </a:p>
        </p:txBody>
      </p:sp>
      <p:sp>
        <p:nvSpPr>
          <p:cNvPr id="5" name="Rounded Rectangle 4">
            <a:extLst>
              <a:ext uri="{FF2B5EF4-FFF2-40B4-BE49-F238E27FC236}">
                <a16:creationId xmlns:a16="http://schemas.microsoft.com/office/drawing/2014/main" id="{CE4393D8-61E0-448C-99AC-E3A3DE3F4657}"/>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Question slide</a:t>
            </a:r>
          </a:p>
        </p:txBody>
      </p:sp>
      <p:sp>
        <p:nvSpPr>
          <p:cNvPr id="6" name="Snip Same Side Corner Rectangle 5">
            <a:extLst>
              <a:ext uri="{FF2B5EF4-FFF2-40B4-BE49-F238E27FC236}">
                <a16:creationId xmlns:a16="http://schemas.microsoft.com/office/drawing/2014/main" id="{33C7CAB4-437D-4DA3-88E6-D70C98C13D0D}"/>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F44FCF30-C591-46B0-818B-C747BD83048A}"/>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72E96495-F780-4F6B-B0EA-0D0BA71EC2B6}"/>
              </a:ext>
              <a:ext uri="{C183D7F6-B498-43B3-948B-1728B52AA6E4}">
                <adec:decorative xmlns:adec="http://schemas.microsoft.com/office/drawing/2017/decorative" val="1"/>
              </a:ext>
            </a:extLst>
          </p:cNvPr>
          <p:cNvSpPr/>
          <p:nvPr>
            <p:custDataLst>
              <p:tags r:id="rId8"/>
            </p:custDataLst>
          </p:nvPr>
        </p:nvSpPr>
        <p:spPr>
          <a:xfrm>
            <a:off x="11341100" y="6007100"/>
            <a:ext cx="762000" cy="762000"/>
          </a:xfrm>
          <a:prstGeom prst="ellipse">
            <a:avLst/>
          </a:prstGeom>
          <a:solidFill>
            <a:srgbClr val="D34817">
              <a:alpha val="0"/>
              <a:alpha val="0"/>
              <a:alpha val="0"/>
              <a:alpha val="0"/>
              <a:alpha val="0"/>
              <a:alpha val="0"/>
              <a:alpha val="0"/>
              <a:alpha val="0"/>
              <a:alpha val="0"/>
              <a:alpha val="0"/>
              <a:alpha val="0"/>
              <a:alpha val="0"/>
            </a:srgbClr>
          </a:solidFill>
          <a:ln w="12700" cap="flat" cmpd="sng" algn="ctr">
            <a:solidFill>
              <a:srgbClr val="D34817">
                <a:shade val="15000"/>
                <a:alpha val="0"/>
                <a:alpha val="0"/>
                <a:alpha val="0"/>
                <a:alpha val="0"/>
                <a:alpha val="0"/>
                <a:alpha val="0"/>
                <a:alpha val="0"/>
                <a:alpha val="0"/>
                <a:alpha val="0"/>
                <a:alpha val="0"/>
                <a:alpha val="0"/>
                <a:alpha val="0"/>
              </a:srgbClr>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77C1542F-CC5F-4693-897A-B7A5C81A7C20}"/>
              </a:ext>
            </a:extLst>
          </p:cNvPr>
          <p:cNvSpPr txBox="1"/>
          <p:nvPr>
            <p:custDataLst>
              <p:tags r:id="rId9"/>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5D6482BD-7711-47A5-8F11-8C8D09111A1F}"/>
              </a:ext>
            </a:extLst>
          </p:cNvPr>
          <p:cNvSpPr txBox="1"/>
          <p:nvPr>
            <p:custDataLst>
              <p:tags r:id="rId10"/>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159-893-195</a:t>
            </a:r>
            <a:endParaRPr lang="en-GB"/>
          </a:p>
        </p:txBody>
      </p:sp>
      <p:sp>
        <p:nvSpPr>
          <p:cNvPr id="11" name="TextBox 10">
            <a:extLst>
              <a:ext uri="{FF2B5EF4-FFF2-40B4-BE49-F238E27FC236}">
                <a16:creationId xmlns:a16="http://schemas.microsoft.com/office/drawing/2014/main" id="{6675F31E-E4FB-4AC4-B37D-55FBABC904CA}"/>
              </a:ext>
            </a:extLst>
          </p:cNvPr>
          <p:cNvSpPr txBox="1"/>
          <p:nvPr>
            <p:custDataLst>
              <p:tags r:id="rId11"/>
            </p:custDataLst>
          </p:nvPr>
        </p:nvSpPr>
        <p:spPr>
          <a:xfrm>
            <a:off x="838200" y="1798320"/>
            <a:ext cx="10515600" cy="317500"/>
          </a:xfrm>
          <a:prstGeom prst="rect">
            <a:avLst/>
          </a:prstGeom>
          <a:noFill/>
        </p:spPr>
        <p:txBody>
          <a:bodyPr vertOverflow="overflow" vert="horz" wrap="square" tIns="0" bIns="0" rtlCol="0" anchor="t">
            <a:spAutoFit/>
          </a:bodyPr>
          <a:lstStyle/>
          <a:p>
            <a:pPr algn="l"/>
            <a:r>
              <a:rPr lang="en-GB"/>
              <a:t>Yes</a:t>
            </a:r>
          </a:p>
        </p:txBody>
      </p:sp>
      <p:sp>
        <p:nvSpPr>
          <p:cNvPr id="12" name="TextBox 11">
            <a:extLst>
              <a:ext uri="{FF2B5EF4-FFF2-40B4-BE49-F238E27FC236}">
                <a16:creationId xmlns:a16="http://schemas.microsoft.com/office/drawing/2014/main" id="{63A8F428-07A6-4148-A991-D7478FAAF4E0}"/>
              </a:ext>
              <a:ext uri="{C183D7F6-B498-43B3-948B-1728B52AA6E4}">
                <adec:decorative xmlns:adec="http://schemas.microsoft.com/office/drawing/2017/decorative" val="1"/>
              </a:ext>
            </a:extLst>
          </p:cNvPr>
          <p:cNvSpPr txBox="1"/>
          <p:nvPr>
            <p:custDataLst>
              <p:tags r:id="rId12"/>
            </p:custDataLst>
          </p:nvPr>
        </p:nvSpPr>
        <p:spPr>
          <a:xfrm>
            <a:off x="10337800" y="1963420"/>
            <a:ext cx="1016000" cy="635000"/>
          </a:xfrm>
          <a:prstGeom prst="rect">
            <a:avLst/>
          </a:prstGeom>
          <a:noFill/>
        </p:spPr>
        <p:txBody>
          <a:bodyPr vertOverflow="overflow" vert="horz" wrap="square" rtlCol="0" anchor="ctr" anchorCtr="0">
            <a:spAutoFit/>
          </a:bodyPr>
          <a:lstStyle/>
          <a:p>
            <a:pPr algn="r"/>
            <a:r>
              <a:rPr lang="en-GB"/>
              <a:t>0%</a:t>
            </a:r>
          </a:p>
        </p:txBody>
      </p:sp>
      <p:sp>
        <p:nvSpPr>
          <p:cNvPr id="13" name="Rounded Rectangle 12">
            <a:extLst>
              <a:ext uri="{FF2B5EF4-FFF2-40B4-BE49-F238E27FC236}">
                <a16:creationId xmlns:a16="http://schemas.microsoft.com/office/drawing/2014/main" id="{2D75C246-C453-4989-841C-375EBB91804B}"/>
              </a:ext>
              <a:ext uri="{C183D7F6-B498-43B3-948B-1728B52AA6E4}">
                <adec:decorative xmlns:adec="http://schemas.microsoft.com/office/drawing/2017/decorative" val="1"/>
              </a:ext>
            </a:extLst>
          </p:cNvPr>
          <p:cNvSpPr/>
          <p:nvPr>
            <p:custDataLst>
              <p:tags r:id="rId13"/>
            </p:custDataLst>
          </p:nvPr>
        </p:nvSpPr>
        <p:spPr>
          <a:xfrm>
            <a:off x="838200" y="2115820"/>
            <a:ext cx="9499600" cy="317500"/>
          </a:xfrm>
          <a:prstGeom prst="roundRect">
            <a:avLst/>
          </a:prstGeom>
          <a:solidFill>
            <a:srgbClr val="D34817">
              <a:alpha val="0"/>
            </a:srgbClr>
          </a:solidFill>
          <a:ln w="12700" cap="flat" cmpd="sng" algn="ctr">
            <a:solidFill>
              <a:srgbClr val="80808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4" name="Rounded Rectangle 13">
            <a:extLst>
              <a:ext uri="{FF2B5EF4-FFF2-40B4-BE49-F238E27FC236}">
                <a16:creationId xmlns:a16="http://schemas.microsoft.com/office/drawing/2014/main" id="{D0C7EB03-A4D0-45A3-8C8F-AB89E93C7206}"/>
              </a:ext>
              <a:ext uri="{C183D7F6-B498-43B3-948B-1728B52AA6E4}">
                <adec:decorative xmlns:adec="http://schemas.microsoft.com/office/drawing/2017/decorative" val="1"/>
              </a:ext>
            </a:extLst>
          </p:cNvPr>
          <p:cNvSpPr/>
          <p:nvPr>
            <p:custDataLst>
              <p:tags r:id="rId14"/>
            </p:custDataLst>
          </p:nvPr>
        </p:nvSpPr>
        <p:spPr>
          <a:xfrm>
            <a:off x="838200" y="211582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5" name="TextBox 14">
            <a:extLst>
              <a:ext uri="{FF2B5EF4-FFF2-40B4-BE49-F238E27FC236}">
                <a16:creationId xmlns:a16="http://schemas.microsoft.com/office/drawing/2014/main" id="{741E40F0-EEBA-4FFE-996F-5953BE4E5C28}"/>
              </a:ext>
            </a:extLst>
          </p:cNvPr>
          <p:cNvSpPr txBox="1"/>
          <p:nvPr>
            <p:custDataLst>
              <p:tags r:id="rId15"/>
            </p:custDataLst>
          </p:nvPr>
        </p:nvSpPr>
        <p:spPr>
          <a:xfrm>
            <a:off x="838200" y="2433320"/>
            <a:ext cx="10515600" cy="317500"/>
          </a:xfrm>
          <a:prstGeom prst="rect">
            <a:avLst/>
          </a:prstGeom>
          <a:noFill/>
        </p:spPr>
        <p:txBody>
          <a:bodyPr vertOverflow="overflow" vert="horz" wrap="square" tIns="0" bIns="0" rtlCol="0" anchor="t">
            <a:spAutoFit/>
          </a:bodyPr>
          <a:lstStyle/>
          <a:p>
            <a:pPr algn="l"/>
            <a:r>
              <a:rPr lang="en-GB"/>
              <a:t>No</a:t>
            </a:r>
          </a:p>
        </p:txBody>
      </p:sp>
      <p:sp>
        <p:nvSpPr>
          <p:cNvPr id="16" name="TextBox 15">
            <a:extLst>
              <a:ext uri="{FF2B5EF4-FFF2-40B4-BE49-F238E27FC236}">
                <a16:creationId xmlns:a16="http://schemas.microsoft.com/office/drawing/2014/main" id="{B3F24131-AFC9-4537-A0BC-DAA656B5E91A}"/>
              </a:ext>
              <a:ext uri="{C183D7F6-B498-43B3-948B-1728B52AA6E4}">
                <adec:decorative xmlns:adec="http://schemas.microsoft.com/office/drawing/2017/decorative" val="1"/>
              </a:ext>
            </a:extLst>
          </p:cNvPr>
          <p:cNvSpPr txBox="1"/>
          <p:nvPr>
            <p:custDataLst>
              <p:tags r:id="rId16"/>
            </p:custDataLst>
          </p:nvPr>
        </p:nvSpPr>
        <p:spPr>
          <a:xfrm>
            <a:off x="10337800" y="2598420"/>
            <a:ext cx="1016000" cy="635000"/>
          </a:xfrm>
          <a:prstGeom prst="rect">
            <a:avLst/>
          </a:prstGeom>
          <a:noFill/>
        </p:spPr>
        <p:txBody>
          <a:bodyPr vertOverflow="overflow" vert="horz" wrap="square" rtlCol="0" anchor="ctr" anchorCtr="0">
            <a:spAutoFit/>
          </a:bodyPr>
          <a:lstStyle/>
          <a:p>
            <a:pPr algn="r"/>
            <a:r>
              <a:rPr lang="en-GB"/>
              <a:t>0%</a:t>
            </a:r>
          </a:p>
        </p:txBody>
      </p:sp>
      <p:sp>
        <p:nvSpPr>
          <p:cNvPr id="17" name="Rounded Rectangle 16">
            <a:extLst>
              <a:ext uri="{FF2B5EF4-FFF2-40B4-BE49-F238E27FC236}">
                <a16:creationId xmlns:a16="http://schemas.microsoft.com/office/drawing/2014/main" id="{E3548B35-A27A-4987-B401-C692D8C4E52C}"/>
              </a:ext>
              <a:ext uri="{C183D7F6-B498-43B3-948B-1728B52AA6E4}">
                <adec:decorative xmlns:adec="http://schemas.microsoft.com/office/drawing/2017/decorative" val="1"/>
              </a:ext>
            </a:extLst>
          </p:cNvPr>
          <p:cNvSpPr/>
          <p:nvPr>
            <p:custDataLst>
              <p:tags r:id="rId17"/>
            </p:custDataLst>
          </p:nvPr>
        </p:nvSpPr>
        <p:spPr>
          <a:xfrm>
            <a:off x="838200" y="2750820"/>
            <a:ext cx="9499600" cy="317500"/>
          </a:xfrm>
          <a:prstGeom prst="roundRect">
            <a:avLst/>
          </a:prstGeom>
          <a:solidFill>
            <a:srgbClr val="D34817">
              <a:alpha val="0"/>
            </a:srgbClr>
          </a:solidFill>
          <a:ln w="12700" cap="flat" cmpd="sng" algn="ctr">
            <a:solidFill>
              <a:srgbClr val="80808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8" name="Rounded Rectangle 17">
            <a:extLst>
              <a:ext uri="{FF2B5EF4-FFF2-40B4-BE49-F238E27FC236}">
                <a16:creationId xmlns:a16="http://schemas.microsoft.com/office/drawing/2014/main" id="{92E848E5-C6AF-4082-976E-2E3289AB7210}"/>
              </a:ext>
              <a:ext uri="{C183D7F6-B498-43B3-948B-1728B52AA6E4}">
                <adec:decorative xmlns:adec="http://schemas.microsoft.com/office/drawing/2017/decorative" val="1"/>
              </a:ext>
            </a:extLst>
          </p:cNvPr>
          <p:cNvSpPr/>
          <p:nvPr>
            <p:custDataLst>
              <p:tags r:id="rId18"/>
            </p:custDataLst>
          </p:nvPr>
        </p:nvSpPr>
        <p:spPr>
          <a:xfrm>
            <a:off x="838200" y="275082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Tree>
    <p:custDataLst>
      <p:tags r:id="rId1"/>
    </p:custDataLst>
    <p:extLst>
      <p:ext uri="{BB962C8B-B14F-4D97-AF65-F5344CB8AC3E}">
        <p14:creationId xmlns:p14="http://schemas.microsoft.com/office/powerpoint/2010/main" val="32337657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p:txBody>
          <a:bodyPr/>
          <a:lstStyle/>
          <a:p>
            <a:r>
              <a:rPr lang="en-GB"/>
              <a:t>I would put the same effort in regardless of how much i am payed.</a:t>
            </a:r>
            <a:endParaRPr lang="en-FI"/>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Rounded Rectangle 3">
            <a:extLst>
              <a:ext uri="{FF2B5EF4-FFF2-40B4-BE49-F238E27FC236}">
                <a16:creationId xmlns:a16="http://schemas.microsoft.com/office/drawing/2014/main" id="{7C65E35E-496B-4A17-82CB-1F63F3B6BC5B}"/>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14/16</a:t>
            </a:r>
          </a:p>
        </p:txBody>
      </p:sp>
      <p:sp>
        <p:nvSpPr>
          <p:cNvPr id="5" name="Rounded Rectangle 4">
            <a:extLst>
              <a:ext uri="{FF2B5EF4-FFF2-40B4-BE49-F238E27FC236}">
                <a16:creationId xmlns:a16="http://schemas.microsoft.com/office/drawing/2014/main" id="{AF0D0BA9-2932-4F47-A992-8B1679F3B12F}"/>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Question slide</a:t>
            </a:r>
          </a:p>
        </p:txBody>
      </p:sp>
      <p:sp>
        <p:nvSpPr>
          <p:cNvPr id="6" name="Snip Same Side Corner Rectangle 5">
            <a:extLst>
              <a:ext uri="{FF2B5EF4-FFF2-40B4-BE49-F238E27FC236}">
                <a16:creationId xmlns:a16="http://schemas.microsoft.com/office/drawing/2014/main" id="{EF11E266-DB2B-4C1E-B98C-8AF7CB497AB8}"/>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243A262D-BF74-4D83-AE0D-EB00BBAB85F9}"/>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2F9BECD0-6E8B-45B2-A14D-C7B42BAF4BD5}"/>
              </a:ext>
              <a:ext uri="{C183D7F6-B498-43B3-948B-1728B52AA6E4}">
                <adec:decorative xmlns:adec="http://schemas.microsoft.com/office/drawing/2017/decorative" val="1"/>
              </a:ext>
            </a:extLst>
          </p:cNvPr>
          <p:cNvSpPr/>
          <p:nvPr>
            <p:custDataLst>
              <p:tags r:id="rId8"/>
            </p:custDataLst>
          </p:nvPr>
        </p:nvSpPr>
        <p:spPr>
          <a:xfrm>
            <a:off x="11341100" y="6007100"/>
            <a:ext cx="762000" cy="762000"/>
          </a:xfrm>
          <a:prstGeom prst="ellipse">
            <a:avLst/>
          </a:prstGeom>
          <a:solidFill>
            <a:srgbClr val="D34817">
              <a:alpha val="0"/>
              <a:alpha val="0"/>
              <a:alpha val="0"/>
              <a:alpha val="0"/>
              <a:alpha val="0"/>
              <a:alpha val="0"/>
              <a:alpha val="0"/>
              <a:alpha val="0"/>
              <a:alpha val="0"/>
              <a:alpha val="0"/>
              <a:alpha val="0"/>
            </a:srgbClr>
          </a:solidFill>
          <a:ln w="12700" cap="flat" cmpd="sng" algn="ctr">
            <a:solidFill>
              <a:srgbClr val="D34817">
                <a:shade val="15000"/>
                <a:alpha val="0"/>
                <a:alpha val="0"/>
                <a:alpha val="0"/>
                <a:alpha val="0"/>
                <a:alpha val="0"/>
                <a:alpha val="0"/>
                <a:alpha val="0"/>
                <a:alpha val="0"/>
                <a:alpha val="0"/>
                <a:alpha val="0"/>
                <a:alpha val="0"/>
              </a:srgbClr>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F715E8C7-05AE-40DE-AB09-DA1E6FE8D60D}"/>
              </a:ext>
            </a:extLst>
          </p:cNvPr>
          <p:cNvSpPr txBox="1"/>
          <p:nvPr>
            <p:custDataLst>
              <p:tags r:id="rId9"/>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A43B1616-4846-47BC-AF56-E680AF6B5C05}"/>
              </a:ext>
            </a:extLst>
          </p:cNvPr>
          <p:cNvSpPr txBox="1"/>
          <p:nvPr>
            <p:custDataLst>
              <p:tags r:id="rId10"/>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159-893-195</a:t>
            </a:r>
            <a:endParaRPr lang="en-GB"/>
          </a:p>
        </p:txBody>
      </p:sp>
      <p:sp>
        <p:nvSpPr>
          <p:cNvPr id="11" name="TextBox 10">
            <a:extLst>
              <a:ext uri="{FF2B5EF4-FFF2-40B4-BE49-F238E27FC236}">
                <a16:creationId xmlns:a16="http://schemas.microsoft.com/office/drawing/2014/main" id="{120B9507-2DAC-4288-A1D9-C2BF3D40BE0C}"/>
              </a:ext>
            </a:extLst>
          </p:cNvPr>
          <p:cNvSpPr txBox="1"/>
          <p:nvPr>
            <p:custDataLst>
              <p:tags r:id="rId11"/>
            </p:custDataLst>
          </p:nvPr>
        </p:nvSpPr>
        <p:spPr>
          <a:xfrm>
            <a:off x="838200" y="1798320"/>
            <a:ext cx="5130800" cy="254000"/>
          </a:xfrm>
          <a:prstGeom prst="rect">
            <a:avLst/>
          </a:prstGeom>
          <a:noFill/>
        </p:spPr>
        <p:txBody>
          <a:bodyPr vertOverflow="overflow" vert="horz" wrap="square" rtlCol="0" anchor="t">
            <a:spAutoFit/>
          </a:bodyPr>
          <a:lstStyle/>
          <a:p>
            <a:r>
              <a:rPr lang="en-GB"/>
              <a:t>Strongly disagree</a:t>
            </a:r>
          </a:p>
        </p:txBody>
      </p:sp>
      <p:sp>
        <p:nvSpPr>
          <p:cNvPr id="12" name="TextBox 11">
            <a:extLst>
              <a:ext uri="{FF2B5EF4-FFF2-40B4-BE49-F238E27FC236}">
                <a16:creationId xmlns:a16="http://schemas.microsoft.com/office/drawing/2014/main" id="{63B6E642-562E-48B4-928A-2C9A82A3C511}"/>
              </a:ext>
            </a:extLst>
          </p:cNvPr>
          <p:cNvSpPr txBox="1"/>
          <p:nvPr>
            <p:custDataLst>
              <p:tags r:id="rId12"/>
            </p:custDataLst>
          </p:nvPr>
        </p:nvSpPr>
        <p:spPr>
          <a:xfrm>
            <a:off x="6223000" y="1798320"/>
            <a:ext cx="5130800" cy="254000"/>
          </a:xfrm>
          <a:prstGeom prst="rect">
            <a:avLst/>
          </a:prstGeom>
          <a:noFill/>
        </p:spPr>
        <p:txBody>
          <a:bodyPr vertOverflow="overflow" vert="horz" wrap="square" rtlCol="0" anchor="t">
            <a:spAutoFit/>
          </a:bodyPr>
          <a:lstStyle/>
          <a:p>
            <a:pPr algn="r"/>
            <a:r>
              <a:rPr lang="en-GB"/>
              <a:t>Strongly agree</a:t>
            </a:r>
          </a:p>
        </p:txBody>
      </p:sp>
      <p:sp>
        <p:nvSpPr>
          <p:cNvPr id="13" name="TextBox 12">
            <a:extLst>
              <a:ext uri="{FF2B5EF4-FFF2-40B4-BE49-F238E27FC236}">
                <a16:creationId xmlns:a16="http://schemas.microsoft.com/office/drawing/2014/main" id="{86FCFCA9-4529-4DCD-BA27-C45B61EB19A1}"/>
              </a:ext>
            </a:extLst>
          </p:cNvPr>
          <p:cNvSpPr txBox="1"/>
          <p:nvPr>
            <p:custDataLst>
              <p:tags r:id="rId13"/>
            </p:custDataLst>
          </p:nvPr>
        </p:nvSpPr>
        <p:spPr>
          <a:xfrm>
            <a:off x="1155700" y="2433320"/>
            <a:ext cx="10515600" cy="317500"/>
          </a:xfrm>
          <a:prstGeom prst="rect">
            <a:avLst/>
          </a:prstGeom>
          <a:noFill/>
        </p:spPr>
        <p:txBody>
          <a:bodyPr vertOverflow="overflow" vert="horz" wrap="square" tIns="0" bIns="0" rtlCol="0" anchor="t">
            <a:spAutoFit/>
          </a:bodyPr>
          <a:lstStyle/>
          <a:p>
            <a:pPr algn="l"/>
            <a:r>
              <a:rPr lang="en-GB"/>
              <a:t>1 to 5</a:t>
            </a:r>
          </a:p>
        </p:txBody>
      </p:sp>
      <p:sp>
        <p:nvSpPr>
          <p:cNvPr id="14" name="Rounded Rectangle 13">
            <a:extLst>
              <a:ext uri="{FF2B5EF4-FFF2-40B4-BE49-F238E27FC236}">
                <a16:creationId xmlns:a16="http://schemas.microsoft.com/office/drawing/2014/main" id="{3F368F26-E85E-47E0-9383-E5CA1FABBE0A}"/>
              </a:ext>
              <a:ext uri="{C183D7F6-B498-43B3-948B-1728B52AA6E4}">
                <adec:decorative xmlns:adec="http://schemas.microsoft.com/office/drawing/2017/decorative" val="1"/>
              </a:ext>
            </a:extLst>
          </p:cNvPr>
          <p:cNvSpPr/>
          <p:nvPr>
            <p:custDataLst>
              <p:tags r:id="rId14"/>
            </p:custDataLst>
          </p:nvPr>
        </p:nvSpPr>
        <p:spPr>
          <a:xfrm>
            <a:off x="1346200" y="2877820"/>
            <a:ext cx="9499600" cy="63500"/>
          </a:xfrm>
          <a:prstGeom prst="roundRect">
            <a:avLst/>
          </a:prstGeom>
          <a:solidFill>
            <a:srgbClr val="D34817">
              <a:alpha val="0"/>
            </a:srgbClr>
          </a:solidFill>
          <a:ln w="12700" cap="flat" cmpd="sng" algn="ctr">
            <a:solidFill>
              <a:srgbClr val="80808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5" name="Rounded Rectangle 14">
            <a:extLst>
              <a:ext uri="{FF2B5EF4-FFF2-40B4-BE49-F238E27FC236}">
                <a16:creationId xmlns:a16="http://schemas.microsoft.com/office/drawing/2014/main" id="{A5A72260-1142-47DF-BFAF-F7BE185F6A37}"/>
              </a:ext>
              <a:ext uri="{C183D7F6-B498-43B3-948B-1728B52AA6E4}">
                <adec:decorative xmlns:adec="http://schemas.microsoft.com/office/drawing/2017/decorative" val="1"/>
              </a:ext>
            </a:extLst>
          </p:cNvPr>
          <p:cNvSpPr/>
          <p:nvPr>
            <p:custDataLst>
              <p:tags r:id="rId15"/>
            </p:custDataLst>
          </p:nvPr>
        </p:nvSpPr>
        <p:spPr>
          <a:xfrm>
            <a:off x="1346200" y="2877820"/>
            <a:ext cx="0" cy="63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cxnSp>
        <p:nvCxnSpPr>
          <p:cNvPr id="16" name="Straight Arrow Connector 15">
            <a:extLst>
              <a:ext uri="{FF2B5EF4-FFF2-40B4-BE49-F238E27FC236}">
                <a16:creationId xmlns:a16="http://schemas.microsoft.com/office/drawing/2014/main" id="{0FD3EF4D-1D63-4294-BDE2-0179BF9D5A29}"/>
              </a:ext>
              <a:ext uri="{C183D7F6-B498-43B3-948B-1728B52AA6E4}">
                <adec:decorative xmlns:adec="http://schemas.microsoft.com/office/drawing/2017/decorative" val="1"/>
              </a:ext>
            </a:extLst>
          </p:cNvPr>
          <p:cNvCxnSpPr/>
          <p:nvPr>
            <p:custDataLst>
              <p:tags r:id="rId16"/>
            </p:custDataLst>
          </p:nvPr>
        </p:nvCxnSpPr>
        <p:spPr>
          <a:xfrm>
            <a:off x="901700" y="2115820"/>
            <a:ext cx="12700" cy="4048760"/>
          </a:xfrm>
          <a:prstGeom prst="straightConnector1">
            <a:avLst/>
          </a:prstGeom>
          <a:ln w="6350" cap="flat" cmpd="sng" algn="ctr">
            <a:solidFill>
              <a:srgbClr val="808080"/>
            </a:solidFill>
            <a:prstDash val="solid"/>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E66D7624-2DC5-429E-A906-DE896511EE9B}"/>
              </a:ext>
              <a:ext uri="{C183D7F6-B498-43B3-948B-1728B52AA6E4}">
                <adec:decorative xmlns:adec="http://schemas.microsoft.com/office/drawing/2017/decorative" val="1"/>
              </a:ext>
            </a:extLst>
          </p:cNvPr>
          <p:cNvCxnSpPr/>
          <p:nvPr>
            <p:custDataLst>
              <p:tags r:id="rId17"/>
            </p:custDataLst>
          </p:nvPr>
        </p:nvCxnSpPr>
        <p:spPr>
          <a:xfrm>
            <a:off x="11290300" y="2115820"/>
            <a:ext cx="12700" cy="4048760"/>
          </a:xfrm>
          <a:prstGeom prst="straightConnector1">
            <a:avLst/>
          </a:prstGeom>
          <a:ln w="6350" cap="flat" cmpd="sng" algn="ctr">
            <a:solidFill>
              <a:srgbClr val="808080"/>
            </a:solidFill>
            <a:prstDash val="solid"/>
          </a:ln>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10722332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p:txBody>
          <a:bodyPr/>
          <a:lstStyle/>
          <a:p>
            <a:r>
              <a:rPr lang="en-GB"/>
              <a:t>When my boss is away.</a:t>
            </a:r>
            <a:endParaRPr lang="en-FI"/>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Rounded Rectangle 3">
            <a:extLst>
              <a:ext uri="{FF2B5EF4-FFF2-40B4-BE49-F238E27FC236}">
                <a16:creationId xmlns:a16="http://schemas.microsoft.com/office/drawing/2014/main" id="{44D1D810-5955-4840-B365-450C2391B485}"/>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16/16</a:t>
            </a:r>
          </a:p>
        </p:txBody>
      </p:sp>
      <p:sp>
        <p:nvSpPr>
          <p:cNvPr id="5" name="Rounded Rectangle 4">
            <a:extLst>
              <a:ext uri="{FF2B5EF4-FFF2-40B4-BE49-F238E27FC236}">
                <a16:creationId xmlns:a16="http://schemas.microsoft.com/office/drawing/2014/main" id="{0C51E1CF-E7EC-4D72-8D91-A235DC6ACCCA}"/>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Question slide</a:t>
            </a:r>
          </a:p>
        </p:txBody>
      </p:sp>
      <p:sp>
        <p:nvSpPr>
          <p:cNvPr id="6" name="Snip Same Side Corner Rectangle 5">
            <a:extLst>
              <a:ext uri="{FF2B5EF4-FFF2-40B4-BE49-F238E27FC236}">
                <a16:creationId xmlns:a16="http://schemas.microsoft.com/office/drawing/2014/main" id="{D6BC4EF7-006F-4FD5-BE32-847A6A5B4905}"/>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A397D48D-A4DB-4D7E-9769-6888B56E9A62}"/>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EE5A41AC-B6E0-49FB-83F5-37991002B66B}"/>
              </a:ext>
              <a:ext uri="{C183D7F6-B498-43B3-948B-1728B52AA6E4}">
                <adec:decorative xmlns:adec="http://schemas.microsoft.com/office/drawing/2017/decorative" val="1"/>
              </a:ext>
            </a:extLst>
          </p:cNvPr>
          <p:cNvSpPr/>
          <p:nvPr>
            <p:custDataLst>
              <p:tags r:id="rId8"/>
            </p:custDataLst>
          </p:nvPr>
        </p:nvSpPr>
        <p:spPr>
          <a:xfrm>
            <a:off x="11341100" y="6007100"/>
            <a:ext cx="762000" cy="762000"/>
          </a:xfrm>
          <a:prstGeom prst="ellipse">
            <a:avLst/>
          </a:prstGeom>
          <a:solidFill>
            <a:srgbClr val="D34817">
              <a:alpha val="0"/>
              <a:alpha val="0"/>
              <a:alpha val="0"/>
              <a:alpha val="0"/>
              <a:alpha val="0"/>
              <a:alpha val="0"/>
              <a:alpha val="0"/>
              <a:alpha val="0"/>
              <a:alpha val="0"/>
              <a:alpha val="0"/>
              <a:alpha val="0"/>
            </a:srgbClr>
          </a:solidFill>
          <a:ln w="12700" cap="flat" cmpd="sng" algn="ctr">
            <a:solidFill>
              <a:srgbClr val="D34817">
                <a:shade val="15000"/>
                <a:alpha val="0"/>
                <a:alpha val="0"/>
                <a:alpha val="0"/>
                <a:alpha val="0"/>
                <a:alpha val="0"/>
                <a:alpha val="0"/>
                <a:alpha val="0"/>
                <a:alpha val="0"/>
                <a:alpha val="0"/>
                <a:alpha val="0"/>
                <a:alpha val="0"/>
              </a:srgbClr>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36021A10-6CE3-4880-92CF-E080C43D44DD}"/>
              </a:ext>
            </a:extLst>
          </p:cNvPr>
          <p:cNvSpPr txBox="1"/>
          <p:nvPr>
            <p:custDataLst>
              <p:tags r:id="rId9"/>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C515DA8D-1583-4796-B45D-51EF9C2228E1}"/>
              </a:ext>
            </a:extLst>
          </p:cNvPr>
          <p:cNvSpPr txBox="1"/>
          <p:nvPr>
            <p:custDataLst>
              <p:tags r:id="rId10"/>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159-893-195</a:t>
            </a:r>
            <a:endParaRPr lang="en-GB"/>
          </a:p>
        </p:txBody>
      </p:sp>
      <p:sp>
        <p:nvSpPr>
          <p:cNvPr id="11" name="TextBox 10">
            <a:extLst>
              <a:ext uri="{FF2B5EF4-FFF2-40B4-BE49-F238E27FC236}">
                <a16:creationId xmlns:a16="http://schemas.microsoft.com/office/drawing/2014/main" id="{D04C7E04-F1B6-4C18-9F6B-CC8534F70081}"/>
              </a:ext>
            </a:extLst>
          </p:cNvPr>
          <p:cNvSpPr txBox="1"/>
          <p:nvPr>
            <p:custDataLst>
              <p:tags r:id="rId11"/>
            </p:custDataLst>
          </p:nvPr>
        </p:nvSpPr>
        <p:spPr>
          <a:xfrm>
            <a:off x="838200" y="1798320"/>
            <a:ext cx="10515600" cy="317500"/>
          </a:xfrm>
          <a:prstGeom prst="rect">
            <a:avLst/>
          </a:prstGeom>
          <a:noFill/>
        </p:spPr>
        <p:txBody>
          <a:bodyPr vertOverflow="overflow" vert="horz" wrap="square" tIns="0" bIns="0" rtlCol="0" anchor="t">
            <a:spAutoFit/>
          </a:bodyPr>
          <a:lstStyle/>
          <a:p>
            <a:pPr algn="l"/>
            <a:r>
              <a:rPr lang="en-GB"/>
              <a:t>I do less work. (as long as everything gets done, who cares)</a:t>
            </a:r>
          </a:p>
        </p:txBody>
      </p:sp>
      <p:sp>
        <p:nvSpPr>
          <p:cNvPr id="12" name="TextBox 11">
            <a:extLst>
              <a:ext uri="{FF2B5EF4-FFF2-40B4-BE49-F238E27FC236}">
                <a16:creationId xmlns:a16="http://schemas.microsoft.com/office/drawing/2014/main" id="{21F8B370-F198-41A4-8E9D-D2B392F28EB3}"/>
              </a:ext>
              <a:ext uri="{C183D7F6-B498-43B3-948B-1728B52AA6E4}">
                <adec:decorative xmlns:adec="http://schemas.microsoft.com/office/drawing/2017/decorative" val="1"/>
              </a:ext>
            </a:extLst>
          </p:cNvPr>
          <p:cNvSpPr txBox="1"/>
          <p:nvPr>
            <p:custDataLst>
              <p:tags r:id="rId12"/>
            </p:custDataLst>
          </p:nvPr>
        </p:nvSpPr>
        <p:spPr>
          <a:xfrm>
            <a:off x="10337800" y="1963420"/>
            <a:ext cx="1016000" cy="635000"/>
          </a:xfrm>
          <a:prstGeom prst="rect">
            <a:avLst/>
          </a:prstGeom>
          <a:noFill/>
        </p:spPr>
        <p:txBody>
          <a:bodyPr vertOverflow="overflow" vert="horz" wrap="square" rtlCol="0" anchor="ctr" anchorCtr="0">
            <a:spAutoFit/>
          </a:bodyPr>
          <a:lstStyle/>
          <a:p>
            <a:pPr algn="r"/>
            <a:r>
              <a:rPr lang="en-GB"/>
              <a:t>0%</a:t>
            </a:r>
          </a:p>
        </p:txBody>
      </p:sp>
      <p:sp>
        <p:nvSpPr>
          <p:cNvPr id="13" name="Rounded Rectangle 12">
            <a:extLst>
              <a:ext uri="{FF2B5EF4-FFF2-40B4-BE49-F238E27FC236}">
                <a16:creationId xmlns:a16="http://schemas.microsoft.com/office/drawing/2014/main" id="{EC4F9A95-FF07-43D0-A667-4B026CC67590}"/>
              </a:ext>
              <a:ext uri="{C183D7F6-B498-43B3-948B-1728B52AA6E4}">
                <adec:decorative xmlns:adec="http://schemas.microsoft.com/office/drawing/2017/decorative" val="1"/>
              </a:ext>
            </a:extLst>
          </p:cNvPr>
          <p:cNvSpPr/>
          <p:nvPr>
            <p:custDataLst>
              <p:tags r:id="rId13"/>
            </p:custDataLst>
          </p:nvPr>
        </p:nvSpPr>
        <p:spPr>
          <a:xfrm>
            <a:off x="838200" y="2115820"/>
            <a:ext cx="9499600" cy="317500"/>
          </a:xfrm>
          <a:prstGeom prst="roundRect">
            <a:avLst/>
          </a:prstGeom>
          <a:solidFill>
            <a:srgbClr val="D34817">
              <a:alpha val="0"/>
            </a:srgbClr>
          </a:solidFill>
          <a:ln w="12700" cap="flat" cmpd="sng" algn="ctr">
            <a:solidFill>
              <a:srgbClr val="80808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4" name="Rounded Rectangle 13">
            <a:extLst>
              <a:ext uri="{FF2B5EF4-FFF2-40B4-BE49-F238E27FC236}">
                <a16:creationId xmlns:a16="http://schemas.microsoft.com/office/drawing/2014/main" id="{5771B6E0-C370-4F93-8B64-81FC5179AD3D}"/>
              </a:ext>
              <a:ext uri="{C183D7F6-B498-43B3-948B-1728B52AA6E4}">
                <adec:decorative xmlns:adec="http://schemas.microsoft.com/office/drawing/2017/decorative" val="1"/>
              </a:ext>
            </a:extLst>
          </p:cNvPr>
          <p:cNvSpPr/>
          <p:nvPr>
            <p:custDataLst>
              <p:tags r:id="rId14"/>
            </p:custDataLst>
          </p:nvPr>
        </p:nvSpPr>
        <p:spPr>
          <a:xfrm>
            <a:off x="838200" y="211582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5" name="TextBox 14">
            <a:extLst>
              <a:ext uri="{FF2B5EF4-FFF2-40B4-BE49-F238E27FC236}">
                <a16:creationId xmlns:a16="http://schemas.microsoft.com/office/drawing/2014/main" id="{C7ADFAB3-EA5D-4B77-A88E-E29A830002E9}"/>
              </a:ext>
            </a:extLst>
          </p:cNvPr>
          <p:cNvSpPr txBox="1"/>
          <p:nvPr>
            <p:custDataLst>
              <p:tags r:id="rId15"/>
            </p:custDataLst>
          </p:nvPr>
        </p:nvSpPr>
        <p:spPr>
          <a:xfrm>
            <a:off x="838200" y="2433320"/>
            <a:ext cx="10515600" cy="317500"/>
          </a:xfrm>
          <a:prstGeom prst="rect">
            <a:avLst/>
          </a:prstGeom>
          <a:noFill/>
        </p:spPr>
        <p:txBody>
          <a:bodyPr vertOverflow="overflow" vert="horz" wrap="square" tIns="0" bIns="0" rtlCol="0" anchor="t">
            <a:spAutoFit/>
          </a:bodyPr>
          <a:lstStyle/>
          <a:p>
            <a:pPr algn="l"/>
            <a:r>
              <a:rPr lang="en-GB"/>
              <a:t>I do more work (To show how good i am)</a:t>
            </a:r>
          </a:p>
        </p:txBody>
      </p:sp>
      <p:sp>
        <p:nvSpPr>
          <p:cNvPr id="16" name="TextBox 15">
            <a:extLst>
              <a:ext uri="{FF2B5EF4-FFF2-40B4-BE49-F238E27FC236}">
                <a16:creationId xmlns:a16="http://schemas.microsoft.com/office/drawing/2014/main" id="{40DAC4D6-6019-491B-9E73-475704C01FC4}"/>
              </a:ext>
              <a:ext uri="{C183D7F6-B498-43B3-948B-1728B52AA6E4}">
                <adec:decorative xmlns:adec="http://schemas.microsoft.com/office/drawing/2017/decorative" val="1"/>
              </a:ext>
            </a:extLst>
          </p:cNvPr>
          <p:cNvSpPr txBox="1"/>
          <p:nvPr>
            <p:custDataLst>
              <p:tags r:id="rId16"/>
            </p:custDataLst>
          </p:nvPr>
        </p:nvSpPr>
        <p:spPr>
          <a:xfrm>
            <a:off x="10337800" y="2598420"/>
            <a:ext cx="1016000" cy="635000"/>
          </a:xfrm>
          <a:prstGeom prst="rect">
            <a:avLst/>
          </a:prstGeom>
          <a:noFill/>
        </p:spPr>
        <p:txBody>
          <a:bodyPr vertOverflow="overflow" vert="horz" wrap="square" rtlCol="0" anchor="ctr" anchorCtr="0">
            <a:spAutoFit/>
          </a:bodyPr>
          <a:lstStyle/>
          <a:p>
            <a:pPr algn="r"/>
            <a:r>
              <a:rPr lang="en-GB"/>
              <a:t>0%</a:t>
            </a:r>
          </a:p>
        </p:txBody>
      </p:sp>
      <p:sp>
        <p:nvSpPr>
          <p:cNvPr id="17" name="Rounded Rectangle 16">
            <a:extLst>
              <a:ext uri="{FF2B5EF4-FFF2-40B4-BE49-F238E27FC236}">
                <a16:creationId xmlns:a16="http://schemas.microsoft.com/office/drawing/2014/main" id="{1D466D46-8092-4B18-A30A-67456F51964C}"/>
              </a:ext>
              <a:ext uri="{C183D7F6-B498-43B3-948B-1728B52AA6E4}">
                <adec:decorative xmlns:adec="http://schemas.microsoft.com/office/drawing/2017/decorative" val="1"/>
              </a:ext>
            </a:extLst>
          </p:cNvPr>
          <p:cNvSpPr/>
          <p:nvPr>
            <p:custDataLst>
              <p:tags r:id="rId17"/>
            </p:custDataLst>
          </p:nvPr>
        </p:nvSpPr>
        <p:spPr>
          <a:xfrm>
            <a:off x="838200" y="2750820"/>
            <a:ext cx="9499600" cy="317500"/>
          </a:xfrm>
          <a:prstGeom prst="roundRect">
            <a:avLst/>
          </a:prstGeom>
          <a:solidFill>
            <a:srgbClr val="D34817">
              <a:alpha val="0"/>
            </a:srgbClr>
          </a:solidFill>
          <a:ln w="12700" cap="flat" cmpd="sng" algn="ctr">
            <a:solidFill>
              <a:srgbClr val="80808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8" name="Rounded Rectangle 17">
            <a:extLst>
              <a:ext uri="{FF2B5EF4-FFF2-40B4-BE49-F238E27FC236}">
                <a16:creationId xmlns:a16="http://schemas.microsoft.com/office/drawing/2014/main" id="{18AF549C-B089-47BC-8E02-428E23D74EA6}"/>
              </a:ext>
              <a:ext uri="{C183D7F6-B498-43B3-948B-1728B52AA6E4}">
                <adec:decorative xmlns:adec="http://schemas.microsoft.com/office/drawing/2017/decorative" val="1"/>
              </a:ext>
            </a:extLst>
          </p:cNvPr>
          <p:cNvSpPr/>
          <p:nvPr>
            <p:custDataLst>
              <p:tags r:id="rId18"/>
            </p:custDataLst>
          </p:nvPr>
        </p:nvSpPr>
        <p:spPr>
          <a:xfrm>
            <a:off x="838200" y="275082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9" name="TextBox 18">
            <a:extLst>
              <a:ext uri="{FF2B5EF4-FFF2-40B4-BE49-F238E27FC236}">
                <a16:creationId xmlns:a16="http://schemas.microsoft.com/office/drawing/2014/main" id="{0A8791AE-7D02-4A2D-88E6-F64EA2EC628C}"/>
              </a:ext>
            </a:extLst>
          </p:cNvPr>
          <p:cNvSpPr txBox="1"/>
          <p:nvPr>
            <p:custDataLst>
              <p:tags r:id="rId19"/>
            </p:custDataLst>
          </p:nvPr>
        </p:nvSpPr>
        <p:spPr>
          <a:xfrm>
            <a:off x="838200" y="3068320"/>
            <a:ext cx="10515600" cy="317500"/>
          </a:xfrm>
          <a:prstGeom prst="rect">
            <a:avLst/>
          </a:prstGeom>
          <a:noFill/>
        </p:spPr>
        <p:txBody>
          <a:bodyPr vertOverflow="overflow" vert="horz" wrap="square" tIns="0" bIns="0" rtlCol="0" anchor="t">
            <a:spAutoFit/>
          </a:bodyPr>
          <a:lstStyle/>
          <a:p>
            <a:pPr algn="l"/>
            <a:r>
              <a:rPr lang="en-GB"/>
              <a:t>I do the same (no meaningful difference)</a:t>
            </a:r>
          </a:p>
        </p:txBody>
      </p:sp>
      <p:sp>
        <p:nvSpPr>
          <p:cNvPr id="20" name="TextBox 19">
            <a:extLst>
              <a:ext uri="{FF2B5EF4-FFF2-40B4-BE49-F238E27FC236}">
                <a16:creationId xmlns:a16="http://schemas.microsoft.com/office/drawing/2014/main" id="{88D0165B-1F8F-4727-86E0-0821CD2234CF}"/>
              </a:ext>
              <a:ext uri="{C183D7F6-B498-43B3-948B-1728B52AA6E4}">
                <adec:decorative xmlns:adec="http://schemas.microsoft.com/office/drawing/2017/decorative" val="1"/>
              </a:ext>
            </a:extLst>
          </p:cNvPr>
          <p:cNvSpPr txBox="1"/>
          <p:nvPr>
            <p:custDataLst>
              <p:tags r:id="rId20"/>
            </p:custDataLst>
          </p:nvPr>
        </p:nvSpPr>
        <p:spPr>
          <a:xfrm>
            <a:off x="10337800" y="3233420"/>
            <a:ext cx="1016000" cy="635000"/>
          </a:xfrm>
          <a:prstGeom prst="rect">
            <a:avLst/>
          </a:prstGeom>
          <a:noFill/>
        </p:spPr>
        <p:txBody>
          <a:bodyPr vertOverflow="overflow" vert="horz" wrap="square" rtlCol="0" anchor="ctr" anchorCtr="0">
            <a:spAutoFit/>
          </a:bodyPr>
          <a:lstStyle/>
          <a:p>
            <a:pPr algn="r"/>
            <a:r>
              <a:rPr lang="en-GB"/>
              <a:t>0%</a:t>
            </a:r>
          </a:p>
        </p:txBody>
      </p:sp>
      <p:sp>
        <p:nvSpPr>
          <p:cNvPr id="21" name="Rounded Rectangle 20">
            <a:extLst>
              <a:ext uri="{FF2B5EF4-FFF2-40B4-BE49-F238E27FC236}">
                <a16:creationId xmlns:a16="http://schemas.microsoft.com/office/drawing/2014/main" id="{56C892D3-904A-429D-B3D1-979B275311F7}"/>
              </a:ext>
              <a:ext uri="{C183D7F6-B498-43B3-948B-1728B52AA6E4}">
                <adec:decorative xmlns:adec="http://schemas.microsoft.com/office/drawing/2017/decorative" val="1"/>
              </a:ext>
            </a:extLst>
          </p:cNvPr>
          <p:cNvSpPr/>
          <p:nvPr>
            <p:custDataLst>
              <p:tags r:id="rId21"/>
            </p:custDataLst>
          </p:nvPr>
        </p:nvSpPr>
        <p:spPr>
          <a:xfrm>
            <a:off x="838200" y="3385820"/>
            <a:ext cx="9499600" cy="317500"/>
          </a:xfrm>
          <a:prstGeom prst="roundRect">
            <a:avLst/>
          </a:prstGeom>
          <a:solidFill>
            <a:srgbClr val="D34817">
              <a:alpha val="0"/>
            </a:srgbClr>
          </a:solidFill>
          <a:ln w="12700" cap="flat" cmpd="sng" algn="ctr">
            <a:solidFill>
              <a:srgbClr val="80808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22" name="Rounded Rectangle 21">
            <a:extLst>
              <a:ext uri="{FF2B5EF4-FFF2-40B4-BE49-F238E27FC236}">
                <a16:creationId xmlns:a16="http://schemas.microsoft.com/office/drawing/2014/main" id="{0F9DB5FB-7D48-4E9B-8CE4-46772E2D6703}"/>
              </a:ext>
              <a:ext uri="{C183D7F6-B498-43B3-948B-1728B52AA6E4}">
                <adec:decorative xmlns:adec="http://schemas.microsoft.com/office/drawing/2017/decorative" val="1"/>
              </a:ext>
            </a:extLst>
          </p:cNvPr>
          <p:cNvSpPr/>
          <p:nvPr>
            <p:custDataLst>
              <p:tags r:id="rId22"/>
            </p:custDataLst>
          </p:nvPr>
        </p:nvSpPr>
        <p:spPr>
          <a:xfrm>
            <a:off x="838200" y="338582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23" name="TextBox 22">
            <a:extLst>
              <a:ext uri="{FF2B5EF4-FFF2-40B4-BE49-F238E27FC236}">
                <a16:creationId xmlns:a16="http://schemas.microsoft.com/office/drawing/2014/main" id="{B65E9DAD-16C9-4184-9203-5F01C3493820}"/>
              </a:ext>
            </a:extLst>
          </p:cNvPr>
          <p:cNvSpPr txBox="1"/>
          <p:nvPr>
            <p:custDataLst>
              <p:tags r:id="rId23"/>
            </p:custDataLst>
          </p:nvPr>
        </p:nvSpPr>
        <p:spPr>
          <a:xfrm>
            <a:off x="838200" y="3703320"/>
            <a:ext cx="10515600" cy="317500"/>
          </a:xfrm>
          <a:prstGeom prst="rect">
            <a:avLst/>
          </a:prstGeom>
          <a:noFill/>
        </p:spPr>
        <p:txBody>
          <a:bodyPr vertOverflow="overflow" vert="horz" wrap="square" tIns="0" bIns="0" rtlCol="0" anchor="t">
            <a:spAutoFit/>
          </a:bodyPr>
          <a:lstStyle/>
          <a:p>
            <a:pPr algn="l"/>
            <a:r>
              <a:rPr lang="en-GB"/>
              <a:t>I do basically nothing (I don't care about this job)</a:t>
            </a:r>
          </a:p>
        </p:txBody>
      </p:sp>
      <p:sp>
        <p:nvSpPr>
          <p:cNvPr id="24" name="TextBox 23">
            <a:extLst>
              <a:ext uri="{FF2B5EF4-FFF2-40B4-BE49-F238E27FC236}">
                <a16:creationId xmlns:a16="http://schemas.microsoft.com/office/drawing/2014/main" id="{9E4AF857-A238-4926-A3C3-38F717EE9835}"/>
              </a:ext>
              <a:ext uri="{C183D7F6-B498-43B3-948B-1728B52AA6E4}">
                <adec:decorative xmlns:adec="http://schemas.microsoft.com/office/drawing/2017/decorative" val="1"/>
              </a:ext>
            </a:extLst>
          </p:cNvPr>
          <p:cNvSpPr txBox="1"/>
          <p:nvPr>
            <p:custDataLst>
              <p:tags r:id="rId24"/>
            </p:custDataLst>
          </p:nvPr>
        </p:nvSpPr>
        <p:spPr>
          <a:xfrm>
            <a:off x="10337800" y="3868420"/>
            <a:ext cx="1016000" cy="635000"/>
          </a:xfrm>
          <a:prstGeom prst="rect">
            <a:avLst/>
          </a:prstGeom>
          <a:noFill/>
        </p:spPr>
        <p:txBody>
          <a:bodyPr vertOverflow="overflow" vert="horz" wrap="square" rtlCol="0" anchor="ctr" anchorCtr="0">
            <a:spAutoFit/>
          </a:bodyPr>
          <a:lstStyle/>
          <a:p>
            <a:pPr algn="r"/>
            <a:r>
              <a:rPr lang="en-GB"/>
              <a:t>0%</a:t>
            </a:r>
          </a:p>
        </p:txBody>
      </p:sp>
      <p:sp>
        <p:nvSpPr>
          <p:cNvPr id="25" name="Rounded Rectangle 24">
            <a:extLst>
              <a:ext uri="{FF2B5EF4-FFF2-40B4-BE49-F238E27FC236}">
                <a16:creationId xmlns:a16="http://schemas.microsoft.com/office/drawing/2014/main" id="{86B3D4DA-F374-426D-8D59-4E32FD0D7A40}"/>
              </a:ext>
              <a:ext uri="{C183D7F6-B498-43B3-948B-1728B52AA6E4}">
                <adec:decorative xmlns:adec="http://schemas.microsoft.com/office/drawing/2017/decorative" val="1"/>
              </a:ext>
            </a:extLst>
          </p:cNvPr>
          <p:cNvSpPr/>
          <p:nvPr>
            <p:custDataLst>
              <p:tags r:id="rId25"/>
            </p:custDataLst>
          </p:nvPr>
        </p:nvSpPr>
        <p:spPr>
          <a:xfrm>
            <a:off x="838200" y="4020820"/>
            <a:ext cx="9499600" cy="317500"/>
          </a:xfrm>
          <a:prstGeom prst="roundRect">
            <a:avLst/>
          </a:prstGeom>
          <a:solidFill>
            <a:srgbClr val="D34817">
              <a:alpha val="0"/>
            </a:srgbClr>
          </a:solidFill>
          <a:ln w="12700" cap="flat" cmpd="sng" algn="ctr">
            <a:solidFill>
              <a:srgbClr val="80808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26" name="Rounded Rectangle 25">
            <a:extLst>
              <a:ext uri="{FF2B5EF4-FFF2-40B4-BE49-F238E27FC236}">
                <a16:creationId xmlns:a16="http://schemas.microsoft.com/office/drawing/2014/main" id="{300BBB67-C9A9-45D6-AEDC-D52B550B806C}"/>
              </a:ext>
              <a:ext uri="{C183D7F6-B498-43B3-948B-1728B52AA6E4}">
                <adec:decorative xmlns:adec="http://schemas.microsoft.com/office/drawing/2017/decorative" val="1"/>
              </a:ext>
            </a:extLst>
          </p:cNvPr>
          <p:cNvSpPr/>
          <p:nvPr>
            <p:custDataLst>
              <p:tags r:id="rId26"/>
            </p:custDataLst>
          </p:nvPr>
        </p:nvSpPr>
        <p:spPr>
          <a:xfrm>
            <a:off x="838200" y="402082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Tree>
    <p:custDataLst>
      <p:tags r:id="rId1"/>
    </p:custDataLst>
    <p:extLst>
      <p:ext uri="{BB962C8B-B14F-4D97-AF65-F5344CB8AC3E}">
        <p14:creationId xmlns:p14="http://schemas.microsoft.com/office/powerpoint/2010/main" val="31517635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Oval 10">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2" name="Title 1">
            <a:extLst>
              <a:ext uri="{FF2B5EF4-FFF2-40B4-BE49-F238E27FC236}">
                <a16:creationId xmlns:a16="http://schemas.microsoft.com/office/drawing/2014/main" id="{AB12F00B-BEF8-9E7D-A7FC-779B07A90285}"/>
              </a:ext>
            </a:extLst>
          </p:cNvPr>
          <p:cNvSpPr>
            <a:spLocks noGrp="1"/>
          </p:cNvSpPr>
          <p:nvPr>
            <p:ph type="title"/>
          </p:nvPr>
        </p:nvSpPr>
        <p:spPr>
          <a:xfrm>
            <a:off x="1490145" y="2376862"/>
            <a:ext cx="2640646" cy="2104273"/>
          </a:xfrm>
          <a:noFill/>
        </p:spPr>
        <p:txBody>
          <a:bodyPr>
            <a:normAutofit/>
          </a:bodyPr>
          <a:lstStyle/>
          <a:p>
            <a:pPr algn="ctr"/>
            <a:r>
              <a:rPr lang="en-GB" sz="3000" b="1">
                <a:solidFill>
                  <a:srgbClr val="FFFFFF"/>
                </a:solidFill>
              </a:rPr>
              <a:t>What we’ll cover today</a:t>
            </a:r>
          </a:p>
        </p:txBody>
      </p:sp>
      <p:sp>
        <p:nvSpPr>
          <p:cNvPr id="15" name="Rectangle 14">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9D3FCC28-EFFA-89C4-83C6-03308586C0EA}"/>
              </a:ext>
            </a:extLst>
          </p:cNvPr>
          <p:cNvGraphicFramePr>
            <a:graphicFrameLocks noGrp="1"/>
          </p:cNvGraphicFramePr>
          <p:nvPr>
            <p:ph idx="1"/>
            <p:extLst>
              <p:ext uri="{D42A27DB-BD31-4B8C-83A1-F6EECF244321}">
                <p14:modId xmlns:p14="http://schemas.microsoft.com/office/powerpoint/2010/main" val="3005213542"/>
              </p:ext>
            </p:extLst>
          </p:nvPr>
        </p:nvGraphicFramePr>
        <p:xfrm>
          <a:off x="6081713" y="725488"/>
          <a:ext cx="5141912" cy="54070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20280633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B5A6D09-0DED-57EF-0D05-0A2238B6D139}"/>
              </a:ext>
            </a:extLst>
          </p:cNvPr>
          <p:cNvSpPr>
            <a:spLocks noGrp="1"/>
          </p:cNvSpPr>
          <p:nvPr>
            <p:ph type="title"/>
          </p:nvPr>
        </p:nvSpPr>
        <p:spPr>
          <a:xfrm>
            <a:off x="193548" y="0"/>
            <a:ext cx="10058400" cy="1609344"/>
          </a:xfrm>
        </p:spPr>
        <p:txBody>
          <a:bodyPr/>
          <a:lstStyle/>
          <a:p>
            <a:r>
              <a:rPr lang="en-GB" b="1" dirty="0"/>
              <a:t>Recipe for Creativity and Innovation</a:t>
            </a:r>
          </a:p>
        </p:txBody>
      </p:sp>
      <p:graphicFrame>
        <p:nvGraphicFramePr>
          <p:cNvPr id="9" name="Content Placeholder 8">
            <a:extLst>
              <a:ext uri="{FF2B5EF4-FFF2-40B4-BE49-F238E27FC236}">
                <a16:creationId xmlns:a16="http://schemas.microsoft.com/office/drawing/2014/main" id="{06FF1A45-BF82-54C6-DC42-BE1B08F5EBAE}"/>
              </a:ext>
            </a:extLst>
          </p:cNvPr>
          <p:cNvGraphicFramePr>
            <a:graphicFrameLocks noGrp="1"/>
          </p:cNvGraphicFramePr>
          <p:nvPr>
            <p:ph idx="1"/>
            <p:extLst>
              <p:ext uri="{D42A27DB-BD31-4B8C-83A1-F6EECF244321}">
                <p14:modId xmlns:p14="http://schemas.microsoft.com/office/powerpoint/2010/main" val="513131276"/>
              </p:ext>
            </p:extLst>
          </p:nvPr>
        </p:nvGraphicFramePr>
        <p:xfrm>
          <a:off x="573656" y="2228850"/>
          <a:ext cx="10972800" cy="25547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303860F1-2771-F8AC-6C46-986424F4C6B8}"/>
              </a:ext>
            </a:extLst>
          </p:cNvPr>
          <p:cNvSpPr txBox="1"/>
          <p:nvPr/>
        </p:nvSpPr>
        <p:spPr>
          <a:xfrm>
            <a:off x="645543" y="4660213"/>
            <a:ext cx="10900913" cy="1384995"/>
          </a:xfrm>
          <a:prstGeom prst="rect">
            <a:avLst/>
          </a:prstGeom>
          <a:noFill/>
        </p:spPr>
        <p:txBody>
          <a:bodyPr wrap="square" rtlCol="0">
            <a:spAutoFit/>
          </a:bodyPr>
          <a:lstStyle/>
          <a:p>
            <a:r>
              <a:rPr lang="en-GB" sz="2800" dirty="0"/>
              <a:t>Whether or not successful innovation occurs within an organisation is determined by a combination of personal qualities and work environment factors</a:t>
            </a:r>
          </a:p>
        </p:txBody>
      </p:sp>
    </p:spTree>
    <p:extLst>
      <p:ext uri="{BB962C8B-B14F-4D97-AF65-F5344CB8AC3E}">
        <p14:creationId xmlns:p14="http://schemas.microsoft.com/office/powerpoint/2010/main" val="6135829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B4486-F005-4D20-BAAF-524933746C2B}"/>
              </a:ext>
            </a:extLst>
          </p:cNvPr>
          <p:cNvSpPr>
            <a:spLocks noGrp="1"/>
          </p:cNvSpPr>
          <p:nvPr>
            <p:ph type="title"/>
          </p:nvPr>
        </p:nvSpPr>
        <p:spPr>
          <a:xfrm>
            <a:off x="393290" y="838632"/>
            <a:ext cx="10972800" cy="479124"/>
          </a:xfrm>
        </p:spPr>
        <p:txBody>
          <a:bodyPr>
            <a:normAutofit/>
          </a:bodyPr>
          <a:lstStyle/>
          <a:p>
            <a:r>
              <a:rPr lang="en-GB" sz="2800" b="1" dirty="0"/>
              <a:t>Organisational Climate</a:t>
            </a:r>
          </a:p>
        </p:txBody>
      </p:sp>
      <p:graphicFrame>
        <p:nvGraphicFramePr>
          <p:cNvPr id="11" name="Content Placeholder 2">
            <a:extLst>
              <a:ext uri="{FF2B5EF4-FFF2-40B4-BE49-F238E27FC236}">
                <a16:creationId xmlns:a16="http://schemas.microsoft.com/office/drawing/2014/main" id="{ED7408EF-9957-807A-1B18-596115272CCD}"/>
              </a:ext>
            </a:extLst>
          </p:cNvPr>
          <p:cNvGraphicFramePr>
            <a:graphicFrameLocks noGrp="1"/>
          </p:cNvGraphicFramePr>
          <p:nvPr>
            <p:ph idx="1"/>
            <p:extLst>
              <p:ext uri="{D42A27DB-BD31-4B8C-83A1-F6EECF244321}">
                <p14:modId xmlns:p14="http://schemas.microsoft.com/office/powerpoint/2010/main" val="483133625"/>
              </p:ext>
            </p:extLst>
          </p:nvPr>
        </p:nvGraphicFramePr>
        <p:xfrm>
          <a:off x="393290" y="1078194"/>
          <a:ext cx="4699819" cy="444219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1BF01BCC-1DDE-6C9D-A2A9-9660FBA58428}"/>
              </a:ext>
            </a:extLst>
          </p:cNvPr>
          <p:cNvSpPr txBox="1"/>
          <p:nvPr/>
        </p:nvSpPr>
        <p:spPr>
          <a:xfrm>
            <a:off x="5997678" y="794536"/>
            <a:ext cx="6096000" cy="523220"/>
          </a:xfrm>
          <a:prstGeom prst="rect">
            <a:avLst/>
          </a:prstGeom>
          <a:noFill/>
        </p:spPr>
        <p:txBody>
          <a:bodyPr wrap="square">
            <a:spAutoFit/>
          </a:bodyPr>
          <a:lstStyle/>
          <a:p>
            <a:r>
              <a:rPr lang="en-GB" sz="2800" b="1" dirty="0">
                <a:latin typeface="+mj-lt"/>
              </a:rPr>
              <a:t>INNOVATION CLIMATE</a:t>
            </a:r>
            <a:endParaRPr lang="en-GB" sz="2800" dirty="0">
              <a:latin typeface="+mj-lt"/>
            </a:endParaRPr>
          </a:p>
        </p:txBody>
      </p:sp>
      <p:sp>
        <p:nvSpPr>
          <p:cNvPr id="7" name="TextBox 6">
            <a:extLst>
              <a:ext uri="{FF2B5EF4-FFF2-40B4-BE49-F238E27FC236}">
                <a16:creationId xmlns:a16="http://schemas.microsoft.com/office/drawing/2014/main" id="{3666097E-1DD1-6A65-F05D-F3985ED5DA2C}"/>
              </a:ext>
            </a:extLst>
          </p:cNvPr>
          <p:cNvSpPr txBox="1"/>
          <p:nvPr/>
        </p:nvSpPr>
        <p:spPr>
          <a:xfrm>
            <a:off x="5997678" y="1361852"/>
            <a:ext cx="4195915" cy="2308324"/>
          </a:xfrm>
          <a:prstGeom prst="rect">
            <a:avLst/>
          </a:prstGeom>
          <a:noFill/>
        </p:spPr>
        <p:txBody>
          <a:bodyPr wrap="square">
            <a:spAutoFit/>
          </a:bodyPr>
          <a:lstStyle/>
          <a:p>
            <a:r>
              <a:rPr lang="en-GB" sz="1600" dirty="0"/>
              <a:t>The extent to which team or organisational processes encourage and enable innovation</a:t>
            </a:r>
          </a:p>
          <a:p>
            <a:r>
              <a:rPr lang="en-GB" sz="1600" dirty="0"/>
              <a:t>Includes employees’ perceptions of whether people in their organisation are open to change, support new ideas, desire new ideas, take time to develop ideas and co-operate with others to develop and apply new ideas</a:t>
            </a:r>
          </a:p>
        </p:txBody>
      </p:sp>
      <p:sp>
        <p:nvSpPr>
          <p:cNvPr id="10" name="TextBox 9">
            <a:extLst>
              <a:ext uri="{FF2B5EF4-FFF2-40B4-BE49-F238E27FC236}">
                <a16:creationId xmlns:a16="http://schemas.microsoft.com/office/drawing/2014/main" id="{8A8AAF0F-A5F8-51C9-CAAD-FA2FA17EC7E8}"/>
              </a:ext>
            </a:extLst>
          </p:cNvPr>
          <p:cNvSpPr txBox="1"/>
          <p:nvPr/>
        </p:nvSpPr>
        <p:spPr>
          <a:xfrm>
            <a:off x="5997678" y="3670176"/>
            <a:ext cx="5801032" cy="2554545"/>
          </a:xfrm>
          <a:prstGeom prst="rect">
            <a:avLst/>
          </a:prstGeom>
          <a:noFill/>
        </p:spPr>
        <p:txBody>
          <a:bodyPr wrap="square">
            <a:spAutoFit/>
          </a:bodyPr>
          <a:lstStyle/>
          <a:p>
            <a:pPr>
              <a:buFont typeface="Arial" panose="020B0604020202020204" pitchFamily="34" charset="0"/>
              <a:buChar char="•"/>
            </a:pPr>
            <a:endParaRPr lang="en-GB" sz="1600" dirty="0"/>
          </a:p>
          <a:p>
            <a:pPr>
              <a:buFont typeface="Arial" panose="020B0604020202020204" pitchFamily="34" charset="0"/>
              <a:buChar char="•"/>
            </a:pPr>
            <a:r>
              <a:rPr lang="en-GB" sz="1600" dirty="0"/>
              <a:t>Idea generation</a:t>
            </a:r>
          </a:p>
          <a:p>
            <a:pPr>
              <a:buFont typeface="Arial" panose="020B0604020202020204" pitchFamily="34" charset="0"/>
              <a:buChar char="•"/>
            </a:pPr>
            <a:r>
              <a:rPr lang="en-GB" sz="1600" dirty="0"/>
              <a:t>Experimentation</a:t>
            </a:r>
          </a:p>
          <a:p>
            <a:pPr>
              <a:buFont typeface="Arial" panose="020B0604020202020204" pitchFamily="34" charset="0"/>
              <a:buChar char="•"/>
            </a:pPr>
            <a:r>
              <a:rPr lang="en-GB" sz="1600" dirty="0"/>
              <a:t>Risk-taking</a:t>
            </a:r>
          </a:p>
          <a:p>
            <a:pPr>
              <a:buFont typeface="Arial" panose="020B0604020202020204" pitchFamily="34" charset="0"/>
              <a:buChar char="•"/>
            </a:pPr>
            <a:r>
              <a:rPr lang="en-GB" sz="1600" dirty="0"/>
              <a:t>Learning from failure</a:t>
            </a:r>
          </a:p>
          <a:p>
            <a:pPr>
              <a:buFont typeface="Arial" panose="020B0604020202020204" pitchFamily="34" charset="0"/>
              <a:buChar char="•"/>
            </a:pPr>
            <a:r>
              <a:rPr lang="en-GB" sz="1600" dirty="0"/>
              <a:t>Continuous improvement</a:t>
            </a:r>
          </a:p>
          <a:p>
            <a:pPr>
              <a:buFont typeface="Arial" panose="020B0604020202020204" pitchFamily="34" charset="0"/>
              <a:buChar char="•"/>
            </a:pPr>
            <a:endParaRPr lang="en-GB" sz="1600" dirty="0"/>
          </a:p>
          <a:p>
            <a:pPr>
              <a:buNone/>
            </a:pPr>
            <a:r>
              <a:rPr lang="en-GB" sz="1600" dirty="0"/>
              <a:t>It is not simply about having creative employees — it is about </a:t>
            </a:r>
            <a:r>
              <a:rPr lang="en-GB" sz="1600" b="1" dirty="0"/>
              <a:t>systems, leadership, and culture enabling creativity to become implemented innovation</a:t>
            </a:r>
            <a:r>
              <a:rPr lang="en-GB" sz="1600" dirty="0"/>
              <a:t>.</a:t>
            </a:r>
          </a:p>
        </p:txBody>
      </p:sp>
    </p:spTree>
    <p:extLst>
      <p:ext uri="{BB962C8B-B14F-4D97-AF65-F5344CB8AC3E}">
        <p14:creationId xmlns:p14="http://schemas.microsoft.com/office/powerpoint/2010/main" val="30644889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8AFD15B-CF29-4306-884F-47675092F9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E574E0-3423-0D17-BBB8-8001458A7717}"/>
              </a:ext>
            </a:extLst>
          </p:cNvPr>
          <p:cNvSpPr>
            <a:spLocks noGrp="1"/>
          </p:cNvSpPr>
          <p:nvPr>
            <p:ph type="title"/>
          </p:nvPr>
        </p:nvSpPr>
        <p:spPr>
          <a:xfrm>
            <a:off x="6561739" y="401980"/>
            <a:ext cx="4869179" cy="1517984"/>
          </a:xfrm>
        </p:spPr>
        <p:txBody>
          <a:bodyPr>
            <a:normAutofit/>
          </a:bodyPr>
          <a:lstStyle/>
          <a:p>
            <a:r>
              <a:rPr lang="en-GB" sz="3400" b="1" dirty="0">
                <a:solidFill>
                  <a:srgbClr val="000000"/>
                </a:solidFill>
              </a:rPr>
              <a:t>How to shape organisational climate</a:t>
            </a:r>
          </a:p>
        </p:txBody>
      </p:sp>
      <p:pic>
        <p:nvPicPr>
          <p:cNvPr id="5" name="Picture 4" descr="Colorful carved figures of humans">
            <a:extLst>
              <a:ext uri="{FF2B5EF4-FFF2-40B4-BE49-F238E27FC236}">
                <a16:creationId xmlns:a16="http://schemas.microsoft.com/office/drawing/2014/main" id="{CCF9DC91-E97D-81FE-EB47-59B0637FDFEA}"/>
              </a:ext>
            </a:extLst>
          </p:cNvPr>
          <p:cNvPicPr>
            <a:picLocks noChangeAspect="1"/>
          </p:cNvPicPr>
          <p:nvPr/>
        </p:nvPicPr>
        <p:blipFill>
          <a:blip r:embed="rId2"/>
          <a:srcRect l="16369" r="16138" b="1"/>
          <a:stretch>
            <a:fillRect/>
          </a:stretch>
        </p:blipFill>
        <p:spPr>
          <a:xfrm>
            <a:off x="-9866" y="401980"/>
            <a:ext cx="6115733" cy="6456021"/>
          </a:xfrm>
          <a:custGeom>
            <a:avLst/>
            <a:gdLst/>
            <a:ahLst/>
            <a:cxnLst/>
            <a:rect l="l" t="t" r="r" b="b"/>
            <a:pathLst>
              <a:path w="6115733" h="6456021">
                <a:moveTo>
                  <a:pt x="2259477" y="433395"/>
                </a:moveTo>
                <a:cubicBezTo>
                  <a:pt x="4149632" y="433395"/>
                  <a:pt x="5681904" y="1964133"/>
                  <a:pt x="5681904" y="3852396"/>
                </a:cubicBezTo>
                <a:cubicBezTo>
                  <a:pt x="5681904" y="4796527"/>
                  <a:pt x="5298836" y="5651278"/>
                  <a:pt x="4679499" y="6269995"/>
                </a:cubicBezTo>
                <a:lnTo>
                  <a:pt x="4474613" y="6456021"/>
                </a:lnTo>
                <a:lnTo>
                  <a:pt x="44341" y="6456021"/>
                </a:lnTo>
                <a:lnTo>
                  <a:pt x="0" y="6415762"/>
                </a:lnTo>
                <a:lnTo>
                  <a:pt x="0" y="1289029"/>
                </a:lnTo>
                <a:lnTo>
                  <a:pt x="82495" y="1214128"/>
                </a:lnTo>
                <a:cubicBezTo>
                  <a:pt x="674092" y="726388"/>
                  <a:pt x="1432534" y="433395"/>
                  <a:pt x="2259477" y="433395"/>
                </a:cubicBezTo>
                <a:close/>
                <a:moveTo>
                  <a:pt x="2259477" y="0"/>
                </a:moveTo>
                <a:cubicBezTo>
                  <a:pt x="4389229" y="0"/>
                  <a:pt x="6115733" y="1724776"/>
                  <a:pt x="6115733" y="3852396"/>
                </a:cubicBezTo>
                <a:cubicBezTo>
                  <a:pt x="6115733" y="4783230"/>
                  <a:pt x="5785270" y="5636956"/>
                  <a:pt x="5235152" y="6302877"/>
                </a:cubicBezTo>
                <a:lnTo>
                  <a:pt x="5095826" y="6456021"/>
                </a:lnTo>
                <a:lnTo>
                  <a:pt x="4617788" y="6456021"/>
                </a:lnTo>
                <a:lnTo>
                  <a:pt x="4747668" y="6338096"/>
                </a:lnTo>
                <a:cubicBezTo>
                  <a:pt x="5384452" y="5701950"/>
                  <a:pt x="5778311" y="4823122"/>
                  <a:pt x="5778311" y="3852396"/>
                </a:cubicBezTo>
                <a:cubicBezTo>
                  <a:pt x="5778311" y="1910944"/>
                  <a:pt x="4202875" y="337085"/>
                  <a:pt x="2259477" y="337085"/>
                </a:cubicBezTo>
                <a:cubicBezTo>
                  <a:pt x="1409240" y="337085"/>
                  <a:pt x="629434" y="638331"/>
                  <a:pt x="21172" y="1139811"/>
                </a:cubicBezTo>
                <a:lnTo>
                  <a:pt x="0" y="1159034"/>
                </a:lnTo>
                <a:lnTo>
                  <a:pt x="0" y="735177"/>
                </a:lnTo>
                <a:lnTo>
                  <a:pt x="103407" y="657929"/>
                </a:lnTo>
                <a:cubicBezTo>
                  <a:pt x="718869" y="242547"/>
                  <a:pt x="1460820" y="0"/>
                  <a:pt x="2259477" y="0"/>
                </a:cubicBezTo>
                <a:close/>
              </a:path>
            </a:pathLst>
          </a:custGeom>
        </p:spPr>
      </p:pic>
      <p:sp>
        <p:nvSpPr>
          <p:cNvPr id="11" name="Freeform: Shape 10">
            <a:extLst>
              <a:ext uri="{FF2B5EF4-FFF2-40B4-BE49-F238E27FC236}">
                <a16:creationId xmlns:a16="http://schemas.microsoft.com/office/drawing/2014/main" id="{96349AB3-1BD3-41E1-8979-1DBDCB5CDC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66" y="401980"/>
            <a:ext cx="6115733" cy="6456021"/>
          </a:xfrm>
          <a:custGeom>
            <a:avLst/>
            <a:gdLst>
              <a:gd name="connsiteX0" fmla="*/ 2259477 w 6115733"/>
              <a:gd name="connsiteY0" fmla="*/ 433395 h 6456021"/>
              <a:gd name="connsiteX1" fmla="*/ 5681904 w 6115733"/>
              <a:gd name="connsiteY1" fmla="*/ 3852396 h 6456021"/>
              <a:gd name="connsiteX2" fmla="*/ 4679499 w 6115733"/>
              <a:gd name="connsiteY2" fmla="*/ 6269995 h 6456021"/>
              <a:gd name="connsiteX3" fmla="*/ 4474613 w 6115733"/>
              <a:gd name="connsiteY3" fmla="*/ 6456021 h 6456021"/>
              <a:gd name="connsiteX4" fmla="*/ 44341 w 6115733"/>
              <a:gd name="connsiteY4" fmla="*/ 6456021 h 6456021"/>
              <a:gd name="connsiteX5" fmla="*/ 0 w 6115733"/>
              <a:gd name="connsiteY5" fmla="*/ 6415762 h 6456021"/>
              <a:gd name="connsiteX6" fmla="*/ 0 w 6115733"/>
              <a:gd name="connsiteY6" fmla="*/ 1289029 h 6456021"/>
              <a:gd name="connsiteX7" fmla="*/ 82495 w 6115733"/>
              <a:gd name="connsiteY7" fmla="*/ 1214128 h 6456021"/>
              <a:gd name="connsiteX8" fmla="*/ 2259477 w 6115733"/>
              <a:gd name="connsiteY8" fmla="*/ 433395 h 6456021"/>
              <a:gd name="connsiteX9" fmla="*/ 2259477 w 6115733"/>
              <a:gd name="connsiteY9" fmla="*/ 0 h 6456021"/>
              <a:gd name="connsiteX10" fmla="*/ 6115733 w 6115733"/>
              <a:gd name="connsiteY10" fmla="*/ 3852396 h 6456021"/>
              <a:gd name="connsiteX11" fmla="*/ 5235152 w 6115733"/>
              <a:gd name="connsiteY11" fmla="*/ 6302877 h 6456021"/>
              <a:gd name="connsiteX12" fmla="*/ 5095826 w 6115733"/>
              <a:gd name="connsiteY12" fmla="*/ 6456021 h 6456021"/>
              <a:gd name="connsiteX13" fmla="*/ 4617788 w 6115733"/>
              <a:gd name="connsiteY13" fmla="*/ 6456021 h 6456021"/>
              <a:gd name="connsiteX14" fmla="*/ 4747668 w 6115733"/>
              <a:gd name="connsiteY14" fmla="*/ 6338096 h 6456021"/>
              <a:gd name="connsiteX15" fmla="*/ 5778311 w 6115733"/>
              <a:gd name="connsiteY15" fmla="*/ 3852396 h 6456021"/>
              <a:gd name="connsiteX16" fmla="*/ 2259477 w 6115733"/>
              <a:gd name="connsiteY16" fmla="*/ 337085 h 6456021"/>
              <a:gd name="connsiteX17" fmla="*/ 21172 w 6115733"/>
              <a:gd name="connsiteY17" fmla="*/ 1139811 h 6456021"/>
              <a:gd name="connsiteX18" fmla="*/ 0 w 6115733"/>
              <a:gd name="connsiteY18" fmla="*/ 1159034 h 6456021"/>
              <a:gd name="connsiteX19" fmla="*/ 0 w 6115733"/>
              <a:gd name="connsiteY19" fmla="*/ 735177 h 6456021"/>
              <a:gd name="connsiteX20" fmla="*/ 103407 w 6115733"/>
              <a:gd name="connsiteY20" fmla="*/ 657929 h 6456021"/>
              <a:gd name="connsiteX21" fmla="*/ 2259477 w 6115733"/>
              <a:gd name="connsiteY21" fmla="*/ 0 h 6456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115733" h="6456021">
                <a:moveTo>
                  <a:pt x="2259477" y="433395"/>
                </a:moveTo>
                <a:cubicBezTo>
                  <a:pt x="4149632" y="433395"/>
                  <a:pt x="5681904" y="1964133"/>
                  <a:pt x="5681904" y="3852396"/>
                </a:cubicBezTo>
                <a:cubicBezTo>
                  <a:pt x="5681904" y="4796527"/>
                  <a:pt x="5298836" y="5651278"/>
                  <a:pt x="4679499" y="6269995"/>
                </a:cubicBezTo>
                <a:lnTo>
                  <a:pt x="4474613" y="6456021"/>
                </a:lnTo>
                <a:lnTo>
                  <a:pt x="44341" y="6456021"/>
                </a:lnTo>
                <a:lnTo>
                  <a:pt x="0" y="6415762"/>
                </a:lnTo>
                <a:lnTo>
                  <a:pt x="0" y="1289029"/>
                </a:lnTo>
                <a:lnTo>
                  <a:pt x="82495" y="1214128"/>
                </a:lnTo>
                <a:cubicBezTo>
                  <a:pt x="674092" y="726388"/>
                  <a:pt x="1432534" y="433395"/>
                  <a:pt x="2259477" y="433395"/>
                </a:cubicBezTo>
                <a:close/>
                <a:moveTo>
                  <a:pt x="2259477" y="0"/>
                </a:moveTo>
                <a:cubicBezTo>
                  <a:pt x="4389229" y="0"/>
                  <a:pt x="6115733" y="1724776"/>
                  <a:pt x="6115733" y="3852396"/>
                </a:cubicBezTo>
                <a:cubicBezTo>
                  <a:pt x="6115733" y="4783230"/>
                  <a:pt x="5785270" y="5636956"/>
                  <a:pt x="5235152" y="6302877"/>
                </a:cubicBezTo>
                <a:lnTo>
                  <a:pt x="5095826" y="6456021"/>
                </a:lnTo>
                <a:lnTo>
                  <a:pt x="4617788" y="6456021"/>
                </a:lnTo>
                <a:lnTo>
                  <a:pt x="4747668" y="6338096"/>
                </a:lnTo>
                <a:cubicBezTo>
                  <a:pt x="5384452" y="5701950"/>
                  <a:pt x="5778311" y="4823122"/>
                  <a:pt x="5778311" y="3852396"/>
                </a:cubicBezTo>
                <a:cubicBezTo>
                  <a:pt x="5778311" y="1910944"/>
                  <a:pt x="4202875" y="337085"/>
                  <a:pt x="2259477" y="337085"/>
                </a:cubicBezTo>
                <a:cubicBezTo>
                  <a:pt x="1409240" y="337085"/>
                  <a:pt x="629434" y="638331"/>
                  <a:pt x="21172" y="1139811"/>
                </a:cubicBezTo>
                <a:lnTo>
                  <a:pt x="0" y="1159034"/>
                </a:lnTo>
                <a:lnTo>
                  <a:pt x="0" y="735177"/>
                </a:lnTo>
                <a:lnTo>
                  <a:pt x="103407" y="657929"/>
                </a:lnTo>
                <a:cubicBezTo>
                  <a:pt x="718869" y="242547"/>
                  <a:pt x="1460820" y="0"/>
                  <a:pt x="2259477" y="0"/>
                </a:cubicBezTo>
                <a:close/>
              </a:path>
            </a:pathLst>
          </a:custGeom>
          <a:blipFill dpi="0" rotWithShape="1">
            <a:blip r:embed="rId3">
              <a:alphaModFix amt="30000"/>
              <a:duotone>
                <a:prstClr val="black"/>
                <a:schemeClr val="accent1">
                  <a:tint val="45000"/>
                  <a:satMod val="400000"/>
                </a:schemeClr>
              </a:duotone>
              <a:extLst>
                <a:ext uri="{BEBA8EAE-BF5A-486C-A8C5-ECC9F3942E4B}">
                  <a14:imgProps xmlns:a14="http://schemas.microsoft.com/office/drawing/2010/main">
                    <a14:imgLayer r:embed="rId4">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3" name="Content Placeholder 2">
            <a:extLst>
              <a:ext uri="{FF2B5EF4-FFF2-40B4-BE49-F238E27FC236}">
                <a16:creationId xmlns:a16="http://schemas.microsoft.com/office/drawing/2014/main" id="{57D338CA-181F-BB57-E5DC-DF5AF081DBC0}"/>
              </a:ext>
            </a:extLst>
          </p:cNvPr>
          <p:cNvSpPr>
            <a:spLocks noGrp="1"/>
          </p:cNvSpPr>
          <p:nvPr>
            <p:ph idx="1"/>
          </p:nvPr>
        </p:nvSpPr>
        <p:spPr>
          <a:xfrm>
            <a:off x="6561739" y="2717829"/>
            <a:ext cx="4869179" cy="3065865"/>
          </a:xfrm>
        </p:spPr>
        <p:txBody>
          <a:bodyPr anchor="t">
            <a:normAutofit/>
          </a:bodyPr>
          <a:lstStyle/>
          <a:p>
            <a:pPr marL="0" indent="0">
              <a:buNone/>
            </a:pPr>
            <a:r>
              <a:rPr lang="en-GB" sz="1800" dirty="0">
                <a:solidFill>
                  <a:srgbClr val="000000"/>
                </a:solidFill>
              </a:rPr>
              <a:t>The strongest drivers are:</a:t>
            </a:r>
          </a:p>
          <a:p>
            <a:pPr marL="0" indent="0">
              <a:buNone/>
            </a:pPr>
            <a:endParaRPr lang="en-GB" sz="1800" dirty="0">
              <a:solidFill>
                <a:srgbClr val="000000"/>
              </a:solidFill>
            </a:endParaRPr>
          </a:p>
          <a:p>
            <a:pPr eaLnBrk="0" fontAlgn="base" hangingPunct="0">
              <a:lnSpc>
                <a:spcPct val="100000"/>
              </a:lnSpc>
              <a:spcBef>
                <a:spcPct val="0"/>
              </a:spcBef>
              <a:spcAft>
                <a:spcPct val="0"/>
              </a:spcAft>
              <a:buClrTx/>
              <a:buSzTx/>
            </a:pPr>
            <a:r>
              <a:rPr lang="en-US" altLang="en-US" sz="1800" dirty="0"/>
              <a:t>Psychological safety</a:t>
            </a:r>
          </a:p>
          <a:p>
            <a:pPr eaLnBrk="0" fontAlgn="base" hangingPunct="0">
              <a:lnSpc>
                <a:spcPct val="100000"/>
              </a:lnSpc>
              <a:spcBef>
                <a:spcPct val="0"/>
              </a:spcBef>
              <a:spcAft>
                <a:spcPct val="0"/>
              </a:spcAft>
              <a:buClrTx/>
              <a:buSzTx/>
            </a:pPr>
            <a:r>
              <a:rPr lang="en-US" altLang="en-US" sz="1800" dirty="0"/>
              <a:t>Autonomy</a:t>
            </a:r>
          </a:p>
          <a:p>
            <a:pPr eaLnBrk="0" fontAlgn="base" hangingPunct="0">
              <a:lnSpc>
                <a:spcPct val="100000"/>
              </a:lnSpc>
              <a:spcBef>
                <a:spcPct val="0"/>
              </a:spcBef>
              <a:spcAft>
                <a:spcPct val="0"/>
              </a:spcAft>
              <a:buClrTx/>
              <a:buSzTx/>
            </a:pPr>
            <a:r>
              <a:rPr lang="en-US" altLang="en-US" sz="1800" dirty="0"/>
              <a:t>Open communication</a:t>
            </a:r>
          </a:p>
          <a:p>
            <a:pPr eaLnBrk="0" fontAlgn="base" hangingPunct="0">
              <a:lnSpc>
                <a:spcPct val="100000"/>
              </a:lnSpc>
              <a:spcBef>
                <a:spcPct val="0"/>
              </a:spcBef>
              <a:spcAft>
                <a:spcPct val="0"/>
              </a:spcAft>
              <a:buClrTx/>
              <a:buSzTx/>
            </a:pPr>
            <a:r>
              <a:rPr lang="en-US" altLang="en-US" sz="1800" dirty="0"/>
              <a:t>Learning orientation</a:t>
            </a:r>
          </a:p>
          <a:p>
            <a:pPr eaLnBrk="0" fontAlgn="base" hangingPunct="0">
              <a:lnSpc>
                <a:spcPct val="100000"/>
              </a:lnSpc>
              <a:spcBef>
                <a:spcPct val="0"/>
              </a:spcBef>
              <a:spcAft>
                <a:spcPct val="0"/>
              </a:spcAft>
              <a:buClrTx/>
              <a:buSzTx/>
            </a:pPr>
            <a:r>
              <a:rPr lang="en-US" altLang="en-US" sz="1800" dirty="0"/>
              <a:t>Resource support</a:t>
            </a:r>
          </a:p>
          <a:p>
            <a:pPr eaLnBrk="0" fontAlgn="base" hangingPunct="0">
              <a:lnSpc>
                <a:spcPct val="100000"/>
              </a:lnSpc>
              <a:spcBef>
                <a:spcPct val="0"/>
              </a:spcBef>
              <a:spcAft>
                <a:spcPct val="0"/>
              </a:spcAft>
              <a:buClrTx/>
              <a:buSzTx/>
            </a:pPr>
            <a:r>
              <a:rPr lang="en-US" altLang="en-US" sz="1800" dirty="0"/>
              <a:t>Tolerance of intelligent failure</a:t>
            </a:r>
            <a:endParaRPr lang="en-GB" sz="1800" dirty="0">
              <a:solidFill>
                <a:srgbClr val="000000"/>
              </a:solidFill>
            </a:endParaRPr>
          </a:p>
          <a:p>
            <a:r>
              <a:rPr lang="en-GB" sz="1800" dirty="0">
                <a:solidFill>
                  <a:srgbClr val="000000"/>
                </a:solidFill>
              </a:rPr>
              <a:t>Organisational policies, procedures and practices to support these</a:t>
            </a:r>
          </a:p>
        </p:txBody>
      </p:sp>
      <p:grpSp>
        <p:nvGrpSpPr>
          <p:cNvPr id="13" name="Group 12">
            <a:extLst>
              <a:ext uri="{FF2B5EF4-FFF2-40B4-BE49-F238E27FC236}">
                <a16:creationId xmlns:a16="http://schemas.microsoft.com/office/drawing/2014/main" id="{54CA915D-BDF0-41F8-B00E-FB186EFF7B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4" name="Oval 13">
              <a:extLst>
                <a:ext uri="{FF2B5EF4-FFF2-40B4-BE49-F238E27FC236}">
                  <a16:creationId xmlns:a16="http://schemas.microsoft.com/office/drawing/2014/main" id="{317AAC03-BF64-4E67-9032-3BD0249980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GB"/>
            </a:p>
          </p:txBody>
        </p:sp>
        <p:sp>
          <p:nvSpPr>
            <p:cNvPr id="15" name="Oval 14">
              <a:extLst>
                <a:ext uri="{FF2B5EF4-FFF2-40B4-BE49-F238E27FC236}">
                  <a16:creationId xmlns:a16="http://schemas.microsoft.com/office/drawing/2014/main" id="{1A131397-5A45-4344-9983-5E400A3EA5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GB"/>
            </a:p>
          </p:txBody>
        </p:sp>
      </p:grpSp>
    </p:spTree>
    <p:extLst>
      <p:ext uri="{BB962C8B-B14F-4D97-AF65-F5344CB8AC3E}">
        <p14:creationId xmlns:p14="http://schemas.microsoft.com/office/powerpoint/2010/main" val="22726582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7" name="Rectangle 26">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9" name="Rectangle 28">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1102B3D-9AB8-25AF-2118-868D16A33EC1}"/>
              </a:ext>
            </a:extLst>
          </p:cNvPr>
          <p:cNvSpPr>
            <a:spLocks noGrp="1"/>
          </p:cNvSpPr>
          <p:nvPr>
            <p:ph type="title"/>
          </p:nvPr>
        </p:nvSpPr>
        <p:spPr>
          <a:xfrm>
            <a:off x="1069848" y="484632"/>
            <a:ext cx="10058400" cy="1609344"/>
          </a:xfrm>
        </p:spPr>
        <p:txBody>
          <a:bodyPr>
            <a:normAutofit/>
          </a:bodyPr>
          <a:lstStyle/>
          <a:p>
            <a:r>
              <a:rPr lang="en-GB" b="1" dirty="0"/>
              <a:t>Leadership and creativity start with motivation….</a:t>
            </a:r>
          </a:p>
        </p:txBody>
      </p:sp>
      <p:pic>
        <p:nvPicPr>
          <p:cNvPr id="6" name="Picture 5">
            <a:extLst>
              <a:ext uri="{FF2B5EF4-FFF2-40B4-BE49-F238E27FC236}">
                <a16:creationId xmlns:a16="http://schemas.microsoft.com/office/drawing/2014/main" id="{BB382FA7-E254-72CB-D9FD-ECEDBA5C6F57}"/>
              </a:ext>
            </a:extLst>
          </p:cNvPr>
          <p:cNvPicPr>
            <a:picLocks noChangeAspect="1"/>
          </p:cNvPicPr>
          <p:nvPr/>
        </p:nvPicPr>
        <p:blipFill>
          <a:blip r:embed="rId4"/>
          <a:srcRect l="2927" r="10139" b="3"/>
          <a:stretch>
            <a:fillRect/>
          </a:stretch>
        </p:blipFill>
        <p:spPr>
          <a:xfrm>
            <a:off x="1007196" y="2265037"/>
            <a:ext cx="5088800" cy="3907158"/>
          </a:xfrm>
          <a:prstGeom prst="rect">
            <a:avLst/>
          </a:prstGeom>
        </p:spPr>
      </p:pic>
      <p:sp>
        <p:nvSpPr>
          <p:cNvPr id="31" name="Oval 30">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3" name="Oval 32">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8" name="Straight Connector 7">
            <a:extLst>
              <a:ext uri="{FF2B5EF4-FFF2-40B4-BE49-F238E27FC236}">
                <a16:creationId xmlns:a16="http://schemas.microsoft.com/office/drawing/2014/main" id="{860EF16D-C491-4DF8-35BA-3F6347FD7E4E}"/>
              </a:ext>
            </a:extLst>
          </p:cNvPr>
          <p:cNvSpPr/>
          <p:nvPr/>
        </p:nvSpPr>
        <p:spPr>
          <a:xfrm>
            <a:off x="6496216" y="2322292"/>
            <a:ext cx="4632030"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10" name="Freeform: Shape 9">
            <a:extLst>
              <a:ext uri="{FF2B5EF4-FFF2-40B4-BE49-F238E27FC236}">
                <a16:creationId xmlns:a16="http://schemas.microsoft.com/office/drawing/2014/main" id="{485F42BC-95AA-3F88-6DB2-1658BDD43733}"/>
              </a:ext>
            </a:extLst>
          </p:cNvPr>
          <p:cNvSpPr/>
          <p:nvPr/>
        </p:nvSpPr>
        <p:spPr>
          <a:xfrm>
            <a:off x="6496216" y="2322292"/>
            <a:ext cx="4632030" cy="1282675"/>
          </a:xfrm>
          <a:custGeom>
            <a:avLst/>
            <a:gdLst>
              <a:gd name="csX0" fmla="*/ 0 w 4632030"/>
              <a:gd name="csY0" fmla="*/ 0 h 1282675"/>
              <a:gd name="csX1" fmla="*/ 4632030 w 4632030"/>
              <a:gd name="csY1" fmla="*/ 0 h 1282675"/>
              <a:gd name="csX2" fmla="*/ 4632030 w 4632030"/>
              <a:gd name="csY2" fmla="*/ 1282675 h 1282675"/>
              <a:gd name="csX3" fmla="*/ 0 w 4632030"/>
              <a:gd name="csY3" fmla="*/ 1282675 h 1282675"/>
              <a:gd name="csX4" fmla="*/ 0 w 4632030"/>
              <a:gd name="csY4" fmla="*/ 0 h 1282675"/>
            </a:gdLst>
            <a:ahLst/>
            <a:cxnLst>
              <a:cxn ang="0">
                <a:pos x="csX0" y="csY0"/>
              </a:cxn>
              <a:cxn ang="0">
                <a:pos x="csX1" y="csY1"/>
              </a:cxn>
              <a:cxn ang="0">
                <a:pos x="csX2" y="csY2"/>
              </a:cxn>
              <a:cxn ang="0">
                <a:pos x="csX3" y="csY3"/>
              </a:cxn>
              <a:cxn ang="0">
                <a:pos x="csX4" y="csY4"/>
              </a:cxn>
            </a:cxnLst>
            <a:rect l="l" t="t" r="r" b="b"/>
            <a:pathLst>
              <a:path w="4632030" h="1282675">
                <a:moveTo>
                  <a:pt x="0" y="0"/>
                </a:moveTo>
                <a:lnTo>
                  <a:pt x="4632030" y="0"/>
                </a:lnTo>
                <a:lnTo>
                  <a:pt x="4632030" y="1282675"/>
                </a:lnTo>
                <a:lnTo>
                  <a:pt x="0" y="128267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What are your thoughts? Are you X or Y</a:t>
            </a:r>
            <a:endParaRPr lang="en-US" sz="3100" kern="1200" dirty="0"/>
          </a:p>
        </p:txBody>
      </p:sp>
      <p:sp>
        <p:nvSpPr>
          <p:cNvPr id="12" name="Straight Connector 11">
            <a:extLst>
              <a:ext uri="{FF2B5EF4-FFF2-40B4-BE49-F238E27FC236}">
                <a16:creationId xmlns:a16="http://schemas.microsoft.com/office/drawing/2014/main" id="{7ECDDEB8-FD66-9611-1ED6-7855B18E6B59}"/>
              </a:ext>
            </a:extLst>
          </p:cNvPr>
          <p:cNvSpPr/>
          <p:nvPr/>
        </p:nvSpPr>
        <p:spPr>
          <a:xfrm>
            <a:off x="6496216" y="3604967"/>
            <a:ext cx="4632030"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14" name="Freeform: Shape 13">
            <a:extLst>
              <a:ext uri="{FF2B5EF4-FFF2-40B4-BE49-F238E27FC236}">
                <a16:creationId xmlns:a16="http://schemas.microsoft.com/office/drawing/2014/main" id="{CE7A7ABA-2638-E29D-6D20-99FB105BBBB2}"/>
              </a:ext>
            </a:extLst>
          </p:cNvPr>
          <p:cNvSpPr/>
          <p:nvPr/>
        </p:nvSpPr>
        <p:spPr>
          <a:xfrm>
            <a:off x="6496216" y="3604967"/>
            <a:ext cx="4632030" cy="1282675"/>
          </a:xfrm>
          <a:custGeom>
            <a:avLst/>
            <a:gdLst>
              <a:gd name="csX0" fmla="*/ 0 w 4632030"/>
              <a:gd name="csY0" fmla="*/ 0 h 1282675"/>
              <a:gd name="csX1" fmla="*/ 4632030 w 4632030"/>
              <a:gd name="csY1" fmla="*/ 0 h 1282675"/>
              <a:gd name="csX2" fmla="*/ 4632030 w 4632030"/>
              <a:gd name="csY2" fmla="*/ 1282675 h 1282675"/>
              <a:gd name="csX3" fmla="*/ 0 w 4632030"/>
              <a:gd name="csY3" fmla="*/ 1282675 h 1282675"/>
              <a:gd name="csX4" fmla="*/ 0 w 4632030"/>
              <a:gd name="csY4" fmla="*/ 0 h 1282675"/>
            </a:gdLst>
            <a:ahLst/>
            <a:cxnLst>
              <a:cxn ang="0">
                <a:pos x="csX0" y="csY0"/>
              </a:cxn>
              <a:cxn ang="0">
                <a:pos x="csX1" y="csY1"/>
              </a:cxn>
              <a:cxn ang="0">
                <a:pos x="csX2" y="csY2"/>
              </a:cxn>
              <a:cxn ang="0">
                <a:pos x="csX3" y="csY3"/>
              </a:cxn>
              <a:cxn ang="0">
                <a:pos x="csX4" y="csY4"/>
              </a:cxn>
            </a:cxnLst>
            <a:rect l="l" t="t" r="r" b="b"/>
            <a:pathLst>
              <a:path w="4632030" h="1282675">
                <a:moveTo>
                  <a:pt x="0" y="0"/>
                </a:moveTo>
                <a:lnTo>
                  <a:pt x="4632030" y="0"/>
                </a:lnTo>
                <a:lnTo>
                  <a:pt x="4632030" y="1282675"/>
                </a:lnTo>
                <a:lnTo>
                  <a:pt x="0" y="128267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How would you describe the majority? </a:t>
            </a:r>
            <a:endParaRPr lang="en-US" sz="3100" kern="1200" dirty="0"/>
          </a:p>
        </p:txBody>
      </p:sp>
      <p:sp>
        <p:nvSpPr>
          <p:cNvPr id="16" name="Straight Connector 15">
            <a:extLst>
              <a:ext uri="{FF2B5EF4-FFF2-40B4-BE49-F238E27FC236}">
                <a16:creationId xmlns:a16="http://schemas.microsoft.com/office/drawing/2014/main" id="{C2C6E1B6-78F2-BFE9-7491-315B252FA912}"/>
              </a:ext>
            </a:extLst>
          </p:cNvPr>
          <p:cNvSpPr/>
          <p:nvPr/>
        </p:nvSpPr>
        <p:spPr>
          <a:xfrm>
            <a:off x="6496216" y="4887643"/>
            <a:ext cx="4632030"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19" name="Freeform: Shape 18">
            <a:extLst>
              <a:ext uri="{FF2B5EF4-FFF2-40B4-BE49-F238E27FC236}">
                <a16:creationId xmlns:a16="http://schemas.microsoft.com/office/drawing/2014/main" id="{18AF6F82-8A1F-AE94-8AFC-90C14C1B2DAA}"/>
              </a:ext>
            </a:extLst>
          </p:cNvPr>
          <p:cNvSpPr/>
          <p:nvPr/>
        </p:nvSpPr>
        <p:spPr>
          <a:xfrm>
            <a:off x="6496216" y="4887643"/>
            <a:ext cx="4632030" cy="1282675"/>
          </a:xfrm>
          <a:custGeom>
            <a:avLst/>
            <a:gdLst>
              <a:gd name="csX0" fmla="*/ 0 w 4632030"/>
              <a:gd name="csY0" fmla="*/ 0 h 1282675"/>
              <a:gd name="csX1" fmla="*/ 4632030 w 4632030"/>
              <a:gd name="csY1" fmla="*/ 0 h 1282675"/>
              <a:gd name="csX2" fmla="*/ 4632030 w 4632030"/>
              <a:gd name="csY2" fmla="*/ 1282675 h 1282675"/>
              <a:gd name="csX3" fmla="*/ 0 w 4632030"/>
              <a:gd name="csY3" fmla="*/ 1282675 h 1282675"/>
              <a:gd name="csX4" fmla="*/ 0 w 4632030"/>
              <a:gd name="csY4" fmla="*/ 0 h 1282675"/>
            </a:gdLst>
            <a:ahLst/>
            <a:cxnLst>
              <a:cxn ang="0">
                <a:pos x="csX0" y="csY0"/>
              </a:cxn>
              <a:cxn ang="0">
                <a:pos x="csX1" y="csY1"/>
              </a:cxn>
              <a:cxn ang="0">
                <a:pos x="csX2" y="csY2"/>
              </a:cxn>
              <a:cxn ang="0">
                <a:pos x="csX3" y="csY3"/>
              </a:cxn>
              <a:cxn ang="0">
                <a:pos x="csX4" y="csY4"/>
              </a:cxn>
            </a:cxnLst>
            <a:rect l="l" t="t" r="r" b="b"/>
            <a:pathLst>
              <a:path w="4632030" h="1282675">
                <a:moveTo>
                  <a:pt x="0" y="0"/>
                </a:moveTo>
                <a:lnTo>
                  <a:pt x="4632030" y="0"/>
                </a:lnTo>
                <a:lnTo>
                  <a:pt x="4632030" y="1282675"/>
                </a:lnTo>
                <a:lnTo>
                  <a:pt x="0" y="128267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dirty="0"/>
              <a:t>When you lead which do you assume?</a:t>
            </a:r>
          </a:p>
        </p:txBody>
      </p:sp>
    </p:spTree>
    <p:extLst>
      <p:ext uri="{BB962C8B-B14F-4D97-AF65-F5344CB8AC3E}">
        <p14:creationId xmlns:p14="http://schemas.microsoft.com/office/powerpoint/2010/main" val="3812583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500"/>
                                        <p:tgtEl>
                                          <p:spTgt spid="1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
                                            <p:txEl>
                                              <p:pRg st="0" end="0"/>
                                            </p:txEl>
                                          </p:spTgt>
                                        </p:tgtEl>
                                        <p:attrNameLst>
                                          <p:attrName>style.visibility</p:attrName>
                                        </p:attrNameLst>
                                      </p:cBhvr>
                                      <p:to>
                                        <p:strVal val="visible"/>
                                      </p:to>
                                    </p:set>
                                    <p:animEffect transition="in" filter="fade">
                                      <p:cBhvr>
                                        <p:cTn id="12" dur="500"/>
                                        <p:tgtEl>
                                          <p:spTgt spid="1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9">
                                            <p:txEl>
                                              <p:pRg st="0" end="0"/>
                                            </p:txEl>
                                          </p:spTgt>
                                        </p:tgtEl>
                                        <p:attrNameLst>
                                          <p:attrName>style.visibility</p:attrName>
                                        </p:attrNameLst>
                                      </p:cBhvr>
                                      <p:to>
                                        <p:strVal val="visible"/>
                                      </p:to>
                                    </p:set>
                                    <p:animEffect transition="in" filter="fade">
                                      <p:cBhvr>
                                        <p:cTn id="17" dur="500"/>
                                        <p:tgtEl>
                                          <p:spTgt spid="1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p:txBody>
          <a:bodyPr/>
          <a:lstStyle/>
          <a:p>
            <a:r>
              <a:rPr lang="en-FI"/>
              <a:t>Why do you work?</a:t>
            </a: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Rounded Rectangle 3">
            <a:extLst>
              <a:ext uri="{FF2B5EF4-FFF2-40B4-BE49-F238E27FC236}">
                <a16:creationId xmlns:a16="http://schemas.microsoft.com/office/drawing/2014/main" id="{909881CC-87C3-47C6-B0D0-3641D2B05BBC}"/>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15/16</a:t>
            </a:r>
          </a:p>
        </p:txBody>
      </p:sp>
      <p:sp>
        <p:nvSpPr>
          <p:cNvPr id="5" name="Rounded Rectangle 4">
            <a:extLst>
              <a:ext uri="{FF2B5EF4-FFF2-40B4-BE49-F238E27FC236}">
                <a16:creationId xmlns:a16="http://schemas.microsoft.com/office/drawing/2014/main" id="{8F4B5851-BB07-46C5-952B-7EBD53728275}"/>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Preparing Results</a:t>
            </a:r>
          </a:p>
        </p:txBody>
      </p:sp>
      <p:sp>
        <p:nvSpPr>
          <p:cNvPr id="6" name="Snip Same Side Corner Rectangle 5">
            <a:extLst>
              <a:ext uri="{FF2B5EF4-FFF2-40B4-BE49-F238E27FC236}">
                <a16:creationId xmlns:a16="http://schemas.microsoft.com/office/drawing/2014/main" id="{8929C297-3F68-496B-B1D5-901BD4401555}"/>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DD730A88-06A1-4C02-A3F4-9F63308BCA71}"/>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BDDEB603-15D2-4344-8E76-42685E55B47D}"/>
              </a:ext>
            </a:extLst>
          </p:cNvPr>
          <p:cNvSpPr txBox="1"/>
          <p:nvPr>
            <p:custDataLst>
              <p:tags r:id="rId8"/>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B346E5C2-1D70-49C9-B393-4CCB513FF856}"/>
              </a:ext>
            </a:extLst>
          </p:cNvPr>
          <p:cNvSpPr txBox="1"/>
          <p:nvPr>
            <p:custDataLst>
              <p:tags r:id="rId9"/>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159-893-195</a:t>
            </a:r>
            <a:endParaRPr lang="en-GB"/>
          </a:p>
        </p:txBody>
      </p:sp>
      <p:sp>
        <p:nvSpPr>
          <p:cNvPr id="10" name="TextBox 9">
            <a:extLst>
              <a:ext uri="{FF2B5EF4-FFF2-40B4-BE49-F238E27FC236}">
                <a16:creationId xmlns:a16="http://schemas.microsoft.com/office/drawing/2014/main" id="{4B0E99D6-4B5D-4AF1-B400-AE8CF930840D}"/>
              </a:ext>
            </a:extLst>
          </p:cNvPr>
          <p:cNvSpPr txBox="1"/>
          <p:nvPr>
            <p:custDataLst>
              <p:tags r:id="rId10"/>
            </p:custDataLst>
          </p:nvPr>
        </p:nvSpPr>
        <p:spPr>
          <a:xfrm>
            <a:off x="838200" y="1798320"/>
            <a:ext cx="10515600" cy="317500"/>
          </a:xfrm>
          <a:prstGeom prst="rect">
            <a:avLst/>
          </a:prstGeom>
          <a:noFill/>
        </p:spPr>
        <p:txBody>
          <a:bodyPr vertOverflow="overflow" vert="horz" wrap="square" tIns="0" bIns="0" rtlCol="0" anchor="t">
            <a:spAutoFit/>
          </a:bodyPr>
          <a:lstStyle/>
          <a:p>
            <a:pPr algn="l"/>
            <a:r>
              <a:rPr lang="en-GB"/>
              <a:t>I do it for the money.</a:t>
            </a:r>
          </a:p>
        </p:txBody>
      </p:sp>
      <p:sp>
        <p:nvSpPr>
          <p:cNvPr id="11" name="TextBox 10">
            <a:extLst>
              <a:ext uri="{FF2B5EF4-FFF2-40B4-BE49-F238E27FC236}">
                <a16:creationId xmlns:a16="http://schemas.microsoft.com/office/drawing/2014/main" id="{3E315F72-3B7E-4CE8-B287-1006E5E29D23}"/>
              </a:ext>
              <a:ext uri="{C183D7F6-B498-43B3-948B-1728B52AA6E4}">
                <adec:decorative xmlns:adec="http://schemas.microsoft.com/office/drawing/2017/decorative" val="1"/>
              </a:ext>
            </a:extLst>
          </p:cNvPr>
          <p:cNvSpPr txBox="1"/>
          <p:nvPr>
            <p:custDataLst>
              <p:tags r:id="rId11"/>
            </p:custDataLst>
          </p:nvPr>
        </p:nvSpPr>
        <p:spPr>
          <a:xfrm>
            <a:off x="10337800" y="1963420"/>
            <a:ext cx="1016000" cy="635000"/>
          </a:xfrm>
          <a:prstGeom prst="rect">
            <a:avLst/>
          </a:prstGeom>
          <a:noFill/>
        </p:spPr>
        <p:txBody>
          <a:bodyPr vertOverflow="overflow" vert="horz" wrap="square" rtlCol="0" anchor="ctr" anchorCtr="0">
            <a:spAutoFit/>
          </a:bodyPr>
          <a:lstStyle/>
          <a:p>
            <a:pPr algn="r"/>
            <a:r>
              <a:rPr lang="en-GB"/>
              <a:t>66.67%</a:t>
            </a:r>
          </a:p>
        </p:txBody>
      </p:sp>
      <p:sp>
        <p:nvSpPr>
          <p:cNvPr id="12" name="Rounded Rectangle 11">
            <a:extLst>
              <a:ext uri="{FF2B5EF4-FFF2-40B4-BE49-F238E27FC236}">
                <a16:creationId xmlns:a16="http://schemas.microsoft.com/office/drawing/2014/main" id="{653797F9-F454-4749-AE13-961365E22FCA}"/>
              </a:ext>
              <a:ext uri="{C183D7F6-B498-43B3-948B-1728B52AA6E4}">
                <adec:decorative xmlns:adec="http://schemas.microsoft.com/office/drawing/2017/decorative" val="1"/>
              </a:ext>
            </a:extLst>
          </p:cNvPr>
          <p:cNvSpPr/>
          <p:nvPr>
            <p:custDataLst>
              <p:tags r:id="rId12"/>
            </p:custDataLst>
          </p:nvPr>
        </p:nvSpPr>
        <p:spPr>
          <a:xfrm>
            <a:off x="838200" y="2115820"/>
            <a:ext cx="9499600" cy="317500"/>
          </a:xfrm>
          <a:prstGeom prst="roundRect">
            <a:avLst/>
          </a:prstGeom>
          <a:solidFill>
            <a:srgbClr val="D34817">
              <a:alpha val="0"/>
            </a:srgbClr>
          </a:solidFill>
          <a:ln w="12700" cap="flat" cmpd="sng" algn="ctr">
            <a:solidFill>
              <a:srgbClr val="80808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3" name="Rounded Rectangle 12">
            <a:extLst>
              <a:ext uri="{FF2B5EF4-FFF2-40B4-BE49-F238E27FC236}">
                <a16:creationId xmlns:a16="http://schemas.microsoft.com/office/drawing/2014/main" id="{4CDAAFC9-2835-4BAE-9140-F3EE1E9D37D4}"/>
              </a:ext>
              <a:ext uri="{C183D7F6-B498-43B3-948B-1728B52AA6E4}">
                <adec:decorative xmlns:adec="http://schemas.microsoft.com/office/drawing/2017/decorative" val="1"/>
              </a:ext>
            </a:extLst>
          </p:cNvPr>
          <p:cNvSpPr/>
          <p:nvPr>
            <p:custDataLst>
              <p:tags r:id="rId13"/>
            </p:custDataLst>
          </p:nvPr>
        </p:nvSpPr>
        <p:spPr>
          <a:xfrm>
            <a:off x="838200" y="2115820"/>
            <a:ext cx="94996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4" name="TextBox 13">
            <a:extLst>
              <a:ext uri="{FF2B5EF4-FFF2-40B4-BE49-F238E27FC236}">
                <a16:creationId xmlns:a16="http://schemas.microsoft.com/office/drawing/2014/main" id="{7871304A-032A-405C-951D-1FDD4937273B}"/>
              </a:ext>
            </a:extLst>
          </p:cNvPr>
          <p:cNvSpPr txBox="1"/>
          <p:nvPr>
            <p:custDataLst>
              <p:tags r:id="rId14"/>
            </p:custDataLst>
          </p:nvPr>
        </p:nvSpPr>
        <p:spPr>
          <a:xfrm>
            <a:off x="838200" y="2433320"/>
            <a:ext cx="10515600" cy="317500"/>
          </a:xfrm>
          <a:prstGeom prst="rect">
            <a:avLst/>
          </a:prstGeom>
          <a:noFill/>
        </p:spPr>
        <p:txBody>
          <a:bodyPr vertOverflow="overflow" vert="horz" wrap="square" tIns="0" bIns="0" rtlCol="0" anchor="t">
            <a:spAutoFit/>
          </a:bodyPr>
          <a:lstStyle/>
          <a:p>
            <a:pPr algn="l"/>
            <a:r>
              <a:rPr lang="en-GB"/>
              <a:t>I do it because i like it</a:t>
            </a:r>
          </a:p>
        </p:txBody>
      </p:sp>
      <p:sp>
        <p:nvSpPr>
          <p:cNvPr id="15" name="TextBox 14">
            <a:extLst>
              <a:ext uri="{FF2B5EF4-FFF2-40B4-BE49-F238E27FC236}">
                <a16:creationId xmlns:a16="http://schemas.microsoft.com/office/drawing/2014/main" id="{C9719145-17AD-4273-8901-3187FFD1D020}"/>
              </a:ext>
              <a:ext uri="{C183D7F6-B498-43B3-948B-1728B52AA6E4}">
                <adec:decorative xmlns:adec="http://schemas.microsoft.com/office/drawing/2017/decorative" val="1"/>
              </a:ext>
            </a:extLst>
          </p:cNvPr>
          <p:cNvSpPr txBox="1"/>
          <p:nvPr>
            <p:custDataLst>
              <p:tags r:id="rId15"/>
            </p:custDataLst>
          </p:nvPr>
        </p:nvSpPr>
        <p:spPr>
          <a:xfrm>
            <a:off x="10337800" y="2598420"/>
            <a:ext cx="1016000" cy="635000"/>
          </a:xfrm>
          <a:prstGeom prst="rect">
            <a:avLst/>
          </a:prstGeom>
          <a:noFill/>
        </p:spPr>
        <p:txBody>
          <a:bodyPr vertOverflow="overflow" vert="horz" wrap="square" rtlCol="0" anchor="ctr" anchorCtr="0">
            <a:spAutoFit/>
          </a:bodyPr>
          <a:lstStyle/>
          <a:p>
            <a:pPr algn="r"/>
            <a:r>
              <a:rPr lang="en-GB"/>
              <a:t>33.33%</a:t>
            </a:r>
          </a:p>
        </p:txBody>
      </p:sp>
      <p:sp>
        <p:nvSpPr>
          <p:cNvPr id="16" name="Rounded Rectangle 15">
            <a:extLst>
              <a:ext uri="{FF2B5EF4-FFF2-40B4-BE49-F238E27FC236}">
                <a16:creationId xmlns:a16="http://schemas.microsoft.com/office/drawing/2014/main" id="{9A21CAB6-8A18-424E-937B-14D7CC17E3EC}"/>
              </a:ext>
              <a:ext uri="{C183D7F6-B498-43B3-948B-1728B52AA6E4}">
                <adec:decorative xmlns:adec="http://schemas.microsoft.com/office/drawing/2017/decorative" val="1"/>
              </a:ext>
            </a:extLst>
          </p:cNvPr>
          <p:cNvSpPr/>
          <p:nvPr>
            <p:custDataLst>
              <p:tags r:id="rId16"/>
            </p:custDataLst>
          </p:nvPr>
        </p:nvSpPr>
        <p:spPr>
          <a:xfrm>
            <a:off x="838200" y="2750820"/>
            <a:ext cx="9499600" cy="317500"/>
          </a:xfrm>
          <a:prstGeom prst="roundRect">
            <a:avLst/>
          </a:prstGeom>
          <a:solidFill>
            <a:srgbClr val="D34817">
              <a:alpha val="0"/>
            </a:srgbClr>
          </a:solidFill>
          <a:ln w="12700" cap="flat" cmpd="sng" algn="ctr">
            <a:solidFill>
              <a:srgbClr val="80808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7" name="Rounded Rectangle 16">
            <a:extLst>
              <a:ext uri="{FF2B5EF4-FFF2-40B4-BE49-F238E27FC236}">
                <a16:creationId xmlns:a16="http://schemas.microsoft.com/office/drawing/2014/main" id="{1A26D924-0502-4AE7-B02F-07364F4D5780}"/>
              </a:ext>
              <a:ext uri="{C183D7F6-B498-43B3-948B-1728B52AA6E4}">
                <adec:decorative xmlns:adec="http://schemas.microsoft.com/office/drawing/2017/decorative" val="1"/>
              </a:ext>
            </a:extLst>
          </p:cNvPr>
          <p:cNvSpPr/>
          <p:nvPr>
            <p:custDataLst>
              <p:tags r:id="rId17"/>
            </p:custDataLst>
          </p:nvPr>
        </p:nvSpPr>
        <p:spPr>
          <a:xfrm>
            <a:off x="838200" y="2750820"/>
            <a:ext cx="47498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8" name="Rectangle 17">
            <a:extLst>
              <a:ext uri="{FF2B5EF4-FFF2-40B4-BE49-F238E27FC236}">
                <a16:creationId xmlns:a16="http://schemas.microsoft.com/office/drawing/2014/main" id="{BD8781F9-4CF0-4339-9C6C-9A0F0A25319B}"/>
              </a:ext>
              <a:ext uri="{C183D7F6-B498-43B3-948B-1728B52AA6E4}">
                <adec:decorative xmlns:adec="http://schemas.microsoft.com/office/drawing/2017/decorative" val="1"/>
              </a:ext>
            </a:extLst>
          </p:cNvPr>
          <p:cNvSpPr/>
          <p:nvPr>
            <p:custDataLst>
              <p:tags r:id="rId18"/>
            </p:custDataLst>
          </p:nvPr>
        </p:nvSpPr>
        <p:spPr>
          <a:xfrm>
            <a:off x="0" y="5486400"/>
            <a:ext cx="12192000" cy="1219200"/>
          </a:xfrm>
          <a:prstGeom prst="rect">
            <a:avLst/>
          </a:prstGeom>
          <a:solidFill>
            <a:srgbClr val="666666">
              <a:alpha val="40000"/>
              <a:alpha val="0"/>
              <a:alpha val="40000"/>
              <a:alpha val="0"/>
              <a:alpha val="40000"/>
              <a:alpha val="0"/>
              <a:alpha val="40000"/>
              <a:alpha val="0"/>
              <a:alpha val="40000"/>
              <a:alpha val="0"/>
              <a:alpha val="40000"/>
              <a:alpha val="0"/>
              <a:alpha val="40000"/>
              <a:alpha val="0"/>
              <a:alpha val="40000"/>
              <a:alpha val="0"/>
              <a:alpha val="40000"/>
              <a:alpha val="0"/>
              <a:alpha val="40000"/>
            </a:srgbClr>
          </a:solidFill>
          <a:ln w="12700" cap="flat" cmpd="sng" algn="ctr">
            <a:solidFill>
              <a:srgbClr val="808080">
                <a:alpha val="40000"/>
                <a:alpha val="0"/>
                <a:alpha val="40000"/>
                <a:alpha val="0"/>
                <a:alpha val="40000"/>
                <a:alpha val="0"/>
                <a:alpha val="40000"/>
                <a:alpha val="0"/>
                <a:alpha val="40000"/>
                <a:alpha val="0"/>
                <a:alpha val="40000"/>
                <a:alpha val="0"/>
                <a:alpha val="40000"/>
                <a:alpha val="0"/>
                <a:alpha val="40000"/>
                <a:alpha val="0"/>
                <a:alpha val="40000"/>
                <a:alpha val="0"/>
                <a:alpha val="40000"/>
              </a:srgb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8000">
                <a:solidFill>
                  <a:srgbClr val="FFFFFF"/>
                </a:solidFill>
              </a:rPr>
              <a:t>RESULTS SLIDE</a:t>
            </a:r>
          </a:p>
        </p:txBody>
      </p:sp>
    </p:spTree>
    <p:custDataLst>
      <p:tags r:id="rId1"/>
    </p:custDataLst>
    <p:extLst>
      <p:ext uri="{BB962C8B-B14F-4D97-AF65-F5344CB8AC3E}">
        <p14:creationId xmlns:p14="http://schemas.microsoft.com/office/powerpoint/2010/main" val="41103591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p:txBody>
          <a:bodyPr/>
          <a:lstStyle/>
          <a:p>
            <a:r>
              <a:rPr lang="en-GB"/>
              <a:t>Would you work if you didn't have too? </a:t>
            </a:r>
            <a:endParaRPr lang="en-FI"/>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Rounded Rectangle 3">
            <a:extLst>
              <a:ext uri="{FF2B5EF4-FFF2-40B4-BE49-F238E27FC236}">
                <a16:creationId xmlns:a16="http://schemas.microsoft.com/office/drawing/2014/main" id="{D3EEE6F8-8803-40FA-A59B-F8E5A3C354E8}"/>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15/16</a:t>
            </a:r>
          </a:p>
        </p:txBody>
      </p:sp>
      <p:sp>
        <p:nvSpPr>
          <p:cNvPr id="5" name="Rounded Rectangle 4">
            <a:extLst>
              <a:ext uri="{FF2B5EF4-FFF2-40B4-BE49-F238E27FC236}">
                <a16:creationId xmlns:a16="http://schemas.microsoft.com/office/drawing/2014/main" id="{75494357-F942-4037-99BA-0AE4B909E7B6}"/>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Preparing Results</a:t>
            </a:r>
          </a:p>
        </p:txBody>
      </p:sp>
      <p:sp>
        <p:nvSpPr>
          <p:cNvPr id="6" name="Snip Same Side Corner Rectangle 5">
            <a:extLst>
              <a:ext uri="{FF2B5EF4-FFF2-40B4-BE49-F238E27FC236}">
                <a16:creationId xmlns:a16="http://schemas.microsoft.com/office/drawing/2014/main" id="{F5273CC8-68C6-445D-BD39-FA7748A8AA6B}"/>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EDF5EBFC-9831-49F9-B6B2-0AD2FEFD6F4B}"/>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43D05725-3516-4747-8178-32C5B53AD22D}"/>
              </a:ext>
            </a:extLst>
          </p:cNvPr>
          <p:cNvSpPr txBox="1"/>
          <p:nvPr>
            <p:custDataLst>
              <p:tags r:id="rId8"/>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83F217D9-091A-451A-BD15-B829EC59C5E2}"/>
              </a:ext>
            </a:extLst>
          </p:cNvPr>
          <p:cNvSpPr txBox="1"/>
          <p:nvPr>
            <p:custDataLst>
              <p:tags r:id="rId9"/>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159-893-195</a:t>
            </a:r>
            <a:endParaRPr lang="en-GB"/>
          </a:p>
        </p:txBody>
      </p:sp>
      <p:sp>
        <p:nvSpPr>
          <p:cNvPr id="10" name="TextBox 9">
            <a:extLst>
              <a:ext uri="{FF2B5EF4-FFF2-40B4-BE49-F238E27FC236}">
                <a16:creationId xmlns:a16="http://schemas.microsoft.com/office/drawing/2014/main" id="{278DF494-A107-4AF9-B25D-79B50BCC8704}"/>
              </a:ext>
            </a:extLst>
          </p:cNvPr>
          <p:cNvSpPr txBox="1"/>
          <p:nvPr>
            <p:custDataLst>
              <p:tags r:id="rId10"/>
            </p:custDataLst>
          </p:nvPr>
        </p:nvSpPr>
        <p:spPr>
          <a:xfrm>
            <a:off x="838200" y="1798320"/>
            <a:ext cx="10515600" cy="317500"/>
          </a:xfrm>
          <a:prstGeom prst="rect">
            <a:avLst/>
          </a:prstGeom>
          <a:noFill/>
        </p:spPr>
        <p:txBody>
          <a:bodyPr vertOverflow="overflow" vert="horz" wrap="square" tIns="0" bIns="0" rtlCol="0" anchor="t">
            <a:spAutoFit/>
          </a:bodyPr>
          <a:lstStyle/>
          <a:p>
            <a:pPr algn="l"/>
            <a:r>
              <a:rPr lang="en-GB"/>
              <a:t>Yes</a:t>
            </a:r>
          </a:p>
        </p:txBody>
      </p:sp>
      <p:sp>
        <p:nvSpPr>
          <p:cNvPr id="11" name="TextBox 10">
            <a:extLst>
              <a:ext uri="{FF2B5EF4-FFF2-40B4-BE49-F238E27FC236}">
                <a16:creationId xmlns:a16="http://schemas.microsoft.com/office/drawing/2014/main" id="{1E7E88C9-9265-4D99-BCD9-D3463E83F52E}"/>
              </a:ext>
              <a:ext uri="{C183D7F6-B498-43B3-948B-1728B52AA6E4}">
                <adec:decorative xmlns:adec="http://schemas.microsoft.com/office/drawing/2017/decorative" val="1"/>
              </a:ext>
            </a:extLst>
          </p:cNvPr>
          <p:cNvSpPr txBox="1"/>
          <p:nvPr>
            <p:custDataLst>
              <p:tags r:id="rId11"/>
            </p:custDataLst>
          </p:nvPr>
        </p:nvSpPr>
        <p:spPr>
          <a:xfrm>
            <a:off x="10337800" y="1963420"/>
            <a:ext cx="1016000" cy="635000"/>
          </a:xfrm>
          <a:prstGeom prst="rect">
            <a:avLst/>
          </a:prstGeom>
          <a:noFill/>
        </p:spPr>
        <p:txBody>
          <a:bodyPr vertOverflow="overflow" vert="horz" wrap="square" rtlCol="0" anchor="ctr" anchorCtr="0">
            <a:spAutoFit/>
          </a:bodyPr>
          <a:lstStyle/>
          <a:p>
            <a:pPr algn="r"/>
            <a:r>
              <a:rPr lang="en-GB"/>
              <a:t>60%</a:t>
            </a:r>
          </a:p>
        </p:txBody>
      </p:sp>
      <p:sp>
        <p:nvSpPr>
          <p:cNvPr id="12" name="Rounded Rectangle 11">
            <a:extLst>
              <a:ext uri="{FF2B5EF4-FFF2-40B4-BE49-F238E27FC236}">
                <a16:creationId xmlns:a16="http://schemas.microsoft.com/office/drawing/2014/main" id="{2F03ABC1-7B49-49E6-951D-E4F118A21357}"/>
              </a:ext>
              <a:ext uri="{C183D7F6-B498-43B3-948B-1728B52AA6E4}">
                <adec:decorative xmlns:adec="http://schemas.microsoft.com/office/drawing/2017/decorative" val="1"/>
              </a:ext>
            </a:extLst>
          </p:cNvPr>
          <p:cNvSpPr/>
          <p:nvPr>
            <p:custDataLst>
              <p:tags r:id="rId12"/>
            </p:custDataLst>
          </p:nvPr>
        </p:nvSpPr>
        <p:spPr>
          <a:xfrm>
            <a:off x="838200" y="2115820"/>
            <a:ext cx="9499600" cy="317500"/>
          </a:xfrm>
          <a:prstGeom prst="roundRect">
            <a:avLst/>
          </a:prstGeom>
          <a:solidFill>
            <a:srgbClr val="D34817">
              <a:alpha val="0"/>
            </a:srgbClr>
          </a:solidFill>
          <a:ln w="12700" cap="flat" cmpd="sng" algn="ctr">
            <a:solidFill>
              <a:srgbClr val="80808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3" name="Rounded Rectangle 12">
            <a:extLst>
              <a:ext uri="{FF2B5EF4-FFF2-40B4-BE49-F238E27FC236}">
                <a16:creationId xmlns:a16="http://schemas.microsoft.com/office/drawing/2014/main" id="{4F9F96F1-EE69-480C-976C-1F8E8F52CA89}"/>
              </a:ext>
              <a:ext uri="{C183D7F6-B498-43B3-948B-1728B52AA6E4}">
                <adec:decorative xmlns:adec="http://schemas.microsoft.com/office/drawing/2017/decorative" val="1"/>
              </a:ext>
            </a:extLst>
          </p:cNvPr>
          <p:cNvSpPr/>
          <p:nvPr>
            <p:custDataLst>
              <p:tags r:id="rId13"/>
            </p:custDataLst>
          </p:nvPr>
        </p:nvSpPr>
        <p:spPr>
          <a:xfrm>
            <a:off x="838200" y="2115820"/>
            <a:ext cx="94996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4" name="TextBox 13">
            <a:extLst>
              <a:ext uri="{FF2B5EF4-FFF2-40B4-BE49-F238E27FC236}">
                <a16:creationId xmlns:a16="http://schemas.microsoft.com/office/drawing/2014/main" id="{0FD0EEC7-8792-4869-A8EB-F9A7D66ECB98}"/>
              </a:ext>
            </a:extLst>
          </p:cNvPr>
          <p:cNvSpPr txBox="1"/>
          <p:nvPr>
            <p:custDataLst>
              <p:tags r:id="rId14"/>
            </p:custDataLst>
          </p:nvPr>
        </p:nvSpPr>
        <p:spPr>
          <a:xfrm>
            <a:off x="838200" y="2433320"/>
            <a:ext cx="10515600" cy="317500"/>
          </a:xfrm>
          <a:prstGeom prst="rect">
            <a:avLst/>
          </a:prstGeom>
          <a:noFill/>
        </p:spPr>
        <p:txBody>
          <a:bodyPr vertOverflow="overflow" vert="horz" wrap="square" tIns="0" bIns="0" rtlCol="0" anchor="t">
            <a:spAutoFit/>
          </a:bodyPr>
          <a:lstStyle/>
          <a:p>
            <a:pPr algn="l"/>
            <a:r>
              <a:rPr lang="en-GB"/>
              <a:t>No</a:t>
            </a:r>
          </a:p>
        </p:txBody>
      </p:sp>
      <p:sp>
        <p:nvSpPr>
          <p:cNvPr id="15" name="TextBox 14">
            <a:extLst>
              <a:ext uri="{FF2B5EF4-FFF2-40B4-BE49-F238E27FC236}">
                <a16:creationId xmlns:a16="http://schemas.microsoft.com/office/drawing/2014/main" id="{4E55757B-1A8B-4891-B6EB-7672217E5D09}"/>
              </a:ext>
              <a:ext uri="{C183D7F6-B498-43B3-948B-1728B52AA6E4}">
                <adec:decorative xmlns:adec="http://schemas.microsoft.com/office/drawing/2017/decorative" val="1"/>
              </a:ext>
            </a:extLst>
          </p:cNvPr>
          <p:cNvSpPr txBox="1"/>
          <p:nvPr>
            <p:custDataLst>
              <p:tags r:id="rId15"/>
            </p:custDataLst>
          </p:nvPr>
        </p:nvSpPr>
        <p:spPr>
          <a:xfrm>
            <a:off x="10337800" y="2598420"/>
            <a:ext cx="1016000" cy="635000"/>
          </a:xfrm>
          <a:prstGeom prst="rect">
            <a:avLst/>
          </a:prstGeom>
          <a:noFill/>
        </p:spPr>
        <p:txBody>
          <a:bodyPr vertOverflow="overflow" vert="horz" wrap="square" rtlCol="0" anchor="ctr" anchorCtr="0">
            <a:spAutoFit/>
          </a:bodyPr>
          <a:lstStyle/>
          <a:p>
            <a:pPr algn="r"/>
            <a:r>
              <a:rPr lang="en-GB"/>
              <a:t>40%</a:t>
            </a:r>
          </a:p>
        </p:txBody>
      </p:sp>
      <p:sp>
        <p:nvSpPr>
          <p:cNvPr id="16" name="Rounded Rectangle 15">
            <a:extLst>
              <a:ext uri="{FF2B5EF4-FFF2-40B4-BE49-F238E27FC236}">
                <a16:creationId xmlns:a16="http://schemas.microsoft.com/office/drawing/2014/main" id="{A430A2FC-7038-4978-A219-61A8AEDA5E57}"/>
              </a:ext>
              <a:ext uri="{C183D7F6-B498-43B3-948B-1728B52AA6E4}">
                <adec:decorative xmlns:adec="http://schemas.microsoft.com/office/drawing/2017/decorative" val="1"/>
              </a:ext>
            </a:extLst>
          </p:cNvPr>
          <p:cNvSpPr/>
          <p:nvPr>
            <p:custDataLst>
              <p:tags r:id="rId16"/>
            </p:custDataLst>
          </p:nvPr>
        </p:nvSpPr>
        <p:spPr>
          <a:xfrm>
            <a:off x="838200" y="2750820"/>
            <a:ext cx="9499600" cy="317500"/>
          </a:xfrm>
          <a:prstGeom prst="roundRect">
            <a:avLst/>
          </a:prstGeom>
          <a:solidFill>
            <a:srgbClr val="D34817">
              <a:alpha val="0"/>
            </a:srgbClr>
          </a:solidFill>
          <a:ln w="12700" cap="flat" cmpd="sng" algn="ctr">
            <a:solidFill>
              <a:srgbClr val="80808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7" name="Rounded Rectangle 16">
            <a:extLst>
              <a:ext uri="{FF2B5EF4-FFF2-40B4-BE49-F238E27FC236}">
                <a16:creationId xmlns:a16="http://schemas.microsoft.com/office/drawing/2014/main" id="{838247A5-D4EF-4F4F-9D24-C08002C56745}"/>
              </a:ext>
              <a:ext uri="{C183D7F6-B498-43B3-948B-1728B52AA6E4}">
                <adec:decorative xmlns:adec="http://schemas.microsoft.com/office/drawing/2017/decorative" val="1"/>
              </a:ext>
            </a:extLst>
          </p:cNvPr>
          <p:cNvSpPr/>
          <p:nvPr>
            <p:custDataLst>
              <p:tags r:id="rId17"/>
            </p:custDataLst>
          </p:nvPr>
        </p:nvSpPr>
        <p:spPr>
          <a:xfrm>
            <a:off x="838200" y="2750820"/>
            <a:ext cx="6333066"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8" name="Rectangle 17">
            <a:extLst>
              <a:ext uri="{FF2B5EF4-FFF2-40B4-BE49-F238E27FC236}">
                <a16:creationId xmlns:a16="http://schemas.microsoft.com/office/drawing/2014/main" id="{FEB9E0F5-D797-4E7E-8689-6651D0850520}"/>
              </a:ext>
              <a:ext uri="{C183D7F6-B498-43B3-948B-1728B52AA6E4}">
                <adec:decorative xmlns:adec="http://schemas.microsoft.com/office/drawing/2017/decorative" val="1"/>
              </a:ext>
            </a:extLst>
          </p:cNvPr>
          <p:cNvSpPr/>
          <p:nvPr>
            <p:custDataLst>
              <p:tags r:id="rId18"/>
            </p:custDataLst>
          </p:nvPr>
        </p:nvSpPr>
        <p:spPr>
          <a:xfrm>
            <a:off x="0" y="5486400"/>
            <a:ext cx="12192000" cy="1219200"/>
          </a:xfrm>
          <a:prstGeom prst="rect">
            <a:avLst/>
          </a:prstGeom>
          <a:solidFill>
            <a:srgbClr val="666666">
              <a:alpha val="40000"/>
              <a:alpha val="0"/>
              <a:alpha val="40000"/>
              <a:alpha val="0"/>
              <a:alpha val="40000"/>
              <a:alpha val="0"/>
              <a:alpha val="40000"/>
              <a:alpha val="0"/>
              <a:alpha val="40000"/>
              <a:alpha val="0"/>
              <a:alpha val="40000"/>
              <a:alpha val="0"/>
              <a:alpha val="40000"/>
              <a:alpha val="0"/>
              <a:alpha val="40000"/>
              <a:alpha val="0"/>
              <a:alpha val="40000"/>
              <a:alpha val="0"/>
              <a:alpha val="40000"/>
            </a:srgbClr>
          </a:solidFill>
          <a:ln w="12700" cap="flat" cmpd="sng" algn="ctr">
            <a:solidFill>
              <a:srgbClr val="808080">
                <a:alpha val="40000"/>
                <a:alpha val="0"/>
                <a:alpha val="40000"/>
                <a:alpha val="0"/>
                <a:alpha val="40000"/>
                <a:alpha val="0"/>
                <a:alpha val="40000"/>
                <a:alpha val="0"/>
                <a:alpha val="40000"/>
                <a:alpha val="0"/>
                <a:alpha val="40000"/>
                <a:alpha val="0"/>
                <a:alpha val="40000"/>
                <a:alpha val="0"/>
                <a:alpha val="40000"/>
                <a:alpha val="0"/>
                <a:alpha val="40000"/>
                <a:alpha val="0"/>
                <a:alpha val="40000"/>
              </a:srgb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8000">
                <a:solidFill>
                  <a:srgbClr val="FFFFFF"/>
                </a:solidFill>
              </a:rPr>
              <a:t>RESULTS SLIDE</a:t>
            </a:r>
          </a:p>
        </p:txBody>
      </p:sp>
    </p:spTree>
    <p:custDataLst>
      <p:tags r:id="rId1"/>
    </p:custDataLst>
    <p:extLst>
      <p:ext uri="{BB962C8B-B14F-4D97-AF65-F5344CB8AC3E}">
        <p14:creationId xmlns:p14="http://schemas.microsoft.com/office/powerpoint/2010/main" val="37268311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p:txBody>
          <a:bodyPr/>
          <a:lstStyle/>
          <a:p>
            <a:r>
              <a:rPr lang="en-GB"/>
              <a:t>I would put the same effort in regardless of how much i am payed.</a:t>
            </a:r>
            <a:endParaRPr lang="en-FI"/>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Rounded Rectangle 3">
            <a:extLst>
              <a:ext uri="{FF2B5EF4-FFF2-40B4-BE49-F238E27FC236}">
                <a16:creationId xmlns:a16="http://schemas.microsoft.com/office/drawing/2014/main" id="{B42C913B-6089-48FE-88B4-F608A5FE31CF}"/>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14/16</a:t>
            </a:r>
          </a:p>
        </p:txBody>
      </p:sp>
      <p:sp>
        <p:nvSpPr>
          <p:cNvPr id="5" name="Rounded Rectangle 4">
            <a:extLst>
              <a:ext uri="{FF2B5EF4-FFF2-40B4-BE49-F238E27FC236}">
                <a16:creationId xmlns:a16="http://schemas.microsoft.com/office/drawing/2014/main" id="{7B92AF92-9EDB-42FB-AB87-B5FD52B5A242}"/>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Preparing Results</a:t>
            </a:r>
          </a:p>
        </p:txBody>
      </p:sp>
      <p:sp>
        <p:nvSpPr>
          <p:cNvPr id="6" name="Snip Same Side Corner Rectangle 5">
            <a:extLst>
              <a:ext uri="{FF2B5EF4-FFF2-40B4-BE49-F238E27FC236}">
                <a16:creationId xmlns:a16="http://schemas.microsoft.com/office/drawing/2014/main" id="{65F3BB62-B8DA-4962-AEA1-F1E449EBC51D}"/>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F0013A9F-7409-4B84-8EDE-FDAE54CB2F43}"/>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47CFC2F1-DED6-4422-8C55-3C47B4185A30}"/>
              </a:ext>
            </a:extLst>
          </p:cNvPr>
          <p:cNvSpPr txBox="1"/>
          <p:nvPr>
            <p:custDataLst>
              <p:tags r:id="rId8"/>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14CA6841-ADE9-47DB-8DB6-31F9B84A7BEF}"/>
              </a:ext>
            </a:extLst>
          </p:cNvPr>
          <p:cNvSpPr txBox="1"/>
          <p:nvPr>
            <p:custDataLst>
              <p:tags r:id="rId9"/>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159-893-195</a:t>
            </a:r>
            <a:endParaRPr lang="en-GB"/>
          </a:p>
        </p:txBody>
      </p:sp>
      <p:sp>
        <p:nvSpPr>
          <p:cNvPr id="10" name="TextBox 9">
            <a:extLst>
              <a:ext uri="{FF2B5EF4-FFF2-40B4-BE49-F238E27FC236}">
                <a16:creationId xmlns:a16="http://schemas.microsoft.com/office/drawing/2014/main" id="{9981D803-1669-435D-91A9-8C5C0CF9D6DD}"/>
              </a:ext>
            </a:extLst>
          </p:cNvPr>
          <p:cNvSpPr txBox="1"/>
          <p:nvPr>
            <p:custDataLst>
              <p:tags r:id="rId10"/>
            </p:custDataLst>
          </p:nvPr>
        </p:nvSpPr>
        <p:spPr>
          <a:xfrm>
            <a:off x="838200" y="1798320"/>
            <a:ext cx="5130800" cy="254000"/>
          </a:xfrm>
          <a:prstGeom prst="rect">
            <a:avLst/>
          </a:prstGeom>
          <a:noFill/>
        </p:spPr>
        <p:txBody>
          <a:bodyPr vertOverflow="overflow" vert="horz" wrap="square" rtlCol="0" anchor="t">
            <a:spAutoFit/>
          </a:bodyPr>
          <a:lstStyle/>
          <a:p>
            <a:r>
              <a:rPr lang="en-GB"/>
              <a:t>Strongly disagree</a:t>
            </a:r>
          </a:p>
        </p:txBody>
      </p:sp>
      <p:sp>
        <p:nvSpPr>
          <p:cNvPr id="11" name="TextBox 10">
            <a:extLst>
              <a:ext uri="{FF2B5EF4-FFF2-40B4-BE49-F238E27FC236}">
                <a16:creationId xmlns:a16="http://schemas.microsoft.com/office/drawing/2014/main" id="{C1C6B7B4-03BA-4E25-A887-5E635B4F17BB}"/>
              </a:ext>
            </a:extLst>
          </p:cNvPr>
          <p:cNvSpPr txBox="1"/>
          <p:nvPr>
            <p:custDataLst>
              <p:tags r:id="rId11"/>
            </p:custDataLst>
          </p:nvPr>
        </p:nvSpPr>
        <p:spPr>
          <a:xfrm>
            <a:off x="6223000" y="1798320"/>
            <a:ext cx="5130800" cy="254000"/>
          </a:xfrm>
          <a:prstGeom prst="rect">
            <a:avLst/>
          </a:prstGeom>
          <a:noFill/>
        </p:spPr>
        <p:txBody>
          <a:bodyPr vertOverflow="overflow" vert="horz" wrap="square" rtlCol="0" anchor="t">
            <a:spAutoFit/>
          </a:bodyPr>
          <a:lstStyle/>
          <a:p>
            <a:pPr algn="r"/>
            <a:r>
              <a:rPr lang="en-GB"/>
              <a:t>Strongly agree</a:t>
            </a:r>
          </a:p>
        </p:txBody>
      </p:sp>
      <p:sp>
        <p:nvSpPr>
          <p:cNvPr id="12" name="TextBox 11">
            <a:extLst>
              <a:ext uri="{FF2B5EF4-FFF2-40B4-BE49-F238E27FC236}">
                <a16:creationId xmlns:a16="http://schemas.microsoft.com/office/drawing/2014/main" id="{40C17B8D-F2FD-4C9A-8589-C2FEA5F1AC01}"/>
              </a:ext>
            </a:extLst>
          </p:cNvPr>
          <p:cNvSpPr txBox="1"/>
          <p:nvPr>
            <p:custDataLst>
              <p:tags r:id="rId12"/>
            </p:custDataLst>
          </p:nvPr>
        </p:nvSpPr>
        <p:spPr>
          <a:xfrm>
            <a:off x="1155700" y="2433320"/>
            <a:ext cx="10515600" cy="317500"/>
          </a:xfrm>
          <a:prstGeom prst="rect">
            <a:avLst/>
          </a:prstGeom>
          <a:noFill/>
        </p:spPr>
        <p:txBody>
          <a:bodyPr vertOverflow="overflow" vert="horz" wrap="square" tIns="0" bIns="0" rtlCol="0" anchor="t">
            <a:spAutoFit/>
          </a:bodyPr>
          <a:lstStyle/>
          <a:p>
            <a:pPr algn="l"/>
            <a:r>
              <a:rPr lang="en-GB"/>
              <a:t>1 to 5</a:t>
            </a:r>
          </a:p>
        </p:txBody>
      </p:sp>
      <p:sp>
        <p:nvSpPr>
          <p:cNvPr id="13" name="Rounded Rectangle 12">
            <a:extLst>
              <a:ext uri="{FF2B5EF4-FFF2-40B4-BE49-F238E27FC236}">
                <a16:creationId xmlns:a16="http://schemas.microsoft.com/office/drawing/2014/main" id="{E539BA15-F19E-4BF4-9EC5-89C0A8FDF2E9}"/>
              </a:ext>
              <a:ext uri="{C183D7F6-B498-43B3-948B-1728B52AA6E4}">
                <adec:decorative xmlns:adec="http://schemas.microsoft.com/office/drawing/2017/decorative" val="1"/>
              </a:ext>
            </a:extLst>
          </p:cNvPr>
          <p:cNvSpPr/>
          <p:nvPr>
            <p:custDataLst>
              <p:tags r:id="rId13"/>
            </p:custDataLst>
          </p:nvPr>
        </p:nvSpPr>
        <p:spPr>
          <a:xfrm>
            <a:off x="1346200" y="2877820"/>
            <a:ext cx="9499600" cy="63500"/>
          </a:xfrm>
          <a:prstGeom prst="roundRect">
            <a:avLst/>
          </a:prstGeom>
          <a:solidFill>
            <a:srgbClr val="D34817">
              <a:alpha val="0"/>
            </a:srgbClr>
          </a:solidFill>
          <a:ln w="12700" cap="flat" cmpd="sng" algn="ctr">
            <a:solidFill>
              <a:srgbClr val="80808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4" name="Rounded Rectangle 13">
            <a:extLst>
              <a:ext uri="{FF2B5EF4-FFF2-40B4-BE49-F238E27FC236}">
                <a16:creationId xmlns:a16="http://schemas.microsoft.com/office/drawing/2014/main" id="{E2CBD37A-0E2B-4FA1-9AD0-048E871BA96A}"/>
              </a:ext>
              <a:ext uri="{C183D7F6-B498-43B3-948B-1728B52AA6E4}">
                <adec:decorative xmlns:adec="http://schemas.microsoft.com/office/drawing/2017/decorative" val="1"/>
              </a:ext>
            </a:extLst>
          </p:cNvPr>
          <p:cNvSpPr/>
          <p:nvPr>
            <p:custDataLst>
              <p:tags r:id="rId14"/>
            </p:custDataLst>
          </p:nvPr>
        </p:nvSpPr>
        <p:spPr>
          <a:xfrm>
            <a:off x="1346200" y="2877820"/>
            <a:ext cx="6514011" cy="63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cxnSp>
        <p:nvCxnSpPr>
          <p:cNvPr id="15" name="Straight Arrow Connector 14">
            <a:extLst>
              <a:ext uri="{FF2B5EF4-FFF2-40B4-BE49-F238E27FC236}">
                <a16:creationId xmlns:a16="http://schemas.microsoft.com/office/drawing/2014/main" id="{74A6A472-52A9-4B43-8491-09154DE03D30}"/>
              </a:ext>
              <a:ext uri="{C183D7F6-B498-43B3-948B-1728B52AA6E4}">
                <adec:decorative xmlns:adec="http://schemas.microsoft.com/office/drawing/2017/decorative" val="1"/>
              </a:ext>
            </a:extLst>
          </p:cNvPr>
          <p:cNvCxnSpPr/>
          <p:nvPr>
            <p:custDataLst>
              <p:tags r:id="rId15"/>
            </p:custDataLst>
          </p:nvPr>
        </p:nvCxnSpPr>
        <p:spPr>
          <a:xfrm>
            <a:off x="901700" y="2115820"/>
            <a:ext cx="12700" cy="4048760"/>
          </a:xfrm>
          <a:prstGeom prst="straightConnector1">
            <a:avLst/>
          </a:prstGeom>
          <a:ln w="6350" cap="flat" cmpd="sng" algn="ctr">
            <a:solidFill>
              <a:srgbClr val="808080"/>
            </a:solidFill>
            <a:prstDash val="solid"/>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A72DA217-8317-46A7-9B39-C71CC03F4CE8}"/>
              </a:ext>
              <a:ext uri="{C183D7F6-B498-43B3-948B-1728B52AA6E4}">
                <adec:decorative xmlns:adec="http://schemas.microsoft.com/office/drawing/2017/decorative" val="1"/>
              </a:ext>
            </a:extLst>
          </p:cNvPr>
          <p:cNvCxnSpPr/>
          <p:nvPr>
            <p:custDataLst>
              <p:tags r:id="rId16"/>
            </p:custDataLst>
          </p:nvPr>
        </p:nvCxnSpPr>
        <p:spPr>
          <a:xfrm>
            <a:off x="11290300" y="2115820"/>
            <a:ext cx="12700" cy="4048760"/>
          </a:xfrm>
          <a:prstGeom prst="straightConnector1">
            <a:avLst/>
          </a:prstGeom>
          <a:ln w="6350" cap="flat" cmpd="sng" algn="ctr">
            <a:solidFill>
              <a:srgbClr val="808080"/>
            </a:solidFill>
            <a:prstDash val="solid"/>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DAFA109B-66E9-442B-A484-DB2308586AD0}"/>
              </a:ext>
              <a:ext uri="{C183D7F6-B498-43B3-948B-1728B52AA6E4}">
                <adec:decorative xmlns:adec="http://schemas.microsoft.com/office/drawing/2017/decorative" val="1"/>
              </a:ext>
            </a:extLst>
          </p:cNvPr>
          <p:cNvSpPr/>
          <p:nvPr>
            <p:custDataLst>
              <p:tags r:id="rId17"/>
            </p:custDataLst>
          </p:nvPr>
        </p:nvSpPr>
        <p:spPr>
          <a:xfrm>
            <a:off x="0" y="5486400"/>
            <a:ext cx="12192000" cy="1219200"/>
          </a:xfrm>
          <a:prstGeom prst="rect">
            <a:avLst/>
          </a:prstGeom>
          <a:solidFill>
            <a:srgbClr val="666666">
              <a:alpha val="40000"/>
              <a:alpha val="0"/>
              <a:alpha val="40000"/>
              <a:alpha val="0"/>
              <a:alpha val="40000"/>
              <a:alpha val="0"/>
              <a:alpha val="40000"/>
              <a:alpha val="0"/>
              <a:alpha val="40000"/>
              <a:alpha val="0"/>
              <a:alpha val="40000"/>
              <a:alpha val="0"/>
              <a:alpha val="40000"/>
              <a:alpha val="0"/>
              <a:alpha val="40000"/>
              <a:alpha val="0"/>
              <a:alpha val="40000"/>
              <a:alpha val="0"/>
              <a:alpha val="40000"/>
            </a:srgbClr>
          </a:solidFill>
          <a:ln w="12700" cap="flat" cmpd="sng" algn="ctr">
            <a:solidFill>
              <a:srgbClr val="808080">
                <a:alpha val="40000"/>
                <a:alpha val="0"/>
                <a:alpha val="40000"/>
                <a:alpha val="0"/>
                <a:alpha val="40000"/>
                <a:alpha val="0"/>
                <a:alpha val="40000"/>
                <a:alpha val="0"/>
                <a:alpha val="40000"/>
                <a:alpha val="0"/>
                <a:alpha val="40000"/>
                <a:alpha val="0"/>
                <a:alpha val="40000"/>
                <a:alpha val="0"/>
                <a:alpha val="40000"/>
                <a:alpha val="0"/>
                <a:alpha val="40000"/>
                <a:alpha val="0"/>
                <a:alpha val="40000"/>
              </a:srgb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8000">
                <a:solidFill>
                  <a:srgbClr val="FFFFFF"/>
                </a:solidFill>
              </a:rPr>
              <a:t>RESULTS SLIDE</a:t>
            </a:r>
          </a:p>
        </p:txBody>
      </p:sp>
      <p:sp>
        <p:nvSpPr>
          <p:cNvPr id="20" name="Oval 19">
            <a:extLst>
              <a:ext uri="{FF2B5EF4-FFF2-40B4-BE49-F238E27FC236}">
                <a16:creationId xmlns:a16="http://schemas.microsoft.com/office/drawing/2014/main" id="{5A46B550-7322-4BF5-8C1E-BDB28E577CF0}"/>
              </a:ext>
            </a:extLst>
          </p:cNvPr>
          <p:cNvSpPr/>
          <p:nvPr>
            <p:custDataLst>
              <p:tags r:id="rId18"/>
            </p:custDataLst>
          </p:nvPr>
        </p:nvSpPr>
        <p:spPr>
          <a:xfrm>
            <a:off x="7669711" y="2725420"/>
            <a:ext cx="381000" cy="3810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sz="1000"/>
              <a:t>3.4285714285714284</a:t>
            </a:r>
          </a:p>
        </p:txBody>
      </p:sp>
    </p:spTree>
    <p:custDataLst>
      <p:tags r:id="rId1"/>
    </p:custDataLst>
    <p:extLst>
      <p:ext uri="{BB962C8B-B14F-4D97-AF65-F5344CB8AC3E}">
        <p14:creationId xmlns:p14="http://schemas.microsoft.com/office/powerpoint/2010/main" val="16326372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p:txBody>
          <a:bodyPr/>
          <a:lstStyle/>
          <a:p>
            <a:r>
              <a:rPr lang="en-GB"/>
              <a:t>When my boss is away.</a:t>
            </a:r>
            <a:endParaRPr lang="en-FI"/>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Rounded Rectangle 3">
            <a:extLst>
              <a:ext uri="{FF2B5EF4-FFF2-40B4-BE49-F238E27FC236}">
                <a16:creationId xmlns:a16="http://schemas.microsoft.com/office/drawing/2014/main" id="{AA0B0F48-4AAE-4A39-B13B-B2B8BF91F5CD}"/>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16/16</a:t>
            </a:r>
          </a:p>
        </p:txBody>
      </p:sp>
      <p:sp>
        <p:nvSpPr>
          <p:cNvPr id="5" name="Rounded Rectangle 4">
            <a:extLst>
              <a:ext uri="{FF2B5EF4-FFF2-40B4-BE49-F238E27FC236}">
                <a16:creationId xmlns:a16="http://schemas.microsoft.com/office/drawing/2014/main" id="{F9AAE99B-EA40-496F-A370-77F1591F8728}"/>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Preparing Results</a:t>
            </a:r>
          </a:p>
        </p:txBody>
      </p:sp>
      <p:sp>
        <p:nvSpPr>
          <p:cNvPr id="6" name="Snip Same Side Corner Rectangle 5">
            <a:extLst>
              <a:ext uri="{FF2B5EF4-FFF2-40B4-BE49-F238E27FC236}">
                <a16:creationId xmlns:a16="http://schemas.microsoft.com/office/drawing/2014/main" id="{DB672DB3-E5CB-4681-8871-02921D33B1E5}"/>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43F9D639-93CF-4B46-B7CD-C8E23F68FB8B}"/>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B1A350BE-7373-414B-90D8-7815234E040E}"/>
              </a:ext>
            </a:extLst>
          </p:cNvPr>
          <p:cNvSpPr txBox="1"/>
          <p:nvPr>
            <p:custDataLst>
              <p:tags r:id="rId8"/>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847B9317-4895-4BD9-95CA-AC89555D6EFE}"/>
              </a:ext>
            </a:extLst>
          </p:cNvPr>
          <p:cNvSpPr txBox="1"/>
          <p:nvPr>
            <p:custDataLst>
              <p:tags r:id="rId9"/>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159-893-195</a:t>
            </a:r>
            <a:endParaRPr lang="en-GB"/>
          </a:p>
        </p:txBody>
      </p:sp>
      <p:sp>
        <p:nvSpPr>
          <p:cNvPr id="10" name="TextBox 9">
            <a:extLst>
              <a:ext uri="{FF2B5EF4-FFF2-40B4-BE49-F238E27FC236}">
                <a16:creationId xmlns:a16="http://schemas.microsoft.com/office/drawing/2014/main" id="{3B888FD4-6748-4137-AFD2-42FB709B0B5C}"/>
              </a:ext>
            </a:extLst>
          </p:cNvPr>
          <p:cNvSpPr txBox="1"/>
          <p:nvPr>
            <p:custDataLst>
              <p:tags r:id="rId10"/>
            </p:custDataLst>
          </p:nvPr>
        </p:nvSpPr>
        <p:spPr>
          <a:xfrm>
            <a:off x="838200" y="1798320"/>
            <a:ext cx="10515600" cy="317500"/>
          </a:xfrm>
          <a:prstGeom prst="rect">
            <a:avLst/>
          </a:prstGeom>
          <a:noFill/>
        </p:spPr>
        <p:txBody>
          <a:bodyPr vertOverflow="overflow" vert="horz" wrap="square" tIns="0" bIns="0" rtlCol="0" anchor="t">
            <a:spAutoFit/>
          </a:bodyPr>
          <a:lstStyle/>
          <a:p>
            <a:pPr algn="l"/>
            <a:r>
              <a:rPr lang="en-GB"/>
              <a:t>I do less work. (as long as everything gets done, who cares)</a:t>
            </a:r>
          </a:p>
        </p:txBody>
      </p:sp>
      <p:sp>
        <p:nvSpPr>
          <p:cNvPr id="11" name="TextBox 10">
            <a:extLst>
              <a:ext uri="{FF2B5EF4-FFF2-40B4-BE49-F238E27FC236}">
                <a16:creationId xmlns:a16="http://schemas.microsoft.com/office/drawing/2014/main" id="{C679BE19-CEA1-4EC4-9F3B-FAF45DC4DD60}"/>
              </a:ext>
              <a:ext uri="{C183D7F6-B498-43B3-948B-1728B52AA6E4}">
                <adec:decorative xmlns:adec="http://schemas.microsoft.com/office/drawing/2017/decorative" val="1"/>
              </a:ext>
            </a:extLst>
          </p:cNvPr>
          <p:cNvSpPr txBox="1"/>
          <p:nvPr>
            <p:custDataLst>
              <p:tags r:id="rId11"/>
            </p:custDataLst>
          </p:nvPr>
        </p:nvSpPr>
        <p:spPr>
          <a:xfrm>
            <a:off x="10337800" y="1963420"/>
            <a:ext cx="1016000" cy="635000"/>
          </a:xfrm>
          <a:prstGeom prst="rect">
            <a:avLst/>
          </a:prstGeom>
          <a:noFill/>
        </p:spPr>
        <p:txBody>
          <a:bodyPr vertOverflow="overflow" vert="horz" wrap="square" rtlCol="0" anchor="ctr" anchorCtr="0">
            <a:spAutoFit/>
          </a:bodyPr>
          <a:lstStyle/>
          <a:p>
            <a:pPr algn="r"/>
            <a:r>
              <a:rPr lang="en-GB"/>
              <a:t>0%</a:t>
            </a:r>
          </a:p>
        </p:txBody>
      </p:sp>
      <p:sp>
        <p:nvSpPr>
          <p:cNvPr id="12" name="Rounded Rectangle 11">
            <a:extLst>
              <a:ext uri="{FF2B5EF4-FFF2-40B4-BE49-F238E27FC236}">
                <a16:creationId xmlns:a16="http://schemas.microsoft.com/office/drawing/2014/main" id="{E3DADD77-E839-4AAC-8EEC-419B5CCFD93C}"/>
              </a:ext>
              <a:ext uri="{C183D7F6-B498-43B3-948B-1728B52AA6E4}">
                <adec:decorative xmlns:adec="http://schemas.microsoft.com/office/drawing/2017/decorative" val="1"/>
              </a:ext>
            </a:extLst>
          </p:cNvPr>
          <p:cNvSpPr/>
          <p:nvPr>
            <p:custDataLst>
              <p:tags r:id="rId12"/>
            </p:custDataLst>
          </p:nvPr>
        </p:nvSpPr>
        <p:spPr>
          <a:xfrm>
            <a:off x="838200" y="2115820"/>
            <a:ext cx="9499600" cy="317500"/>
          </a:xfrm>
          <a:prstGeom prst="roundRect">
            <a:avLst/>
          </a:prstGeom>
          <a:solidFill>
            <a:srgbClr val="D34817">
              <a:alpha val="0"/>
            </a:srgbClr>
          </a:solidFill>
          <a:ln w="12700" cap="flat" cmpd="sng" algn="ctr">
            <a:solidFill>
              <a:srgbClr val="80808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3" name="Rounded Rectangle 12">
            <a:extLst>
              <a:ext uri="{FF2B5EF4-FFF2-40B4-BE49-F238E27FC236}">
                <a16:creationId xmlns:a16="http://schemas.microsoft.com/office/drawing/2014/main" id="{EC432D53-5CEA-4FEA-AC6C-B50A10BBA95E}"/>
              </a:ext>
              <a:ext uri="{C183D7F6-B498-43B3-948B-1728B52AA6E4}">
                <adec:decorative xmlns:adec="http://schemas.microsoft.com/office/drawing/2017/decorative" val="1"/>
              </a:ext>
            </a:extLst>
          </p:cNvPr>
          <p:cNvSpPr/>
          <p:nvPr>
            <p:custDataLst>
              <p:tags r:id="rId13"/>
            </p:custDataLst>
          </p:nvPr>
        </p:nvSpPr>
        <p:spPr>
          <a:xfrm>
            <a:off x="838200" y="211582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4" name="TextBox 13">
            <a:extLst>
              <a:ext uri="{FF2B5EF4-FFF2-40B4-BE49-F238E27FC236}">
                <a16:creationId xmlns:a16="http://schemas.microsoft.com/office/drawing/2014/main" id="{2E41E5DA-AC1D-4690-93E0-87C22429EF88}"/>
              </a:ext>
            </a:extLst>
          </p:cNvPr>
          <p:cNvSpPr txBox="1"/>
          <p:nvPr>
            <p:custDataLst>
              <p:tags r:id="rId14"/>
            </p:custDataLst>
          </p:nvPr>
        </p:nvSpPr>
        <p:spPr>
          <a:xfrm>
            <a:off x="838200" y="2433320"/>
            <a:ext cx="10515600" cy="317500"/>
          </a:xfrm>
          <a:prstGeom prst="rect">
            <a:avLst/>
          </a:prstGeom>
          <a:noFill/>
        </p:spPr>
        <p:txBody>
          <a:bodyPr vertOverflow="overflow" vert="horz" wrap="square" tIns="0" bIns="0" rtlCol="0" anchor="t">
            <a:spAutoFit/>
          </a:bodyPr>
          <a:lstStyle/>
          <a:p>
            <a:pPr algn="l"/>
            <a:r>
              <a:rPr lang="en-GB"/>
              <a:t>I do more work (To show how good i am)</a:t>
            </a:r>
          </a:p>
        </p:txBody>
      </p:sp>
      <p:sp>
        <p:nvSpPr>
          <p:cNvPr id="15" name="TextBox 14">
            <a:extLst>
              <a:ext uri="{FF2B5EF4-FFF2-40B4-BE49-F238E27FC236}">
                <a16:creationId xmlns:a16="http://schemas.microsoft.com/office/drawing/2014/main" id="{5F8F49E5-A9D5-444C-9339-E98549290160}"/>
              </a:ext>
              <a:ext uri="{C183D7F6-B498-43B3-948B-1728B52AA6E4}">
                <adec:decorative xmlns:adec="http://schemas.microsoft.com/office/drawing/2017/decorative" val="1"/>
              </a:ext>
            </a:extLst>
          </p:cNvPr>
          <p:cNvSpPr txBox="1"/>
          <p:nvPr>
            <p:custDataLst>
              <p:tags r:id="rId15"/>
            </p:custDataLst>
          </p:nvPr>
        </p:nvSpPr>
        <p:spPr>
          <a:xfrm>
            <a:off x="10337800" y="2598420"/>
            <a:ext cx="1016000" cy="635000"/>
          </a:xfrm>
          <a:prstGeom prst="rect">
            <a:avLst/>
          </a:prstGeom>
          <a:noFill/>
        </p:spPr>
        <p:txBody>
          <a:bodyPr vertOverflow="overflow" vert="horz" wrap="square" rtlCol="0" anchor="ctr" anchorCtr="0">
            <a:spAutoFit/>
          </a:bodyPr>
          <a:lstStyle/>
          <a:p>
            <a:pPr algn="r"/>
            <a:r>
              <a:rPr lang="en-GB"/>
              <a:t>12.5%</a:t>
            </a:r>
          </a:p>
        </p:txBody>
      </p:sp>
      <p:sp>
        <p:nvSpPr>
          <p:cNvPr id="16" name="Rounded Rectangle 15">
            <a:extLst>
              <a:ext uri="{FF2B5EF4-FFF2-40B4-BE49-F238E27FC236}">
                <a16:creationId xmlns:a16="http://schemas.microsoft.com/office/drawing/2014/main" id="{6E9801F3-8F19-478D-B891-87427C6D00C8}"/>
              </a:ext>
              <a:ext uri="{C183D7F6-B498-43B3-948B-1728B52AA6E4}">
                <adec:decorative xmlns:adec="http://schemas.microsoft.com/office/drawing/2017/decorative" val="1"/>
              </a:ext>
            </a:extLst>
          </p:cNvPr>
          <p:cNvSpPr/>
          <p:nvPr>
            <p:custDataLst>
              <p:tags r:id="rId16"/>
            </p:custDataLst>
          </p:nvPr>
        </p:nvSpPr>
        <p:spPr>
          <a:xfrm>
            <a:off x="838200" y="2750820"/>
            <a:ext cx="9499600" cy="317500"/>
          </a:xfrm>
          <a:prstGeom prst="roundRect">
            <a:avLst/>
          </a:prstGeom>
          <a:solidFill>
            <a:srgbClr val="D34817">
              <a:alpha val="0"/>
            </a:srgbClr>
          </a:solidFill>
          <a:ln w="12700" cap="flat" cmpd="sng" algn="ctr">
            <a:solidFill>
              <a:srgbClr val="80808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7" name="Rounded Rectangle 16">
            <a:extLst>
              <a:ext uri="{FF2B5EF4-FFF2-40B4-BE49-F238E27FC236}">
                <a16:creationId xmlns:a16="http://schemas.microsoft.com/office/drawing/2014/main" id="{B4C5A1EE-29E0-48B9-B265-991627689A59}"/>
              </a:ext>
              <a:ext uri="{C183D7F6-B498-43B3-948B-1728B52AA6E4}">
                <adec:decorative xmlns:adec="http://schemas.microsoft.com/office/drawing/2017/decorative" val="1"/>
              </a:ext>
            </a:extLst>
          </p:cNvPr>
          <p:cNvSpPr/>
          <p:nvPr>
            <p:custDataLst>
              <p:tags r:id="rId17"/>
            </p:custDataLst>
          </p:nvPr>
        </p:nvSpPr>
        <p:spPr>
          <a:xfrm>
            <a:off x="838200" y="2750820"/>
            <a:ext cx="1357085"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8" name="TextBox 17">
            <a:extLst>
              <a:ext uri="{FF2B5EF4-FFF2-40B4-BE49-F238E27FC236}">
                <a16:creationId xmlns:a16="http://schemas.microsoft.com/office/drawing/2014/main" id="{6E583DB9-6F31-4BF2-A5D2-DCA35F430A41}"/>
              </a:ext>
            </a:extLst>
          </p:cNvPr>
          <p:cNvSpPr txBox="1"/>
          <p:nvPr>
            <p:custDataLst>
              <p:tags r:id="rId18"/>
            </p:custDataLst>
          </p:nvPr>
        </p:nvSpPr>
        <p:spPr>
          <a:xfrm>
            <a:off x="838200" y="3068320"/>
            <a:ext cx="10515600" cy="317500"/>
          </a:xfrm>
          <a:prstGeom prst="rect">
            <a:avLst/>
          </a:prstGeom>
          <a:noFill/>
        </p:spPr>
        <p:txBody>
          <a:bodyPr vertOverflow="overflow" vert="horz" wrap="square" tIns="0" bIns="0" rtlCol="0" anchor="t">
            <a:spAutoFit/>
          </a:bodyPr>
          <a:lstStyle/>
          <a:p>
            <a:pPr algn="l"/>
            <a:r>
              <a:rPr lang="en-GB"/>
              <a:t>I do the same (no meaningful difference)</a:t>
            </a:r>
          </a:p>
        </p:txBody>
      </p:sp>
      <p:sp>
        <p:nvSpPr>
          <p:cNvPr id="19" name="TextBox 18">
            <a:extLst>
              <a:ext uri="{FF2B5EF4-FFF2-40B4-BE49-F238E27FC236}">
                <a16:creationId xmlns:a16="http://schemas.microsoft.com/office/drawing/2014/main" id="{CA809182-C283-4C47-B6EA-69494E331654}"/>
              </a:ext>
              <a:ext uri="{C183D7F6-B498-43B3-948B-1728B52AA6E4}">
                <adec:decorative xmlns:adec="http://schemas.microsoft.com/office/drawing/2017/decorative" val="1"/>
              </a:ext>
            </a:extLst>
          </p:cNvPr>
          <p:cNvSpPr txBox="1"/>
          <p:nvPr>
            <p:custDataLst>
              <p:tags r:id="rId19"/>
            </p:custDataLst>
          </p:nvPr>
        </p:nvSpPr>
        <p:spPr>
          <a:xfrm>
            <a:off x="10337800" y="3233420"/>
            <a:ext cx="1016000" cy="635000"/>
          </a:xfrm>
          <a:prstGeom prst="rect">
            <a:avLst/>
          </a:prstGeom>
          <a:noFill/>
        </p:spPr>
        <p:txBody>
          <a:bodyPr vertOverflow="overflow" vert="horz" wrap="square" rtlCol="0" anchor="ctr" anchorCtr="0">
            <a:spAutoFit/>
          </a:bodyPr>
          <a:lstStyle/>
          <a:p>
            <a:pPr algn="r"/>
            <a:r>
              <a:rPr lang="en-GB"/>
              <a:t>87.5%</a:t>
            </a:r>
          </a:p>
        </p:txBody>
      </p:sp>
      <p:sp>
        <p:nvSpPr>
          <p:cNvPr id="20" name="Rounded Rectangle 19">
            <a:extLst>
              <a:ext uri="{FF2B5EF4-FFF2-40B4-BE49-F238E27FC236}">
                <a16:creationId xmlns:a16="http://schemas.microsoft.com/office/drawing/2014/main" id="{0D08F68A-98F5-40CD-BAB4-82DE63EA3A2F}"/>
              </a:ext>
              <a:ext uri="{C183D7F6-B498-43B3-948B-1728B52AA6E4}">
                <adec:decorative xmlns:adec="http://schemas.microsoft.com/office/drawing/2017/decorative" val="1"/>
              </a:ext>
            </a:extLst>
          </p:cNvPr>
          <p:cNvSpPr/>
          <p:nvPr>
            <p:custDataLst>
              <p:tags r:id="rId20"/>
            </p:custDataLst>
          </p:nvPr>
        </p:nvSpPr>
        <p:spPr>
          <a:xfrm>
            <a:off x="838200" y="3385820"/>
            <a:ext cx="9499600" cy="317500"/>
          </a:xfrm>
          <a:prstGeom prst="roundRect">
            <a:avLst/>
          </a:prstGeom>
          <a:solidFill>
            <a:srgbClr val="D34817">
              <a:alpha val="0"/>
            </a:srgbClr>
          </a:solidFill>
          <a:ln w="12700" cap="flat" cmpd="sng" algn="ctr">
            <a:solidFill>
              <a:srgbClr val="80808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21" name="Rounded Rectangle 20">
            <a:extLst>
              <a:ext uri="{FF2B5EF4-FFF2-40B4-BE49-F238E27FC236}">
                <a16:creationId xmlns:a16="http://schemas.microsoft.com/office/drawing/2014/main" id="{E19F4005-5EE8-4799-AB36-9267625B71EA}"/>
              </a:ext>
              <a:ext uri="{C183D7F6-B498-43B3-948B-1728B52AA6E4}">
                <adec:decorative xmlns:adec="http://schemas.microsoft.com/office/drawing/2017/decorative" val="1"/>
              </a:ext>
            </a:extLst>
          </p:cNvPr>
          <p:cNvSpPr/>
          <p:nvPr>
            <p:custDataLst>
              <p:tags r:id="rId21"/>
            </p:custDataLst>
          </p:nvPr>
        </p:nvSpPr>
        <p:spPr>
          <a:xfrm>
            <a:off x="838200" y="3385820"/>
            <a:ext cx="94996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22" name="TextBox 21">
            <a:extLst>
              <a:ext uri="{FF2B5EF4-FFF2-40B4-BE49-F238E27FC236}">
                <a16:creationId xmlns:a16="http://schemas.microsoft.com/office/drawing/2014/main" id="{CE80C165-43C9-4297-93F9-9F8521B9BBDC}"/>
              </a:ext>
            </a:extLst>
          </p:cNvPr>
          <p:cNvSpPr txBox="1"/>
          <p:nvPr>
            <p:custDataLst>
              <p:tags r:id="rId22"/>
            </p:custDataLst>
          </p:nvPr>
        </p:nvSpPr>
        <p:spPr>
          <a:xfrm>
            <a:off x="838200" y="3703320"/>
            <a:ext cx="10515600" cy="317500"/>
          </a:xfrm>
          <a:prstGeom prst="rect">
            <a:avLst/>
          </a:prstGeom>
          <a:noFill/>
        </p:spPr>
        <p:txBody>
          <a:bodyPr vertOverflow="overflow" vert="horz" wrap="square" tIns="0" bIns="0" rtlCol="0" anchor="t">
            <a:spAutoFit/>
          </a:bodyPr>
          <a:lstStyle/>
          <a:p>
            <a:pPr algn="l"/>
            <a:r>
              <a:rPr lang="en-GB"/>
              <a:t>I do basically nothing (I don't care about this job)</a:t>
            </a:r>
          </a:p>
        </p:txBody>
      </p:sp>
      <p:sp>
        <p:nvSpPr>
          <p:cNvPr id="23" name="TextBox 22">
            <a:extLst>
              <a:ext uri="{FF2B5EF4-FFF2-40B4-BE49-F238E27FC236}">
                <a16:creationId xmlns:a16="http://schemas.microsoft.com/office/drawing/2014/main" id="{AD0F9E74-A7B3-4EB3-AEC2-BB7D6F3082F1}"/>
              </a:ext>
              <a:ext uri="{C183D7F6-B498-43B3-948B-1728B52AA6E4}">
                <adec:decorative xmlns:adec="http://schemas.microsoft.com/office/drawing/2017/decorative" val="1"/>
              </a:ext>
            </a:extLst>
          </p:cNvPr>
          <p:cNvSpPr txBox="1"/>
          <p:nvPr>
            <p:custDataLst>
              <p:tags r:id="rId23"/>
            </p:custDataLst>
          </p:nvPr>
        </p:nvSpPr>
        <p:spPr>
          <a:xfrm>
            <a:off x="10337800" y="3868420"/>
            <a:ext cx="1016000" cy="635000"/>
          </a:xfrm>
          <a:prstGeom prst="rect">
            <a:avLst/>
          </a:prstGeom>
          <a:noFill/>
        </p:spPr>
        <p:txBody>
          <a:bodyPr vertOverflow="overflow" vert="horz" wrap="square" rtlCol="0" anchor="ctr" anchorCtr="0">
            <a:spAutoFit/>
          </a:bodyPr>
          <a:lstStyle/>
          <a:p>
            <a:pPr algn="r"/>
            <a:r>
              <a:rPr lang="en-GB"/>
              <a:t>0%</a:t>
            </a:r>
            <a:endParaRPr lang="en-GB" dirty="0"/>
          </a:p>
        </p:txBody>
      </p:sp>
      <p:sp>
        <p:nvSpPr>
          <p:cNvPr id="24" name="Rounded Rectangle 23">
            <a:extLst>
              <a:ext uri="{FF2B5EF4-FFF2-40B4-BE49-F238E27FC236}">
                <a16:creationId xmlns:a16="http://schemas.microsoft.com/office/drawing/2014/main" id="{1D5E8E43-E911-447B-AF82-01EA35FBFBBC}"/>
              </a:ext>
              <a:ext uri="{C183D7F6-B498-43B3-948B-1728B52AA6E4}">
                <adec:decorative xmlns:adec="http://schemas.microsoft.com/office/drawing/2017/decorative" val="1"/>
              </a:ext>
            </a:extLst>
          </p:cNvPr>
          <p:cNvSpPr/>
          <p:nvPr>
            <p:custDataLst>
              <p:tags r:id="rId24"/>
            </p:custDataLst>
          </p:nvPr>
        </p:nvSpPr>
        <p:spPr>
          <a:xfrm>
            <a:off x="838200" y="4020820"/>
            <a:ext cx="9499600" cy="317500"/>
          </a:xfrm>
          <a:prstGeom prst="roundRect">
            <a:avLst/>
          </a:prstGeom>
          <a:solidFill>
            <a:srgbClr val="D34817">
              <a:alpha val="0"/>
            </a:srgbClr>
          </a:solidFill>
          <a:ln w="12700" cap="flat" cmpd="sng" algn="ctr">
            <a:solidFill>
              <a:srgbClr val="80808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25" name="Rounded Rectangle 24">
            <a:extLst>
              <a:ext uri="{FF2B5EF4-FFF2-40B4-BE49-F238E27FC236}">
                <a16:creationId xmlns:a16="http://schemas.microsoft.com/office/drawing/2014/main" id="{8E3260AA-943C-4837-8BD8-679913ADACDF}"/>
              </a:ext>
              <a:ext uri="{C183D7F6-B498-43B3-948B-1728B52AA6E4}">
                <adec:decorative xmlns:adec="http://schemas.microsoft.com/office/drawing/2017/decorative" val="1"/>
              </a:ext>
            </a:extLst>
          </p:cNvPr>
          <p:cNvSpPr/>
          <p:nvPr>
            <p:custDataLst>
              <p:tags r:id="rId25"/>
            </p:custDataLst>
          </p:nvPr>
        </p:nvSpPr>
        <p:spPr>
          <a:xfrm>
            <a:off x="838200" y="402082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26" name="Rectangle 25">
            <a:extLst>
              <a:ext uri="{FF2B5EF4-FFF2-40B4-BE49-F238E27FC236}">
                <a16:creationId xmlns:a16="http://schemas.microsoft.com/office/drawing/2014/main" id="{DD8452E8-9D4D-48FE-B813-10F7B8BC7EDB}"/>
              </a:ext>
              <a:ext uri="{C183D7F6-B498-43B3-948B-1728B52AA6E4}">
                <adec:decorative xmlns:adec="http://schemas.microsoft.com/office/drawing/2017/decorative" val="1"/>
              </a:ext>
            </a:extLst>
          </p:cNvPr>
          <p:cNvSpPr/>
          <p:nvPr>
            <p:custDataLst>
              <p:tags r:id="rId26"/>
            </p:custDataLst>
          </p:nvPr>
        </p:nvSpPr>
        <p:spPr>
          <a:xfrm>
            <a:off x="0" y="5486400"/>
            <a:ext cx="12192000" cy="1219200"/>
          </a:xfrm>
          <a:prstGeom prst="rect">
            <a:avLst/>
          </a:prstGeom>
          <a:solidFill>
            <a:srgbClr val="666666">
              <a:alpha val="40000"/>
              <a:alpha val="0"/>
              <a:alpha val="40000"/>
              <a:alpha val="0"/>
              <a:alpha val="40000"/>
              <a:alpha val="0"/>
              <a:alpha val="40000"/>
              <a:alpha val="0"/>
              <a:alpha val="40000"/>
              <a:alpha val="0"/>
              <a:alpha val="40000"/>
              <a:alpha val="0"/>
              <a:alpha val="40000"/>
              <a:alpha val="0"/>
              <a:alpha val="40000"/>
              <a:alpha val="0"/>
              <a:alpha val="40000"/>
              <a:alpha val="0"/>
              <a:alpha val="40000"/>
            </a:srgbClr>
          </a:solidFill>
          <a:ln w="12700" cap="flat" cmpd="sng" algn="ctr">
            <a:solidFill>
              <a:srgbClr val="808080">
                <a:alpha val="40000"/>
                <a:alpha val="0"/>
                <a:alpha val="40000"/>
                <a:alpha val="0"/>
                <a:alpha val="40000"/>
                <a:alpha val="0"/>
                <a:alpha val="40000"/>
                <a:alpha val="0"/>
                <a:alpha val="40000"/>
                <a:alpha val="0"/>
                <a:alpha val="40000"/>
                <a:alpha val="0"/>
                <a:alpha val="40000"/>
                <a:alpha val="0"/>
                <a:alpha val="40000"/>
                <a:alpha val="0"/>
                <a:alpha val="40000"/>
                <a:alpha val="0"/>
                <a:alpha val="40000"/>
              </a:srgb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8000">
                <a:solidFill>
                  <a:srgbClr val="FFFFFF"/>
                </a:solidFill>
              </a:rPr>
              <a:t>RESULTS SLIDE</a:t>
            </a:r>
          </a:p>
        </p:txBody>
      </p:sp>
    </p:spTree>
    <p:custDataLst>
      <p:tags r:id="rId1"/>
    </p:custDataLst>
    <p:extLst>
      <p:ext uri="{BB962C8B-B14F-4D97-AF65-F5344CB8AC3E}">
        <p14:creationId xmlns:p14="http://schemas.microsoft.com/office/powerpoint/2010/main" val="4538667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A3CE270-32A3-7628-9E81-FDEACD101E24}"/>
              </a:ext>
            </a:extLst>
          </p:cNvPr>
          <p:cNvSpPr txBox="1">
            <a:spLocks/>
          </p:cNvSpPr>
          <p:nvPr/>
        </p:nvSpPr>
        <p:spPr>
          <a:xfrm>
            <a:off x="557561" y="3562815"/>
            <a:ext cx="5390955" cy="1828800"/>
          </a:xfrm>
          <a:prstGeom prst="rect">
            <a:avLst/>
          </a:prstGeom>
        </p:spPr>
        <p:txBody>
          <a:bodyPr>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r>
              <a:rPr lang="en-US" sz="4400" b="1" dirty="0"/>
              <a:t>Nicer Boss?</a:t>
            </a:r>
          </a:p>
          <a:p>
            <a:r>
              <a:rPr lang="en-US" sz="4400" b="1" dirty="0"/>
              <a:t>Or 10% pay rise?</a:t>
            </a:r>
          </a:p>
        </p:txBody>
      </p:sp>
      <p:sp>
        <p:nvSpPr>
          <p:cNvPr id="4" name="TextBox 3">
            <a:extLst>
              <a:ext uri="{FF2B5EF4-FFF2-40B4-BE49-F238E27FC236}">
                <a16:creationId xmlns:a16="http://schemas.microsoft.com/office/drawing/2014/main" id="{607C7341-418E-3A27-4062-7EDE52C5311F}"/>
              </a:ext>
            </a:extLst>
          </p:cNvPr>
          <p:cNvSpPr txBox="1"/>
          <p:nvPr/>
        </p:nvSpPr>
        <p:spPr>
          <a:xfrm>
            <a:off x="457200" y="3059668"/>
            <a:ext cx="2557110" cy="369332"/>
          </a:xfrm>
          <a:prstGeom prst="rect">
            <a:avLst/>
          </a:prstGeom>
          <a:noFill/>
        </p:spPr>
        <p:txBody>
          <a:bodyPr wrap="none" rtlCol="0">
            <a:spAutoFit/>
          </a:bodyPr>
          <a:lstStyle/>
          <a:p>
            <a:r>
              <a:rPr lang="en-US" dirty="0"/>
              <a:t>What would you rather:</a:t>
            </a:r>
          </a:p>
        </p:txBody>
      </p:sp>
      <p:sp>
        <p:nvSpPr>
          <p:cNvPr id="5" name="Content Placeholder 2">
            <a:extLst>
              <a:ext uri="{FF2B5EF4-FFF2-40B4-BE49-F238E27FC236}">
                <a16:creationId xmlns:a16="http://schemas.microsoft.com/office/drawing/2014/main" id="{E3549E8B-4ED3-38A6-822E-BEA669D58890}"/>
              </a:ext>
            </a:extLst>
          </p:cNvPr>
          <p:cNvSpPr txBox="1">
            <a:spLocks/>
          </p:cNvSpPr>
          <p:nvPr/>
        </p:nvSpPr>
        <p:spPr>
          <a:xfrm>
            <a:off x="3505200" y="530148"/>
            <a:ext cx="8229600" cy="4525963"/>
          </a:xfrm>
          <a:prstGeom prst="rect">
            <a:avLst/>
          </a:prstGeom>
        </p:spPr>
        <p:txBody>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r>
              <a:rPr lang="en-US" b="1" dirty="0"/>
              <a:t>NBC Poll </a:t>
            </a:r>
            <a:r>
              <a:rPr lang="en-US" dirty="0"/>
              <a:t>– 2017 - 70% of participants said they would forego a 10% pay rise for a kinder boss.</a:t>
            </a:r>
          </a:p>
          <a:p>
            <a:r>
              <a:rPr lang="en-US" dirty="0"/>
              <a:t>2025 – was down to 50%! Why? </a:t>
            </a:r>
          </a:p>
          <a:p>
            <a:pPr marL="0" indent="0">
              <a:buFont typeface="Wingdings" pitchFamily="2" charset="2"/>
              <a:buNone/>
            </a:pPr>
            <a:endParaRPr lang="en-US" dirty="0"/>
          </a:p>
          <a:p>
            <a:pPr marL="0" indent="0">
              <a:buNone/>
            </a:pPr>
            <a:r>
              <a:rPr lang="en-GB" b="1" dirty="0"/>
              <a:t>73% of UK employees</a:t>
            </a:r>
            <a:r>
              <a:rPr lang="en-GB" dirty="0"/>
              <a:t> would take a </a:t>
            </a:r>
            <a:r>
              <a:rPr lang="en-GB" i="1" dirty="0"/>
              <a:t>pay cut</a:t>
            </a:r>
            <a:r>
              <a:rPr lang="en-GB" dirty="0"/>
              <a:t> in exchange for a four-day work week, and </a:t>
            </a:r>
            <a:r>
              <a:rPr lang="en-GB" b="1" dirty="0"/>
              <a:t>76%</a:t>
            </a:r>
            <a:r>
              <a:rPr lang="en-GB" dirty="0"/>
              <a:t> would do the same for flexible working hours.</a:t>
            </a:r>
            <a:endParaRPr lang="en-US" dirty="0"/>
          </a:p>
        </p:txBody>
      </p:sp>
    </p:spTree>
    <p:extLst>
      <p:ext uri="{BB962C8B-B14F-4D97-AF65-F5344CB8AC3E}">
        <p14:creationId xmlns:p14="http://schemas.microsoft.com/office/powerpoint/2010/main" val="803630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Effect transition="in" filter="fade">
                                      <p:cBhvr>
                                        <p:cTn id="17" dur="5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C06EAFD-0C69-4B3B-BEA7-E7E11DDF9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4066C89-42FB-4624-9AFE-3A31B3649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4648169" cy="6858000"/>
          </a:xfrm>
          <a:prstGeom prst="rect">
            <a:avLst/>
          </a:prstGeom>
          <a:blipFill dpi="0"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algn="ctr" defTabSz="914400"/>
            <a:endParaRPr lang="en-US" sz="2000" kern="0">
              <a:solidFill>
                <a:prstClr val="white"/>
              </a:solidFill>
              <a:latin typeface="Rockwell Extra Bold" pitchFamily="18" charset="0"/>
            </a:endParaRPr>
          </a:p>
        </p:txBody>
      </p:sp>
      <p:sp>
        <p:nvSpPr>
          <p:cNvPr id="2" name="Title 1">
            <a:extLst>
              <a:ext uri="{FF2B5EF4-FFF2-40B4-BE49-F238E27FC236}">
                <a16:creationId xmlns:a16="http://schemas.microsoft.com/office/drawing/2014/main" id="{803AE621-BD33-7E0F-C58B-F33B3E102BD4}"/>
              </a:ext>
            </a:extLst>
          </p:cNvPr>
          <p:cNvSpPr>
            <a:spLocks noGrp="1"/>
          </p:cNvSpPr>
          <p:nvPr>
            <p:ph type="title"/>
          </p:nvPr>
        </p:nvSpPr>
        <p:spPr>
          <a:xfrm>
            <a:off x="643468" y="643466"/>
            <a:ext cx="3686312" cy="5528734"/>
          </a:xfrm>
        </p:spPr>
        <p:txBody>
          <a:bodyPr>
            <a:normAutofit/>
          </a:bodyPr>
          <a:lstStyle/>
          <a:p>
            <a:pPr algn="r"/>
            <a:r>
              <a:rPr lang="en-GB" sz="4800" b="1">
                <a:solidFill>
                  <a:srgbClr val="FFFFFF"/>
                </a:solidFill>
              </a:rPr>
              <a:t>The Importance of Leadership</a:t>
            </a:r>
          </a:p>
        </p:txBody>
      </p:sp>
      <p:sp>
        <p:nvSpPr>
          <p:cNvPr id="3" name="Content Placeholder 2">
            <a:extLst>
              <a:ext uri="{FF2B5EF4-FFF2-40B4-BE49-F238E27FC236}">
                <a16:creationId xmlns:a16="http://schemas.microsoft.com/office/drawing/2014/main" id="{7C781A4D-1D24-532E-4D15-1611A4EE137E}"/>
              </a:ext>
            </a:extLst>
          </p:cNvPr>
          <p:cNvSpPr>
            <a:spLocks noGrp="1"/>
          </p:cNvSpPr>
          <p:nvPr>
            <p:ph idx="1"/>
          </p:nvPr>
        </p:nvSpPr>
        <p:spPr>
          <a:xfrm>
            <a:off x="5053780" y="599768"/>
            <a:ext cx="6074467" cy="5572432"/>
          </a:xfrm>
        </p:spPr>
        <p:txBody>
          <a:bodyPr anchor="ctr">
            <a:normAutofit/>
          </a:bodyPr>
          <a:lstStyle/>
          <a:p>
            <a:pPr marL="0" indent="0">
              <a:buNone/>
            </a:pPr>
            <a:r>
              <a:rPr lang="en-GB" dirty="0"/>
              <a:t>‘Longitudinal studies have indicated that when leaders establish high-quality interactions with their subordinates – offering them sufficient resources and a high level of confidence, support, and autonomy – these efforts contribute to the development of a strong innovative climate’ (</a:t>
            </a:r>
            <a:r>
              <a:rPr lang="en-GB" dirty="0" err="1"/>
              <a:t>Barends</a:t>
            </a:r>
            <a:r>
              <a:rPr lang="en-GB" dirty="0"/>
              <a:t> et al, 2022). </a:t>
            </a:r>
          </a:p>
        </p:txBody>
      </p:sp>
      <p:sp>
        <p:nvSpPr>
          <p:cNvPr id="12" name="Oval 11">
            <a:extLst>
              <a:ext uri="{FF2B5EF4-FFF2-40B4-BE49-F238E27FC236}">
                <a16:creationId xmlns:a16="http://schemas.microsoft.com/office/drawing/2014/main" id="{BA218FBC-B2D6-48CA-9289-C4110162E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2DED9084-49DA-4911-ACB7-5F9E4DEFA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8244721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8AFD15B-CF29-4306-884F-47675092F9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908B52-DAF1-8536-8D04-0EB8BF1CDC6A}"/>
              </a:ext>
            </a:extLst>
          </p:cNvPr>
          <p:cNvSpPr>
            <a:spLocks noGrp="1"/>
          </p:cNvSpPr>
          <p:nvPr>
            <p:ph type="title"/>
          </p:nvPr>
        </p:nvSpPr>
        <p:spPr>
          <a:xfrm>
            <a:off x="6561739" y="0"/>
            <a:ext cx="4869179" cy="1517984"/>
          </a:xfrm>
        </p:spPr>
        <p:txBody>
          <a:bodyPr>
            <a:normAutofit/>
          </a:bodyPr>
          <a:lstStyle/>
          <a:p>
            <a:r>
              <a:rPr lang="en-GB" sz="4800" b="1" dirty="0">
                <a:solidFill>
                  <a:srgbClr val="000000"/>
                </a:solidFill>
              </a:rPr>
              <a:t>Leadership</a:t>
            </a:r>
          </a:p>
        </p:txBody>
      </p:sp>
      <p:pic>
        <p:nvPicPr>
          <p:cNvPr id="5" name="Picture 4" descr="Person holding a puzzle piece">
            <a:extLst>
              <a:ext uri="{FF2B5EF4-FFF2-40B4-BE49-F238E27FC236}">
                <a16:creationId xmlns:a16="http://schemas.microsoft.com/office/drawing/2014/main" id="{00B290C6-7B58-2A8F-E54B-F7B5E6904C31}"/>
              </a:ext>
            </a:extLst>
          </p:cNvPr>
          <p:cNvPicPr>
            <a:picLocks noChangeAspect="1"/>
          </p:cNvPicPr>
          <p:nvPr/>
        </p:nvPicPr>
        <p:blipFill>
          <a:blip r:embed="rId2"/>
          <a:srcRect l="18073" r="17748"/>
          <a:stretch>
            <a:fillRect/>
          </a:stretch>
        </p:blipFill>
        <p:spPr>
          <a:xfrm>
            <a:off x="-9866" y="401980"/>
            <a:ext cx="6115733" cy="6456021"/>
          </a:xfrm>
          <a:custGeom>
            <a:avLst/>
            <a:gdLst/>
            <a:ahLst/>
            <a:cxnLst/>
            <a:rect l="l" t="t" r="r" b="b"/>
            <a:pathLst>
              <a:path w="6115733" h="6456021">
                <a:moveTo>
                  <a:pt x="2259477" y="433395"/>
                </a:moveTo>
                <a:cubicBezTo>
                  <a:pt x="4149632" y="433395"/>
                  <a:pt x="5681904" y="1964133"/>
                  <a:pt x="5681904" y="3852396"/>
                </a:cubicBezTo>
                <a:cubicBezTo>
                  <a:pt x="5681904" y="4796527"/>
                  <a:pt x="5298836" y="5651278"/>
                  <a:pt x="4679499" y="6269995"/>
                </a:cubicBezTo>
                <a:lnTo>
                  <a:pt x="4474613" y="6456021"/>
                </a:lnTo>
                <a:lnTo>
                  <a:pt x="44341" y="6456021"/>
                </a:lnTo>
                <a:lnTo>
                  <a:pt x="0" y="6415762"/>
                </a:lnTo>
                <a:lnTo>
                  <a:pt x="0" y="1289029"/>
                </a:lnTo>
                <a:lnTo>
                  <a:pt x="82495" y="1214128"/>
                </a:lnTo>
                <a:cubicBezTo>
                  <a:pt x="674092" y="726388"/>
                  <a:pt x="1432534" y="433395"/>
                  <a:pt x="2259477" y="433395"/>
                </a:cubicBezTo>
                <a:close/>
                <a:moveTo>
                  <a:pt x="2259477" y="0"/>
                </a:moveTo>
                <a:cubicBezTo>
                  <a:pt x="4389229" y="0"/>
                  <a:pt x="6115733" y="1724776"/>
                  <a:pt x="6115733" y="3852396"/>
                </a:cubicBezTo>
                <a:cubicBezTo>
                  <a:pt x="6115733" y="4783230"/>
                  <a:pt x="5785270" y="5636956"/>
                  <a:pt x="5235152" y="6302877"/>
                </a:cubicBezTo>
                <a:lnTo>
                  <a:pt x="5095826" y="6456021"/>
                </a:lnTo>
                <a:lnTo>
                  <a:pt x="4617788" y="6456021"/>
                </a:lnTo>
                <a:lnTo>
                  <a:pt x="4747668" y="6338096"/>
                </a:lnTo>
                <a:cubicBezTo>
                  <a:pt x="5384452" y="5701950"/>
                  <a:pt x="5778311" y="4823122"/>
                  <a:pt x="5778311" y="3852396"/>
                </a:cubicBezTo>
                <a:cubicBezTo>
                  <a:pt x="5778311" y="1910944"/>
                  <a:pt x="4202875" y="337085"/>
                  <a:pt x="2259477" y="337085"/>
                </a:cubicBezTo>
                <a:cubicBezTo>
                  <a:pt x="1409240" y="337085"/>
                  <a:pt x="629434" y="638331"/>
                  <a:pt x="21172" y="1139811"/>
                </a:cubicBezTo>
                <a:lnTo>
                  <a:pt x="0" y="1159034"/>
                </a:lnTo>
                <a:lnTo>
                  <a:pt x="0" y="735177"/>
                </a:lnTo>
                <a:lnTo>
                  <a:pt x="103407" y="657929"/>
                </a:lnTo>
                <a:cubicBezTo>
                  <a:pt x="718869" y="242547"/>
                  <a:pt x="1460820" y="0"/>
                  <a:pt x="2259477" y="0"/>
                </a:cubicBezTo>
                <a:close/>
              </a:path>
            </a:pathLst>
          </a:custGeom>
        </p:spPr>
      </p:pic>
      <p:sp>
        <p:nvSpPr>
          <p:cNvPr id="11" name="Freeform: Shape 10">
            <a:extLst>
              <a:ext uri="{FF2B5EF4-FFF2-40B4-BE49-F238E27FC236}">
                <a16:creationId xmlns:a16="http://schemas.microsoft.com/office/drawing/2014/main" id="{96349AB3-1BD3-41E1-8979-1DBDCB5CDC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66" y="401980"/>
            <a:ext cx="6115733" cy="6456021"/>
          </a:xfrm>
          <a:custGeom>
            <a:avLst/>
            <a:gdLst>
              <a:gd name="connsiteX0" fmla="*/ 2259477 w 6115733"/>
              <a:gd name="connsiteY0" fmla="*/ 433395 h 6456021"/>
              <a:gd name="connsiteX1" fmla="*/ 5681904 w 6115733"/>
              <a:gd name="connsiteY1" fmla="*/ 3852396 h 6456021"/>
              <a:gd name="connsiteX2" fmla="*/ 4679499 w 6115733"/>
              <a:gd name="connsiteY2" fmla="*/ 6269995 h 6456021"/>
              <a:gd name="connsiteX3" fmla="*/ 4474613 w 6115733"/>
              <a:gd name="connsiteY3" fmla="*/ 6456021 h 6456021"/>
              <a:gd name="connsiteX4" fmla="*/ 44341 w 6115733"/>
              <a:gd name="connsiteY4" fmla="*/ 6456021 h 6456021"/>
              <a:gd name="connsiteX5" fmla="*/ 0 w 6115733"/>
              <a:gd name="connsiteY5" fmla="*/ 6415762 h 6456021"/>
              <a:gd name="connsiteX6" fmla="*/ 0 w 6115733"/>
              <a:gd name="connsiteY6" fmla="*/ 1289029 h 6456021"/>
              <a:gd name="connsiteX7" fmla="*/ 82495 w 6115733"/>
              <a:gd name="connsiteY7" fmla="*/ 1214128 h 6456021"/>
              <a:gd name="connsiteX8" fmla="*/ 2259477 w 6115733"/>
              <a:gd name="connsiteY8" fmla="*/ 433395 h 6456021"/>
              <a:gd name="connsiteX9" fmla="*/ 2259477 w 6115733"/>
              <a:gd name="connsiteY9" fmla="*/ 0 h 6456021"/>
              <a:gd name="connsiteX10" fmla="*/ 6115733 w 6115733"/>
              <a:gd name="connsiteY10" fmla="*/ 3852396 h 6456021"/>
              <a:gd name="connsiteX11" fmla="*/ 5235152 w 6115733"/>
              <a:gd name="connsiteY11" fmla="*/ 6302877 h 6456021"/>
              <a:gd name="connsiteX12" fmla="*/ 5095826 w 6115733"/>
              <a:gd name="connsiteY12" fmla="*/ 6456021 h 6456021"/>
              <a:gd name="connsiteX13" fmla="*/ 4617788 w 6115733"/>
              <a:gd name="connsiteY13" fmla="*/ 6456021 h 6456021"/>
              <a:gd name="connsiteX14" fmla="*/ 4747668 w 6115733"/>
              <a:gd name="connsiteY14" fmla="*/ 6338096 h 6456021"/>
              <a:gd name="connsiteX15" fmla="*/ 5778311 w 6115733"/>
              <a:gd name="connsiteY15" fmla="*/ 3852396 h 6456021"/>
              <a:gd name="connsiteX16" fmla="*/ 2259477 w 6115733"/>
              <a:gd name="connsiteY16" fmla="*/ 337085 h 6456021"/>
              <a:gd name="connsiteX17" fmla="*/ 21172 w 6115733"/>
              <a:gd name="connsiteY17" fmla="*/ 1139811 h 6456021"/>
              <a:gd name="connsiteX18" fmla="*/ 0 w 6115733"/>
              <a:gd name="connsiteY18" fmla="*/ 1159034 h 6456021"/>
              <a:gd name="connsiteX19" fmla="*/ 0 w 6115733"/>
              <a:gd name="connsiteY19" fmla="*/ 735177 h 6456021"/>
              <a:gd name="connsiteX20" fmla="*/ 103407 w 6115733"/>
              <a:gd name="connsiteY20" fmla="*/ 657929 h 6456021"/>
              <a:gd name="connsiteX21" fmla="*/ 2259477 w 6115733"/>
              <a:gd name="connsiteY21" fmla="*/ 0 h 6456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115733" h="6456021">
                <a:moveTo>
                  <a:pt x="2259477" y="433395"/>
                </a:moveTo>
                <a:cubicBezTo>
                  <a:pt x="4149632" y="433395"/>
                  <a:pt x="5681904" y="1964133"/>
                  <a:pt x="5681904" y="3852396"/>
                </a:cubicBezTo>
                <a:cubicBezTo>
                  <a:pt x="5681904" y="4796527"/>
                  <a:pt x="5298836" y="5651278"/>
                  <a:pt x="4679499" y="6269995"/>
                </a:cubicBezTo>
                <a:lnTo>
                  <a:pt x="4474613" y="6456021"/>
                </a:lnTo>
                <a:lnTo>
                  <a:pt x="44341" y="6456021"/>
                </a:lnTo>
                <a:lnTo>
                  <a:pt x="0" y="6415762"/>
                </a:lnTo>
                <a:lnTo>
                  <a:pt x="0" y="1289029"/>
                </a:lnTo>
                <a:lnTo>
                  <a:pt x="82495" y="1214128"/>
                </a:lnTo>
                <a:cubicBezTo>
                  <a:pt x="674092" y="726388"/>
                  <a:pt x="1432534" y="433395"/>
                  <a:pt x="2259477" y="433395"/>
                </a:cubicBezTo>
                <a:close/>
                <a:moveTo>
                  <a:pt x="2259477" y="0"/>
                </a:moveTo>
                <a:cubicBezTo>
                  <a:pt x="4389229" y="0"/>
                  <a:pt x="6115733" y="1724776"/>
                  <a:pt x="6115733" y="3852396"/>
                </a:cubicBezTo>
                <a:cubicBezTo>
                  <a:pt x="6115733" y="4783230"/>
                  <a:pt x="5785270" y="5636956"/>
                  <a:pt x="5235152" y="6302877"/>
                </a:cubicBezTo>
                <a:lnTo>
                  <a:pt x="5095826" y="6456021"/>
                </a:lnTo>
                <a:lnTo>
                  <a:pt x="4617788" y="6456021"/>
                </a:lnTo>
                <a:lnTo>
                  <a:pt x="4747668" y="6338096"/>
                </a:lnTo>
                <a:cubicBezTo>
                  <a:pt x="5384452" y="5701950"/>
                  <a:pt x="5778311" y="4823122"/>
                  <a:pt x="5778311" y="3852396"/>
                </a:cubicBezTo>
                <a:cubicBezTo>
                  <a:pt x="5778311" y="1910944"/>
                  <a:pt x="4202875" y="337085"/>
                  <a:pt x="2259477" y="337085"/>
                </a:cubicBezTo>
                <a:cubicBezTo>
                  <a:pt x="1409240" y="337085"/>
                  <a:pt x="629434" y="638331"/>
                  <a:pt x="21172" y="1139811"/>
                </a:cubicBezTo>
                <a:lnTo>
                  <a:pt x="0" y="1159034"/>
                </a:lnTo>
                <a:lnTo>
                  <a:pt x="0" y="735177"/>
                </a:lnTo>
                <a:lnTo>
                  <a:pt x="103407" y="657929"/>
                </a:lnTo>
                <a:cubicBezTo>
                  <a:pt x="718869" y="242547"/>
                  <a:pt x="1460820" y="0"/>
                  <a:pt x="2259477" y="0"/>
                </a:cubicBezTo>
                <a:close/>
              </a:path>
            </a:pathLst>
          </a:custGeom>
          <a:blipFill dpi="0" rotWithShape="1">
            <a:blip r:embed="rId3">
              <a:alphaModFix amt="30000"/>
              <a:duotone>
                <a:prstClr val="black"/>
                <a:schemeClr val="accent1">
                  <a:tint val="45000"/>
                  <a:satMod val="400000"/>
                </a:schemeClr>
              </a:duotone>
              <a:extLst>
                <a:ext uri="{BEBA8EAE-BF5A-486C-A8C5-ECC9F3942E4B}">
                  <a14:imgProps xmlns:a14="http://schemas.microsoft.com/office/drawing/2010/main">
                    <a14:imgLayer r:embed="rId4">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3" name="Content Placeholder 2">
            <a:extLst>
              <a:ext uri="{FF2B5EF4-FFF2-40B4-BE49-F238E27FC236}">
                <a16:creationId xmlns:a16="http://schemas.microsoft.com/office/drawing/2014/main" id="{E65AE495-CD5A-B666-0CAD-31F363A7F0D5}"/>
              </a:ext>
            </a:extLst>
          </p:cNvPr>
          <p:cNvSpPr>
            <a:spLocks noGrp="1"/>
          </p:cNvSpPr>
          <p:nvPr>
            <p:ph idx="1"/>
          </p:nvPr>
        </p:nvSpPr>
        <p:spPr>
          <a:xfrm>
            <a:off x="6561739" y="1202198"/>
            <a:ext cx="4869179" cy="3065865"/>
          </a:xfrm>
        </p:spPr>
        <p:txBody>
          <a:bodyPr anchor="t">
            <a:noAutofit/>
          </a:bodyPr>
          <a:lstStyle/>
          <a:p>
            <a:r>
              <a:rPr lang="en-GB" sz="1600" dirty="0">
                <a:solidFill>
                  <a:srgbClr val="000000"/>
                </a:solidFill>
              </a:rPr>
              <a:t>Clear vision - ensures innovation is included in organisational goals, overall strategy, values</a:t>
            </a:r>
          </a:p>
          <a:p>
            <a:r>
              <a:rPr lang="en-GB" sz="1600" dirty="0">
                <a:solidFill>
                  <a:srgbClr val="000000"/>
                </a:solidFill>
              </a:rPr>
              <a:t>Ensures managers have stretching innovation targets</a:t>
            </a:r>
          </a:p>
          <a:p>
            <a:r>
              <a:rPr lang="en-GB" sz="1600" dirty="0">
                <a:solidFill>
                  <a:srgbClr val="000000"/>
                </a:solidFill>
              </a:rPr>
              <a:t>Praises and rewards employees for being innovative</a:t>
            </a:r>
          </a:p>
          <a:p>
            <a:r>
              <a:rPr lang="en-GB" sz="1600" dirty="0">
                <a:solidFill>
                  <a:srgbClr val="000000"/>
                </a:solidFill>
              </a:rPr>
              <a:t>Promotes continuous learning and improvement</a:t>
            </a:r>
          </a:p>
          <a:p>
            <a:r>
              <a:rPr lang="en-GB" sz="1600" dirty="0">
                <a:solidFill>
                  <a:srgbClr val="000000"/>
                </a:solidFill>
              </a:rPr>
              <a:t>Promotes diversity and inclusion (recruitment, promotion, development)</a:t>
            </a:r>
          </a:p>
          <a:p>
            <a:r>
              <a:rPr lang="en-GB" sz="1600" dirty="0">
                <a:solidFill>
                  <a:srgbClr val="000000"/>
                </a:solidFill>
              </a:rPr>
              <a:t>Empowers employees – provides resources, plus autonomy and freedom</a:t>
            </a:r>
          </a:p>
          <a:p>
            <a:r>
              <a:rPr lang="en-GB" sz="1600" dirty="0">
                <a:solidFill>
                  <a:srgbClr val="000000"/>
                </a:solidFill>
              </a:rPr>
              <a:t>Provides psychological safety – mistakes are seen as learning opportunities, employees are not afraid to take risks</a:t>
            </a:r>
          </a:p>
          <a:p>
            <a:pPr marL="0" indent="0">
              <a:buNone/>
            </a:pPr>
            <a:endParaRPr lang="en-GB" sz="1600" dirty="0">
              <a:solidFill>
                <a:srgbClr val="000000"/>
              </a:solidFill>
            </a:endParaRPr>
          </a:p>
          <a:p>
            <a:pPr marL="0" indent="0">
              <a:buNone/>
            </a:pPr>
            <a:r>
              <a:rPr lang="en-GB" sz="1600" dirty="0">
                <a:solidFill>
                  <a:srgbClr val="000000"/>
                </a:solidFill>
              </a:rPr>
              <a:t>A work environment that is open to change and constructive in response to errors positively affects an organisation’s climate for innovation.</a:t>
            </a:r>
          </a:p>
        </p:txBody>
      </p:sp>
      <p:grpSp>
        <p:nvGrpSpPr>
          <p:cNvPr id="13" name="Group 12">
            <a:extLst>
              <a:ext uri="{FF2B5EF4-FFF2-40B4-BE49-F238E27FC236}">
                <a16:creationId xmlns:a16="http://schemas.microsoft.com/office/drawing/2014/main" id="{54CA915D-BDF0-41F8-B00E-FB186EFF7B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4" name="Oval 13">
              <a:extLst>
                <a:ext uri="{FF2B5EF4-FFF2-40B4-BE49-F238E27FC236}">
                  <a16:creationId xmlns:a16="http://schemas.microsoft.com/office/drawing/2014/main" id="{317AAC03-BF64-4E67-9032-3BD0249980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GB"/>
            </a:p>
          </p:txBody>
        </p:sp>
        <p:sp>
          <p:nvSpPr>
            <p:cNvPr id="15" name="Oval 14">
              <a:extLst>
                <a:ext uri="{FF2B5EF4-FFF2-40B4-BE49-F238E27FC236}">
                  <a16:creationId xmlns:a16="http://schemas.microsoft.com/office/drawing/2014/main" id="{1A131397-5A45-4344-9983-5E400A3EA5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GB"/>
            </a:p>
          </p:txBody>
        </p:sp>
      </p:grpSp>
    </p:spTree>
    <p:extLst>
      <p:ext uri="{BB962C8B-B14F-4D97-AF65-F5344CB8AC3E}">
        <p14:creationId xmlns:p14="http://schemas.microsoft.com/office/powerpoint/2010/main" val="39517941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D2AEDCB-3859-4EAD-AA65-4BDD2802A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B2AA709-28A2-4289-A11E-FD3AA53F0B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38656" cy="6858000"/>
          </a:xfrm>
          <a:prstGeom prst="rect">
            <a:avLst/>
          </a:prstGeom>
          <a:solidFill>
            <a:schemeClr val="accent1"/>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2" name="Rectangle 11">
            <a:extLst>
              <a:ext uri="{FF2B5EF4-FFF2-40B4-BE49-F238E27FC236}">
                <a16:creationId xmlns:a16="http://schemas.microsoft.com/office/drawing/2014/main" id="{1608D5D4-689C-423B-9974-4733A30A48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38656" y="0"/>
            <a:ext cx="4653776"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1"/>
              </a:solidFill>
            </a:endParaRPr>
          </a:p>
        </p:txBody>
      </p:sp>
      <p:sp>
        <p:nvSpPr>
          <p:cNvPr id="2" name="Title 1">
            <a:extLst>
              <a:ext uri="{FF2B5EF4-FFF2-40B4-BE49-F238E27FC236}">
                <a16:creationId xmlns:a16="http://schemas.microsoft.com/office/drawing/2014/main" id="{F7F33ABF-00F8-1CD1-068F-774C5EC223D4}"/>
              </a:ext>
            </a:extLst>
          </p:cNvPr>
          <p:cNvSpPr>
            <a:spLocks noGrp="1"/>
          </p:cNvSpPr>
          <p:nvPr>
            <p:ph type="title"/>
          </p:nvPr>
        </p:nvSpPr>
        <p:spPr>
          <a:xfrm>
            <a:off x="1947672" y="1060704"/>
            <a:ext cx="3630168" cy="4736592"/>
          </a:xfrm>
        </p:spPr>
        <p:txBody>
          <a:bodyPr>
            <a:normAutofit/>
          </a:bodyPr>
          <a:lstStyle/>
          <a:p>
            <a:r>
              <a:rPr lang="en-GB" sz="3600" b="1">
                <a:solidFill>
                  <a:schemeClr val="bg1"/>
                </a:solidFill>
              </a:rPr>
              <a:t>Leadership Styles</a:t>
            </a:r>
          </a:p>
        </p:txBody>
      </p:sp>
      <p:sp>
        <p:nvSpPr>
          <p:cNvPr id="11" name="Content Placeholder 2">
            <a:extLst>
              <a:ext uri="{FF2B5EF4-FFF2-40B4-BE49-F238E27FC236}">
                <a16:creationId xmlns:a16="http://schemas.microsoft.com/office/drawing/2014/main" id="{BB480E10-301C-5C36-E178-D1437A542B43}"/>
              </a:ext>
            </a:extLst>
          </p:cNvPr>
          <p:cNvSpPr>
            <a:spLocks noGrp="1"/>
          </p:cNvSpPr>
          <p:nvPr>
            <p:ph idx="1"/>
          </p:nvPr>
        </p:nvSpPr>
        <p:spPr>
          <a:xfrm>
            <a:off x="6548284" y="1060704"/>
            <a:ext cx="5093110" cy="4736592"/>
          </a:xfrm>
        </p:spPr>
        <p:txBody>
          <a:bodyPr anchor="ctr">
            <a:normAutofit/>
          </a:bodyPr>
          <a:lstStyle/>
          <a:p>
            <a:r>
              <a:rPr lang="en-GB" sz="1800" dirty="0"/>
              <a:t>Transformational, authentic and servant leadership found to be appropriate </a:t>
            </a:r>
          </a:p>
          <a:p>
            <a:r>
              <a:rPr lang="en-GB" sz="1800" dirty="0"/>
              <a:t>Styles range from transactional to transformational Messiah and eco.</a:t>
            </a:r>
          </a:p>
          <a:p>
            <a:pPr marL="0" indent="0">
              <a:buNone/>
            </a:pPr>
            <a:endParaRPr lang="en-GB" sz="1800" dirty="0"/>
          </a:p>
          <a:p>
            <a:pPr marL="0" indent="0">
              <a:buNone/>
            </a:pPr>
            <a:r>
              <a:rPr lang="en-GB" sz="1800" dirty="0"/>
              <a:t>Transformational – vision, empowering</a:t>
            </a:r>
          </a:p>
          <a:p>
            <a:pPr marL="0" indent="0">
              <a:buNone/>
            </a:pPr>
            <a:r>
              <a:rPr lang="en-GB" sz="1800" dirty="0"/>
              <a:t>Authentic – inspires trust, psychological safety</a:t>
            </a:r>
          </a:p>
          <a:p>
            <a:pPr marL="0" indent="0">
              <a:buNone/>
            </a:pPr>
            <a:r>
              <a:rPr lang="en-GB" sz="1800" dirty="0"/>
              <a:t>Servant – focussed on providing followers with resources</a:t>
            </a:r>
          </a:p>
          <a:p>
            <a:pPr marL="0" indent="0">
              <a:buNone/>
            </a:pPr>
            <a:endParaRPr lang="en-GB" sz="1800" dirty="0"/>
          </a:p>
        </p:txBody>
      </p:sp>
      <p:sp>
        <p:nvSpPr>
          <p:cNvPr id="14" name="Oval 13">
            <a:extLst>
              <a:ext uri="{FF2B5EF4-FFF2-40B4-BE49-F238E27FC236}">
                <a16:creationId xmlns:a16="http://schemas.microsoft.com/office/drawing/2014/main" id="{4A8673E8-250A-46DB-9A53-00144B5ABB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chemeClr val="tx2"/>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8584000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EB40AE-F4C9-7A21-6C9A-04EA41D8C071}"/>
              </a:ext>
            </a:extLst>
          </p:cNvPr>
          <p:cNvSpPr>
            <a:spLocks noGrp="1"/>
          </p:cNvSpPr>
          <p:nvPr>
            <p:ph type="title"/>
          </p:nvPr>
        </p:nvSpPr>
        <p:spPr>
          <a:xfrm>
            <a:off x="142875" y="0"/>
            <a:ext cx="10972800" cy="800183"/>
          </a:xfrm>
        </p:spPr>
        <p:txBody>
          <a:bodyPr>
            <a:normAutofit fontScale="90000"/>
          </a:bodyPr>
          <a:lstStyle/>
          <a:p>
            <a:r>
              <a:rPr lang="en-GB" b="1" dirty="0"/>
              <a:t>Leadership is just 1 side of the coin</a:t>
            </a:r>
          </a:p>
        </p:txBody>
      </p:sp>
      <p:pic>
        <p:nvPicPr>
          <p:cNvPr id="6" name="Content Placeholder 4">
            <a:extLst>
              <a:ext uri="{FF2B5EF4-FFF2-40B4-BE49-F238E27FC236}">
                <a16:creationId xmlns:a16="http://schemas.microsoft.com/office/drawing/2014/main" id="{247FBE74-53D4-5C6A-A2A3-30ED3240D56D}"/>
              </a:ext>
            </a:extLst>
          </p:cNvPr>
          <p:cNvPicPr>
            <a:picLocks noGrp="1" noChangeAspect="1"/>
          </p:cNvPicPr>
          <p:nvPr>
            <p:ph idx="1"/>
          </p:nvPr>
        </p:nvPicPr>
        <p:blipFill>
          <a:blip r:embed="rId2"/>
          <a:srcRect t="23723" b="20178"/>
          <a:stretch>
            <a:fillRect/>
          </a:stretch>
        </p:blipFill>
        <p:spPr>
          <a:xfrm>
            <a:off x="6189424" y="1057316"/>
            <a:ext cx="5779851" cy="1400175"/>
          </a:xfrm>
        </p:spPr>
      </p:pic>
      <p:grpSp>
        <p:nvGrpSpPr>
          <p:cNvPr id="9" name="Group 8">
            <a:extLst>
              <a:ext uri="{FF2B5EF4-FFF2-40B4-BE49-F238E27FC236}">
                <a16:creationId xmlns:a16="http://schemas.microsoft.com/office/drawing/2014/main" id="{EAA9E07E-0BEF-58DA-7B0E-30AAF2A68C94}"/>
              </a:ext>
            </a:extLst>
          </p:cNvPr>
          <p:cNvGrpSpPr/>
          <p:nvPr/>
        </p:nvGrpSpPr>
        <p:grpSpPr>
          <a:xfrm>
            <a:off x="142875" y="1652672"/>
            <a:ext cx="5779850" cy="3552656"/>
            <a:chOff x="3735625" y="1314450"/>
            <a:chExt cx="5710955" cy="3552656"/>
          </a:xfrm>
        </p:grpSpPr>
        <p:pic>
          <p:nvPicPr>
            <p:cNvPr id="7" name="Picture 6">
              <a:extLst>
                <a:ext uri="{FF2B5EF4-FFF2-40B4-BE49-F238E27FC236}">
                  <a16:creationId xmlns:a16="http://schemas.microsoft.com/office/drawing/2014/main" id="{11F21B8D-8D4A-12C1-3C9A-B600AC812C2E}"/>
                </a:ext>
              </a:extLst>
            </p:cNvPr>
            <p:cNvPicPr>
              <a:picLocks noChangeAspect="1"/>
            </p:cNvPicPr>
            <p:nvPr/>
          </p:nvPicPr>
          <p:blipFill>
            <a:blip r:embed="rId3"/>
            <a:srcRect b="178"/>
            <a:stretch>
              <a:fillRect/>
            </a:stretch>
          </p:blipFill>
          <p:spPr>
            <a:xfrm>
              <a:off x="3735625" y="1314450"/>
              <a:ext cx="5710955" cy="3552656"/>
            </a:xfrm>
            <a:prstGeom prst="rect">
              <a:avLst/>
            </a:prstGeom>
          </p:spPr>
        </p:pic>
        <p:pic>
          <p:nvPicPr>
            <p:cNvPr id="8" name="Picture 7">
              <a:extLst>
                <a:ext uri="{FF2B5EF4-FFF2-40B4-BE49-F238E27FC236}">
                  <a16:creationId xmlns:a16="http://schemas.microsoft.com/office/drawing/2014/main" id="{C000EE79-43E5-C231-B290-B6B26FEFBF6C}"/>
                </a:ext>
              </a:extLst>
            </p:cNvPr>
            <p:cNvPicPr>
              <a:picLocks noChangeAspect="1"/>
            </p:cNvPicPr>
            <p:nvPr/>
          </p:nvPicPr>
          <p:blipFill>
            <a:blip r:embed="rId4"/>
            <a:srcRect l="8324" t="71216" r="70546" b="7135"/>
            <a:stretch>
              <a:fillRect/>
            </a:stretch>
          </p:blipFill>
          <p:spPr>
            <a:xfrm>
              <a:off x="3740714" y="4265275"/>
              <a:ext cx="942976" cy="601831"/>
            </a:xfrm>
            <a:prstGeom prst="rect">
              <a:avLst/>
            </a:prstGeom>
          </p:spPr>
        </p:pic>
      </p:grpSp>
      <p:pic>
        <p:nvPicPr>
          <p:cNvPr id="10" name="Picture 9">
            <a:extLst>
              <a:ext uri="{FF2B5EF4-FFF2-40B4-BE49-F238E27FC236}">
                <a16:creationId xmlns:a16="http://schemas.microsoft.com/office/drawing/2014/main" id="{FAF65548-881B-6EEB-0CDC-5CFA46B723CB}"/>
              </a:ext>
            </a:extLst>
          </p:cNvPr>
          <p:cNvPicPr>
            <a:picLocks noChangeAspect="1"/>
          </p:cNvPicPr>
          <p:nvPr/>
        </p:nvPicPr>
        <p:blipFill>
          <a:blip r:embed="rId5"/>
          <a:stretch>
            <a:fillRect/>
          </a:stretch>
        </p:blipFill>
        <p:spPr>
          <a:xfrm>
            <a:off x="6198854" y="2714624"/>
            <a:ext cx="5770421" cy="3452459"/>
          </a:xfrm>
          <a:prstGeom prst="rect">
            <a:avLst/>
          </a:prstGeom>
        </p:spPr>
      </p:pic>
    </p:spTree>
    <p:extLst>
      <p:ext uri="{BB962C8B-B14F-4D97-AF65-F5344CB8AC3E}">
        <p14:creationId xmlns:p14="http://schemas.microsoft.com/office/powerpoint/2010/main" val="41371603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73D04-A69D-9DBC-0F84-68563EAF3727}"/>
              </a:ext>
            </a:extLst>
          </p:cNvPr>
          <p:cNvSpPr>
            <a:spLocks noGrp="1"/>
          </p:cNvSpPr>
          <p:nvPr>
            <p:ph type="title"/>
          </p:nvPr>
        </p:nvSpPr>
        <p:spPr>
          <a:xfrm>
            <a:off x="374522" y="179832"/>
            <a:ext cx="11817477" cy="1609344"/>
          </a:xfrm>
        </p:spPr>
        <p:txBody>
          <a:bodyPr>
            <a:normAutofit/>
          </a:bodyPr>
          <a:lstStyle/>
          <a:p>
            <a:r>
              <a:rPr lang="en-GB" b="1" dirty="0"/>
              <a:t>How managers stifle Creativity and Innovation</a:t>
            </a:r>
          </a:p>
        </p:txBody>
      </p:sp>
      <p:pic>
        <p:nvPicPr>
          <p:cNvPr id="7" name="Graphic 6" descr="Mountains">
            <a:extLst>
              <a:ext uri="{FF2B5EF4-FFF2-40B4-BE49-F238E27FC236}">
                <a16:creationId xmlns:a16="http://schemas.microsoft.com/office/drawing/2014/main" id="{E6DA5DDE-2E1B-8364-1E8F-73F4D3C7BC3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420947" y="3690314"/>
            <a:ext cx="3261974" cy="3261974"/>
          </a:xfrm>
          <a:prstGeom prst="rect">
            <a:avLst/>
          </a:prstGeom>
        </p:spPr>
      </p:pic>
      <p:pic>
        <p:nvPicPr>
          <p:cNvPr id="20" name="Picture 19">
            <a:extLst>
              <a:ext uri="{FF2B5EF4-FFF2-40B4-BE49-F238E27FC236}">
                <a16:creationId xmlns:a16="http://schemas.microsoft.com/office/drawing/2014/main" id="{08C3E179-1D7D-7E14-4075-256E5C09889C}"/>
              </a:ext>
            </a:extLst>
          </p:cNvPr>
          <p:cNvPicPr>
            <a:picLocks noChangeAspect="1"/>
          </p:cNvPicPr>
          <p:nvPr/>
        </p:nvPicPr>
        <p:blipFill>
          <a:blip r:embed="rId4"/>
          <a:stretch>
            <a:fillRect/>
          </a:stretch>
        </p:blipFill>
        <p:spPr>
          <a:xfrm>
            <a:off x="374521" y="1451881"/>
            <a:ext cx="9683879" cy="5406119"/>
          </a:xfrm>
          <a:prstGeom prst="rect">
            <a:avLst/>
          </a:prstGeom>
        </p:spPr>
      </p:pic>
      <p:sp>
        <p:nvSpPr>
          <p:cNvPr id="22" name="TextBox 21">
            <a:extLst>
              <a:ext uri="{FF2B5EF4-FFF2-40B4-BE49-F238E27FC236}">
                <a16:creationId xmlns:a16="http://schemas.microsoft.com/office/drawing/2014/main" id="{173E6373-EC1D-376E-300C-EBC75BE56DBE}"/>
              </a:ext>
            </a:extLst>
          </p:cNvPr>
          <p:cNvSpPr txBox="1"/>
          <p:nvPr/>
        </p:nvSpPr>
        <p:spPr>
          <a:xfrm>
            <a:off x="374522" y="6313870"/>
            <a:ext cx="5543550" cy="369332"/>
          </a:xfrm>
          <a:prstGeom prst="rect">
            <a:avLst/>
          </a:prstGeom>
          <a:noFill/>
        </p:spPr>
        <p:txBody>
          <a:bodyPr wrap="square">
            <a:spAutoFit/>
          </a:bodyPr>
          <a:lstStyle/>
          <a:p>
            <a:r>
              <a:rPr lang="en-US" sz="1800" dirty="0"/>
              <a:t>Barbara Kellerman – “Bad Leadership”</a:t>
            </a:r>
            <a:endParaRPr lang="en-GB" dirty="0"/>
          </a:p>
        </p:txBody>
      </p:sp>
    </p:spTree>
    <p:extLst>
      <p:ext uri="{BB962C8B-B14F-4D97-AF65-F5344CB8AC3E}">
        <p14:creationId xmlns:p14="http://schemas.microsoft.com/office/powerpoint/2010/main" val="25745768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US" altLang="en-US" dirty="0">
                <a:cs typeface="Arial" charset="0"/>
              </a:rPr>
              <a:t>What might the strength become?</a:t>
            </a:r>
          </a:p>
        </p:txBody>
      </p:sp>
      <p:sp>
        <p:nvSpPr>
          <p:cNvPr id="72707" name="Rectangle 3"/>
          <p:cNvSpPr>
            <a:spLocks noGrp="1" noChangeArrowheads="1"/>
          </p:cNvSpPr>
          <p:nvPr>
            <p:ph sz="half" idx="1"/>
          </p:nvPr>
        </p:nvSpPr>
        <p:spPr>
          <a:xfrm>
            <a:off x="1601130" y="1817010"/>
            <a:ext cx="1985847" cy="515938"/>
          </a:xfrm>
        </p:spPr>
        <p:txBody>
          <a:bodyPr>
            <a:normAutofit lnSpcReduction="10000"/>
          </a:bodyPr>
          <a:lstStyle/>
          <a:p>
            <a:pPr marL="0" indent="0" algn="r">
              <a:buClr>
                <a:srgbClr val="C00000"/>
              </a:buClr>
              <a:buSzPct val="90000"/>
              <a:buNone/>
              <a:defRPr/>
            </a:pPr>
            <a:r>
              <a:rPr lang="en-US" altLang="en-US" sz="2200" b="1" dirty="0"/>
              <a:t>Intelligent</a:t>
            </a:r>
          </a:p>
        </p:txBody>
      </p:sp>
      <p:sp>
        <p:nvSpPr>
          <p:cNvPr id="72708" name="Rectangle 4"/>
          <p:cNvSpPr>
            <a:spLocks noGrp="1" noChangeArrowheads="1"/>
          </p:cNvSpPr>
          <p:nvPr>
            <p:ph sz="half" idx="2"/>
          </p:nvPr>
        </p:nvSpPr>
        <p:spPr>
          <a:xfrm>
            <a:off x="6553201" y="1828800"/>
            <a:ext cx="3489325" cy="914400"/>
          </a:xfrm>
        </p:spPr>
        <p:txBody>
          <a:bodyPr>
            <a:normAutofit lnSpcReduction="10000"/>
          </a:bodyPr>
          <a:lstStyle/>
          <a:p>
            <a:pPr marL="0" indent="0">
              <a:buClr>
                <a:srgbClr val="C33A32"/>
              </a:buClr>
              <a:buSzPct val="90000"/>
              <a:buNone/>
              <a:defRPr/>
            </a:pPr>
            <a:r>
              <a:rPr lang="en-US" altLang="en-US" sz="2200" b="1" dirty="0"/>
              <a:t>Intellectually Arrogant,  Dismissive, Devaluing of Others</a:t>
            </a:r>
          </a:p>
        </p:txBody>
      </p:sp>
      <p:sp>
        <p:nvSpPr>
          <p:cNvPr id="72709" name="Line 5"/>
          <p:cNvSpPr>
            <a:spLocks noChangeShapeType="1"/>
          </p:cNvSpPr>
          <p:nvPr/>
        </p:nvSpPr>
        <p:spPr bwMode="auto">
          <a:xfrm>
            <a:off x="3687338" y="2025650"/>
            <a:ext cx="2751563" cy="31751"/>
          </a:xfrm>
          <a:prstGeom prst="line">
            <a:avLst/>
          </a:prstGeom>
          <a:noFill/>
          <a:ln w="762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b="1"/>
          </a:p>
        </p:txBody>
      </p:sp>
      <p:sp>
        <p:nvSpPr>
          <p:cNvPr id="72714" name="Rectangle 10"/>
          <p:cNvSpPr>
            <a:spLocks noChangeArrowheads="1"/>
          </p:cNvSpPr>
          <p:nvPr/>
        </p:nvSpPr>
        <p:spPr bwMode="auto">
          <a:xfrm>
            <a:off x="1748418" y="3009900"/>
            <a:ext cx="183855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ts val="600"/>
              </a:spcBef>
              <a:spcAft>
                <a:spcPts val="600"/>
              </a:spcAft>
              <a:buClr>
                <a:srgbClr val="AF2626"/>
              </a:buClr>
              <a:buFont typeface="Wingdings" pitchFamily="2" charset="2"/>
              <a:buChar char="§"/>
              <a:defRPr sz="2800">
                <a:solidFill>
                  <a:srgbClr val="595959"/>
                </a:solidFill>
                <a:latin typeface="Arial" charset="0"/>
                <a:cs typeface="Arial" charset="0"/>
              </a:defRPr>
            </a:lvl1pPr>
            <a:lvl2pPr marL="742950" indent="-285750">
              <a:spcBef>
                <a:spcPts val="600"/>
              </a:spcBef>
              <a:spcAft>
                <a:spcPts val="600"/>
              </a:spcAft>
              <a:buClr>
                <a:srgbClr val="AF2626"/>
              </a:buClr>
              <a:buFont typeface="Wingdings" pitchFamily="2" charset="2"/>
              <a:buChar char="§"/>
              <a:defRPr sz="2600">
                <a:solidFill>
                  <a:srgbClr val="595959"/>
                </a:solidFill>
                <a:latin typeface="Arial" charset="0"/>
                <a:cs typeface="Arial" charset="0"/>
              </a:defRPr>
            </a:lvl2pPr>
            <a:lvl3pPr marL="1143000" indent="-228600">
              <a:spcBef>
                <a:spcPts val="600"/>
              </a:spcBef>
              <a:spcAft>
                <a:spcPts val="600"/>
              </a:spcAft>
              <a:buClr>
                <a:srgbClr val="AF2626"/>
              </a:buClr>
              <a:buFont typeface="Wingdings" pitchFamily="2" charset="2"/>
              <a:buChar char="§"/>
              <a:defRPr sz="2400">
                <a:solidFill>
                  <a:srgbClr val="595959"/>
                </a:solidFill>
                <a:latin typeface="Arial" charset="0"/>
                <a:cs typeface="Arial" charset="0"/>
              </a:defRPr>
            </a:lvl3pPr>
            <a:lvl4pPr marL="1600200" indent="-228600">
              <a:spcBef>
                <a:spcPts val="600"/>
              </a:spcBef>
              <a:spcAft>
                <a:spcPts val="600"/>
              </a:spcAft>
              <a:buClr>
                <a:srgbClr val="AF2626"/>
              </a:buClr>
              <a:buFont typeface="Wingdings" pitchFamily="2" charset="2"/>
              <a:buChar char="§"/>
              <a:defRPr sz="2200">
                <a:solidFill>
                  <a:srgbClr val="595959"/>
                </a:solidFill>
                <a:latin typeface="Arial" charset="0"/>
                <a:cs typeface="Arial" charset="0"/>
              </a:defRPr>
            </a:lvl4pPr>
            <a:lvl5pPr marL="2057400" indent="-228600">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5pPr>
            <a:lvl6pPr marL="2514600" indent="-228600" fontAlgn="base">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6pPr>
            <a:lvl7pPr marL="2971800" indent="-228600" fontAlgn="base">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7pPr>
            <a:lvl8pPr marL="3429000" indent="-228600" fontAlgn="base">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8pPr>
            <a:lvl9pPr marL="3886200" indent="-228600" fontAlgn="base">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9pPr>
          </a:lstStyle>
          <a:p>
            <a:pPr marL="0" indent="0" algn="r" eaLnBrk="0" hangingPunct="0">
              <a:spcBef>
                <a:spcPct val="20000"/>
              </a:spcBef>
              <a:spcAft>
                <a:spcPct val="0"/>
              </a:spcAft>
              <a:buClr>
                <a:srgbClr val="C00000"/>
              </a:buClr>
              <a:buSzPct val="90000"/>
              <a:buNone/>
            </a:pPr>
            <a:r>
              <a:rPr lang="en-US" altLang="en-US" sz="2200" b="1" dirty="0">
                <a:solidFill>
                  <a:schemeClr val="tx1"/>
                </a:solidFill>
              </a:rPr>
              <a:t>Focused</a:t>
            </a:r>
          </a:p>
        </p:txBody>
      </p:sp>
      <p:sp>
        <p:nvSpPr>
          <p:cNvPr id="72715" name="Rectangle 11"/>
          <p:cNvSpPr>
            <a:spLocks noChangeArrowheads="1"/>
          </p:cNvSpPr>
          <p:nvPr/>
        </p:nvSpPr>
        <p:spPr bwMode="auto">
          <a:xfrm>
            <a:off x="6553200" y="2971800"/>
            <a:ext cx="3429000" cy="723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ts val="600"/>
              </a:spcBef>
              <a:spcAft>
                <a:spcPts val="600"/>
              </a:spcAft>
              <a:buClr>
                <a:srgbClr val="AF2626"/>
              </a:buClr>
              <a:buFont typeface="Wingdings" pitchFamily="2" charset="2"/>
              <a:buChar char="§"/>
              <a:defRPr sz="2800">
                <a:solidFill>
                  <a:srgbClr val="595959"/>
                </a:solidFill>
                <a:latin typeface="Arial" charset="0"/>
                <a:cs typeface="Arial" charset="0"/>
              </a:defRPr>
            </a:lvl1pPr>
            <a:lvl2pPr marL="742950" indent="-285750">
              <a:spcBef>
                <a:spcPts val="600"/>
              </a:spcBef>
              <a:spcAft>
                <a:spcPts val="600"/>
              </a:spcAft>
              <a:buClr>
                <a:srgbClr val="AF2626"/>
              </a:buClr>
              <a:buFont typeface="Wingdings" pitchFamily="2" charset="2"/>
              <a:buChar char="§"/>
              <a:defRPr sz="2600">
                <a:solidFill>
                  <a:srgbClr val="595959"/>
                </a:solidFill>
                <a:latin typeface="Arial" charset="0"/>
                <a:cs typeface="Arial" charset="0"/>
              </a:defRPr>
            </a:lvl2pPr>
            <a:lvl3pPr marL="1143000" indent="-228600">
              <a:spcBef>
                <a:spcPts val="600"/>
              </a:spcBef>
              <a:spcAft>
                <a:spcPts val="600"/>
              </a:spcAft>
              <a:buClr>
                <a:srgbClr val="AF2626"/>
              </a:buClr>
              <a:buFont typeface="Wingdings" pitchFamily="2" charset="2"/>
              <a:buChar char="§"/>
              <a:defRPr sz="2400">
                <a:solidFill>
                  <a:srgbClr val="595959"/>
                </a:solidFill>
                <a:latin typeface="Arial" charset="0"/>
                <a:cs typeface="Arial" charset="0"/>
              </a:defRPr>
            </a:lvl3pPr>
            <a:lvl4pPr marL="1600200" indent="-228600">
              <a:spcBef>
                <a:spcPts val="600"/>
              </a:spcBef>
              <a:spcAft>
                <a:spcPts val="600"/>
              </a:spcAft>
              <a:buClr>
                <a:srgbClr val="AF2626"/>
              </a:buClr>
              <a:buFont typeface="Wingdings" pitchFamily="2" charset="2"/>
              <a:buChar char="§"/>
              <a:defRPr sz="2200">
                <a:solidFill>
                  <a:srgbClr val="595959"/>
                </a:solidFill>
                <a:latin typeface="Arial" charset="0"/>
                <a:cs typeface="Arial" charset="0"/>
              </a:defRPr>
            </a:lvl4pPr>
            <a:lvl5pPr marL="2057400" indent="-228600">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5pPr>
            <a:lvl6pPr marL="2514600" indent="-228600" fontAlgn="base">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6pPr>
            <a:lvl7pPr marL="2971800" indent="-228600" fontAlgn="base">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7pPr>
            <a:lvl8pPr marL="3429000" indent="-228600" fontAlgn="base">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8pPr>
            <a:lvl9pPr marL="3886200" indent="-228600" fontAlgn="base">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9pPr>
          </a:lstStyle>
          <a:p>
            <a:pPr marL="0" indent="0" eaLnBrk="0" hangingPunct="0">
              <a:spcBef>
                <a:spcPct val="20000"/>
              </a:spcBef>
              <a:spcAft>
                <a:spcPct val="0"/>
              </a:spcAft>
              <a:buClr>
                <a:srgbClr val="C33A32"/>
              </a:buClr>
              <a:buSzPct val="90000"/>
              <a:buNone/>
            </a:pPr>
            <a:r>
              <a:rPr lang="en-US" altLang="en-US" sz="2200" b="1" dirty="0">
                <a:solidFill>
                  <a:schemeClr val="tx1"/>
                </a:solidFill>
              </a:rPr>
              <a:t>Narrow Perspective, Closed Minded</a:t>
            </a:r>
          </a:p>
        </p:txBody>
      </p:sp>
      <p:sp>
        <p:nvSpPr>
          <p:cNvPr id="72716" name="Line 12"/>
          <p:cNvSpPr>
            <a:spLocks noChangeShapeType="1"/>
          </p:cNvSpPr>
          <p:nvPr/>
        </p:nvSpPr>
        <p:spPr bwMode="auto">
          <a:xfrm>
            <a:off x="3687338" y="3206750"/>
            <a:ext cx="2751563" cy="0"/>
          </a:xfrm>
          <a:prstGeom prst="line">
            <a:avLst/>
          </a:prstGeom>
          <a:noFill/>
          <a:ln w="762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pPr marL="342900" indent="-342900">
              <a:buFont typeface="Wingdings" panose="05000000000000000000" pitchFamily="2" charset="2"/>
              <a:buChar char="§"/>
              <a:defRPr/>
            </a:pPr>
            <a:endParaRPr lang="en-US" sz="2200" b="1">
              <a:solidFill>
                <a:schemeClr val="tx1">
                  <a:lumMod val="50000"/>
                  <a:lumOff val="50000"/>
                </a:schemeClr>
              </a:solidFill>
              <a:latin typeface="Arial" panose="020B0604020202020204" pitchFamily="34" charset="0"/>
              <a:cs typeface="Arial" panose="020B0604020202020204" pitchFamily="34" charset="0"/>
            </a:endParaRPr>
          </a:p>
        </p:txBody>
      </p:sp>
      <p:sp>
        <p:nvSpPr>
          <p:cNvPr id="15" name="Rectangle 3"/>
          <p:cNvSpPr txBox="1">
            <a:spLocks noChangeArrowheads="1"/>
          </p:cNvSpPr>
          <p:nvPr/>
        </p:nvSpPr>
        <p:spPr bwMode="auto">
          <a:xfrm>
            <a:off x="1524000" y="3979863"/>
            <a:ext cx="2062977" cy="515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fontAlgn="base">
              <a:spcBef>
                <a:spcPts val="600"/>
              </a:spcBef>
              <a:spcAft>
                <a:spcPts val="600"/>
              </a:spcAft>
              <a:buClr>
                <a:srgbClr val="AF2626"/>
              </a:buClr>
              <a:buFont typeface="Wingdings" pitchFamily="2" charset="2"/>
              <a:buChar char="§"/>
              <a:defRPr sz="2400" kern="1200">
                <a:solidFill>
                  <a:srgbClr val="595959"/>
                </a:solidFill>
                <a:latin typeface="Arial" pitchFamily="34" charset="0"/>
                <a:ea typeface="+mn-ea"/>
                <a:cs typeface="Arial" pitchFamily="34" charset="0"/>
              </a:defRPr>
            </a:lvl1pPr>
            <a:lvl2pPr marL="742950" indent="-285750" algn="l" rtl="0" fontAlgn="base">
              <a:spcBef>
                <a:spcPts val="600"/>
              </a:spcBef>
              <a:spcAft>
                <a:spcPts val="600"/>
              </a:spcAft>
              <a:buClr>
                <a:srgbClr val="AF2626"/>
              </a:buClr>
              <a:buFont typeface="Wingdings" pitchFamily="2" charset="2"/>
              <a:buChar char="§"/>
              <a:defRPr sz="2200" kern="1200">
                <a:solidFill>
                  <a:srgbClr val="595959"/>
                </a:solidFill>
                <a:latin typeface="Arial" pitchFamily="34" charset="0"/>
                <a:ea typeface="+mn-ea"/>
                <a:cs typeface="Arial" pitchFamily="34" charset="0"/>
              </a:defRPr>
            </a:lvl2pPr>
            <a:lvl3pPr marL="1143000" indent="-228600" algn="l" rtl="0" fontAlgn="base">
              <a:spcBef>
                <a:spcPts val="600"/>
              </a:spcBef>
              <a:spcAft>
                <a:spcPts val="600"/>
              </a:spcAft>
              <a:buClr>
                <a:srgbClr val="AF2626"/>
              </a:buClr>
              <a:buFont typeface="Wingdings" pitchFamily="2" charset="2"/>
              <a:buChar char="§"/>
              <a:defRPr sz="2000" kern="1200">
                <a:solidFill>
                  <a:srgbClr val="595959"/>
                </a:solidFill>
                <a:latin typeface="Arial" pitchFamily="34" charset="0"/>
                <a:ea typeface="+mn-ea"/>
                <a:cs typeface="Arial" pitchFamily="34" charset="0"/>
              </a:defRPr>
            </a:lvl3pPr>
            <a:lvl4pPr marL="1600200" indent="-228600" algn="l" rtl="0" fontAlgn="base">
              <a:spcBef>
                <a:spcPts val="600"/>
              </a:spcBef>
              <a:spcAft>
                <a:spcPts val="600"/>
              </a:spcAft>
              <a:buClr>
                <a:srgbClr val="AF2626"/>
              </a:buClr>
              <a:buFont typeface="Wingdings" pitchFamily="2" charset="2"/>
              <a:buChar char="§"/>
              <a:defRPr sz="1800" kern="1200">
                <a:solidFill>
                  <a:srgbClr val="595959"/>
                </a:solidFill>
                <a:latin typeface="Arial" pitchFamily="34" charset="0"/>
                <a:ea typeface="+mn-ea"/>
                <a:cs typeface="Arial" pitchFamily="34" charset="0"/>
              </a:defRPr>
            </a:lvl4pPr>
            <a:lvl5pPr marL="2057400" indent="-228600" algn="l" rtl="0" fontAlgn="base">
              <a:spcBef>
                <a:spcPts val="600"/>
              </a:spcBef>
              <a:spcAft>
                <a:spcPts val="600"/>
              </a:spcAft>
              <a:buClr>
                <a:srgbClr val="AF2626"/>
              </a:buClr>
              <a:buFont typeface="Wingdings" pitchFamily="2" charset="2"/>
              <a:buChar char="§"/>
              <a:defRPr sz="1800" kern="1200">
                <a:solidFill>
                  <a:srgbClr val="595959"/>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marL="0" indent="0" algn="r">
              <a:buClr>
                <a:srgbClr val="C00000"/>
              </a:buClr>
              <a:buNone/>
            </a:pPr>
            <a:r>
              <a:rPr lang="en-US" altLang="en-US" sz="2200" b="1" dirty="0">
                <a:solidFill>
                  <a:schemeClr val="tx1"/>
                </a:solidFill>
                <a:latin typeface="Arial" charset="0"/>
                <a:cs typeface="Arial" charset="0"/>
              </a:rPr>
              <a:t>Passionate</a:t>
            </a:r>
          </a:p>
        </p:txBody>
      </p:sp>
      <p:sp>
        <p:nvSpPr>
          <p:cNvPr id="17" name="Line 5"/>
          <p:cNvSpPr>
            <a:spLocks noChangeShapeType="1"/>
          </p:cNvSpPr>
          <p:nvPr/>
        </p:nvSpPr>
        <p:spPr bwMode="auto">
          <a:xfrm flipV="1">
            <a:off x="3687338" y="4191000"/>
            <a:ext cx="2713463" cy="13010"/>
          </a:xfrm>
          <a:prstGeom prst="line">
            <a:avLst/>
          </a:prstGeom>
          <a:noFill/>
          <a:ln w="762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b="1"/>
          </a:p>
        </p:txBody>
      </p:sp>
      <p:sp>
        <p:nvSpPr>
          <p:cNvPr id="18" name="Rectangle 11"/>
          <p:cNvSpPr>
            <a:spLocks noChangeArrowheads="1"/>
          </p:cNvSpPr>
          <p:nvPr/>
        </p:nvSpPr>
        <p:spPr bwMode="auto">
          <a:xfrm>
            <a:off x="6553200" y="3886200"/>
            <a:ext cx="3962400" cy="723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ts val="600"/>
              </a:spcBef>
              <a:spcAft>
                <a:spcPts val="600"/>
              </a:spcAft>
              <a:buClr>
                <a:srgbClr val="AF2626"/>
              </a:buClr>
              <a:buFont typeface="Wingdings" pitchFamily="2" charset="2"/>
              <a:buChar char="§"/>
              <a:defRPr sz="2800">
                <a:solidFill>
                  <a:srgbClr val="595959"/>
                </a:solidFill>
                <a:latin typeface="Arial" charset="0"/>
                <a:cs typeface="Arial" charset="0"/>
              </a:defRPr>
            </a:lvl1pPr>
            <a:lvl2pPr marL="742950" indent="-285750">
              <a:spcBef>
                <a:spcPts val="600"/>
              </a:spcBef>
              <a:spcAft>
                <a:spcPts val="600"/>
              </a:spcAft>
              <a:buClr>
                <a:srgbClr val="AF2626"/>
              </a:buClr>
              <a:buFont typeface="Wingdings" pitchFamily="2" charset="2"/>
              <a:buChar char="§"/>
              <a:defRPr sz="2600">
                <a:solidFill>
                  <a:srgbClr val="595959"/>
                </a:solidFill>
                <a:latin typeface="Arial" charset="0"/>
                <a:cs typeface="Arial" charset="0"/>
              </a:defRPr>
            </a:lvl2pPr>
            <a:lvl3pPr marL="1143000" indent="-228600">
              <a:spcBef>
                <a:spcPts val="600"/>
              </a:spcBef>
              <a:spcAft>
                <a:spcPts val="600"/>
              </a:spcAft>
              <a:buClr>
                <a:srgbClr val="AF2626"/>
              </a:buClr>
              <a:buFont typeface="Wingdings" pitchFamily="2" charset="2"/>
              <a:buChar char="§"/>
              <a:defRPr sz="2400">
                <a:solidFill>
                  <a:srgbClr val="595959"/>
                </a:solidFill>
                <a:latin typeface="Arial" charset="0"/>
                <a:cs typeface="Arial" charset="0"/>
              </a:defRPr>
            </a:lvl3pPr>
            <a:lvl4pPr marL="1600200" indent="-228600">
              <a:spcBef>
                <a:spcPts val="600"/>
              </a:spcBef>
              <a:spcAft>
                <a:spcPts val="600"/>
              </a:spcAft>
              <a:buClr>
                <a:srgbClr val="AF2626"/>
              </a:buClr>
              <a:buFont typeface="Wingdings" pitchFamily="2" charset="2"/>
              <a:buChar char="§"/>
              <a:defRPr sz="2200">
                <a:solidFill>
                  <a:srgbClr val="595959"/>
                </a:solidFill>
                <a:latin typeface="Arial" charset="0"/>
                <a:cs typeface="Arial" charset="0"/>
              </a:defRPr>
            </a:lvl4pPr>
            <a:lvl5pPr marL="2057400" indent="-228600">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5pPr>
            <a:lvl6pPr marL="2514600" indent="-228600" fontAlgn="base">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6pPr>
            <a:lvl7pPr marL="2971800" indent="-228600" fontAlgn="base">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7pPr>
            <a:lvl8pPr marL="3429000" indent="-228600" fontAlgn="base">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8pPr>
            <a:lvl9pPr marL="3886200" indent="-228600" fontAlgn="base">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9pPr>
          </a:lstStyle>
          <a:p>
            <a:pPr marL="0" indent="0" eaLnBrk="0" hangingPunct="0">
              <a:spcBef>
                <a:spcPct val="20000"/>
              </a:spcBef>
              <a:spcAft>
                <a:spcPct val="0"/>
              </a:spcAft>
              <a:buClr>
                <a:srgbClr val="C33A32"/>
              </a:buClr>
              <a:buSzPct val="90000"/>
              <a:buNone/>
            </a:pPr>
            <a:r>
              <a:rPr lang="en-US" altLang="en-US" sz="2200" b="1" dirty="0">
                <a:solidFill>
                  <a:schemeClr val="tx1"/>
                </a:solidFill>
              </a:rPr>
              <a:t>Reactive, Excessively Emotional</a:t>
            </a:r>
          </a:p>
        </p:txBody>
      </p:sp>
      <p:sp>
        <p:nvSpPr>
          <p:cNvPr id="19" name="Rectangle 6"/>
          <p:cNvSpPr>
            <a:spLocks noChangeArrowheads="1"/>
          </p:cNvSpPr>
          <p:nvPr/>
        </p:nvSpPr>
        <p:spPr bwMode="auto">
          <a:xfrm>
            <a:off x="1600200" y="4782461"/>
            <a:ext cx="1986776"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ts val="600"/>
              </a:spcBef>
              <a:spcAft>
                <a:spcPts val="600"/>
              </a:spcAft>
              <a:buClr>
                <a:srgbClr val="AF2626"/>
              </a:buClr>
              <a:buFont typeface="Wingdings" pitchFamily="2" charset="2"/>
              <a:buChar char="§"/>
              <a:defRPr sz="2800">
                <a:solidFill>
                  <a:srgbClr val="595959"/>
                </a:solidFill>
                <a:latin typeface="Arial" charset="0"/>
                <a:cs typeface="Arial" charset="0"/>
              </a:defRPr>
            </a:lvl1pPr>
            <a:lvl2pPr marL="742950" indent="-285750">
              <a:spcBef>
                <a:spcPts val="600"/>
              </a:spcBef>
              <a:spcAft>
                <a:spcPts val="600"/>
              </a:spcAft>
              <a:buClr>
                <a:srgbClr val="AF2626"/>
              </a:buClr>
              <a:buFont typeface="Wingdings" pitchFamily="2" charset="2"/>
              <a:buChar char="§"/>
              <a:defRPr sz="2600">
                <a:solidFill>
                  <a:srgbClr val="595959"/>
                </a:solidFill>
                <a:latin typeface="Arial" charset="0"/>
                <a:cs typeface="Arial" charset="0"/>
              </a:defRPr>
            </a:lvl2pPr>
            <a:lvl3pPr marL="1143000" indent="-228600">
              <a:spcBef>
                <a:spcPts val="600"/>
              </a:spcBef>
              <a:spcAft>
                <a:spcPts val="600"/>
              </a:spcAft>
              <a:buClr>
                <a:srgbClr val="AF2626"/>
              </a:buClr>
              <a:buFont typeface="Wingdings" pitchFamily="2" charset="2"/>
              <a:buChar char="§"/>
              <a:defRPr sz="2400">
                <a:solidFill>
                  <a:srgbClr val="595959"/>
                </a:solidFill>
                <a:latin typeface="Arial" charset="0"/>
                <a:cs typeface="Arial" charset="0"/>
              </a:defRPr>
            </a:lvl3pPr>
            <a:lvl4pPr marL="1600200" indent="-228600">
              <a:spcBef>
                <a:spcPts val="600"/>
              </a:spcBef>
              <a:spcAft>
                <a:spcPts val="600"/>
              </a:spcAft>
              <a:buClr>
                <a:srgbClr val="AF2626"/>
              </a:buClr>
              <a:buFont typeface="Wingdings" pitchFamily="2" charset="2"/>
              <a:buChar char="§"/>
              <a:defRPr sz="2200">
                <a:solidFill>
                  <a:srgbClr val="595959"/>
                </a:solidFill>
                <a:latin typeface="Arial" charset="0"/>
                <a:cs typeface="Arial" charset="0"/>
              </a:defRPr>
            </a:lvl4pPr>
            <a:lvl5pPr marL="2057400" indent="-228600">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5pPr>
            <a:lvl6pPr marL="2514600" indent="-228600" fontAlgn="base">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6pPr>
            <a:lvl7pPr marL="2971800" indent="-228600" fontAlgn="base">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7pPr>
            <a:lvl8pPr marL="3429000" indent="-228600" fontAlgn="base">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8pPr>
            <a:lvl9pPr marL="3886200" indent="-228600" fontAlgn="base">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9pPr>
          </a:lstStyle>
          <a:p>
            <a:pPr marL="0" indent="0" algn="r" eaLnBrk="0" hangingPunct="0">
              <a:spcBef>
                <a:spcPct val="20000"/>
              </a:spcBef>
              <a:spcAft>
                <a:spcPct val="0"/>
              </a:spcAft>
              <a:buClr>
                <a:srgbClr val="C00000"/>
              </a:buClr>
              <a:buSzPct val="100000"/>
              <a:buNone/>
            </a:pPr>
            <a:r>
              <a:rPr lang="en-US" altLang="en-US" sz="2200" b="1" dirty="0">
                <a:solidFill>
                  <a:schemeClr val="tx1"/>
                </a:solidFill>
                <a:latin typeface="Arial" panose="020B0604020202020204" pitchFamily="34" charset="0"/>
                <a:cs typeface="Arial" panose="020B0604020202020204" pitchFamily="34" charset="0"/>
              </a:rPr>
              <a:t>People Skills</a:t>
            </a:r>
          </a:p>
        </p:txBody>
      </p:sp>
      <p:sp>
        <p:nvSpPr>
          <p:cNvPr id="20" name="Rectangle 7"/>
          <p:cNvSpPr>
            <a:spLocks noChangeArrowheads="1"/>
          </p:cNvSpPr>
          <p:nvPr/>
        </p:nvSpPr>
        <p:spPr bwMode="auto">
          <a:xfrm>
            <a:off x="6553200" y="4800600"/>
            <a:ext cx="3352800"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600"/>
              </a:spcBef>
              <a:spcAft>
                <a:spcPts val="600"/>
              </a:spcAft>
              <a:buClr>
                <a:srgbClr val="AF2626"/>
              </a:buClr>
              <a:buFont typeface="Wingdings" pitchFamily="2" charset="2"/>
              <a:buChar char="§"/>
              <a:defRPr sz="2800">
                <a:solidFill>
                  <a:srgbClr val="595959"/>
                </a:solidFill>
                <a:latin typeface="Arial" charset="0"/>
                <a:cs typeface="Arial" charset="0"/>
              </a:defRPr>
            </a:lvl1pPr>
            <a:lvl2pPr marL="742950" indent="-285750">
              <a:spcBef>
                <a:spcPts val="600"/>
              </a:spcBef>
              <a:spcAft>
                <a:spcPts val="600"/>
              </a:spcAft>
              <a:buClr>
                <a:srgbClr val="AF2626"/>
              </a:buClr>
              <a:buFont typeface="Wingdings" pitchFamily="2" charset="2"/>
              <a:buChar char="§"/>
              <a:defRPr sz="2600">
                <a:solidFill>
                  <a:srgbClr val="595959"/>
                </a:solidFill>
                <a:latin typeface="Arial" charset="0"/>
                <a:cs typeface="Arial" charset="0"/>
              </a:defRPr>
            </a:lvl2pPr>
            <a:lvl3pPr marL="1143000" indent="-228600">
              <a:spcBef>
                <a:spcPts val="600"/>
              </a:spcBef>
              <a:spcAft>
                <a:spcPts val="600"/>
              </a:spcAft>
              <a:buClr>
                <a:srgbClr val="AF2626"/>
              </a:buClr>
              <a:buFont typeface="Wingdings" pitchFamily="2" charset="2"/>
              <a:buChar char="§"/>
              <a:defRPr sz="2400">
                <a:solidFill>
                  <a:srgbClr val="595959"/>
                </a:solidFill>
                <a:latin typeface="Arial" charset="0"/>
                <a:cs typeface="Arial" charset="0"/>
              </a:defRPr>
            </a:lvl3pPr>
            <a:lvl4pPr marL="1600200" indent="-228600">
              <a:spcBef>
                <a:spcPts val="600"/>
              </a:spcBef>
              <a:spcAft>
                <a:spcPts val="600"/>
              </a:spcAft>
              <a:buClr>
                <a:srgbClr val="AF2626"/>
              </a:buClr>
              <a:buFont typeface="Wingdings" pitchFamily="2" charset="2"/>
              <a:buChar char="§"/>
              <a:defRPr sz="2200">
                <a:solidFill>
                  <a:srgbClr val="595959"/>
                </a:solidFill>
                <a:latin typeface="Arial" charset="0"/>
                <a:cs typeface="Arial" charset="0"/>
              </a:defRPr>
            </a:lvl4pPr>
            <a:lvl5pPr marL="2057400" indent="-228600">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5pPr>
            <a:lvl6pPr marL="2514600" indent="-228600" fontAlgn="base">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6pPr>
            <a:lvl7pPr marL="2971800" indent="-228600" fontAlgn="base">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7pPr>
            <a:lvl8pPr marL="3429000" indent="-228600" fontAlgn="base">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8pPr>
            <a:lvl9pPr marL="3886200" indent="-228600" fontAlgn="base">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9pPr>
          </a:lstStyle>
          <a:p>
            <a:pPr eaLnBrk="0" hangingPunct="0">
              <a:spcBef>
                <a:spcPct val="20000"/>
              </a:spcBef>
              <a:spcAft>
                <a:spcPct val="0"/>
              </a:spcAft>
              <a:buClr>
                <a:srgbClr val="C00000"/>
              </a:buClr>
              <a:buSzPct val="100000"/>
              <a:buNone/>
            </a:pPr>
            <a:r>
              <a:rPr lang="en-US" altLang="en-US" sz="2200" b="1" dirty="0">
                <a:solidFill>
                  <a:schemeClr val="tx1"/>
                </a:solidFill>
                <a:latin typeface="Arial" panose="020B0604020202020204" pitchFamily="34" charset="0"/>
                <a:cs typeface="Arial" panose="020B0604020202020204" pitchFamily="34" charset="0"/>
              </a:rPr>
              <a:t>Excessive need to be liked, won’t make tough decisions</a:t>
            </a:r>
          </a:p>
        </p:txBody>
      </p:sp>
      <p:sp>
        <p:nvSpPr>
          <p:cNvPr id="21" name="Line 8"/>
          <p:cNvSpPr>
            <a:spLocks noChangeShapeType="1"/>
          </p:cNvSpPr>
          <p:nvPr/>
        </p:nvSpPr>
        <p:spPr bwMode="auto">
          <a:xfrm flipV="1">
            <a:off x="3687338" y="5029200"/>
            <a:ext cx="2713463" cy="11151"/>
          </a:xfrm>
          <a:prstGeom prst="line">
            <a:avLst/>
          </a:prstGeom>
          <a:noFill/>
          <a:ln w="762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151235740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1" fill="hold" nodeType="withEffect">
                                  <p:stCondLst>
                                    <p:cond delay="0"/>
                                  </p:stCondLst>
                                  <p:childTnLst>
                                    <p:set>
                                      <p:cBhvr>
                                        <p:cTn id="6" dur="1" fill="hold">
                                          <p:stCondLst>
                                            <p:cond delay="0"/>
                                          </p:stCondLst>
                                        </p:cTn>
                                        <p:tgtEl>
                                          <p:spTgt spid="72707">
                                            <p:txEl>
                                              <p:pRg st="0" end="0"/>
                                            </p:txEl>
                                          </p:spTgt>
                                        </p:tgtEl>
                                        <p:attrNameLst>
                                          <p:attrName>style.visibility</p:attrName>
                                        </p:attrNameLst>
                                      </p:cBhvr>
                                      <p:to>
                                        <p:strVal val="visible"/>
                                      </p:to>
                                    </p:set>
                                    <p:animEffect transition="in" filter="wipe(up)">
                                      <p:cBhvr>
                                        <p:cTn id="7" dur="1000"/>
                                        <p:tgtEl>
                                          <p:spTgt spid="7270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7" presetClass="entr" presetSubtype="8" fill="hold" grpId="0" nodeType="clickEffect">
                                  <p:stCondLst>
                                    <p:cond delay="0"/>
                                  </p:stCondLst>
                                  <p:childTnLst>
                                    <p:set>
                                      <p:cBhvr>
                                        <p:cTn id="11" dur="1" fill="hold">
                                          <p:stCondLst>
                                            <p:cond delay="0"/>
                                          </p:stCondLst>
                                        </p:cTn>
                                        <p:tgtEl>
                                          <p:spTgt spid="72709"/>
                                        </p:tgtEl>
                                        <p:attrNameLst>
                                          <p:attrName>style.visibility</p:attrName>
                                        </p:attrNameLst>
                                      </p:cBhvr>
                                      <p:to>
                                        <p:strVal val="visible"/>
                                      </p:to>
                                    </p:set>
                                    <p:anim calcmode="lin" valueType="num">
                                      <p:cBhvr>
                                        <p:cTn id="12" dur="500" fill="hold"/>
                                        <p:tgtEl>
                                          <p:spTgt spid="72709"/>
                                        </p:tgtEl>
                                        <p:attrNameLst>
                                          <p:attrName>ppt_x</p:attrName>
                                        </p:attrNameLst>
                                      </p:cBhvr>
                                      <p:tavLst>
                                        <p:tav tm="0">
                                          <p:val>
                                            <p:strVal val="#ppt_x-#ppt_w/2"/>
                                          </p:val>
                                        </p:tav>
                                        <p:tav tm="100000">
                                          <p:val>
                                            <p:strVal val="#ppt_x"/>
                                          </p:val>
                                        </p:tav>
                                      </p:tavLst>
                                    </p:anim>
                                    <p:anim calcmode="lin" valueType="num">
                                      <p:cBhvr>
                                        <p:cTn id="13" dur="500" fill="hold"/>
                                        <p:tgtEl>
                                          <p:spTgt spid="72709"/>
                                        </p:tgtEl>
                                        <p:attrNameLst>
                                          <p:attrName>ppt_y</p:attrName>
                                        </p:attrNameLst>
                                      </p:cBhvr>
                                      <p:tavLst>
                                        <p:tav tm="0">
                                          <p:val>
                                            <p:strVal val="#ppt_y"/>
                                          </p:val>
                                        </p:tav>
                                        <p:tav tm="100000">
                                          <p:val>
                                            <p:strVal val="#ppt_y"/>
                                          </p:val>
                                        </p:tav>
                                      </p:tavLst>
                                    </p:anim>
                                    <p:anim calcmode="lin" valueType="num">
                                      <p:cBhvr>
                                        <p:cTn id="14" dur="500" fill="hold"/>
                                        <p:tgtEl>
                                          <p:spTgt spid="72709"/>
                                        </p:tgtEl>
                                        <p:attrNameLst>
                                          <p:attrName>ppt_w</p:attrName>
                                        </p:attrNameLst>
                                      </p:cBhvr>
                                      <p:tavLst>
                                        <p:tav tm="0">
                                          <p:val>
                                            <p:fltVal val="0"/>
                                          </p:val>
                                        </p:tav>
                                        <p:tav tm="100000">
                                          <p:val>
                                            <p:strVal val="#ppt_w"/>
                                          </p:val>
                                        </p:tav>
                                      </p:tavLst>
                                    </p:anim>
                                    <p:anim calcmode="lin" valueType="num">
                                      <p:cBhvr>
                                        <p:cTn id="15" dur="500" fill="hold"/>
                                        <p:tgtEl>
                                          <p:spTgt spid="72709"/>
                                        </p:tgtEl>
                                        <p:attrNameLst>
                                          <p:attrName>ppt_h</p:attrName>
                                        </p:attrNameLst>
                                      </p:cBhvr>
                                      <p:tavLst>
                                        <p:tav tm="0">
                                          <p:val>
                                            <p:strVal val="#ppt_h"/>
                                          </p:val>
                                        </p:tav>
                                        <p:tav tm="100000">
                                          <p:val>
                                            <p:strVal val="#ppt_h"/>
                                          </p:val>
                                        </p:tav>
                                      </p:tavLst>
                                    </p:anim>
                                  </p:childTnLst>
                                </p:cTn>
                              </p:par>
                            </p:childTnLst>
                          </p:cTn>
                        </p:par>
                        <p:par>
                          <p:cTn id="16" fill="hold" nodeType="afterGroup">
                            <p:stCondLst>
                              <p:cond delay="500"/>
                            </p:stCondLst>
                            <p:childTnLst>
                              <p:par>
                                <p:cTn id="17" presetID="17" presetClass="entr" presetSubtype="8" fill="hold" nodeType="afterEffect">
                                  <p:stCondLst>
                                    <p:cond delay="0"/>
                                  </p:stCondLst>
                                  <p:childTnLst>
                                    <p:set>
                                      <p:cBhvr>
                                        <p:cTn id="18" dur="1" fill="hold">
                                          <p:stCondLst>
                                            <p:cond delay="0"/>
                                          </p:stCondLst>
                                        </p:cTn>
                                        <p:tgtEl>
                                          <p:spTgt spid="72708">
                                            <p:txEl>
                                              <p:pRg st="0" end="0"/>
                                            </p:txEl>
                                          </p:spTgt>
                                        </p:tgtEl>
                                        <p:attrNameLst>
                                          <p:attrName>style.visibility</p:attrName>
                                        </p:attrNameLst>
                                      </p:cBhvr>
                                      <p:to>
                                        <p:strVal val="visible"/>
                                      </p:to>
                                    </p:set>
                                    <p:anim calcmode="lin" valueType="num">
                                      <p:cBhvr>
                                        <p:cTn id="19" dur="500" fill="hold"/>
                                        <p:tgtEl>
                                          <p:spTgt spid="72708">
                                            <p:txEl>
                                              <p:pRg st="0" end="0"/>
                                            </p:txEl>
                                          </p:spTgt>
                                        </p:tgtEl>
                                        <p:attrNameLst>
                                          <p:attrName>ppt_x</p:attrName>
                                        </p:attrNameLst>
                                      </p:cBhvr>
                                      <p:tavLst>
                                        <p:tav tm="0">
                                          <p:val>
                                            <p:strVal val="#ppt_x-#ppt_w/2"/>
                                          </p:val>
                                        </p:tav>
                                        <p:tav tm="100000">
                                          <p:val>
                                            <p:strVal val="#ppt_x"/>
                                          </p:val>
                                        </p:tav>
                                      </p:tavLst>
                                    </p:anim>
                                    <p:anim calcmode="lin" valueType="num">
                                      <p:cBhvr>
                                        <p:cTn id="20" dur="500" fill="hold"/>
                                        <p:tgtEl>
                                          <p:spTgt spid="72708">
                                            <p:txEl>
                                              <p:pRg st="0" end="0"/>
                                            </p:txEl>
                                          </p:spTgt>
                                        </p:tgtEl>
                                        <p:attrNameLst>
                                          <p:attrName>ppt_y</p:attrName>
                                        </p:attrNameLst>
                                      </p:cBhvr>
                                      <p:tavLst>
                                        <p:tav tm="0">
                                          <p:val>
                                            <p:strVal val="#ppt_y"/>
                                          </p:val>
                                        </p:tav>
                                        <p:tav tm="100000">
                                          <p:val>
                                            <p:strVal val="#ppt_y"/>
                                          </p:val>
                                        </p:tav>
                                      </p:tavLst>
                                    </p:anim>
                                    <p:anim calcmode="lin" valueType="num">
                                      <p:cBhvr>
                                        <p:cTn id="21" dur="500" fill="hold"/>
                                        <p:tgtEl>
                                          <p:spTgt spid="72708">
                                            <p:txEl>
                                              <p:pRg st="0" end="0"/>
                                            </p:txEl>
                                          </p:spTgt>
                                        </p:tgtEl>
                                        <p:attrNameLst>
                                          <p:attrName>ppt_w</p:attrName>
                                        </p:attrNameLst>
                                      </p:cBhvr>
                                      <p:tavLst>
                                        <p:tav tm="0">
                                          <p:val>
                                            <p:fltVal val="0"/>
                                          </p:val>
                                        </p:tav>
                                        <p:tav tm="100000">
                                          <p:val>
                                            <p:strVal val="#ppt_w"/>
                                          </p:val>
                                        </p:tav>
                                      </p:tavLst>
                                    </p:anim>
                                    <p:anim calcmode="lin" valueType="num">
                                      <p:cBhvr>
                                        <p:cTn id="22" dur="500" fill="hold"/>
                                        <p:tgtEl>
                                          <p:spTgt spid="72708">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1" fill="hold" nodeType="clickEffect">
                                  <p:stCondLst>
                                    <p:cond delay="0"/>
                                  </p:stCondLst>
                                  <p:childTnLst>
                                    <p:set>
                                      <p:cBhvr>
                                        <p:cTn id="26" dur="1" fill="hold">
                                          <p:stCondLst>
                                            <p:cond delay="0"/>
                                          </p:stCondLst>
                                        </p:cTn>
                                        <p:tgtEl>
                                          <p:spTgt spid="72714">
                                            <p:txEl>
                                              <p:pRg st="0" end="0"/>
                                            </p:txEl>
                                          </p:spTgt>
                                        </p:tgtEl>
                                        <p:attrNameLst>
                                          <p:attrName>style.visibility</p:attrName>
                                        </p:attrNameLst>
                                      </p:cBhvr>
                                      <p:to>
                                        <p:strVal val="visible"/>
                                      </p:to>
                                    </p:set>
                                    <p:animEffect transition="in" filter="wipe(up)">
                                      <p:cBhvr>
                                        <p:cTn id="27" dur="1000"/>
                                        <p:tgtEl>
                                          <p:spTgt spid="72714">
                                            <p:txEl>
                                              <p:pRg st="0" end="0"/>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7" presetClass="entr" presetSubtype="8" fill="hold" nodeType="clickEffect">
                                  <p:stCondLst>
                                    <p:cond delay="0"/>
                                  </p:stCondLst>
                                  <p:childTnLst>
                                    <p:set>
                                      <p:cBhvr>
                                        <p:cTn id="31" dur="1" fill="hold">
                                          <p:stCondLst>
                                            <p:cond delay="0"/>
                                          </p:stCondLst>
                                        </p:cTn>
                                        <p:tgtEl>
                                          <p:spTgt spid="72716"/>
                                        </p:tgtEl>
                                        <p:attrNameLst>
                                          <p:attrName>style.visibility</p:attrName>
                                        </p:attrNameLst>
                                      </p:cBhvr>
                                      <p:to>
                                        <p:strVal val="visible"/>
                                      </p:to>
                                    </p:set>
                                    <p:anim calcmode="lin" valueType="num">
                                      <p:cBhvr>
                                        <p:cTn id="32" dur="500" fill="hold"/>
                                        <p:tgtEl>
                                          <p:spTgt spid="72716"/>
                                        </p:tgtEl>
                                        <p:attrNameLst>
                                          <p:attrName>ppt_x</p:attrName>
                                        </p:attrNameLst>
                                      </p:cBhvr>
                                      <p:tavLst>
                                        <p:tav tm="0">
                                          <p:val>
                                            <p:strVal val="#ppt_x-#ppt_w/2"/>
                                          </p:val>
                                        </p:tav>
                                        <p:tav tm="100000">
                                          <p:val>
                                            <p:strVal val="#ppt_x"/>
                                          </p:val>
                                        </p:tav>
                                      </p:tavLst>
                                    </p:anim>
                                    <p:anim calcmode="lin" valueType="num">
                                      <p:cBhvr>
                                        <p:cTn id="33" dur="500" fill="hold"/>
                                        <p:tgtEl>
                                          <p:spTgt spid="72716"/>
                                        </p:tgtEl>
                                        <p:attrNameLst>
                                          <p:attrName>ppt_y</p:attrName>
                                        </p:attrNameLst>
                                      </p:cBhvr>
                                      <p:tavLst>
                                        <p:tav tm="0">
                                          <p:val>
                                            <p:strVal val="#ppt_y"/>
                                          </p:val>
                                        </p:tav>
                                        <p:tav tm="100000">
                                          <p:val>
                                            <p:strVal val="#ppt_y"/>
                                          </p:val>
                                        </p:tav>
                                      </p:tavLst>
                                    </p:anim>
                                    <p:anim calcmode="lin" valueType="num">
                                      <p:cBhvr>
                                        <p:cTn id="34" dur="500" fill="hold"/>
                                        <p:tgtEl>
                                          <p:spTgt spid="72716"/>
                                        </p:tgtEl>
                                        <p:attrNameLst>
                                          <p:attrName>ppt_w</p:attrName>
                                        </p:attrNameLst>
                                      </p:cBhvr>
                                      <p:tavLst>
                                        <p:tav tm="0">
                                          <p:val>
                                            <p:fltVal val="0"/>
                                          </p:val>
                                        </p:tav>
                                        <p:tav tm="100000">
                                          <p:val>
                                            <p:strVal val="#ppt_w"/>
                                          </p:val>
                                        </p:tav>
                                      </p:tavLst>
                                    </p:anim>
                                    <p:anim calcmode="lin" valueType="num">
                                      <p:cBhvr>
                                        <p:cTn id="35" dur="500" fill="hold"/>
                                        <p:tgtEl>
                                          <p:spTgt spid="72716"/>
                                        </p:tgtEl>
                                        <p:attrNameLst>
                                          <p:attrName>ppt_h</p:attrName>
                                        </p:attrNameLst>
                                      </p:cBhvr>
                                      <p:tavLst>
                                        <p:tav tm="0">
                                          <p:val>
                                            <p:strVal val="#ppt_h"/>
                                          </p:val>
                                        </p:tav>
                                        <p:tav tm="100000">
                                          <p:val>
                                            <p:strVal val="#ppt_h"/>
                                          </p:val>
                                        </p:tav>
                                      </p:tavLst>
                                    </p:anim>
                                  </p:childTnLst>
                                </p:cTn>
                              </p:par>
                            </p:childTnLst>
                          </p:cTn>
                        </p:par>
                        <p:par>
                          <p:cTn id="36" fill="hold" nodeType="afterGroup">
                            <p:stCondLst>
                              <p:cond delay="500"/>
                            </p:stCondLst>
                            <p:childTnLst>
                              <p:par>
                                <p:cTn id="37" presetID="17" presetClass="entr" presetSubtype="8" fill="hold" nodeType="afterEffect">
                                  <p:stCondLst>
                                    <p:cond delay="0"/>
                                  </p:stCondLst>
                                  <p:childTnLst>
                                    <p:set>
                                      <p:cBhvr>
                                        <p:cTn id="38" dur="1" fill="hold">
                                          <p:stCondLst>
                                            <p:cond delay="0"/>
                                          </p:stCondLst>
                                        </p:cTn>
                                        <p:tgtEl>
                                          <p:spTgt spid="72715">
                                            <p:txEl>
                                              <p:pRg st="0" end="0"/>
                                            </p:txEl>
                                          </p:spTgt>
                                        </p:tgtEl>
                                        <p:attrNameLst>
                                          <p:attrName>style.visibility</p:attrName>
                                        </p:attrNameLst>
                                      </p:cBhvr>
                                      <p:to>
                                        <p:strVal val="visible"/>
                                      </p:to>
                                    </p:set>
                                    <p:anim calcmode="lin" valueType="num">
                                      <p:cBhvr>
                                        <p:cTn id="39" dur="500" fill="hold"/>
                                        <p:tgtEl>
                                          <p:spTgt spid="72715">
                                            <p:txEl>
                                              <p:pRg st="0" end="0"/>
                                            </p:txEl>
                                          </p:spTgt>
                                        </p:tgtEl>
                                        <p:attrNameLst>
                                          <p:attrName>ppt_x</p:attrName>
                                        </p:attrNameLst>
                                      </p:cBhvr>
                                      <p:tavLst>
                                        <p:tav tm="0">
                                          <p:val>
                                            <p:strVal val="#ppt_x-#ppt_w/2"/>
                                          </p:val>
                                        </p:tav>
                                        <p:tav tm="100000">
                                          <p:val>
                                            <p:strVal val="#ppt_x"/>
                                          </p:val>
                                        </p:tav>
                                      </p:tavLst>
                                    </p:anim>
                                    <p:anim calcmode="lin" valueType="num">
                                      <p:cBhvr>
                                        <p:cTn id="40" dur="500" fill="hold"/>
                                        <p:tgtEl>
                                          <p:spTgt spid="72715">
                                            <p:txEl>
                                              <p:pRg st="0" end="0"/>
                                            </p:txEl>
                                          </p:spTgt>
                                        </p:tgtEl>
                                        <p:attrNameLst>
                                          <p:attrName>ppt_y</p:attrName>
                                        </p:attrNameLst>
                                      </p:cBhvr>
                                      <p:tavLst>
                                        <p:tav tm="0">
                                          <p:val>
                                            <p:strVal val="#ppt_y"/>
                                          </p:val>
                                        </p:tav>
                                        <p:tav tm="100000">
                                          <p:val>
                                            <p:strVal val="#ppt_y"/>
                                          </p:val>
                                        </p:tav>
                                      </p:tavLst>
                                    </p:anim>
                                    <p:anim calcmode="lin" valueType="num">
                                      <p:cBhvr>
                                        <p:cTn id="41" dur="500" fill="hold"/>
                                        <p:tgtEl>
                                          <p:spTgt spid="72715">
                                            <p:txEl>
                                              <p:pRg st="0" end="0"/>
                                            </p:txEl>
                                          </p:spTgt>
                                        </p:tgtEl>
                                        <p:attrNameLst>
                                          <p:attrName>ppt_w</p:attrName>
                                        </p:attrNameLst>
                                      </p:cBhvr>
                                      <p:tavLst>
                                        <p:tav tm="0">
                                          <p:val>
                                            <p:fltVal val="0"/>
                                          </p:val>
                                        </p:tav>
                                        <p:tav tm="100000">
                                          <p:val>
                                            <p:strVal val="#ppt_w"/>
                                          </p:val>
                                        </p:tav>
                                      </p:tavLst>
                                    </p:anim>
                                    <p:anim calcmode="lin" valueType="num">
                                      <p:cBhvr>
                                        <p:cTn id="42" dur="500" fill="hold"/>
                                        <p:tgtEl>
                                          <p:spTgt spid="72715">
                                            <p:txEl>
                                              <p:pRg st="0" end="0"/>
                                            </p:txEl>
                                          </p:spTgt>
                                        </p:tgtEl>
                                        <p:attrNameLst>
                                          <p:attrName>ppt_h</p:attrName>
                                        </p:attrNameLst>
                                      </p:cBhvr>
                                      <p:tavLst>
                                        <p:tav tm="0">
                                          <p:val>
                                            <p:strVal val="#ppt_h"/>
                                          </p:val>
                                        </p:tav>
                                        <p:tav tm="100000">
                                          <p:val>
                                            <p:strVal val="#ppt_h"/>
                                          </p:val>
                                        </p:tav>
                                      </p:tavLst>
                                    </p:anim>
                                  </p:childTnLst>
                                </p:cTn>
                              </p:par>
                              <p:par>
                                <p:cTn id="43" presetID="22" presetClass="entr" presetSubtype="1" fill="hold" nodeType="withEffect">
                                  <p:stCondLst>
                                    <p:cond delay="0"/>
                                  </p:stCondLst>
                                  <p:childTnLst>
                                    <p:set>
                                      <p:cBhvr>
                                        <p:cTn id="44" dur="1" fill="hold">
                                          <p:stCondLst>
                                            <p:cond delay="0"/>
                                          </p:stCondLst>
                                        </p:cTn>
                                        <p:tgtEl>
                                          <p:spTgt spid="15">
                                            <p:txEl>
                                              <p:pRg st="0" end="0"/>
                                            </p:txEl>
                                          </p:spTgt>
                                        </p:tgtEl>
                                        <p:attrNameLst>
                                          <p:attrName>style.visibility</p:attrName>
                                        </p:attrNameLst>
                                      </p:cBhvr>
                                      <p:to>
                                        <p:strVal val="visible"/>
                                      </p:to>
                                    </p:set>
                                    <p:animEffect transition="in" filter="wipe(up)">
                                      <p:cBhvr>
                                        <p:cTn id="45" dur="1000"/>
                                        <p:tgtEl>
                                          <p:spTgt spid="15">
                                            <p:txEl>
                                              <p:pRg st="0" end="0"/>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7" presetClass="entr" presetSubtype="8" fill="hold" grpId="0" nodeType="clickEffect">
                                  <p:stCondLst>
                                    <p:cond delay="0"/>
                                  </p:stCondLst>
                                  <p:childTnLst>
                                    <p:set>
                                      <p:cBhvr>
                                        <p:cTn id="49" dur="1" fill="hold">
                                          <p:stCondLst>
                                            <p:cond delay="0"/>
                                          </p:stCondLst>
                                        </p:cTn>
                                        <p:tgtEl>
                                          <p:spTgt spid="17"/>
                                        </p:tgtEl>
                                        <p:attrNameLst>
                                          <p:attrName>style.visibility</p:attrName>
                                        </p:attrNameLst>
                                      </p:cBhvr>
                                      <p:to>
                                        <p:strVal val="visible"/>
                                      </p:to>
                                    </p:set>
                                    <p:anim calcmode="lin" valueType="num">
                                      <p:cBhvr>
                                        <p:cTn id="50" dur="500" fill="hold"/>
                                        <p:tgtEl>
                                          <p:spTgt spid="17"/>
                                        </p:tgtEl>
                                        <p:attrNameLst>
                                          <p:attrName>ppt_x</p:attrName>
                                        </p:attrNameLst>
                                      </p:cBhvr>
                                      <p:tavLst>
                                        <p:tav tm="0">
                                          <p:val>
                                            <p:strVal val="#ppt_x-#ppt_w/2"/>
                                          </p:val>
                                        </p:tav>
                                        <p:tav tm="100000">
                                          <p:val>
                                            <p:strVal val="#ppt_x"/>
                                          </p:val>
                                        </p:tav>
                                      </p:tavLst>
                                    </p:anim>
                                    <p:anim calcmode="lin" valueType="num">
                                      <p:cBhvr>
                                        <p:cTn id="51" dur="500" fill="hold"/>
                                        <p:tgtEl>
                                          <p:spTgt spid="17"/>
                                        </p:tgtEl>
                                        <p:attrNameLst>
                                          <p:attrName>ppt_y</p:attrName>
                                        </p:attrNameLst>
                                      </p:cBhvr>
                                      <p:tavLst>
                                        <p:tav tm="0">
                                          <p:val>
                                            <p:strVal val="#ppt_y"/>
                                          </p:val>
                                        </p:tav>
                                        <p:tav tm="100000">
                                          <p:val>
                                            <p:strVal val="#ppt_y"/>
                                          </p:val>
                                        </p:tav>
                                      </p:tavLst>
                                    </p:anim>
                                    <p:anim calcmode="lin" valueType="num">
                                      <p:cBhvr>
                                        <p:cTn id="52" dur="500" fill="hold"/>
                                        <p:tgtEl>
                                          <p:spTgt spid="17"/>
                                        </p:tgtEl>
                                        <p:attrNameLst>
                                          <p:attrName>ppt_w</p:attrName>
                                        </p:attrNameLst>
                                      </p:cBhvr>
                                      <p:tavLst>
                                        <p:tav tm="0">
                                          <p:val>
                                            <p:fltVal val="0"/>
                                          </p:val>
                                        </p:tav>
                                        <p:tav tm="100000">
                                          <p:val>
                                            <p:strVal val="#ppt_w"/>
                                          </p:val>
                                        </p:tav>
                                      </p:tavLst>
                                    </p:anim>
                                    <p:anim calcmode="lin" valueType="num">
                                      <p:cBhvr>
                                        <p:cTn id="53" dur="500" fill="hold"/>
                                        <p:tgtEl>
                                          <p:spTgt spid="17"/>
                                        </p:tgtEl>
                                        <p:attrNameLst>
                                          <p:attrName>ppt_h</p:attrName>
                                        </p:attrNameLst>
                                      </p:cBhvr>
                                      <p:tavLst>
                                        <p:tav tm="0">
                                          <p:val>
                                            <p:strVal val="#ppt_h"/>
                                          </p:val>
                                        </p:tav>
                                        <p:tav tm="100000">
                                          <p:val>
                                            <p:strVal val="#ppt_h"/>
                                          </p:val>
                                        </p:tav>
                                      </p:tavLst>
                                    </p:anim>
                                  </p:childTnLst>
                                </p:cTn>
                              </p:par>
                            </p:childTnLst>
                          </p:cTn>
                        </p:par>
                        <p:par>
                          <p:cTn id="54" fill="hold">
                            <p:stCondLst>
                              <p:cond delay="500"/>
                            </p:stCondLst>
                            <p:childTnLst>
                              <p:par>
                                <p:cTn id="55" presetID="17" presetClass="entr" presetSubtype="8" fill="hold" nodeType="afterEffect">
                                  <p:stCondLst>
                                    <p:cond delay="0"/>
                                  </p:stCondLst>
                                  <p:childTnLst>
                                    <p:set>
                                      <p:cBhvr>
                                        <p:cTn id="56" dur="1" fill="hold">
                                          <p:stCondLst>
                                            <p:cond delay="0"/>
                                          </p:stCondLst>
                                        </p:cTn>
                                        <p:tgtEl>
                                          <p:spTgt spid="18">
                                            <p:txEl>
                                              <p:pRg st="0" end="0"/>
                                            </p:txEl>
                                          </p:spTgt>
                                        </p:tgtEl>
                                        <p:attrNameLst>
                                          <p:attrName>style.visibility</p:attrName>
                                        </p:attrNameLst>
                                      </p:cBhvr>
                                      <p:to>
                                        <p:strVal val="visible"/>
                                      </p:to>
                                    </p:set>
                                    <p:anim calcmode="lin" valueType="num">
                                      <p:cBhvr>
                                        <p:cTn id="57" dur="500" fill="hold"/>
                                        <p:tgtEl>
                                          <p:spTgt spid="18">
                                            <p:txEl>
                                              <p:pRg st="0" end="0"/>
                                            </p:txEl>
                                          </p:spTgt>
                                        </p:tgtEl>
                                        <p:attrNameLst>
                                          <p:attrName>ppt_x</p:attrName>
                                        </p:attrNameLst>
                                      </p:cBhvr>
                                      <p:tavLst>
                                        <p:tav tm="0">
                                          <p:val>
                                            <p:strVal val="#ppt_x-#ppt_w/2"/>
                                          </p:val>
                                        </p:tav>
                                        <p:tav tm="100000">
                                          <p:val>
                                            <p:strVal val="#ppt_x"/>
                                          </p:val>
                                        </p:tav>
                                      </p:tavLst>
                                    </p:anim>
                                    <p:anim calcmode="lin" valueType="num">
                                      <p:cBhvr>
                                        <p:cTn id="58" dur="500" fill="hold"/>
                                        <p:tgtEl>
                                          <p:spTgt spid="18">
                                            <p:txEl>
                                              <p:pRg st="0" end="0"/>
                                            </p:txEl>
                                          </p:spTgt>
                                        </p:tgtEl>
                                        <p:attrNameLst>
                                          <p:attrName>ppt_y</p:attrName>
                                        </p:attrNameLst>
                                      </p:cBhvr>
                                      <p:tavLst>
                                        <p:tav tm="0">
                                          <p:val>
                                            <p:strVal val="#ppt_y"/>
                                          </p:val>
                                        </p:tav>
                                        <p:tav tm="100000">
                                          <p:val>
                                            <p:strVal val="#ppt_y"/>
                                          </p:val>
                                        </p:tav>
                                      </p:tavLst>
                                    </p:anim>
                                    <p:anim calcmode="lin" valueType="num">
                                      <p:cBhvr>
                                        <p:cTn id="59" dur="500" fill="hold"/>
                                        <p:tgtEl>
                                          <p:spTgt spid="18">
                                            <p:txEl>
                                              <p:pRg st="0" end="0"/>
                                            </p:txEl>
                                          </p:spTgt>
                                        </p:tgtEl>
                                        <p:attrNameLst>
                                          <p:attrName>ppt_w</p:attrName>
                                        </p:attrNameLst>
                                      </p:cBhvr>
                                      <p:tavLst>
                                        <p:tav tm="0">
                                          <p:val>
                                            <p:fltVal val="0"/>
                                          </p:val>
                                        </p:tav>
                                        <p:tav tm="100000">
                                          <p:val>
                                            <p:strVal val="#ppt_w"/>
                                          </p:val>
                                        </p:tav>
                                      </p:tavLst>
                                    </p:anim>
                                    <p:anim calcmode="lin" valueType="num">
                                      <p:cBhvr>
                                        <p:cTn id="60" dur="500" fill="hold"/>
                                        <p:tgtEl>
                                          <p:spTgt spid="18">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61" fill="hold">
                      <p:stCondLst>
                        <p:cond delay="indefinite"/>
                      </p:stCondLst>
                      <p:childTnLst>
                        <p:par>
                          <p:cTn id="62" fill="hold">
                            <p:stCondLst>
                              <p:cond delay="0"/>
                            </p:stCondLst>
                            <p:childTnLst>
                              <p:par>
                                <p:cTn id="63" presetID="22" presetClass="entr" presetSubtype="1" fill="hold" nodeType="clickEffect">
                                  <p:stCondLst>
                                    <p:cond delay="0"/>
                                  </p:stCondLst>
                                  <p:childTnLst>
                                    <p:set>
                                      <p:cBhvr>
                                        <p:cTn id="64" dur="1" fill="hold">
                                          <p:stCondLst>
                                            <p:cond delay="0"/>
                                          </p:stCondLst>
                                        </p:cTn>
                                        <p:tgtEl>
                                          <p:spTgt spid="19">
                                            <p:txEl>
                                              <p:pRg st="0" end="0"/>
                                            </p:txEl>
                                          </p:spTgt>
                                        </p:tgtEl>
                                        <p:attrNameLst>
                                          <p:attrName>style.visibility</p:attrName>
                                        </p:attrNameLst>
                                      </p:cBhvr>
                                      <p:to>
                                        <p:strVal val="visible"/>
                                      </p:to>
                                    </p:set>
                                    <p:animEffect transition="in" filter="wipe(up)">
                                      <p:cBhvr>
                                        <p:cTn id="65" dur="1000"/>
                                        <p:tgtEl>
                                          <p:spTgt spid="19">
                                            <p:txEl>
                                              <p:pRg st="0" end="0"/>
                                            </p:txEl>
                                          </p:spTgt>
                                        </p:tgtEl>
                                      </p:cBhvr>
                                    </p:animEffect>
                                  </p:childTnLst>
                                </p:cTn>
                              </p:par>
                            </p:childTnLst>
                          </p:cTn>
                        </p:par>
                      </p:childTnLst>
                    </p:cTn>
                  </p:par>
                  <p:par>
                    <p:cTn id="66" fill="hold">
                      <p:stCondLst>
                        <p:cond delay="indefinite"/>
                      </p:stCondLst>
                      <p:childTnLst>
                        <p:par>
                          <p:cTn id="67" fill="hold">
                            <p:stCondLst>
                              <p:cond delay="0"/>
                            </p:stCondLst>
                            <p:childTnLst>
                              <p:par>
                                <p:cTn id="68" presetID="17" presetClass="entr" presetSubtype="8" fill="hold" grpId="0" nodeType="clickEffect">
                                  <p:stCondLst>
                                    <p:cond delay="0"/>
                                  </p:stCondLst>
                                  <p:childTnLst>
                                    <p:set>
                                      <p:cBhvr>
                                        <p:cTn id="69" dur="1" fill="hold">
                                          <p:stCondLst>
                                            <p:cond delay="0"/>
                                          </p:stCondLst>
                                        </p:cTn>
                                        <p:tgtEl>
                                          <p:spTgt spid="21"/>
                                        </p:tgtEl>
                                        <p:attrNameLst>
                                          <p:attrName>style.visibility</p:attrName>
                                        </p:attrNameLst>
                                      </p:cBhvr>
                                      <p:to>
                                        <p:strVal val="visible"/>
                                      </p:to>
                                    </p:set>
                                    <p:anim calcmode="lin" valueType="num">
                                      <p:cBhvr>
                                        <p:cTn id="70" dur="500" fill="hold"/>
                                        <p:tgtEl>
                                          <p:spTgt spid="21"/>
                                        </p:tgtEl>
                                        <p:attrNameLst>
                                          <p:attrName>ppt_x</p:attrName>
                                        </p:attrNameLst>
                                      </p:cBhvr>
                                      <p:tavLst>
                                        <p:tav tm="0">
                                          <p:val>
                                            <p:strVal val="#ppt_x-#ppt_w/2"/>
                                          </p:val>
                                        </p:tav>
                                        <p:tav tm="100000">
                                          <p:val>
                                            <p:strVal val="#ppt_x"/>
                                          </p:val>
                                        </p:tav>
                                      </p:tavLst>
                                    </p:anim>
                                    <p:anim calcmode="lin" valueType="num">
                                      <p:cBhvr>
                                        <p:cTn id="71" dur="500" fill="hold"/>
                                        <p:tgtEl>
                                          <p:spTgt spid="21"/>
                                        </p:tgtEl>
                                        <p:attrNameLst>
                                          <p:attrName>ppt_y</p:attrName>
                                        </p:attrNameLst>
                                      </p:cBhvr>
                                      <p:tavLst>
                                        <p:tav tm="0">
                                          <p:val>
                                            <p:strVal val="#ppt_y"/>
                                          </p:val>
                                        </p:tav>
                                        <p:tav tm="100000">
                                          <p:val>
                                            <p:strVal val="#ppt_y"/>
                                          </p:val>
                                        </p:tav>
                                      </p:tavLst>
                                    </p:anim>
                                    <p:anim calcmode="lin" valueType="num">
                                      <p:cBhvr>
                                        <p:cTn id="72" dur="500" fill="hold"/>
                                        <p:tgtEl>
                                          <p:spTgt spid="21"/>
                                        </p:tgtEl>
                                        <p:attrNameLst>
                                          <p:attrName>ppt_w</p:attrName>
                                        </p:attrNameLst>
                                      </p:cBhvr>
                                      <p:tavLst>
                                        <p:tav tm="0">
                                          <p:val>
                                            <p:fltVal val="0"/>
                                          </p:val>
                                        </p:tav>
                                        <p:tav tm="100000">
                                          <p:val>
                                            <p:strVal val="#ppt_w"/>
                                          </p:val>
                                        </p:tav>
                                      </p:tavLst>
                                    </p:anim>
                                    <p:anim calcmode="lin" valueType="num">
                                      <p:cBhvr>
                                        <p:cTn id="73" dur="500" fill="hold"/>
                                        <p:tgtEl>
                                          <p:spTgt spid="21"/>
                                        </p:tgtEl>
                                        <p:attrNameLst>
                                          <p:attrName>ppt_h</p:attrName>
                                        </p:attrNameLst>
                                      </p:cBhvr>
                                      <p:tavLst>
                                        <p:tav tm="0">
                                          <p:val>
                                            <p:strVal val="#ppt_h"/>
                                          </p:val>
                                        </p:tav>
                                        <p:tav tm="100000">
                                          <p:val>
                                            <p:strVal val="#ppt_h"/>
                                          </p:val>
                                        </p:tav>
                                      </p:tavLst>
                                    </p:anim>
                                  </p:childTnLst>
                                </p:cTn>
                              </p:par>
                            </p:childTnLst>
                          </p:cTn>
                        </p:par>
                        <p:par>
                          <p:cTn id="74" fill="hold">
                            <p:stCondLst>
                              <p:cond delay="500"/>
                            </p:stCondLst>
                            <p:childTnLst>
                              <p:par>
                                <p:cTn id="75" presetID="17" presetClass="entr" presetSubtype="8" fill="hold" nodeType="afterEffect">
                                  <p:stCondLst>
                                    <p:cond delay="0"/>
                                  </p:stCondLst>
                                  <p:childTnLst>
                                    <p:set>
                                      <p:cBhvr>
                                        <p:cTn id="76" dur="1" fill="hold">
                                          <p:stCondLst>
                                            <p:cond delay="0"/>
                                          </p:stCondLst>
                                        </p:cTn>
                                        <p:tgtEl>
                                          <p:spTgt spid="20">
                                            <p:txEl>
                                              <p:pRg st="0" end="0"/>
                                            </p:txEl>
                                          </p:spTgt>
                                        </p:tgtEl>
                                        <p:attrNameLst>
                                          <p:attrName>style.visibility</p:attrName>
                                        </p:attrNameLst>
                                      </p:cBhvr>
                                      <p:to>
                                        <p:strVal val="visible"/>
                                      </p:to>
                                    </p:set>
                                    <p:anim calcmode="lin" valueType="num">
                                      <p:cBhvr>
                                        <p:cTn id="77" dur="500" fill="hold"/>
                                        <p:tgtEl>
                                          <p:spTgt spid="20">
                                            <p:txEl>
                                              <p:pRg st="0" end="0"/>
                                            </p:txEl>
                                          </p:spTgt>
                                        </p:tgtEl>
                                        <p:attrNameLst>
                                          <p:attrName>ppt_x</p:attrName>
                                        </p:attrNameLst>
                                      </p:cBhvr>
                                      <p:tavLst>
                                        <p:tav tm="0">
                                          <p:val>
                                            <p:strVal val="#ppt_x-#ppt_w/2"/>
                                          </p:val>
                                        </p:tav>
                                        <p:tav tm="100000">
                                          <p:val>
                                            <p:strVal val="#ppt_x"/>
                                          </p:val>
                                        </p:tav>
                                      </p:tavLst>
                                    </p:anim>
                                    <p:anim calcmode="lin" valueType="num">
                                      <p:cBhvr>
                                        <p:cTn id="78" dur="500" fill="hold"/>
                                        <p:tgtEl>
                                          <p:spTgt spid="20">
                                            <p:txEl>
                                              <p:pRg st="0" end="0"/>
                                            </p:txEl>
                                          </p:spTgt>
                                        </p:tgtEl>
                                        <p:attrNameLst>
                                          <p:attrName>ppt_y</p:attrName>
                                        </p:attrNameLst>
                                      </p:cBhvr>
                                      <p:tavLst>
                                        <p:tav tm="0">
                                          <p:val>
                                            <p:strVal val="#ppt_y"/>
                                          </p:val>
                                        </p:tav>
                                        <p:tav tm="100000">
                                          <p:val>
                                            <p:strVal val="#ppt_y"/>
                                          </p:val>
                                        </p:tav>
                                      </p:tavLst>
                                    </p:anim>
                                    <p:anim calcmode="lin" valueType="num">
                                      <p:cBhvr>
                                        <p:cTn id="79" dur="500" fill="hold"/>
                                        <p:tgtEl>
                                          <p:spTgt spid="20">
                                            <p:txEl>
                                              <p:pRg st="0" end="0"/>
                                            </p:txEl>
                                          </p:spTgt>
                                        </p:tgtEl>
                                        <p:attrNameLst>
                                          <p:attrName>ppt_w</p:attrName>
                                        </p:attrNameLst>
                                      </p:cBhvr>
                                      <p:tavLst>
                                        <p:tav tm="0">
                                          <p:val>
                                            <p:fltVal val="0"/>
                                          </p:val>
                                        </p:tav>
                                        <p:tav tm="100000">
                                          <p:val>
                                            <p:strVal val="#ppt_w"/>
                                          </p:val>
                                        </p:tav>
                                      </p:tavLst>
                                    </p:anim>
                                    <p:anim calcmode="lin" valueType="num">
                                      <p:cBhvr>
                                        <p:cTn id="80" dur="500" fill="hold"/>
                                        <p:tgtEl>
                                          <p:spTgt spid="20">
                                            <p:txEl>
                                              <p:pRg st="0" end="0"/>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709" grpId="0" animBg="1"/>
      <p:bldP spid="17" grpId="0" animBg="1"/>
      <p:bldP spid="21"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US" altLang="en-US" sz="2800">
                <a:cs typeface="Arial" charset="0"/>
              </a:rPr>
              <a:t>What might the strength become?</a:t>
            </a:r>
            <a:endParaRPr lang="en-US" altLang="en-US" sz="2800" dirty="0">
              <a:cs typeface="Arial" charset="0"/>
            </a:endParaRPr>
          </a:p>
        </p:txBody>
      </p:sp>
      <p:sp>
        <p:nvSpPr>
          <p:cNvPr id="74764" name="Rectangle 12"/>
          <p:cNvSpPr>
            <a:spLocks noChangeArrowheads="1"/>
          </p:cNvSpPr>
          <p:nvPr/>
        </p:nvSpPr>
        <p:spPr bwMode="auto">
          <a:xfrm>
            <a:off x="2590800" y="1676400"/>
            <a:ext cx="3124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ts val="600"/>
              </a:spcBef>
              <a:spcAft>
                <a:spcPts val="600"/>
              </a:spcAft>
              <a:buClr>
                <a:srgbClr val="AF2626"/>
              </a:buClr>
              <a:buFont typeface="Wingdings" pitchFamily="2" charset="2"/>
              <a:buChar char="§"/>
              <a:defRPr sz="2800">
                <a:solidFill>
                  <a:srgbClr val="595959"/>
                </a:solidFill>
                <a:latin typeface="Arial" charset="0"/>
                <a:cs typeface="Arial" charset="0"/>
              </a:defRPr>
            </a:lvl1pPr>
            <a:lvl2pPr marL="742950" indent="-285750">
              <a:spcBef>
                <a:spcPts val="600"/>
              </a:spcBef>
              <a:spcAft>
                <a:spcPts val="600"/>
              </a:spcAft>
              <a:buClr>
                <a:srgbClr val="AF2626"/>
              </a:buClr>
              <a:buFont typeface="Wingdings" pitchFamily="2" charset="2"/>
              <a:buChar char="§"/>
              <a:defRPr sz="2600">
                <a:solidFill>
                  <a:srgbClr val="595959"/>
                </a:solidFill>
                <a:latin typeface="Arial" charset="0"/>
                <a:cs typeface="Arial" charset="0"/>
              </a:defRPr>
            </a:lvl2pPr>
            <a:lvl3pPr marL="1143000" indent="-228600">
              <a:spcBef>
                <a:spcPts val="600"/>
              </a:spcBef>
              <a:spcAft>
                <a:spcPts val="600"/>
              </a:spcAft>
              <a:buClr>
                <a:srgbClr val="AF2626"/>
              </a:buClr>
              <a:buFont typeface="Wingdings" pitchFamily="2" charset="2"/>
              <a:buChar char="§"/>
              <a:defRPr sz="2400">
                <a:solidFill>
                  <a:srgbClr val="595959"/>
                </a:solidFill>
                <a:latin typeface="Arial" charset="0"/>
                <a:cs typeface="Arial" charset="0"/>
              </a:defRPr>
            </a:lvl3pPr>
            <a:lvl4pPr marL="1600200" indent="-228600">
              <a:spcBef>
                <a:spcPts val="600"/>
              </a:spcBef>
              <a:spcAft>
                <a:spcPts val="600"/>
              </a:spcAft>
              <a:buClr>
                <a:srgbClr val="AF2626"/>
              </a:buClr>
              <a:buFont typeface="Wingdings" pitchFamily="2" charset="2"/>
              <a:buChar char="§"/>
              <a:defRPr sz="2200">
                <a:solidFill>
                  <a:srgbClr val="595959"/>
                </a:solidFill>
                <a:latin typeface="Arial" charset="0"/>
                <a:cs typeface="Arial" charset="0"/>
              </a:defRPr>
            </a:lvl4pPr>
            <a:lvl5pPr marL="2057400" indent="-228600">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5pPr>
            <a:lvl6pPr marL="2514600" indent="-228600" fontAlgn="base">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6pPr>
            <a:lvl7pPr marL="2971800" indent="-228600" fontAlgn="base">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7pPr>
            <a:lvl8pPr marL="3429000" indent="-228600" fontAlgn="base">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8pPr>
            <a:lvl9pPr marL="3886200" indent="-228600" fontAlgn="base">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9pPr>
          </a:lstStyle>
          <a:p>
            <a:pPr marL="0" indent="0" eaLnBrk="0" hangingPunct="0">
              <a:spcBef>
                <a:spcPct val="20000"/>
              </a:spcBef>
              <a:spcAft>
                <a:spcPct val="0"/>
              </a:spcAft>
              <a:buClr>
                <a:srgbClr val="C00000"/>
              </a:buClr>
              <a:buSzPct val="60000"/>
              <a:buNone/>
            </a:pPr>
            <a:r>
              <a:rPr lang="en-US" altLang="en-US" sz="2200" b="1" dirty="0">
                <a:solidFill>
                  <a:srgbClr val="01243D"/>
                </a:solidFill>
                <a:latin typeface="Arial" panose="020B0604020202020204" pitchFamily="34" charset="0"/>
                <a:cs typeface="Arial" panose="020B0604020202020204" pitchFamily="34" charset="0"/>
              </a:rPr>
              <a:t>Charming	</a:t>
            </a:r>
          </a:p>
        </p:txBody>
      </p:sp>
      <p:sp>
        <p:nvSpPr>
          <p:cNvPr id="74765" name="Rectangle 13"/>
          <p:cNvSpPr>
            <a:spLocks noChangeArrowheads="1"/>
          </p:cNvSpPr>
          <p:nvPr/>
        </p:nvSpPr>
        <p:spPr bwMode="auto">
          <a:xfrm>
            <a:off x="6553200" y="1676400"/>
            <a:ext cx="33528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600"/>
              </a:spcBef>
              <a:spcAft>
                <a:spcPts val="600"/>
              </a:spcAft>
              <a:buClr>
                <a:srgbClr val="AF2626"/>
              </a:buClr>
              <a:buFont typeface="Wingdings" pitchFamily="2" charset="2"/>
              <a:buChar char="§"/>
              <a:defRPr sz="2800">
                <a:solidFill>
                  <a:srgbClr val="595959"/>
                </a:solidFill>
                <a:latin typeface="Arial" charset="0"/>
                <a:cs typeface="Arial" charset="0"/>
              </a:defRPr>
            </a:lvl1pPr>
            <a:lvl2pPr marL="742950" indent="-285750">
              <a:spcBef>
                <a:spcPts val="600"/>
              </a:spcBef>
              <a:spcAft>
                <a:spcPts val="600"/>
              </a:spcAft>
              <a:buClr>
                <a:srgbClr val="AF2626"/>
              </a:buClr>
              <a:buFont typeface="Wingdings" pitchFamily="2" charset="2"/>
              <a:buChar char="§"/>
              <a:defRPr sz="2600">
                <a:solidFill>
                  <a:srgbClr val="595959"/>
                </a:solidFill>
                <a:latin typeface="Arial" charset="0"/>
                <a:cs typeface="Arial" charset="0"/>
              </a:defRPr>
            </a:lvl2pPr>
            <a:lvl3pPr marL="1143000" indent="-228600">
              <a:spcBef>
                <a:spcPts val="600"/>
              </a:spcBef>
              <a:spcAft>
                <a:spcPts val="600"/>
              </a:spcAft>
              <a:buClr>
                <a:srgbClr val="AF2626"/>
              </a:buClr>
              <a:buFont typeface="Wingdings" pitchFamily="2" charset="2"/>
              <a:buChar char="§"/>
              <a:defRPr sz="2400">
                <a:solidFill>
                  <a:srgbClr val="595959"/>
                </a:solidFill>
                <a:latin typeface="Arial" charset="0"/>
                <a:cs typeface="Arial" charset="0"/>
              </a:defRPr>
            </a:lvl3pPr>
            <a:lvl4pPr marL="1600200" indent="-228600">
              <a:spcBef>
                <a:spcPts val="600"/>
              </a:spcBef>
              <a:spcAft>
                <a:spcPts val="600"/>
              </a:spcAft>
              <a:buClr>
                <a:srgbClr val="AF2626"/>
              </a:buClr>
              <a:buFont typeface="Wingdings" pitchFamily="2" charset="2"/>
              <a:buChar char="§"/>
              <a:defRPr sz="2200">
                <a:solidFill>
                  <a:srgbClr val="595959"/>
                </a:solidFill>
                <a:latin typeface="Arial" charset="0"/>
                <a:cs typeface="Arial" charset="0"/>
              </a:defRPr>
            </a:lvl4pPr>
            <a:lvl5pPr marL="2057400" indent="-228600">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5pPr>
            <a:lvl6pPr marL="2514600" indent="-228600" fontAlgn="base">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6pPr>
            <a:lvl7pPr marL="2971800" indent="-228600" fontAlgn="base">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7pPr>
            <a:lvl8pPr marL="3429000" indent="-228600" fontAlgn="base">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8pPr>
            <a:lvl9pPr marL="3886200" indent="-228600" fontAlgn="base">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9pPr>
          </a:lstStyle>
          <a:p>
            <a:pPr eaLnBrk="0" hangingPunct="0">
              <a:spcBef>
                <a:spcPct val="20000"/>
              </a:spcBef>
              <a:spcAft>
                <a:spcPct val="0"/>
              </a:spcAft>
              <a:buClr>
                <a:srgbClr val="C00000"/>
              </a:buClr>
              <a:buSzPct val="100000"/>
              <a:buNone/>
            </a:pPr>
            <a:r>
              <a:rPr lang="en-US" altLang="en-US" sz="2200" b="1" dirty="0">
                <a:solidFill>
                  <a:srgbClr val="01243D"/>
                </a:solidFill>
                <a:latin typeface="Arial" panose="020B0604020202020204" pitchFamily="34" charset="0"/>
                <a:cs typeface="Arial" panose="020B0604020202020204" pitchFamily="34" charset="0"/>
              </a:rPr>
              <a:t>Manipulative, Self serving, Deceptive</a:t>
            </a:r>
          </a:p>
        </p:txBody>
      </p:sp>
      <p:sp>
        <p:nvSpPr>
          <p:cNvPr id="74766" name="Line 14"/>
          <p:cNvSpPr>
            <a:spLocks noChangeShapeType="1"/>
          </p:cNvSpPr>
          <p:nvPr/>
        </p:nvSpPr>
        <p:spPr bwMode="auto">
          <a:xfrm>
            <a:off x="4648200" y="1905000"/>
            <a:ext cx="1828800" cy="0"/>
          </a:xfrm>
          <a:prstGeom prst="line">
            <a:avLst/>
          </a:prstGeom>
          <a:noFill/>
          <a:ln w="762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17" name="Rectangle 3"/>
          <p:cNvSpPr>
            <a:spLocks noGrp="1" noChangeArrowheads="1"/>
          </p:cNvSpPr>
          <p:nvPr>
            <p:ph sz="half" idx="1"/>
          </p:nvPr>
        </p:nvSpPr>
        <p:spPr>
          <a:xfrm>
            <a:off x="2590800" y="2641600"/>
            <a:ext cx="2603500" cy="457200"/>
          </a:xfrm>
        </p:spPr>
        <p:txBody>
          <a:bodyPr/>
          <a:lstStyle/>
          <a:p>
            <a:pPr marL="0" indent="0">
              <a:buClr>
                <a:srgbClr val="C00000"/>
              </a:buClr>
              <a:buSzPct val="107000"/>
              <a:buNone/>
            </a:pPr>
            <a:r>
              <a:rPr lang="en-US" altLang="en-US" sz="2200" b="1" dirty="0">
                <a:latin typeface="Arial" charset="0"/>
                <a:cs typeface="Arial" charset="0"/>
              </a:rPr>
              <a:t>Confident</a:t>
            </a:r>
          </a:p>
        </p:txBody>
      </p:sp>
      <p:sp>
        <p:nvSpPr>
          <p:cNvPr id="18" name="Rectangle 4"/>
          <p:cNvSpPr>
            <a:spLocks noGrp="1" noChangeArrowheads="1"/>
          </p:cNvSpPr>
          <p:nvPr>
            <p:ph sz="half" idx="2"/>
          </p:nvPr>
        </p:nvSpPr>
        <p:spPr>
          <a:xfrm>
            <a:off x="6553200" y="2641600"/>
            <a:ext cx="3581400" cy="457200"/>
          </a:xfrm>
        </p:spPr>
        <p:txBody>
          <a:bodyPr/>
          <a:lstStyle/>
          <a:p>
            <a:pPr marL="0" indent="0">
              <a:buNone/>
            </a:pPr>
            <a:r>
              <a:rPr lang="en-US" altLang="en-US" sz="2200" b="1" dirty="0">
                <a:latin typeface="Arial" charset="0"/>
                <a:cs typeface="Arial" charset="0"/>
              </a:rPr>
              <a:t>Arrogant</a:t>
            </a:r>
          </a:p>
        </p:txBody>
      </p:sp>
      <p:sp>
        <p:nvSpPr>
          <p:cNvPr id="19" name="Line 21"/>
          <p:cNvSpPr>
            <a:spLocks noChangeShapeType="1"/>
          </p:cNvSpPr>
          <p:nvPr/>
        </p:nvSpPr>
        <p:spPr bwMode="auto">
          <a:xfrm>
            <a:off x="4495800" y="2870200"/>
            <a:ext cx="1981200" cy="0"/>
          </a:xfrm>
          <a:prstGeom prst="line">
            <a:avLst/>
          </a:prstGeom>
          <a:noFill/>
          <a:ln w="762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20" name="Rectangle 6"/>
          <p:cNvSpPr>
            <a:spLocks noChangeArrowheads="1"/>
          </p:cNvSpPr>
          <p:nvPr/>
        </p:nvSpPr>
        <p:spPr bwMode="auto">
          <a:xfrm>
            <a:off x="2590800" y="3429000"/>
            <a:ext cx="3124200"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ts val="600"/>
              </a:spcBef>
              <a:spcAft>
                <a:spcPts val="600"/>
              </a:spcAft>
              <a:buClr>
                <a:srgbClr val="AF2626"/>
              </a:buClr>
              <a:buFont typeface="Wingdings" pitchFamily="2" charset="2"/>
              <a:buChar char="§"/>
              <a:defRPr sz="2800">
                <a:solidFill>
                  <a:srgbClr val="595959"/>
                </a:solidFill>
                <a:latin typeface="Arial" charset="0"/>
                <a:cs typeface="Arial" charset="0"/>
              </a:defRPr>
            </a:lvl1pPr>
            <a:lvl2pPr marL="742950" indent="-285750">
              <a:spcBef>
                <a:spcPts val="600"/>
              </a:spcBef>
              <a:spcAft>
                <a:spcPts val="600"/>
              </a:spcAft>
              <a:buClr>
                <a:srgbClr val="AF2626"/>
              </a:buClr>
              <a:buFont typeface="Wingdings" pitchFamily="2" charset="2"/>
              <a:buChar char="§"/>
              <a:defRPr sz="2600">
                <a:solidFill>
                  <a:srgbClr val="595959"/>
                </a:solidFill>
                <a:latin typeface="Arial" charset="0"/>
                <a:cs typeface="Arial" charset="0"/>
              </a:defRPr>
            </a:lvl2pPr>
            <a:lvl3pPr marL="1143000" indent="-228600">
              <a:spcBef>
                <a:spcPts val="600"/>
              </a:spcBef>
              <a:spcAft>
                <a:spcPts val="600"/>
              </a:spcAft>
              <a:buClr>
                <a:srgbClr val="AF2626"/>
              </a:buClr>
              <a:buFont typeface="Wingdings" pitchFamily="2" charset="2"/>
              <a:buChar char="§"/>
              <a:defRPr sz="2400">
                <a:solidFill>
                  <a:srgbClr val="595959"/>
                </a:solidFill>
                <a:latin typeface="Arial" charset="0"/>
                <a:cs typeface="Arial" charset="0"/>
              </a:defRPr>
            </a:lvl3pPr>
            <a:lvl4pPr marL="1600200" indent="-228600">
              <a:spcBef>
                <a:spcPts val="600"/>
              </a:spcBef>
              <a:spcAft>
                <a:spcPts val="600"/>
              </a:spcAft>
              <a:buClr>
                <a:srgbClr val="AF2626"/>
              </a:buClr>
              <a:buFont typeface="Wingdings" pitchFamily="2" charset="2"/>
              <a:buChar char="§"/>
              <a:defRPr sz="2200">
                <a:solidFill>
                  <a:srgbClr val="595959"/>
                </a:solidFill>
                <a:latin typeface="Arial" charset="0"/>
                <a:cs typeface="Arial" charset="0"/>
              </a:defRPr>
            </a:lvl4pPr>
            <a:lvl5pPr marL="2057400" indent="-228600">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5pPr>
            <a:lvl6pPr marL="2514600" indent="-228600" fontAlgn="base">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6pPr>
            <a:lvl7pPr marL="2971800" indent="-228600" fontAlgn="base">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7pPr>
            <a:lvl8pPr marL="3429000" indent="-228600" fontAlgn="base">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8pPr>
            <a:lvl9pPr marL="3886200" indent="-228600" fontAlgn="base">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9pPr>
          </a:lstStyle>
          <a:p>
            <a:pPr marL="0" indent="0" eaLnBrk="0" hangingPunct="0">
              <a:spcBef>
                <a:spcPct val="20000"/>
              </a:spcBef>
              <a:spcAft>
                <a:spcPct val="0"/>
              </a:spcAft>
              <a:buClr>
                <a:srgbClr val="C00000"/>
              </a:buClr>
              <a:buSzPct val="60000"/>
              <a:buNone/>
            </a:pPr>
            <a:r>
              <a:rPr lang="en-US" altLang="en-US" sz="2200" b="1" dirty="0">
                <a:solidFill>
                  <a:srgbClr val="01243D"/>
                </a:solidFill>
                <a:latin typeface="Arial" panose="020B0604020202020204" pitchFamily="34" charset="0"/>
                <a:cs typeface="Arial" panose="020B0604020202020204" pitchFamily="34" charset="0"/>
              </a:rPr>
              <a:t>Driven</a:t>
            </a:r>
          </a:p>
        </p:txBody>
      </p:sp>
      <p:sp>
        <p:nvSpPr>
          <p:cNvPr id="21" name="Rectangle 7"/>
          <p:cNvSpPr>
            <a:spLocks noChangeArrowheads="1"/>
          </p:cNvSpPr>
          <p:nvPr/>
        </p:nvSpPr>
        <p:spPr bwMode="auto">
          <a:xfrm>
            <a:off x="6553200" y="3429000"/>
            <a:ext cx="3276600"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600"/>
              </a:spcBef>
              <a:spcAft>
                <a:spcPts val="600"/>
              </a:spcAft>
              <a:buClr>
                <a:srgbClr val="AF2626"/>
              </a:buClr>
              <a:buFont typeface="Wingdings" pitchFamily="2" charset="2"/>
              <a:buChar char="§"/>
              <a:defRPr sz="2800">
                <a:solidFill>
                  <a:srgbClr val="595959"/>
                </a:solidFill>
                <a:latin typeface="Arial" charset="0"/>
                <a:cs typeface="Arial" charset="0"/>
              </a:defRPr>
            </a:lvl1pPr>
            <a:lvl2pPr marL="742950" indent="-285750">
              <a:spcBef>
                <a:spcPts val="600"/>
              </a:spcBef>
              <a:spcAft>
                <a:spcPts val="600"/>
              </a:spcAft>
              <a:buClr>
                <a:srgbClr val="AF2626"/>
              </a:buClr>
              <a:buFont typeface="Wingdings" pitchFamily="2" charset="2"/>
              <a:buChar char="§"/>
              <a:defRPr sz="2600">
                <a:solidFill>
                  <a:srgbClr val="595959"/>
                </a:solidFill>
                <a:latin typeface="Arial" charset="0"/>
                <a:cs typeface="Arial" charset="0"/>
              </a:defRPr>
            </a:lvl2pPr>
            <a:lvl3pPr marL="1143000" indent="-228600">
              <a:spcBef>
                <a:spcPts val="600"/>
              </a:spcBef>
              <a:spcAft>
                <a:spcPts val="600"/>
              </a:spcAft>
              <a:buClr>
                <a:srgbClr val="AF2626"/>
              </a:buClr>
              <a:buFont typeface="Wingdings" pitchFamily="2" charset="2"/>
              <a:buChar char="§"/>
              <a:defRPr sz="2400">
                <a:solidFill>
                  <a:srgbClr val="595959"/>
                </a:solidFill>
                <a:latin typeface="Arial" charset="0"/>
                <a:cs typeface="Arial" charset="0"/>
              </a:defRPr>
            </a:lvl3pPr>
            <a:lvl4pPr marL="1600200" indent="-228600">
              <a:spcBef>
                <a:spcPts val="600"/>
              </a:spcBef>
              <a:spcAft>
                <a:spcPts val="600"/>
              </a:spcAft>
              <a:buClr>
                <a:srgbClr val="AF2626"/>
              </a:buClr>
              <a:buFont typeface="Wingdings" pitchFamily="2" charset="2"/>
              <a:buChar char="§"/>
              <a:defRPr sz="2200">
                <a:solidFill>
                  <a:srgbClr val="595959"/>
                </a:solidFill>
                <a:latin typeface="Arial" charset="0"/>
                <a:cs typeface="Arial" charset="0"/>
              </a:defRPr>
            </a:lvl4pPr>
            <a:lvl5pPr marL="2057400" indent="-228600">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5pPr>
            <a:lvl6pPr marL="2514600" indent="-228600" fontAlgn="base">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6pPr>
            <a:lvl7pPr marL="2971800" indent="-228600" fontAlgn="base">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7pPr>
            <a:lvl8pPr marL="3429000" indent="-228600" fontAlgn="base">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8pPr>
            <a:lvl9pPr marL="3886200" indent="-228600" fontAlgn="base">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9pPr>
          </a:lstStyle>
          <a:p>
            <a:pPr eaLnBrk="0" hangingPunct="0">
              <a:spcBef>
                <a:spcPct val="20000"/>
              </a:spcBef>
              <a:spcAft>
                <a:spcPct val="0"/>
              </a:spcAft>
              <a:buClr>
                <a:srgbClr val="01243D"/>
              </a:buClr>
              <a:buSzPct val="60000"/>
              <a:buFont typeface="Wingdings" pitchFamily="2" charset="2"/>
              <a:buNone/>
            </a:pPr>
            <a:r>
              <a:rPr lang="en-US" altLang="en-US" sz="2200" b="1" dirty="0">
                <a:solidFill>
                  <a:srgbClr val="01243D"/>
                </a:solidFill>
                <a:latin typeface="Arial" panose="020B0604020202020204" pitchFamily="34" charset="0"/>
                <a:cs typeface="Arial" panose="020B0604020202020204" pitchFamily="34" charset="0"/>
              </a:rPr>
              <a:t>Indifferent to People, Ruthless</a:t>
            </a:r>
          </a:p>
        </p:txBody>
      </p:sp>
      <p:sp>
        <p:nvSpPr>
          <p:cNvPr id="22" name="Line 8"/>
          <p:cNvSpPr>
            <a:spLocks noChangeShapeType="1"/>
          </p:cNvSpPr>
          <p:nvPr/>
        </p:nvSpPr>
        <p:spPr bwMode="auto">
          <a:xfrm>
            <a:off x="4114800" y="3675062"/>
            <a:ext cx="2438400" cy="0"/>
          </a:xfrm>
          <a:prstGeom prst="line">
            <a:avLst/>
          </a:prstGeom>
          <a:noFill/>
          <a:ln w="762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latin typeface="Arial" panose="020B0604020202020204" pitchFamily="34" charset="0"/>
              <a:cs typeface="Arial" panose="020B0604020202020204" pitchFamily="34" charset="0"/>
            </a:endParaRPr>
          </a:p>
        </p:txBody>
      </p:sp>
      <p:sp>
        <p:nvSpPr>
          <p:cNvPr id="23" name="Rectangle 15"/>
          <p:cNvSpPr>
            <a:spLocks noChangeArrowheads="1"/>
          </p:cNvSpPr>
          <p:nvPr/>
        </p:nvSpPr>
        <p:spPr bwMode="auto">
          <a:xfrm>
            <a:off x="2590800" y="4343400"/>
            <a:ext cx="3124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ts val="600"/>
              </a:spcBef>
              <a:spcAft>
                <a:spcPts val="600"/>
              </a:spcAft>
              <a:buClr>
                <a:srgbClr val="AF2626"/>
              </a:buClr>
              <a:buFont typeface="Wingdings" pitchFamily="2" charset="2"/>
              <a:buChar char="§"/>
              <a:defRPr sz="2800">
                <a:solidFill>
                  <a:srgbClr val="595959"/>
                </a:solidFill>
                <a:latin typeface="Arial" charset="0"/>
                <a:cs typeface="Arial" charset="0"/>
              </a:defRPr>
            </a:lvl1pPr>
            <a:lvl2pPr marL="742950" indent="-285750">
              <a:spcBef>
                <a:spcPts val="600"/>
              </a:spcBef>
              <a:spcAft>
                <a:spcPts val="600"/>
              </a:spcAft>
              <a:buClr>
                <a:srgbClr val="AF2626"/>
              </a:buClr>
              <a:buFont typeface="Wingdings" pitchFamily="2" charset="2"/>
              <a:buChar char="§"/>
              <a:defRPr sz="2600">
                <a:solidFill>
                  <a:srgbClr val="595959"/>
                </a:solidFill>
                <a:latin typeface="Arial" charset="0"/>
                <a:cs typeface="Arial" charset="0"/>
              </a:defRPr>
            </a:lvl2pPr>
            <a:lvl3pPr marL="1143000" indent="-228600">
              <a:spcBef>
                <a:spcPts val="600"/>
              </a:spcBef>
              <a:spcAft>
                <a:spcPts val="600"/>
              </a:spcAft>
              <a:buClr>
                <a:srgbClr val="AF2626"/>
              </a:buClr>
              <a:buFont typeface="Wingdings" pitchFamily="2" charset="2"/>
              <a:buChar char="§"/>
              <a:defRPr sz="2400">
                <a:solidFill>
                  <a:srgbClr val="595959"/>
                </a:solidFill>
                <a:latin typeface="Arial" charset="0"/>
                <a:cs typeface="Arial" charset="0"/>
              </a:defRPr>
            </a:lvl3pPr>
            <a:lvl4pPr marL="1600200" indent="-228600">
              <a:spcBef>
                <a:spcPts val="600"/>
              </a:spcBef>
              <a:spcAft>
                <a:spcPts val="600"/>
              </a:spcAft>
              <a:buClr>
                <a:srgbClr val="AF2626"/>
              </a:buClr>
              <a:buFont typeface="Wingdings" pitchFamily="2" charset="2"/>
              <a:buChar char="§"/>
              <a:defRPr sz="2200">
                <a:solidFill>
                  <a:srgbClr val="595959"/>
                </a:solidFill>
                <a:latin typeface="Arial" charset="0"/>
                <a:cs typeface="Arial" charset="0"/>
              </a:defRPr>
            </a:lvl4pPr>
            <a:lvl5pPr marL="2057400" indent="-228600">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5pPr>
            <a:lvl6pPr marL="2514600" indent="-228600" fontAlgn="base">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6pPr>
            <a:lvl7pPr marL="2971800" indent="-228600" fontAlgn="base">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7pPr>
            <a:lvl8pPr marL="3429000" indent="-228600" fontAlgn="base">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8pPr>
            <a:lvl9pPr marL="3886200" indent="-228600" fontAlgn="base">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9pPr>
          </a:lstStyle>
          <a:p>
            <a:pPr marL="0" indent="0" eaLnBrk="0" hangingPunct="0">
              <a:spcBef>
                <a:spcPct val="20000"/>
              </a:spcBef>
              <a:spcAft>
                <a:spcPct val="0"/>
              </a:spcAft>
              <a:buClr>
                <a:srgbClr val="C00000"/>
              </a:buClr>
              <a:buSzPct val="60000"/>
              <a:buNone/>
            </a:pPr>
            <a:r>
              <a:rPr lang="en-US" altLang="en-US" sz="2200" b="1" dirty="0">
                <a:solidFill>
                  <a:srgbClr val="01243D"/>
                </a:solidFill>
                <a:latin typeface="Arial" panose="020B0604020202020204" pitchFamily="34" charset="0"/>
                <a:cs typeface="Arial" panose="020B0604020202020204" pitchFamily="34" charset="0"/>
              </a:rPr>
              <a:t>Innovative	</a:t>
            </a:r>
          </a:p>
        </p:txBody>
      </p:sp>
      <p:sp>
        <p:nvSpPr>
          <p:cNvPr id="24" name="Rectangle 16"/>
          <p:cNvSpPr>
            <a:spLocks noChangeArrowheads="1"/>
          </p:cNvSpPr>
          <p:nvPr/>
        </p:nvSpPr>
        <p:spPr bwMode="auto">
          <a:xfrm>
            <a:off x="6553200" y="4343400"/>
            <a:ext cx="2667000" cy="420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600"/>
              </a:spcBef>
              <a:spcAft>
                <a:spcPts val="600"/>
              </a:spcAft>
              <a:buClr>
                <a:srgbClr val="AF2626"/>
              </a:buClr>
              <a:buFont typeface="Wingdings" pitchFamily="2" charset="2"/>
              <a:buChar char="§"/>
              <a:defRPr sz="2800">
                <a:solidFill>
                  <a:srgbClr val="595959"/>
                </a:solidFill>
                <a:latin typeface="Arial" charset="0"/>
                <a:cs typeface="Arial" charset="0"/>
              </a:defRPr>
            </a:lvl1pPr>
            <a:lvl2pPr marL="742950" indent="-285750">
              <a:spcBef>
                <a:spcPts val="600"/>
              </a:spcBef>
              <a:spcAft>
                <a:spcPts val="600"/>
              </a:spcAft>
              <a:buClr>
                <a:srgbClr val="AF2626"/>
              </a:buClr>
              <a:buFont typeface="Wingdings" pitchFamily="2" charset="2"/>
              <a:buChar char="§"/>
              <a:defRPr sz="2600">
                <a:solidFill>
                  <a:srgbClr val="595959"/>
                </a:solidFill>
                <a:latin typeface="Arial" charset="0"/>
                <a:cs typeface="Arial" charset="0"/>
              </a:defRPr>
            </a:lvl2pPr>
            <a:lvl3pPr marL="1143000" indent="-228600">
              <a:spcBef>
                <a:spcPts val="600"/>
              </a:spcBef>
              <a:spcAft>
                <a:spcPts val="600"/>
              </a:spcAft>
              <a:buClr>
                <a:srgbClr val="AF2626"/>
              </a:buClr>
              <a:buFont typeface="Wingdings" pitchFamily="2" charset="2"/>
              <a:buChar char="§"/>
              <a:defRPr sz="2400">
                <a:solidFill>
                  <a:srgbClr val="595959"/>
                </a:solidFill>
                <a:latin typeface="Arial" charset="0"/>
                <a:cs typeface="Arial" charset="0"/>
              </a:defRPr>
            </a:lvl3pPr>
            <a:lvl4pPr marL="1600200" indent="-228600">
              <a:spcBef>
                <a:spcPts val="600"/>
              </a:spcBef>
              <a:spcAft>
                <a:spcPts val="600"/>
              </a:spcAft>
              <a:buClr>
                <a:srgbClr val="AF2626"/>
              </a:buClr>
              <a:buFont typeface="Wingdings" pitchFamily="2" charset="2"/>
              <a:buChar char="§"/>
              <a:defRPr sz="2200">
                <a:solidFill>
                  <a:srgbClr val="595959"/>
                </a:solidFill>
                <a:latin typeface="Arial" charset="0"/>
                <a:cs typeface="Arial" charset="0"/>
              </a:defRPr>
            </a:lvl4pPr>
            <a:lvl5pPr marL="2057400" indent="-228600">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5pPr>
            <a:lvl6pPr marL="2514600" indent="-228600" fontAlgn="base">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6pPr>
            <a:lvl7pPr marL="2971800" indent="-228600" fontAlgn="base">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7pPr>
            <a:lvl8pPr marL="3429000" indent="-228600" fontAlgn="base">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8pPr>
            <a:lvl9pPr marL="3886200" indent="-228600" fontAlgn="base">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9pPr>
          </a:lstStyle>
          <a:p>
            <a:pPr eaLnBrk="0" hangingPunct="0">
              <a:spcBef>
                <a:spcPct val="20000"/>
              </a:spcBef>
              <a:spcAft>
                <a:spcPct val="0"/>
              </a:spcAft>
              <a:buClr>
                <a:srgbClr val="01243D"/>
              </a:buClr>
              <a:buSzPct val="60000"/>
              <a:buFont typeface="Wingdings" pitchFamily="2" charset="2"/>
              <a:buNone/>
            </a:pPr>
            <a:r>
              <a:rPr lang="en-US" altLang="en-US" sz="2200" b="1" dirty="0">
                <a:solidFill>
                  <a:srgbClr val="01243D"/>
                </a:solidFill>
                <a:latin typeface="Arial" panose="020B0604020202020204" pitchFamily="34" charset="0"/>
                <a:cs typeface="Arial" panose="020B0604020202020204" pitchFamily="34" charset="0"/>
              </a:rPr>
              <a:t>Erratic, unrealistic</a:t>
            </a:r>
          </a:p>
        </p:txBody>
      </p:sp>
      <p:sp>
        <p:nvSpPr>
          <p:cNvPr id="25" name="Line 17"/>
          <p:cNvSpPr>
            <a:spLocks noChangeShapeType="1"/>
          </p:cNvSpPr>
          <p:nvPr/>
        </p:nvSpPr>
        <p:spPr bwMode="auto">
          <a:xfrm>
            <a:off x="4724400" y="4572000"/>
            <a:ext cx="1828800" cy="0"/>
          </a:xfrm>
          <a:prstGeom prst="line">
            <a:avLst/>
          </a:prstGeom>
          <a:noFill/>
          <a:ln w="762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latin typeface="Arial" panose="020B0604020202020204" pitchFamily="34" charset="0"/>
              <a:cs typeface="Arial" panose="020B0604020202020204" pitchFamily="34" charset="0"/>
            </a:endParaRPr>
          </a:p>
        </p:txBody>
      </p:sp>
      <p:sp>
        <p:nvSpPr>
          <p:cNvPr id="26" name="Rectangle 18"/>
          <p:cNvSpPr>
            <a:spLocks noChangeArrowheads="1"/>
          </p:cNvSpPr>
          <p:nvPr/>
        </p:nvSpPr>
        <p:spPr bwMode="auto">
          <a:xfrm>
            <a:off x="2590800" y="5029200"/>
            <a:ext cx="3124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ts val="600"/>
              </a:spcBef>
              <a:spcAft>
                <a:spcPts val="600"/>
              </a:spcAft>
              <a:buClr>
                <a:srgbClr val="AF2626"/>
              </a:buClr>
              <a:buFont typeface="Wingdings" pitchFamily="2" charset="2"/>
              <a:buChar char="§"/>
              <a:defRPr sz="2800">
                <a:solidFill>
                  <a:srgbClr val="595959"/>
                </a:solidFill>
                <a:latin typeface="Arial" charset="0"/>
                <a:cs typeface="Arial" charset="0"/>
              </a:defRPr>
            </a:lvl1pPr>
            <a:lvl2pPr marL="742950" indent="-285750">
              <a:spcBef>
                <a:spcPts val="600"/>
              </a:spcBef>
              <a:spcAft>
                <a:spcPts val="600"/>
              </a:spcAft>
              <a:buClr>
                <a:srgbClr val="AF2626"/>
              </a:buClr>
              <a:buFont typeface="Wingdings" pitchFamily="2" charset="2"/>
              <a:buChar char="§"/>
              <a:defRPr sz="2600">
                <a:solidFill>
                  <a:srgbClr val="595959"/>
                </a:solidFill>
                <a:latin typeface="Arial" charset="0"/>
                <a:cs typeface="Arial" charset="0"/>
              </a:defRPr>
            </a:lvl2pPr>
            <a:lvl3pPr marL="1143000" indent="-228600">
              <a:spcBef>
                <a:spcPts val="600"/>
              </a:spcBef>
              <a:spcAft>
                <a:spcPts val="600"/>
              </a:spcAft>
              <a:buClr>
                <a:srgbClr val="AF2626"/>
              </a:buClr>
              <a:buFont typeface="Wingdings" pitchFamily="2" charset="2"/>
              <a:buChar char="§"/>
              <a:defRPr sz="2400">
                <a:solidFill>
                  <a:srgbClr val="595959"/>
                </a:solidFill>
                <a:latin typeface="Arial" charset="0"/>
                <a:cs typeface="Arial" charset="0"/>
              </a:defRPr>
            </a:lvl3pPr>
            <a:lvl4pPr marL="1600200" indent="-228600">
              <a:spcBef>
                <a:spcPts val="600"/>
              </a:spcBef>
              <a:spcAft>
                <a:spcPts val="600"/>
              </a:spcAft>
              <a:buClr>
                <a:srgbClr val="AF2626"/>
              </a:buClr>
              <a:buFont typeface="Wingdings" pitchFamily="2" charset="2"/>
              <a:buChar char="§"/>
              <a:defRPr sz="2200">
                <a:solidFill>
                  <a:srgbClr val="595959"/>
                </a:solidFill>
                <a:latin typeface="Arial" charset="0"/>
                <a:cs typeface="Arial" charset="0"/>
              </a:defRPr>
            </a:lvl4pPr>
            <a:lvl5pPr marL="2057400" indent="-228600">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5pPr>
            <a:lvl6pPr marL="2514600" indent="-228600" fontAlgn="base">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6pPr>
            <a:lvl7pPr marL="2971800" indent="-228600" fontAlgn="base">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7pPr>
            <a:lvl8pPr marL="3429000" indent="-228600" fontAlgn="base">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8pPr>
            <a:lvl9pPr marL="3886200" indent="-228600" fontAlgn="base">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9pPr>
          </a:lstStyle>
          <a:p>
            <a:pPr marL="0" indent="0" eaLnBrk="0" hangingPunct="0">
              <a:spcBef>
                <a:spcPct val="20000"/>
              </a:spcBef>
              <a:spcAft>
                <a:spcPct val="0"/>
              </a:spcAft>
              <a:buClr>
                <a:srgbClr val="C00000"/>
              </a:buClr>
              <a:buSzPct val="60000"/>
              <a:buNone/>
            </a:pPr>
            <a:r>
              <a:rPr lang="en-US" altLang="en-US" sz="2200" b="1" dirty="0">
                <a:solidFill>
                  <a:srgbClr val="01243D"/>
                </a:solidFill>
                <a:latin typeface="Arial" panose="020B0604020202020204" pitchFamily="34" charset="0"/>
                <a:cs typeface="Arial" panose="020B0604020202020204" pitchFamily="34" charset="0"/>
              </a:rPr>
              <a:t>Integrity	</a:t>
            </a:r>
          </a:p>
        </p:txBody>
      </p:sp>
      <p:sp>
        <p:nvSpPr>
          <p:cNvPr id="27" name="Rectangle 19"/>
          <p:cNvSpPr>
            <a:spLocks noChangeArrowheads="1"/>
          </p:cNvSpPr>
          <p:nvPr/>
        </p:nvSpPr>
        <p:spPr bwMode="auto">
          <a:xfrm>
            <a:off x="6553200" y="5029200"/>
            <a:ext cx="3124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600"/>
              </a:spcBef>
              <a:spcAft>
                <a:spcPts val="600"/>
              </a:spcAft>
              <a:buClr>
                <a:srgbClr val="AF2626"/>
              </a:buClr>
              <a:buFont typeface="Wingdings" pitchFamily="2" charset="2"/>
              <a:buChar char="§"/>
              <a:defRPr sz="2800">
                <a:solidFill>
                  <a:srgbClr val="595959"/>
                </a:solidFill>
                <a:latin typeface="Arial" charset="0"/>
                <a:cs typeface="Arial" charset="0"/>
              </a:defRPr>
            </a:lvl1pPr>
            <a:lvl2pPr marL="742950" indent="-285750">
              <a:spcBef>
                <a:spcPts val="600"/>
              </a:spcBef>
              <a:spcAft>
                <a:spcPts val="600"/>
              </a:spcAft>
              <a:buClr>
                <a:srgbClr val="AF2626"/>
              </a:buClr>
              <a:buFont typeface="Wingdings" pitchFamily="2" charset="2"/>
              <a:buChar char="§"/>
              <a:defRPr sz="2600">
                <a:solidFill>
                  <a:srgbClr val="595959"/>
                </a:solidFill>
                <a:latin typeface="Arial" charset="0"/>
                <a:cs typeface="Arial" charset="0"/>
              </a:defRPr>
            </a:lvl2pPr>
            <a:lvl3pPr marL="1143000" indent="-228600">
              <a:spcBef>
                <a:spcPts val="600"/>
              </a:spcBef>
              <a:spcAft>
                <a:spcPts val="600"/>
              </a:spcAft>
              <a:buClr>
                <a:srgbClr val="AF2626"/>
              </a:buClr>
              <a:buFont typeface="Wingdings" pitchFamily="2" charset="2"/>
              <a:buChar char="§"/>
              <a:defRPr sz="2400">
                <a:solidFill>
                  <a:srgbClr val="595959"/>
                </a:solidFill>
                <a:latin typeface="Arial" charset="0"/>
                <a:cs typeface="Arial" charset="0"/>
              </a:defRPr>
            </a:lvl3pPr>
            <a:lvl4pPr marL="1600200" indent="-228600">
              <a:spcBef>
                <a:spcPts val="600"/>
              </a:spcBef>
              <a:spcAft>
                <a:spcPts val="600"/>
              </a:spcAft>
              <a:buClr>
                <a:srgbClr val="AF2626"/>
              </a:buClr>
              <a:buFont typeface="Wingdings" pitchFamily="2" charset="2"/>
              <a:buChar char="§"/>
              <a:defRPr sz="2200">
                <a:solidFill>
                  <a:srgbClr val="595959"/>
                </a:solidFill>
                <a:latin typeface="Arial" charset="0"/>
                <a:cs typeface="Arial" charset="0"/>
              </a:defRPr>
            </a:lvl4pPr>
            <a:lvl5pPr marL="2057400" indent="-228600">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5pPr>
            <a:lvl6pPr marL="2514600" indent="-228600" fontAlgn="base">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6pPr>
            <a:lvl7pPr marL="2971800" indent="-228600" fontAlgn="base">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7pPr>
            <a:lvl8pPr marL="3429000" indent="-228600" fontAlgn="base">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8pPr>
            <a:lvl9pPr marL="3886200" indent="-228600" fontAlgn="base">
              <a:spcBef>
                <a:spcPts val="600"/>
              </a:spcBef>
              <a:spcAft>
                <a:spcPts val="600"/>
              </a:spcAft>
              <a:buClr>
                <a:srgbClr val="AF2626"/>
              </a:buClr>
              <a:buFont typeface="Wingdings" pitchFamily="2" charset="2"/>
              <a:buChar char="§"/>
              <a:defRPr sz="2000">
                <a:solidFill>
                  <a:srgbClr val="595959"/>
                </a:solidFill>
                <a:latin typeface="Arial" charset="0"/>
                <a:cs typeface="Arial" charset="0"/>
              </a:defRPr>
            </a:lvl9pPr>
          </a:lstStyle>
          <a:p>
            <a:pPr eaLnBrk="0" hangingPunct="0">
              <a:spcBef>
                <a:spcPct val="20000"/>
              </a:spcBef>
              <a:spcAft>
                <a:spcPct val="0"/>
              </a:spcAft>
              <a:buClr>
                <a:srgbClr val="01243D"/>
              </a:buClr>
              <a:buSzPct val="60000"/>
              <a:buFont typeface="Wingdings" pitchFamily="2" charset="2"/>
              <a:buNone/>
            </a:pPr>
            <a:r>
              <a:rPr lang="en-US" altLang="en-US" sz="2200" b="1" dirty="0">
                <a:solidFill>
                  <a:srgbClr val="01243D"/>
                </a:solidFill>
                <a:latin typeface="Arial" panose="020B0604020202020204" pitchFamily="34" charset="0"/>
                <a:cs typeface="Arial" panose="020B0604020202020204" pitchFamily="34" charset="0"/>
              </a:rPr>
              <a:t>Judgmental</a:t>
            </a:r>
          </a:p>
        </p:txBody>
      </p:sp>
      <p:sp>
        <p:nvSpPr>
          <p:cNvPr id="28" name="Line 20"/>
          <p:cNvSpPr>
            <a:spLocks noChangeShapeType="1"/>
          </p:cNvSpPr>
          <p:nvPr/>
        </p:nvSpPr>
        <p:spPr bwMode="auto">
          <a:xfrm>
            <a:off x="4419600" y="5257800"/>
            <a:ext cx="2133600" cy="0"/>
          </a:xfrm>
          <a:prstGeom prst="line">
            <a:avLst/>
          </a:prstGeom>
          <a:noFill/>
          <a:ln w="762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0921083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nodeType="clickEffect">
                                  <p:stCondLst>
                                    <p:cond delay="0"/>
                                  </p:stCondLst>
                                  <p:childTnLst>
                                    <p:set>
                                      <p:cBhvr>
                                        <p:cTn id="6" dur="1" fill="hold">
                                          <p:stCondLst>
                                            <p:cond delay="0"/>
                                          </p:stCondLst>
                                        </p:cTn>
                                        <p:tgtEl>
                                          <p:spTgt spid="74764">
                                            <p:txEl>
                                              <p:pRg st="0" end="0"/>
                                            </p:txEl>
                                          </p:spTgt>
                                        </p:tgtEl>
                                        <p:attrNameLst>
                                          <p:attrName>style.visibility</p:attrName>
                                        </p:attrNameLst>
                                      </p:cBhvr>
                                      <p:to>
                                        <p:strVal val="visible"/>
                                      </p:to>
                                    </p:set>
                                    <p:animEffect transition="in" filter="wipe(up)">
                                      <p:cBhvr>
                                        <p:cTn id="7" dur="1000"/>
                                        <p:tgtEl>
                                          <p:spTgt spid="74764">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7" presetClass="entr" presetSubtype="8" fill="hold" grpId="0" nodeType="clickEffect">
                                  <p:stCondLst>
                                    <p:cond delay="0"/>
                                  </p:stCondLst>
                                  <p:childTnLst>
                                    <p:set>
                                      <p:cBhvr>
                                        <p:cTn id="11" dur="1" fill="hold">
                                          <p:stCondLst>
                                            <p:cond delay="0"/>
                                          </p:stCondLst>
                                        </p:cTn>
                                        <p:tgtEl>
                                          <p:spTgt spid="74766"/>
                                        </p:tgtEl>
                                        <p:attrNameLst>
                                          <p:attrName>style.visibility</p:attrName>
                                        </p:attrNameLst>
                                      </p:cBhvr>
                                      <p:to>
                                        <p:strVal val="visible"/>
                                      </p:to>
                                    </p:set>
                                    <p:anim calcmode="lin" valueType="num">
                                      <p:cBhvr>
                                        <p:cTn id="12" dur="500" fill="hold"/>
                                        <p:tgtEl>
                                          <p:spTgt spid="74766"/>
                                        </p:tgtEl>
                                        <p:attrNameLst>
                                          <p:attrName>ppt_x</p:attrName>
                                        </p:attrNameLst>
                                      </p:cBhvr>
                                      <p:tavLst>
                                        <p:tav tm="0">
                                          <p:val>
                                            <p:strVal val="#ppt_x-#ppt_w/2"/>
                                          </p:val>
                                        </p:tav>
                                        <p:tav tm="100000">
                                          <p:val>
                                            <p:strVal val="#ppt_x"/>
                                          </p:val>
                                        </p:tav>
                                      </p:tavLst>
                                    </p:anim>
                                    <p:anim calcmode="lin" valueType="num">
                                      <p:cBhvr>
                                        <p:cTn id="13" dur="500" fill="hold"/>
                                        <p:tgtEl>
                                          <p:spTgt spid="74766"/>
                                        </p:tgtEl>
                                        <p:attrNameLst>
                                          <p:attrName>ppt_y</p:attrName>
                                        </p:attrNameLst>
                                      </p:cBhvr>
                                      <p:tavLst>
                                        <p:tav tm="0">
                                          <p:val>
                                            <p:strVal val="#ppt_y"/>
                                          </p:val>
                                        </p:tav>
                                        <p:tav tm="100000">
                                          <p:val>
                                            <p:strVal val="#ppt_y"/>
                                          </p:val>
                                        </p:tav>
                                      </p:tavLst>
                                    </p:anim>
                                    <p:anim calcmode="lin" valueType="num">
                                      <p:cBhvr>
                                        <p:cTn id="14" dur="500" fill="hold"/>
                                        <p:tgtEl>
                                          <p:spTgt spid="74766"/>
                                        </p:tgtEl>
                                        <p:attrNameLst>
                                          <p:attrName>ppt_w</p:attrName>
                                        </p:attrNameLst>
                                      </p:cBhvr>
                                      <p:tavLst>
                                        <p:tav tm="0">
                                          <p:val>
                                            <p:fltVal val="0"/>
                                          </p:val>
                                        </p:tav>
                                        <p:tav tm="100000">
                                          <p:val>
                                            <p:strVal val="#ppt_w"/>
                                          </p:val>
                                        </p:tav>
                                      </p:tavLst>
                                    </p:anim>
                                    <p:anim calcmode="lin" valueType="num">
                                      <p:cBhvr>
                                        <p:cTn id="15" dur="500" fill="hold"/>
                                        <p:tgtEl>
                                          <p:spTgt spid="74766"/>
                                        </p:tgtEl>
                                        <p:attrNameLst>
                                          <p:attrName>ppt_h</p:attrName>
                                        </p:attrNameLst>
                                      </p:cBhvr>
                                      <p:tavLst>
                                        <p:tav tm="0">
                                          <p:val>
                                            <p:strVal val="#ppt_h"/>
                                          </p:val>
                                        </p:tav>
                                        <p:tav tm="100000">
                                          <p:val>
                                            <p:strVal val="#ppt_h"/>
                                          </p:val>
                                        </p:tav>
                                      </p:tavLst>
                                    </p:anim>
                                  </p:childTnLst>
                                </p:cTn>
                              </p:par>
                            </p:childTnLst>
                          </p:cTn>
                        </p:par>
                        <p:par>
                          <p:cTn id="16" fill="hold" nodeType="afterGroup">
                            <p:stCondLst>
                              <p:cond delay="500"/>
                            </p:stCondLst>
                            <p:childTnLst>
                              <p:par>
                                <p:cTn id="17" presetID="17" presetClass="entr" presetSubtype="8" fill="hold" nodeType="afterEffect">
                                  <p:stCondLst>
                                    <p:cond delay="0"/>
                                  </p:stCondLst>
                                  <p:childTnLst>
                                    <p:set>
                                      <p:cBhvr>
                                        <p:cTn id="18" dur="1" fill="hold">
                                          <p:stCondLst>
                                            <p:cond delay="0"/>
                                          </p:stCondLst>
                                        </p:cTn>
                                        <p:tgtEl>
                                          <p:spTgt spid="74765">
                                            <p:txEl>
                                              <p:pRg st="0" end="0"/>
                                            </p:txEl>
                                          </p:spTgt>
                                        </p:tgtEl>
                                        <p:attrNameLst>
                                          <p:attrName>style.visibility</p:attrName>
                                        </p:attrNameLst>
                                      </p:cBhvr>
                                      <p:to>
                                        <p:strVal val="visible"/>
                                      </p:to>
                                    </p:set>
                                    <p:anim calcmode="lin" valueType="num">
                                      <p:cBhvr>
                                        <p:cTn id="19" dur="500" fill="hold"/>
                                        <p:tgtEl>
                                          <p:spTgt spid="74765">
                                            <p:txEl>
                                              <p:pRg st="0" end="0"/>
                                            </p:txEl>
                                          </p:spTgt>
                                        </p:tgtEl>
                                        <p:attrNameLst>
                                          <p:attrName>ppt_x</p:attrName>
                                        </p:attrNameLst>
                                      </p:cBhvr>
                                      <p:tavLst>
                                        <p:tav tm="0">
                                          <p:val>
                                            <p:strVal val="#ppt_x-#ppt_w/2"/>
                                          </p:val>
                                        </p:tav>
                                        <p:tav tm="100000">
                                          <p:val>
                                            <p:strVal val="#ppt_x"/>
                                          </p:val>
                                        </p:tav>
                                      </p:tavLst>
                                    </p:anim>
                                    <p:anim calcmode="lin" valueType="num">
                                      <p:cBhvr>
                                        <p:cTn id="20" dur="500" fill="hold"/>
                                        <p:tgtEl>
                                          <p:spTgt spid="74765">
                                            <p:txEl>
                                              <p:pRg st="0" end="0"/>
                                            </p:txEl>
                                          </p:spTgt>
                                        </p:tgtEl>
                                        <p:attrNameLst>
                                          <p:attrName>ppt_y</p:attrName>
                                        </p:attrNameLst>
                                      </p:cBhvr>
                                      <p:tavLst>
                                        <p:tav tm="0">
                                          <p:val>
                                            <p:strVal val="#ppt_y"/>
                                          </p:val>
                                        </p:tav>
                                        <p:tav tm="100000">
                                          <p:val>
                                            <p:strVal val="#ppt_y"/>
                                          </p:val>
                                        </p:tav>
                                      </p:tavLst>
                                    </p:anim>
                                    <p:anim calcmode="lin" valueType="num">
                                      <p:cBhvr>
                                        <p:cTn id="21" dur="500" fill="hold"/>
                                        <p:tgtEl>
                                          <p:spTgt spid="74765">
                                            <p:txEl>
                                              <p:pRg st="0" end="0"/>
                                            </p:txEl>
                                          </p:spTgt>
                                        </p:tgtEl>
                                        <p:attrNameLst>
                                          <p:attrName>ppt_w</p:attrName>
                                        </p:attrNameLst>
                                      </p:cBhvr>
                                      <p:tavLst>
                                        <p:tav tm="0">
                                          <p:val>
                                            <p:fltVal val="0"/>
                                          </p:val>
                                        </p:tav>
                                        <p:tav tm="100000">
                                          <p:val>
                                            <p:strVal val="#ppt_w"/>
                                          </p:val>
                                        </p:tav>
                                      </p:tavLst>
                                    </p:anim>
                                    <p:anim calcmode="lin" valueType="num">
                                      <p:cBhvr>
                                        <p:cTn id="22" dur="500" fill="hold"/>
                                        <p:tgtEl>
                                          <p:spTgt spid="74765">
                                            <p:txEl>
                                              <p:pRg st="0" end="0"/>
                                            </p:txEl>
                                          </p:spTgt>
                                        </p:tgtEl>
                                        <p:attrNameLst>
                                          <p:attrName>ppt_h</p:attrName>
                                        </p:attrNameLst>
                                      </p:cBhvr>
                                      <p:tavLst>
                                        <p:tav tm="0">
                                          <p:val>
                                            <p:strVal val="#ppt_h"/>
                                          </p:val>
                                        </p:tav>
                                        <p:tav tm="100000">
                                          <p:val>
                                            <p:strVal val="#ppt_h"/>
                                          </p:val>
                                        </p:tav>
                                      </p:tavLst>
                                    </p:anim>
                                  </p:childTnLst>
                                </p:cTn>
                              </p:par>
                              <p:par>
                                <p:cTn id="23" presetID="22" presetClass="entr" presetSubtype="1" fill="hold" nodeType="withEffect">
                                  <p:stCondLst>
                                    <p:cond delay="0"/>
                                  </p:stCondLst>
                                  <p:childTnLst>
                                    <p:set>
                                      <p:cBhvr>
                                        <p:cTn id="24" dur="1" fill="hold">
                                          <p:stCondLst>
                                            <p:cond delay="0"/>
                                          </p:stCondLst>
                                        </p:cTn>
                                        <p:tgtEl>
                                          <p:spTgt spid="17">
                                            <p:txEl>
                                              <p:pRg st="0" end="0"/>
                                            </p:txEl>
                                          </p:spTgt>
                                        </p:tgtEl>
                                        <p:attrNameLst>
                                          <p:attrName>style.visibility</p:attrName>
                                        </p:attrNameLst>
                                      </p:cBhvr>
                                      <p:to>
                                        <p:strVal val="visible"/>
                                      </p:to>
                                    </p:set>
                                    <p:animEffect transition="in" filter="wipe(up)">
                                      <p:cBhvr>
                                        <p:cTn id="25" dur="1000"/>
                                        <p:tgtEl>
                                          <p:spTgt spid="17">
                                            <p:txEl>
                                              <p:pRg st="0" end="0"/>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7" presetClass="entr" presetSubtype="8" fill="hold" grpId="0" nodeType="clickEffect">
                                  <p:stCondLst>
                                    <p:cond delay="0"/>
                                  </p:stCondLst>
                                  <p:childTnLst>
                                    <p:set>
                                      <p:cBhvr>
                                        <p:cTn id="29" dur="1" fill="hold">
                                          <p:stCondLst>
                                            <p:cond delay="0"/>
                                          </p:stCondLst>
                                        </p:cTn>
                                        <p:tgtEl>
                                          <p:spTgt spid="19"/>
                                        </p:tgtEl>
                                        <p:attrNameLst>
                                          <p:attrName>style.visibility</p:attrName>
                                        </p:attrNameLst>
                                      </p:cBhvr>
                                      <p:to>
                                        <p:strVal val="visible"/>
                                      </p:to>
                                    </p:set>
                                    <p:anim calcmode="lin" valueType="num">
                                      <p:cBhvr>
                                        <p:cTn id="30" dur="500" fill="hold"/>
                                        <p:tgtEl>
                                          <p:spTgt spid="19"/>
                                        </p:tgtEl>
                                        <p:attrNameLst>
                                          <p:attrName>ppt_x</p:attrName>
                                        </p:attrNameLst>
                                      </p:cBhvr>
                                      <p:tavLst>
                                        <p:tav tm="0">
                                          <p:val>
                                            <p:strVal val="#ppt_x-#ppt_w/2"/>
                                          </p:val>
                                        </p:tav>
                                        <p:tav tm="100000">
                                          <p:val>
                                            <p:strVal val="#ppt_x"/>
                                          </p:val>
                                        </p:tav>
                                      </p:tavLst>
                                    </p:anim>
                                    <p:anim calcmode="lin" valueType="num">
                                      <p:cBhvr>
                                        <p:cTn id="31" dur="500" fill="hold"/>
                                        <p:tgtEl>
                                          <p:spTgt spid="19"/>
                                        </p:tgtEl>
                                        <p:attrNameLst>
                                          <p:attrName>ppt_y</p:attrName>
                                        </p:attrNameLst>
                                      </p:cBhvr>
                                      <p:tavLst>
                                        <p:tav tm="0">
                                          <p:val>
                                            <p:strVal val="#ppt_y"/>
                                          </p:val>
                                        </p:tav>
                                        <p:tav tm="100000">
                                          <p:val>
                                            <p:strVal val="#ppt_y"/>
                                          </p:val>
                                        </p:tav>
                                      </p:tavLst>
                                    </p:anim>
                                    <p:anim calcmode="lin" valueType="num">
                                      <p:cBhvr>
                                        <p:cTn id="32" dur="500" fill="hold"/>
                                        <p:tgtEl>
                                          <p:spTgt spid="19"/>
                                        </p:tgtEl>
                                        <p:attrNameLst>
                                          <p:attrName>ppt_w</p:attrName>
                                        </p:attrNameLst>
                                      </p:cBhvr>
                                      <p:tavLst>
                                        <p:tav tm="0">
                                          <p:val>
                                            <p:fltVal val="0"/>
                                          </p:val>
                                        </p:tav>
                                        <p:tav tm="100000">
                                          <p:val>
                                            <p:strVal val="#ppt_w"/>
                                          </p:val>
                                        </p:tav>
                                      </p:tavLst>
                                    </p:anim>
                                    <p:anim calcmode="lin" valueType="num">
                                      <p:cBhvr>
                                        <p:cTn id="33" dur="500" fill="hold"/>
                                        <p:tgtEl>
                                          <p:spTgt spid="19"/>
                                        </p:tgtEl>
                                        <p:attrNameLst>
                                          <p:attrName>ppt_h</p:attrName>
                                        </p:attrNameLst>
                                      </p:cBhvr>
                                      <p:tavLst>
                                        <p:tav tm="0">
                                          <p:val>
                                            <p:strVal val="#ppt_h"/>
                                          </p:val>
                                        </p:tav>
                                        <p:tav tm="100000">
                                          <p:val>
                                            <p:strVal val="#ppt_h"/>
                                          </p:val>
                                        </p:tav>
                                      </p:tavLst>
                                    </p:anim>
                                  </p:childTnLst>
                                </p:cTn>
                              </p:par>
                            </p:childTnLst>
                          </p:cTn>
                        </p:par>
                        <p:par>
                          <p:cTn id="34" fill="hold">
                            <p:stCondLst>
                              <p:cond delay="500"/>
                            </p:stCondLst>
                            <p:childTnLst>
                              <p:par>
                                <p:cTn id="35" presetID="17" presetClass="entr" presetSubtype="8" fill="hold" nodeType="afterEffect">
                                  <p:stCondLst>
                                    <p:cond delay="0"/>
                                  </p:stCondLst>
                                  <p:childTnLst>
                                    <p:set>
                                      <p:cBhvr>
                                        <p:cTn id="36" dur="1" fill="hold">
                                          <p:stCondLst>
                                            <p:cond delay="0"/>
                                          </p:stCondLst>
                                        </p:cTn>
                                        <p:tgtEl>
                                          <p:spTgt spid="18">
                                            <p:txEl>
                                              <p:pRg st="0" end="0"/>
                                            </p:txEl>
                                          </p:spTgt>
                                        </p:tgtEl>
                                        <p:attrNameLst>
                                          <p:attrName>style.visibility</p:attrName>
                                        </p:attrNameLst>
                                      </p:cBhvr>
                                      <p:to>
                                        <p:strVal val="visible"/>
                                      </p:to>
                                    </p:set>
                                    <p:anim calcmode="lin" valueType="num">
                                      <p:cBhvr>
                                        <p:cTn id="37" dur="500" fill="hold"/>
                                        <p:tgtEl>
                                          <p:spTgt spid="18">
                                            <p:txEl>
                                              <p:pRg st="0" end="0"/>
                                            </p:txEl>
                                          </p:spTgt>
                                        </p:tgtEl>
                                        <p:attrNameLst>
                                          <p:attrName>ppt_x</p:attrName>
                                        </p:attrNameLst>
                                      </p:cBhvr>
                                      <p:tavLst>
                                        <p:tav tm="0">
                                          <p:val>
                                            <p:strVal val="#ppt_x-#ppt_w/2"/>
                                          </p:val>
                                        </p:tav>
                                        <p:tav tm="100000">
                                          <p:val>
                                            <p:strVal val="#ppt_x"/>
                                          </p:val>
                                        </p:tav>
                                      </p:tavLst>
                                    </p:anim>
                                    <p:anim calcmode="lin" valueType="num">
                                      <p:cBhvr>
                                        <p:cTn id="38" dur="500" fill="hold"/>
                                        <p:tgtEl>
                                          <p:spTgt spid="18">
                                            <p:txEl>
                                              <p:pRg st="0" end="0"/>
                                            </p:txEl>
                                          </p:spTgt>
                                        </p:tgtEl>
                                        <p:attrNameLst>
                                          <p:attrName>ppt_y</p:attrName>
                                        </p:attrNameLst>
                                      </p:cBhvr>
                                      <p:tavLst>
                                        <p:tav tm="0">
                                          <p:val>
                                            <p:strVal val="#ppt_y"/>
                                          </p:val>
                                        </p:tav>
                                        <p:tav tm="100000">
                                          <p:val>
                                            <p:strVal val="#ppt_y"/>
                                          </p:val>
                                        </p:tav>
                                      </p:tavLst>
                                    </p:anim>
                                    <p:anim calcmode="lin" valueType="num">
                                      <p:cBhvr>
                                        <p:cTn id="39" dur="500" fill="hold"/>
                                        <p:tgtEl>
                                          <p:spTgt spid="18">
                                            <p:txEl>
                                              <p:pRg st="0" end="0"/>
                                            </p:txEl>
                                          </p:spTgt>
                                        </p:tgtEl>
                                        <p:attrNameLst>
                                          <p:attrName>ppt_w</p:attrName>
                                        </p:attrNameLst>
                                      </p:cBhvr>
                                      <p:tavLst>
                                        <p:tav tm="0">
                                          <p:val>
                                            <p:fltVal val="0"/>
                                          </p:val>
                                        </p:tav>
                                        <p:tav tm="100000">
                                          <p:val>
                                            <p:strVal val="#ppt_w"/>
                                          </p:val>
                                        </p:tav>
                                      </p:tavLst>
                                    </p:anim>
                                    <p:anim calcmode="lin" valueType="num">
                                      <p:cBhvr>
                                        <p:cTn id="40" dur="500" fill="hold"/>
                                        <p:tgtEl>
                                          <p:spTgt spid="18">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41" fill="hold">
                      <p:stCondLst>
                        <p:cond delay="indefinite"/>
                      </p:stCondLst>
                      <p:childTnLst>
                        <p:par>
                          <p:cTn id="42" fill="hold">
                            <p:stCondLst>
                              <p:cond delay="0"/>
                            </p:stCondLst>
                            <p:childTnLst>
                              <p:par>
                                <p:cTn id="43" presetID="22" presetClass="entr" presetSubtype="1" fill="hold" nodeType="clickEffect">
                                  <p:stCondLst>
                                    <p:cond delay="0"/>
                                  </p:stCondLst>
                                  <p:childTnLst>
                                    <p:set>
                                      <p:cBhvr>
                                        <p:cTn id="44" dur="1" fill="hold">
                                          <p:stCondLst>
                                            <p:cond delay="0"/>
                                          </p:stCondLst>
                                        </p:cTn>
                                        <p:tgtEl>
                                          <p:spTgt spid="20">
                                            <p:txEl>
                                              <p:pRg st="0" end="0"/>
                                            </p:txEl>
                                          </p:spTgt>
                                        </p:tgtEl>
                                        <p:attrNameLst>
                                          <p:attrName>style.visibility</p:attrName>
                                        </p:attrNameLst>
                                      </p:cBhvr>
                                      <p:to>
                                        <p:strVal val="visible"/>
                                      </p:to>
                                    </p:set>
                                    <p:animEffect transition="in" filter="wipe(up)">
                                      <p:cBhvr>
                                        <p:cTn id="45" dur="1000"/>
                                        <p:tgtEl>
                                          <p:spTgt spid="20">
                                            <p:txEl>
                                              <p:pRg st="0" end="0"/>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7" presetClass="entr" presetSubtype="8" fill="hold" grpId="0" nodeType="clickEffect">
                                  <p:stCondLst>
                                    <p:cond delay="0"/>
                                  </p:stCondLst>
                                  <p:childTnLst>
                                    <p:set>
                                      <p:cBhvr>
                                        <p:cTn id="49" dur="1" fill="hold">
                                          <p:stCondLst>
                                            <p:cond delay="0"/>
                                          </p:stCondLst>
                                        </p:cTn>
                                        <p:tgtEl>
                                          <p:spTgt spid="22"/>
                                        </p:tgtEl>
                                        <p:attrNameLst>
                                          <p:attrName>style.visibility</p:attrName>
                                        </p:attrNameLst>
                                      </p:cBhvr>
                                      <p:to>
                                        <p:strVal val="visible"/>
                                      </p:to>
                                    </p:set>
                                    <p:anim calcmode="lin" valueType="num">
                                      <p:cBhvr>
                                        <p:cTn id="50" dur="500" fill="hold"/>
                                        <p:tgtEl>
                                          <p:spTgt spid="22"/>
                                        </p:tgtEl>
                                        <p:attrNameLst>
                                          <p:attrName>ppt_x</p:attrName>
                                        </p:attrNameLst>
                                      </p:cBhvr>
                                      <p:tavLst>
                                        <p:tav tm="0">
                                          <p:val>
                                            <p:strVal val="#ppt_x-#ppt_w/2"/>
                                          </p:val>
                                        </p:tav>
                                        <p:tav tm="100000">
                                          <p:val>
                                            <p:strVal val="#ppt_x"/>
                                          </p:val>
                                        </p:tav>
                                      </p:tavLst>
                                    </p:anim>
                                    <p:anim calcmode="lin" valueType="num">
                                      <p:cBhvr>
                                        <p:cTn id="51" dur="500" fill="hold"/>
                                        <p:tgtEl>
                                          <p:spTgt spid="22"/>
                                        </p:tgtEl>
                                        <p:attrNameLst>
                                          <p:attrName>ppt_y</p:attrName>
                                        </p:attrNameLst>
                                      </p:cBhvr>
                                      <p:tavLst>
                                        <p:tav tm="0">
                                          <p:val>
                                            <p:strVal val="#ppt_y"/>
                                          </p:val>
                                        </p:tav>
                                        <p:tav tm="100000">
                                          <p:val>
                                            <p:strVal val="#ppt_y"/>
                                          </p:val>
                                        </p:tav>
                                      </p:tavLst>
                                    </p:anim>
                                    <p:anim calcmode="lin" valueType="num">
                                      <p:cBhvr>
                                        <p:cTn id="52" dur="500" fill="hold"/>
                                        <p:tgtEl>
                                          <p:spTgt spid="22"/>
                                        </p:tgtEl>
                                        <p:attrNameLst>
                                          <p:attrName>ppt_w</p:attrName>
                                        </p:attrNameLst>
                                      </p:cBhvr>
                                      <p:tavLst>
                                        <p:tav tm="0">
                                          <p:val>
                                            <p:fltVal val="0"/>
                                          </p:val>
                                        </p:tav>
                                        <p:tav tm="100000">
                                          <p:val>
                                            <p:strVal val="#ppt_w"/>
                                          </p:val>
                                        </p:tav>
                                      </p:tavLst>
                                    </p:anim>
                                    <p:anim calcmode="lin" valueType="num">
                                      <p:cBhvr>
                                        <p:cTn id="53" dur="500" fill="hold"/>
                                        <p:tgtEl>
                                          <p:spTgt spid="22"/>
                                        </p:tgtEl>
                                        <p:attrNameLst>
                                          <p:attrName>ppt_h</p:attrName>
                                        </p:attrNameLst>
                                      </p:cBhvr>
                                      <p:tavLst>
                                        <p:tav tm="0">
                                          <p:val>
                                            <p:strVal val="#ppt_h"/>
                                          </p:val>
                                        </p:tav>
                                        <p:tav tm="100000">
                                          <p:val>
                                            <p:strVal val="#ppt_h"/>
                                          </p:val>
                                        </p:tav>
                                      </p:tavLst>
                                    </p:anim>
                                  </p:childTnLst>
                                </p:cTn>
                              </p:par>
                            </p:childTnLst>
                          </p:cTn>
                        </p:par>
                        <p:par>
                          <p:cTn id="54" fill="hold">
                            <p:stCondLst>
                              <p:cond delay="500"/>
                            </p:stCondLst>
                            <p:childTnLst>
                              <p:par>
                                <p:cTn id="55" presetID="17" presetClass="entr" presetSubtype="8" fill="hold" nodeType="afterEffect">
                                  <p:stCondLst>
                                    <p:cond delay="0"/>
                                  </p:stCondLst>
                                  <p:childTnLst>
                                    <p:set>
                                      <p:cBhvr>
                                        <p:cTn id="56" dur="1" fill="hold">
                                          <p:stCondLst>
                                            <p:cond delay="0"/>
                                          </p:stCondLst>
                                        </p:cTn>
                                        <p:tgtEl>
                                          <p:spTgt spid="21">
                                            <p:txEl>
                                              <p:pRg st="0" end="0"/>
                                            </p:txEl>
                                          </p:spTgt>
                                        </p:tgtEl>
                                        <p:attrNameLst>
                                          <p:attrName>style.visibility</p:attrName>
                                        </p:attrNameLst>
                                      </p:cBhvr>
                                      <p:to>
                                        <p:strVal val="visible"/>
                                      </p:to>
                                    </p:set>
                                    <p:anim calcmode="lin" valueType="num">
                                      <p:cBhvr>
                                        <p:cTn id="57" dur="500" fill="hold"/>
                                        <p:tgtEl>
                                          <p:spTgt spid="21">
                                            <p:txEl>
                                              <p:pRg st="0" end="0"/>
                                            </p:txEl>
                                          </p:spTgt>
                                        </p:tgtEl>
                                        <p:attrNameLst>
                                          <p:attrName>ppt_x</p:attrName>
                                        </p:attrNameLst>
                                      </p:cBhvr>
                                      <p:tavLst>
                                        <p:tav tm="0">
                                          <p:val>
                                            <p:strVal val="#ppt_x-#ppt_w/2"/>
                                          </p:val>
                                        </p:tav>
                                        <p:tav tm="100000">
                                          <p:val>
                                            <p:strVal val="#ppt_x"/>
                                          </p:val>
                                        </p:tav>
                                      </p:tavLst>
                                    </p:anim>
                                    <p:anim calcmode="lin" valueType="num">
                                      <p:cBhvr>
                                        <p:cTn id="58" dur="500" fill="hold"/>
                                        <p:tgtEl>
                                          <p:spTgt spid="21">
                                            <p:txEl>
                                              <p:pRg st="0" end="0"/>
                                            </p:txEl>
                                          </p:spTgt>
                                        </p:tgtEl>
                                        <p:attrNameLst>
                                          <p:attrName>ppt_y</p:attrName>
                                        </p:attrNameLst>
                                      </p:cBhvr>
                                      <p:tavLst>
                                        <p:tav tm="0">
                                          <p:val>
                                            <p:strVal val="#ppt_y"/>
                                          </p:val>
                                        </p:tav>
                                        <p:tav tm="100000">
                                          <p:val>
                                            <p:strVal val="#ppt_y"/>
                                          </p:val>
                                        </p:tav>
                                      </p:tavLst>
                                    </p:anim>
                                    <p:anim calcmode="lin" valueType="num">
                                      <p:cBhvr>
                                        <p:cTn id="59" dur="500" fill="hold"/>
                                        <p:tgtEl>
                                          <p:spTgt spid="21">
                                            <p:txEl>
                                              <p:pRg st="0" end="0"/>
                                            </p:txEl>
                                          </p:spTgt>
                                        </p:tgtEl>
                                        <p:attrNameLst>
                                          <p:attrName>ppt_w</p:attrName>
                                        </p:attrNameLst>
                                      </p:cBhvr>
                                      <p:tavLst>
                                        <p:tav tm="0">
                                          <p:val>
                                            <p:fltVal val="0"/>
                                          </p:val>
                                        </p:tav>
                                        <p:tav tm="100000">
                                          <p:val>
                                            <p:strVal val="#ppt_w"/>
                                          </p:val>
                                        </p:tav>
                                      </p:tavLst>
                                    </p:anim>
                                    <p:anim calcmode="lin" valueType="num">
                                      <p:cBhvr>
                                        <p:cTn id="60" dur="500" fill="hold"/>
                                        <p:tgtEl>
                                          <p:spTgt spid="21">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61" fill="hold">
                      <p:stCondLst>
                        <p:cond delay="indefinite"/>
                      </p:stCondLst>
                      <p:childTnLst>
                        <p:par>
                          <p:cTn id="62" fill="hold">
                            <p:stCondLst>
                              <p:cond delay="0"/>
                            </p:stCondLst>
                            <p:childTnLst>
                              <p:par>
                                <p:cTn id="63" presetID="22" presetClass="entr" presetSubtype="1" fill="hold" nodeType="clickEffect">
                                  <p:stCondLst>
                                    <p:cond delay="0"/>
                                  </p:stCondLst>
                                  <p:childTnLst>
                                    <p:set>
                                      <p:cBhvr>
                                        <p:cTn id="64" dur="1" fill="hold">
                                          <p:stCondLst>
                                            <p:cond delay="0"/>
                                          </p:stCondLst>
                                        </p:cTn>
                                        <p:tgtEl>
                                          <p:spTgt spid="23">
                                            <p:txEl>
                                              <p:pRg st="0" end="0"/>
                                            </p:txEl>
                                          </p:spTgt>
                                        </p:tgtEl>
                                        <p:attrNameLst>
                                          <p:attrName>style.visibility</p:attrName>
                                        </p:attrNameLst>
                                      </p:cBhvr>
                                      <p:to>
                                        <p:strVal val="visible"/>
                                      </p:to>
                                    </p:set>
                                    <p:animEffect transition="in" filter="wipe(up)">
                                      <p:cBhvr>
                                        <p:cTn id="65" dur="1000"/>
                                        <p:tgtEl>
                                          <p:spTgt spid="23">
                                            <p:txEl>
                                              <p:pRg st="0" end="0"/>
                                            </p:txEl>
                                          </p:spTgt>
                                        </p:tgtEl>
                                      </p:cBhvr>
                                    </p:animEffect>
                                  </p:childTnLst>
                                </p:cTn>
                              </p:par>
                            </p:childTnLst>
                          </p:cTn>
                        </p:par>
                      </p:childTnLst>
                    </p:cTn>
                  </p:par>
                  <p:par>
                    <p:cTn id="66" fill="hold">
                      <p:stCondLst>
                        <p:cond delay="indefinite"/>
                      </p:stCondLst>
                      <p:childTnLst>
                        <p:par>
                          <p:cTn id="67" fill="hold">
                            <p:stCondLst>
                              <p:cond delay="0"/>
                            </p:stCondLst>
                            <p:childTnLst>
                              <p:par>
                                <p:cTn id="68" presetID="17" presetClass="entr" presetSubtype="8" fill="hold" grpId="0" nodeType="clickEffect">
                                  <p:stCondLst>
                                    <p:cond delay="0"/>
                                  </p:stCondLst>
                                  <p:childTnLst>
                                    <p:set>
                                      <p:cBhvr>
                                        <p:cTn id="69" dur="1" fill="hold">
                                          <p:stCondLst>
                                            <p:cond delay="0"/>
                                          </p:stCondLst>
                                        </p:cTn>
                                        <p:tgtEl>
                                          <p:spTgt spid="25"/>
                                        </p:tgtEl>
                                        <p:attrNameLst>
                                          <p:attrName>style.visibility</p:attrName>
                                        </p:attrNameLst>
                                      </p:cBhvr>
                                      <p:to>
                                        <p:strVal val="visible"/>
                                      </p:to>
                                    </p:set>
                                    <p:anim calcmode="lin" valueType="num">
                                      <p:cBhvr>
                                        <p:cTn id="70" dur="500" fill="hold"/>
                                        <p:tgtEl>
                                          <p:spTgt spid="25"/>
                                        </p:tgtEl>
                                        <p:attrNameLst>
                                          <p:attrName>ppt_x</p:attrName>
                                        </p:attrNameLst>
                                      </p:cBhvr>
                                      <p:tavLst>
                                        <p:tav tm="0">
                                          <p:val>
                                            <p:strVal val="#ppt_x-#ppt_w/2"/>
                                          </p:val>
                                        </p:tav>
                                        <p:tav tm="100000">
                                          <p:val>
                                            <p:strVal val="#ppt_x"/>
                                          </p:val>
                                        </p:tav>
                                      </p:tavLst>
                                    </p:anim>
                                    <p:anim calcmode="lin" valueType="num">
                                      <p:cBhvr>
                                        <p:cTn id="71" dur="500" fill="hold"/>
                                        <p:tgtEl>
                                          <p:spTgt spid="25"/>
                                        </p:tgtEl>
                                        <p:attrNameLst>
                                          <p:attrName>ppt_y</p:attrName>
                                        </p:attrNameLst>
                                      </p:cBhvr>
                                      <p:tavLst>
                                        <p:tav tm="0">
                                          <p:val>
                                            <p:strVal val="#ppt_y"/>
                                          </p:val>
                                        </p:tav>
                                        <p:tav tm="100000">
                                          <p:val>
                                            <p:strVal val="#ppt_y"/>
                                          </p:val>
                                        </p:tav>
                                      </p:tavLst>
                                    </p:anim>
                                    <p:anim calcmode="lin" valueType="num">
                                      <p:cBhvr>
                                        <p:cTn id="72" dur="500" fill="hold"/>
                                        <p:tgtEl>
                                          <p:spTgt spid="25"/>
                                        </p:tgtEl>
                                        <p:attrNameLst>
                                          <p:attrName>ppt_w</p:attrName>
                                        </p:attrNameLst>
                                      </p:cBhvr>
                                      <p:tavLst>
                                        <p:tav tm="0">
                                          <p:val>
                                            <p:fltVal val="0"/>
                                          </p:val>
                                        </p:tav>
                                        <p:tav tm="100000">
                                          <p:val>
                                            <p:strVal val="#ppt_w"/>
                                          </p:val>
                                        </p:tav>
                                      </p:tavLst>
                                    </p:anim>
                                    <p:anim calcmode="lin" valueType="num">
                                      <p:cBhvr>
                                        <p:cTn id="73" dur="500" fill="hold"/>
                                        <p:tgtEl>
                                          <p:spTgt spid="25"/>
                                        </p:tgtEl>
                                        <p:attrNameLst>
                                          <p:attrName>ppt_h</p:attrName>
                                        </p:attrNameLst>
                                      </p:cBhvr>
                                      <p:tavLst>
                                        <p:tav tm="0">
                                          <p:val>
                                            <p:strVal val="#ppt_h"/>
                                          </p:val>
                                        </p:tav>
                                        <p:tav tm="100000">
                                          <p:val>
                                            <p:strVal val="#ppt_h"/>
                                          </p:val>
                                        </p:tav>
                                      </p:tavLst>
                                    </p:anim>
                                  </p:childTnLst>
                                </p:cTn>
                              </p:par>
                            </p:childTnLst>
                          </p:cTn>
                        </p:par>
                        <p:par>
                          <p:cTn id="74" fill="hold">
                            <p:stCondLst>
                              <p:cond delay="500"/>
                            </p:stCondLst>
                            <p:childTnLst>
                              <p:par>
                                <p:cTn id="75" presetID="17" presetClass="entr" presetSubtype="8" fill="hold" nodeType="afterEffect">
                                  <p:stCondLst>
                                    <p:cond delay="0"/>
                                  </p:stCondLst>
                                  <p:childTnLst>
                                    <p:set>
                                      <p:cBhvr>
                                        <p:cTn id="76" dur="1" fill="hold">
                                          <p:stCondLst>
                                            <p:cond delay="0"/>
                                          </p:stCondLst>
                                        </p:cTn>
                                        <p:tgtEl>
                                          <p:spTgt spid="24">
                                            <p:txEl>
                                              <p:pRg st="0" end="0"/>
                                            </p:txEl>
                                          </p:spTgt>
                                        </p:tgtEl>
                                        <p:attrNameLst>
                                          <p:attrName>style.visibility</p:attrName>
                                        </p:attrNameLst>
                                      </p:cBhvr>
                                      <p:to>
                                        <p:strVal val="visible"/>
                                      </p:to>
                                    </p:set>
                                    <p:anim calcmode="lin" valueType="num">
                                      <p:cBhvr>
                                        <p:cTn id="77" dur="500" fill="hold"/>
                                        <p:tgtEl>
                                          <p:spTgt spid="24">
                                            <p:txEl>
                                              <p:pRg st="0" end="0"/>
                                            </p:txEl>
                                          </p:spTgt>
                                        </p:tgtEl>
                                        <p:attrNameLst>
                                          <p:attrName>ppt_x</p:attrName>
                                        </p:attrNameLst>
                                      </p:cBhvr>
                                      <p:tavLst>
                                        <p:tav tm="0">
                                          <p:val>
                                            <p:strVal val="#ppt_x-#ppt_w/2"/>
                                          </p:val>
                                        </p:tav>
                                        <p:tav tm="100000">
                                          <p:val>
                                            <p:strVal val="#ppt_x"/>
                                          </p:val>
                                        </p:tav>
                                      </p:tavLst>
                                    </p:anim>
                                    <p:anim calcmode="lin" valueType="num">
                                      <p:cBhvr>
                                        <p:cTn id="78" dur="500" fill="hold"/>
                                        <p:tgtEl>
                                          <p:spTgt spid="24">
                                            <p:txEl>
                                              <p:pRg st="0" end="0"/>
                                            </p:txEl>
                                          </p:spTgt>
                                        </p:tgtEl>
                                        <p:attrNameLst>
                                          <p:attrName>ppt_y</p:attrName>
                                        </p:attrNameLst>
                                      </p:cBhvr>
                                      <p:tavLst>
                                        <p:tav tm="0">
                                          <p:val>
                                            <p:strVal val="#ppt_y"/>
                                          </p:val>
                                        </p:tav>
                                        <p:tav tm="100000">
                                          <p:val>
                                            <p:strVal val="#ppt_y"/>
                                          </p:val>
                                        </p:tav>
                                      </p:tavLst>
                                    </p:anim>
                                    <p:anim calcmode="lin" valueType="num">
                                      <p:cBhvr>
                                        <p:cTn id="79" dur="500" fill="hold"/>
                                        <p:tgtEl>
                                          <p:spTgt spid="24">
                                            <p:txEl>
                                              <p:pRg st="0" end="0"/>
                                            </p:txEl>
                                          </p:spTgt>
                                        </p:tgtEl>
                                        <p:attrNameLst>
                                          <p:attrName>ppt_w</p:attrName>
                                        </p:attrNameLst>
                                      </p:cBhvr>
                                      <p:tavLst>
                                        <p:tav tm="0">
                                          <p:val>
                                            <p:fltVal val="0"/>
                                          </p:val>
                                        </p:tav>
                                        <p:tav tm="100000">
                                          <p:val>
                                            <p:strVal val="#ppt_w"/>
                                          </p:val>
                                        </p:tav>
                                      </p:tavLst>
                                    </p:anim>
                                    <p:anim calcmode="lin" valueType="num">
                                      <p:cBhvr>
                                        <p:cTn id="80" dur="500" fill="hold"/>
                                        <p:tgtEl>
                                          <p:spTgt spid="24">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81" fill="hold">
                      <p:stCondLst>
                        <p:cond delay="indefinite"/>
                      </p:stCondLst>
                      <p:childTnLst>
                        <p:par>
                          <p:cTn id="82" fill="hold">
                            <p:stCondLst>
                              <p:cond delay="0"/>
                            </p:stCondLst>
                            <p:childTnLst>
                              <p:par>
                                <p:cTn id="83" presetID="22" presetClass="entr" presetSubtype="1" fill="hold" nodeType="clickEffect">
                                  <p:stCondLst>
                                    <p:cond delay="0"/>
                                  </p:stCondLst>
                                  <p:childTnLst>
                                    <p:set>
                                      <p:cBhvr>
                                        <p:cTn id="84" dur="1" fill="hold">
                                          <p:stCondLst>
                                            <p:cond delay="0"/>
                                          </p:stCondLst>
                                        </p:cTn>
                                        <p:tgtEl>
                                          <p:spTgt spid="26">
                                            <p:txEl>
                                              <p:pRg st="0" end="0"/>
                                            </p:txEl>
                                          </p:spTgt>
                                        </p:tgtEl>
                                        <p:attrNameLst>
                                          <p:attrName>style.visibility</p:attrName>
                                        </p:attrNameLst>
                                      </p:cBhvr>
                                      <p:to>
                                        <p:strVal val="visible"/>
                                      </p:to>
                                    </p:set>
                                    <p:animEffect transition="in" filter="wipe(up)">
                                      <p:cBhvr>
                                        <p:cTn id="85" dur="1000"/>
                                        <p:tgtEl>
                                          <p:spTgt spid="26">
                                            <p:txEl>
                                              <p:pRg st="0" end="0"/>
                                            </p:txEl>
                                          </p:spTgt>
                                        </p:tgtEl>
                                      </p:cBhvr>
                                    </p:animEffect>
                                  </p:childTnLst>
                                </p:cTn>
                              </p:par>
                            </p:childTnLst>
                          </p:cTn>
                        </p:par>
                      </p:childTnLst>
                    </p:cTn>
                  </p:par>
                  <p:par>
                    <p:cTn id="86" fill="hold">
                      <p:stCondLst>
                        <p:cond delay="indefinite"/>
                      </p:stCondLst>
                      <p:childTnLst>
                        <p:par>
                          <p:cTn id="87" fill="hold">
                            <p:stCondLst>
                              <p:cond delay="0"/>
                            </p:stCondLst>
                            <p:childTnLst>
                              <p:par>
                                <p:cTn id="88" presetID="17" presetClass="entr" presetSubtype="8" fill="hold" grpId="0" nodeType="clickEffect">
                                  <p:stCondLst>
                                    <p:cond delay="0"/>
                                  </p:stCondLst>
                                  <p:childTnLst>
                                    <p:set>
                                      <p:cBhvr>
                                        <p:cTn id="89" dur="1" fill="hold">
                                          <p:stCondLst>
                                            <p:cond delay="0"/>
                                          </p:stCondLst>
                                        </p:cTn>
                                        <p:tgtEl>
                                          <p:spTgt spid="28"/>
                                        </p:tgtEl>
                                        <p:attrNameLst>
                                          <p:attrName>style.visibility</p:attrName>
                                        </p:attrNameLst>
                                      </p:cBhvr>
                                      <p:to>
                                        <p:strVal val="visible"/>
                                      </p:to>
                                    </p:set>
                                    <p:anim calcmode="lin" valueType="num">
                                      <p:cBhvr>
                                        <p:cTn id="90" dur="500" fill="hold"/>
                                        <p:tgtEl>
                                          <p:spTgt spid="28"/>
                                        </p:tgtEl>
                                        <p:attrNameLst>
                                          <p:attrName>ppt_x</p:attrName>
                                        </p:attrNameLst>
                                      </p:cBhvr>
                                      <p:tavLst>
                                        <p:tav tm="0">
                                          <p:val>
                                            <p:strVal val="#ppt_x-#ppt_w/2"/>
                                          </p:val>
                                        </p:tav>
                                        <p:tav tm="100000">
                                          <p:val>
                                            <p:strVal val="#ppt_x"/>
                                          </p:val>
                                        </p:tav>
                                      </p:tavLst>
                                    </p:anim>
                                    <p:anim calcmode="lin" valueType="num">
                                      <p:cBhvr>
                                        <p:cTn id="91" dur="500" fill="hold"/>
                                        <p:tgtEl>
                                          <p:spTgt spid="28"/>
                                        </p:tgtEl>
                                        <p:attrNameLst>
                                          <p:attrName>ppt_y</p:attrName>
                                        </p:attrNameLst>
                                      </p:cBhvr>
                                      <p:tavLst>
                                        <p:tav tm="0">
                                          <p:val>
                                            <p:strVal val="#ppt_y"/>
                                          </p:val>
                                        </p:tav>
                                        <p:tav tm="100000">
                                          <p:val>
                                            <p:strVal val="#ppt_y"/>
                                          </p:val>
                                        </p:tav>
                                      </p:tavLst>
                                    </p:anim>
                                    <p:anim calcmode="lin" valueType="num">
                                      <p:cBhvr>
                                        <p:cTn id="92" dur="500" fill="hold"/>
                                        <p:tgtEl>
                                          <p:spTgt spid="28"/>
                                        </p:tgtEl>
                                        <p:attrNameLst>
                                          <p:attrName>ppt_w</p:attrName>
                                        </p:attrNameLst>
                                      </p:cBhvr>
                                      <p:tavLst>
                                        <p:tav tm="0">
                                          <p:val>
                                            <p:fltVal val="0"/>
                                          </p:val>
                                        </p:tav>
                                        <p:tav tm="100000">
                                          <p:val>
                                            <p:strVal val="#ppt_w"/>
                                          </p:val>
                                        </p:tav>
                                      </p:tavLst>
                                    </p:anim>
                                    <p:anim calcmode="lin" valueType="num">
                                      <p:cBhvr>
                                        <p:cTn id="93" dur="500" fill="hold"/>
                                        <p:tgtEl>
                                          <p:spTgt spid="28"/>
                                        </p:tgtEl>
                                        <p:attrNameLst>
                                          <p:attrName>ppt_h</p:attrName>
                                        </p:attrNameLst>
                                      </p:cBhvr>
                                      <p:tavLst>
                                        <p:tav tm="0">
                                          <p:val>
                                            <p:strVal val="#ppt_h"/>
                                          </p:val>
                                        </p:tav>
                                        <p:tav tm="100000">
                                          <p:val>
                                            <p:strVal val="#ppt_h"/>
                                          </p:val>
                                        </p:tav>
                                      </p:tavLst>
                                    </p:anim>
                                  </p:childTnLst>
                                </p:cTn>
                              </p:par>
                            </p:childTnLst>
                          </p:cTn>
                        </p:par>
                        <p:par>
                          <p:cTn id="94" fill="hold">
                            <p:stCondLst>
                              <p:cond delay="500"/>
                            </p:stCondLst>
                            <p:childTnLst>
                              <p:par>
                                <p:cTn id="95" presetID="17" presetClass="entr" presetSubtype="8" fill="hold" nodeType="afterEffect">
                                  <p:stCondLst>
                                    <p:cond delay="0"/>
                                  </p:stCondLst>
                                  <p:childTnLst>
                                    <p:set>
                                      <p:cBhvr>
                                        <p:cTn id="96" dur="1" fill="hold">
                                          <p:stCondLst>
                                            <p:cond delay="0"/>
                                          </p:stCondLst>
                                        </p:cTn>
                                        <p:tgtEl>
                                          <p:spTgt spid="27">
                                            <p:txEl>
                                              <p:pRg st="0" end="0"/>
                                            </p:txEl>
                                          </p:spTgt>
                                        </p:tgtEl>
                                        <p:attrNameLst>
                                          <p:attrName>style.visibility</p:attrName>
                                        </p:attrNameLst>
                                      </p:cBhvr>
                                      <p:to>
                                        <p:strVal val="visible"/>
                                      </p:to>
                                    </p:set>
                                    <p:anim calcmode="lin" valueType="num">
                                      <p:cBhvr>
                                        <p:cTn id="97" dur="500" fill="hold"/>
                                        <p:tgtEl>
                                          <p:spTgt spid="27">
                                            <p:txEl>
                                              <p:pRg st="0" end="0"/>
                                            </p:txEl>
                                          </p:spTgt>
                                        </p:tgtEl>
                                        <p:attrNameLst>
                                          <p:attrName>ppt_x</p:attrName>
                                        </p:attrNameLst>
                                      </p:cBhvr>
                                      <p:tavLst>
                                        <p:tav tm="0">
                                          <p:val>
                                            <p:strVal val="#ppt_x-#ppt_w/2"/>
                                          </p:val>
                                        </p:tav>
                                        <p:tav tm="100000">
                                          <p:val>
                                            <p:strVal val="#ppt_x"/>
                                          </p:val>
                                        </p:tav>
                                      </p:tavLst>
                                    </p:anim>
                                    <p:anim calcmode="lin" valueType="num">
                                      <p:cBhvr>
                                        <p:cTn id="98" dur="500" fill="hold"/>
                                        <p:tgtEl>
                                          <p:spTgt spid="27">
                                            <p:txEl>
                                              <p:pRg st="0" end="0"/>
                                            </p:txEl>
                                          </p:spTgt>
                                        </p:tgtEl>
                                        <p:attrNameLst>
                                          <p:attrName>ppt_y</p:attrName>
                                        </p:attrNameLst>
                                      </p:cBhvr>
                                      <p:tavLst>
                                        <p:tav tm="0">
                                          <p:val>
                                            <p:strVal val="#ppt_y"/>
                                          </p:val>
                                        </p:tav>
                                        <p:tav tm="100000">
                                          <p:val>
                                            <p:strVal val="#ppt_y"/>
                                          </p:val>
                                        </p:tav>
                                      </p:tavLst>
                                    </p:anim>
                                    <p:anim calcmode="lin" valueType="num">
                                      <p:cBhvr>
                                        <p:cTn id="99" dur="500" fill="hold"/>
                                        <p:tgtEl>
                                          <p:spTgt spid="27">
                                            <p:txEl>
                                              <p:pRg st="0" end="0"/>
                                            </p:txEl>
                                          </p:spTgt>
                                        </p:tgtEl>
                                        <p:attrNameLst>
                                          <p:attrName>ppt_w</p:attrName>
                                        </p:attrNameLst>
                                      </p:cBhvr>
                                      <p:tavLst>
                                        <p:tav tm="0">
                                          <p:val>
                                            <p:fltVal val="0"/>
                                          </p:val>
                                        </p:tav>
                                        <p:tav tm="100000">
                                          <p:val>
                                            <p:strVal val="#ppt_w"/>
                                          </p:val>
                                        </p:tav>
                                      </p:tavLst>
                                    </p:anim>
                                    <p:anim calcmode="lin" valueType="num">
                                      <p:cBhvr>
                                        <p:cTn id="100" dur="500" fill="hold"/>
                                        <p:tgtEl>
                                          <p:spTgt spid="27">
                                            <p:txEl>
                                              <p:pRg st="0" end="0"/>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4766" grpId="0" animBg="1"/>
      <p:bldP spid="19" grpId="0" animBg="1"/>
      <p:bldP spid="22" grpId="0" animBg="1"/>
      <p:bldP spid="25" grpId="0" animBg="1"/>
      <p:bldP spid="28"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F93AC-B7F7-2D9D-430D-0520AFF7A662}"/>
              </a:ext>
            </a:extLst>
          </p:cNvPr>
          <p:cNvSpPr>
            <a:spLocks noGrp="1"/>
          </p:cNvSpPr>
          <p:nvPr>
            <p:ph type="title"/>
          </p:nvPr>
        </p:nvSpPr>
        <p:spPr>
          <a:xfrm>
            <a:off x="345948" y="189357"/>
            <a:ext cx="10058400" cy="1609344"/>
          </a:xfrm>
        </p:spPr>
        <p:txBody>
          <a:bodyPr/>
          <a:lstStyle/>
          <a:p>
            <a:r>
              <a:rPr lang="en-GB" dirty="0"/>
              <a:t>We need somewhere to be Creative..</a:t>
            </a:r>
          </a:p>
        </p:txBody>
      </p:sp>
      <p:sp>
        <p:nvSpPr>
          <p:cNvPr id="3" name="Content Placeholder 2">
            <a:extLst>
              <a:ext uri="{FF2B5EF4-FFF2-40B4-BE49-F238E27FC236}">
                <a16:creationId xmlns:a16="http://schemas.microsoft.com/office/drawing/2014/main" id="{700A0CFB-1B35-4A36-91BF-A0BDAD979097}"/>
              </a:ext>
            </a:extLst>
          </p:cNvPr>
          <p:cNvSpPr>
            <a:spLocks noGrp="1"/>
          </p:cNvSpPr>
          <p:nvPr>
            <p:ph idx="1"/>
          </p:nvPr>
        </p:nvSpPr>
        <p:spPr>
          <a:xfrm>
            <a:off x="345948" y="1798701"/>
            <a:ext cx="10058400" cy="4050792"/>
          </a:xfrm>
        </p:spPr>
        <p:txBody>
          <a:bodyPr/>
          <a:lstStyle/>
          <a:p>
            <a:pPr marL="0" indent="0">
              <a:buNone/>
            </a:pPr>
            <a:r>
              <a:rPr lang="en-GB" dirty="0"/>
              <a:t>Ideas become innovation when they are:</a:t>
            </a:r>
          </a:p>
          <a:p>
            <a:r>
              <a:rPr lang="en-GB" dirty="0"/>
              <a:t>shared</a:t>
            </a:r>
          </a:p>
          <a:p>
            <a:r>
              <a:rPr lang="en-GB" dirty="0"/>
              <a:t>developed</a:t>
            </a:r>
          </a:p>
          <a:p>
            <a:r>
              <a:rPr lang="en-GB" dirty="0"/>
              <a:t>tested</a:t>
            </a:r>
          </a:p>
          <a:p>
            <a:r>
              <a:rPr lang="en-GB" dirty="0"/>
              <a:t>resourced</a:t>
            </a:r>
          </a:p>
          <a:p>
            <a:r>
              <a:rPr lang="en-GB" dirty="0"/>
              <a:t>implemented</a:t>
            </a:r>
          </a:p>
          <a:p>
            <a:pPr marL="0" indent="0">
              <a:buNone/>
            </a:pPr>
            <a:endParaRPr lang="en-GB" dirty="0"/>
          </a:p>
          <a:p>
            <a:pPr marL="0" indent="0">
              <a:buNone/>
            </a:pPr>
            <a:r>
              <a:rPr lang="en-GB" dirty="0"/>
              <a:t>This is where organisational climate and creative workspaces become effective boiling pots by enabling interaction, bringing down barriers to hierarchy and encourage experimentation and managed internal rivalry. </a:t>
            </a:r>
          </a:p>
          <a:p>
            <a:endParaRPr lang="en-GB" dirty="0"/>
          </a:p>
        </p:txBody>
      </p:sp>
    </p:spTree>
    <p:extLst>
      <p:ext uri="{BB962C8B-B14F-4D97-AF65-F5344CB8AC3E}">
        <p14:creationId xmlns:p14="http://schemas.microsoft.com/office/powerpoint/2010/main" val="1339313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16DBFAD4-B5FC-442B-A283-381B01B19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1" name="Oval 20">
              <a:extLst>
                <a:ext uri="{FF2B5EF4-FFF2-40B4-BE49-F238E27FC236}">
                  <a16:creationId xmlns:a16="http://schemas.microsoft.com/office/drawing/2014/main" id="{9B649DC7-8769-4383-A6F2-8F366BA7A1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GB"/>
            </a:p>
          </p:txBody>
        </p:sp>
        <p:sp>
          <p:nvSpPr>
            <p:cNvPr id="23" name="Oval 22">
              <a:extLst>
                <a:ext uri="{FF2B5EF4-FFF2-40B4-BE49-F238E27FC236}">
                  <a16:creationId xmlns:a16="http://schemas.microsoft.com/office/drawing/2014/main" id="{0C67FD53-2686-4E0E-BA49-976F78F9A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GB"/>
            </a:p>
          </p:txBody>
        </p:sp>
      </p:grpSp>
      <p:sp useBgFill="1">
        <p:nvSpPr>
          <p:cNvPr id="25" name="Rectangle 24">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sitting in a room with a room with a door and a room with plants&#10;&#10;Description automatically generated with medium confidence">
            <a:extLst>
              <a:ext uri="{FF2B5EF4-FFF2-40B4-BE49-F238E27FC236}">
                <a16:creationId xmlns:a16="http://schemas.microsoft.com/office/drawing/2014/main" id="{1F8EBA44-2903-BF07-EB16-BF0301004AD7}"/>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12499" b="12501"/>
          <a:stretch>
            <a:fillRect/>
          </a:stretch>
        </p:blipFill>
        <p:spPr>
          <a:xfrm>
            <a:off x="-1" y="10"/>
            <a:ext cx="12191999" cy="6857990"/>
          </a:xfrm>
          <a:prstGeom prst="rect">
            <a:avLst/>
          </a:prstGeom>
          <a:noFill/>
        </p:spPr>
      </p:pic>
      <p:sp>
        <p:nvSpPr>
          <p:cNvPr id="26" name="Rectangle 25">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3837459"/>
            <a:ext cx="10222992" cy="80683"/>
          </a:xfrm>
          <a:prstGeom prst="rect">
            <a:avLst/>
          </a:prstGeom>
          <a:blipFill dpi="0" rotWithShape="1">
            <a:blip r:embed="rId7">
              <a:alphaModFix amt="85000"/>
              <a:lum bright="70000" contrast="-70000"/>
              <a:extLst>
                <a:ext uri="{BEBA8EAE-BF5A-486C-A8C5-ECC9F3942E4B}">
                  <a14:imgProps xmlns:a14="http://schemas.microsoft.com/office/drawing/2010/main">
                    <a14:imgLayer r:embed="rId8">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3981573"/>
            <a:ext cx="10222992" cy="2078335"/>
          </a:xfrm>
          <a:prstGeom prst="rect">
            <a:avLst/>
          </a:prstGeom>
          <a:blipFill dpi="0" rotWithShape="1">
            <a:blip r:embed="rId7">
              <a:alphaModFix amt="95000"/>
              <a:lum bright="70000" contrast="-70000"/>
              <a:extLst>
                <a:ext uri="{BEBA8EAE-BF5A-486C-A8C5-ECC9F3942E4B}">
                  <a14:imgProps xmlns:a14="http://schemas.microsoft.com/office/drawing/2010/main">
                    <a14:imgLayer r:embed="rId8">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AE74B79-CC4E-1ABF-0686-3A7F7975BBF6}"/>
              </a:ext>
            </a:extLst>
          </p:cNvPr>
          <p:cNvSpPr>
            <a:spLocks noGrp="1"/>
          </p:cNvSpPr>
          <p:nvPr>
            <p:ph type="title"/>
          </p:nvPr>
        </p:nvSpPr>
        <p:spPr>
          <a:xfrm>
            <a:off x="1285456" y="4162031"/>
            <a:ext cx="4543683" cy="1767141"/>
          </a:xfrm>
        </p:spPr>
        <p:txBody>
          <a:bodyPr vert="horz" lIns="91440" tIns="45720" rIns="91440" bIns="45720" rtlCol="0" anchor="ctr">
            <a:normAutofit/>
          </a:bodyPr>
          <a:lstStyle/>
          <a:p>
            <a:pPr algn="r"/>
            <a:r>
              <a:rPr lang="en-US" sz="3400" b="1"/>
              <a:t>Designing Workspaces to Foster Creativity and Innovation</a:t>
            </a:r>
          </a:p>
        </p:txBody>
      </p:sp>
      <p:sp>
        <p:nvSpPr>
          <p:cNvPr id="3" name="Content Placeholder 2">
            <a:extLst>
              <a:ext uri="{FF2B5EF4-FFF2-40B4-BE49-F238E27FC236}">
                <a16:creationId xmlns:a16="http://schemas.microsoft.com/office/drawing/2014/main" id="{7C07C01A-DF05-CFB4-ABED-01C3D4F43D83}"/>
              </a:ext>
            </a:extLst>
          </p:cNvPr>
          <p:cNvSpPr>
            <a:spLocks noGrp="1"/>
          </p:cNvSpPr>
          <p:nvPr>
            <p:ph type="body" sz="half" idx="2"/>
          </p:nvPr>
        </p:nvSpPr>
        <p:spPr>
          <a:xfrm>
            <a:off x="6217920" y="4170410"/>
            <a:ext cx="4699221" cy="1767141"/>
          </a:xfrm>
        </p:spPr>
        <p:txBody>
          <a:bodyPr vert="horz" lIns="91440" tIns="45720" rIns="91440" bIns="45720" rtlCol="0" anchor="ctr">
            <a:normAutofit/>
          </a:bodyPr>
          <a:lstStyle/>
          <a:p>
            <a:pPr marL="0" indent="-182880">
              <a:lnSpc>
                <a:spcPct val="90000"/>
              </a:lnSpc>
              <a:buFont typeface="Wingdings" pitchFamily="2" charset="2"/>
              <a:buChar char="§"/>
            </a:pPr>
            <a:r>
              <a:rPr lang="en-US" sz="2800" dirty="0">
                <a:solidFill>
                  <a:schemeClr val="tx1"/>
                </a:solidFill>
              </a:rPr>
              <a:t>What is the perfect workspace to foster creativity and innovation?</a:t>
            </a:r>
          </a:p>
          <a:p>
            <a:pPr indent="-182880">
              <a:lnSpc>
                <a:spcPct val="90000"/>
              </a:lnSpc>
              <a:buFont typeface="Wingdings" pitchFamily="2" charset="2"/>
              <a:buChar char="§"/>
            </a:pPr>
            <a:endParaRPr lang="en-US" sz="1800" dirty="0">
              <a:solidFill>
                <a:schemeClr val="tx1"/>
              </a:solidFill>
            </a:endParaRPr>
          </a:p>
        </p:txBody>
      </p:sp>
      <p:sp>
        <p:nvSpPr>
          <p:cNvPr id="20" name="Rectangle 19">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128670"/>
            <a:ext cx="10222992" cy="80683"/>
          </a:xfrm>
          <a:prstGeom prst="rect">
            <a:avLst/>
          </a:prstGeom>
          <a:blipFill dpi="0" rotWithShape="1">
            <a:blip r:embed="rId7">
              <a:alphaModFix amt="85000"/>
              <a:lum bright="70000" contrast="-70000"/>
              <a:extLst>
                <a:ext uri="{BEBA8EAE-BF5A-486C-A8C5-ECC9F3942E4B}">
                  <a14:imgProps xmlns:a14="http://schemas.microsoft.com/office/drawing/2010/main">
                    <a14:imgLayer r:embed="rId8">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2" name="Oval 21">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3">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4" name="Oval 23">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6056611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C7221-5FCB-DFB1-C430-BD1FDB0758B8}"/>
              </a:ext>
            </a:extLst>
          </p:cNvPr>
          <p:cNvSpPr>
            <a:spLocks noGrp="1"/>
          </p:cNvSpPr>
          <p:nvPr>
            <p:ph type="title"/>
          </p:nvPr>
        </p:nvSpPr>
        <p:spPr/>
        <p:txBody>
          <a:bodyPr/>
          <a:lstStyle/>
          <a:p>
            <a:r>
              <a:rPr lang="en-GB" dirty="0"/>
              <a:t>The critical perspective</a:t>
            </a:r>
          </a:p>
        </p:txBody>
      </p:sp>
      <p:sp>
        <p:nvSpPr>
          <p:cNvPr id="3" name="Content Placeholder 2">
            <a:extLst>
              <a:ext uri="{FF2B5EF4-FFF2-40B4-BE49-F238E27FC236}">
                <a16:creationId xmlns:a16="http://schemas.microsoft.com/office/drawing/2014/main" id="{DFE032D9-2F66-B5CC-0937-8BD58B59326D}"/>
              </a:ext>
            </a:extLst>
          </p:cNvPr>
          <p:cNvSpPr>
            <a:spLocks noGrp="1"/>
          </p:cNvSpPr>
          <p:nvPr>
            <p:ph idx="1"/>
          </p:nvPr>
        </p:nvSpPr>
        <p:spPr>
          <a:xfrm>
            <a:off x="333375" y="685799"/>
            <a:ext cx="7216521" cy="5591175"/>
          </a:xfrm>
        </p:spPr>
        <p:txBody>
          <a:bodyPr>
            <a:normAutofit/>
          </a:bodyPr>
          <a:lstStyle/>
          <a:p>
            <a:pPr marL="0" indent="0">
              <a:buNone/>
            </a:pPr>
            <a:r>
              <a:rPr lang="en-GB" dirty="0"/>
              <a:t>Research on creativity shows that ideas often emerge through:</a:t>
            </a:r>
          </a:p>
          <a:p>
            <a:r>
              <a:rPr lang="en-GB" dirty="0"/>
              <a:t>Incubation — when the mind relaxes and processes subconsciously</a:t>
            </a:r>
          </a:p>
          <a:p>
            <a:r>
              <a:rPr lang="en-GB" dirty="0"/>
              <a:t>Diverse stimuli — exposure to unrelated fields, people, and experiences</a:t>
            </a:r>
          </a:p>
          <a:p>
            <a:r>
              <a:rPr lang="en-GB" dirty="0"/>
              <a:t>Associative thinking — linking unrelated concepts</a:t>
            </a:r>
          </a:p>
          <a:p>
            <a:pPr marL="0" indent="0">
              <a:buNone/>
            </a:pPr>
            <a:endParaRPr lang="en-GB" dirty="0"/>
          </a:p>
          <a:p>
            <a:pPr marL="0" indent="0">
              <a:buNone/>
            </a:pPr>
            <a:r>
              <a:rPr lang="en-GB" dirty="0"/>
              <a:t>Creative spaces are not effective when:</a:t>
            </a:r>
          </a:p>
          <a:p>
            <a:pPr marL="0" indent="0">
              <a:buNone/>
            </a:pPr>
            <a:endParaRPr lang="en-GB" dirty="0"/>
          </a:p>
          <a:p>
            <a:pPr marL="0" indent="0">
              <a:buNone/>
            </a:pPr>
            <a:r>
              <a:rPr lang="en-GB" dirty="0"/>
              <a:t>Superficial (beanbags but no autonomy)</a:t>
            </a:r>
            <a:br>
              <a:rPr lang="en-GB" dirty="0"/>
            </a:br>
            <a:endParaRPr lang="en-GB" dirty="0"/>
          </a:p>
          <a:p>
            <a:pPr marL="0" indent="0">
              <a:buNone/>
            </a:pPr>
            <a:r>
              <a:rPr lang="en-GB" dirty="0"/>
              <a:t>Performative (innovation theatre)</a:t>
            </a:r>
            <a:br>
              <a:rPr lang="en-GB" dirty="0"/>
            </a:br>
            <a:endParaRPr lang="en-GB" dirty="0"/>
          </a:p>
          <a:p>
            <a:pPr marL="0" indent="0">
              <a:buNone/>
            </a:pPr>
            <a:r>
              <a:rPr lang="en-GB" dirty="0"/>
              <a:t>Disconnected from leadership behaviour</a:t>
            </a:r>
          </a:p>
          <a:p>
            <a:pPr marL="0" indent="0">
              <a:buNone/>
            </a:pPr>
            <a:endParaRPr lang="en-GB" dirty="0"/>
          </a:p>
        </p:txBody>
      </p:sp>
      <p:sp>
        <p:nvSpPr>
          <p:cNvPr id="4" name="Text Placeholder 3">
            <a:extLst>
              <a:ext uri="{FF2B5EF4-FFF2-40B4-BE49-F238E27FC236}">
                <a16:creationId xmlns:a16="http://schemas.microsoft.com/office/drawing/2014/main" id="{1ADE58E6-439E-184D-32D9-13E3F687A25D}"/>
              </a:ext>
            </a:extLst>
          </p:cNvPr>
          <p:cNvSpPr>
            <a:spLocks noGrp="1"/>
          </p:cNvSpPr>
          <p:nvPr>
            <p:ph type="body" sz="half" idx="2"/>
          </p:nvPr>
        </p:nvSpPr>
        <p:spPr/>
        <p:txBody>
          <a:bodyPr/>
          <a:lstStyle/>
          <a:p>
            <a:r>
              <a:rPr lang="en-GB" dirty="0"/>
              <a:t>A colourful office cannot compensate for a risk-averse culture.</a:t>
            </a:r>
          </a:p>
          <a:p>
            <a:endParaRPr lang="en-GB" dirty="0"/>
          </a:p>
        </p:txBody>
      </p:sp>
    </p:spTree>
    <p:extLst>
      <p:ext uri="{BB962C8B-B14F-4D97-AF65-F5344CB8AC3E}">
        <p14:creationId xmlns:p14="http://schemas.microsoft.com/office/powerpoint/2010/main" val="11591989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24084-DEF2-3D0C-9748-F6662925A4FE}"/>
              </a:ext>
            </a:extLst>
          </p:cNvPr>
          <p:cNvSpPr>
            <a:spLocks noGrp="1"/>
          </p:cNvSpPr>
          <p:nvPr>
            <p:ph type="title"/>
          </p:nvPr>
        </p:nvSpPr>
        <p:spPr>
          <a:xfrm>
            <a:off x="203072" y="179832"/>
            <a:ext cx="11798427" cy="1609344"/>
          </a:xfrm>
        </p:spPr>
        <p:txBody>
          <a:bodyPr/>
          <a:lstStyle/>
          <a:p>
            <a:r>
              <a:rPr lang="en-GB" dirty="0"/>
              <a:t>Did you ever wonder who designed your job?</a:t>
            </a:r>
          </a:p>
        </p:txBody>
      </p:sp>
      <p:sp>
        <p:nvSpPr>
          <p:cNvPr id="3" name="Content Placeholder 2">
            <a:extLst>
              <a:ext uri="{FF2B5EF4-FFF2-40B4-BE49-F238E27FC236}">
                <a16:creationId xmlns:a16="http://schemas.microsoft.com/office/drawing/2014/main" id="{7899540C-7973-65DF-C269-F27ADA537F90}"/>
              </a:ext>
            </a:extLst>
          </p:cNvPr>
          <p:cNvSpPr>
            <a:spLocks noGrp="1"/>
          </p:cNvSpPr>
          <p:nvPr>
            <p:ph idx="1"/>
          </p:nvPr>
        </p:nvSpPr>
        <p:spPr>
          <a:xfrm>
            <a:off x="5956173" y="2322576"/>
            <a:ext cx="5864352" cy="4050792"/>
          </a:xfrm>
        </p:spPr>
        <p:txBody>
          <a:bodyPr/>
          <a:lstStyle/>
          <a:p>
            <a:r>
              <a:rPr lang="en-GB" dirty="0"/>
              <a:t>Who said “this much in this amount of time”</a:t>
            </a:r>
          </a:p>
          <a:p>
            <a:r>
              <a:rPr lang="en-GB" dirty="0"/>
              <a:t>What tasks are yours? what are not?</a:t>
            </a:r>
          </a:p>
          <a:p>
            <a:r>
              <a:rPr lang="en-GB" dirty="0"/>
              <a:t>What about the grey areas? </a:t>
            </a:r>
          </a:p>
          <a:p>
            <a:r>
              <a:rPr lang="en-GB" dirty="0"/>
              <a:t>Was it designed or just happened?</a:t>
            </a:r>
          </a:p>
          <a:p>
            <a:r>
              <a:rPr lang="en-GB" dirty="0"/>
              <a:t>Do you get any more money when your roll incurs more paperwork or tasks? </a:t>
            </a:r>
          </a:p>
          <a:p>
            <a:endParaRPr lang="en-GB" dirty="0"/>
          </a:p>
        </p:txBody>
      </p:sp>
      <p:sp>
        <p:nvSpPr>
          <p:cNvPr id="4" name="TextBox 3">
            <a:extLst>
              <a:ext uri="{FF2B5EF4-FFF2-40B4-BE49-F238E27FC236}">
                <a16:creationId xmlns:a16="http://schemas.microsoft.com/office/drawing/2014/main" id="{91F6EA74-7EB6-D9C1-4551-A4E6027C8BC5}"/>
              </a:ext>
            </a:extLst>
          </p:cNvPr>
          <p:cNvSpPr txBox="1"/>
          <p:nvPr/>
        </p:nvSpPr>
        <p:spPr>
          <a:xfrm>
            <a:off x="733425" y="3133725"/>
            <a:ext cx="3136693" cy="369332"/>
          </a:xfrm>
          <a:prstGeom prst="rect">
            <a:avLst/>
          </a:prstGeom>
          <a:noFill/>
        </p:spPr>
        <p:txBody>
          <a:bodyPr wrap="none" rtlCol="0">
            <a:spAutoFit/>
          </a:bodyPr>
          <a:lstStyle/>
          <a:p>
            <a:r>
              <a:rPr lang="en-GB" dirty="0"/>
              <a:t>How much work is enough? </a:t>
            </a:r>
          </a:p>
        </p:txBody>
      </p:sp>
    </p:spTree>
    <p:extLst>
      <p:ext uri="{BB962C8B-B14F-4D97-AF65-F5344CB8AC3E}">
        <p14:creationId xmlns:p14="http://schemas.microsoft.com/office/powerpoint/2010/main" val="3160720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CFFB95F-D901-4937-8084-8A7BAA84F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9B005C-823B-E5AD-DA53-A2174230A941}"/>
              </a:ext>
            </a:extLst>
          </p:cNvPr>
          <p:cNvSpPr>
            <a:spLocks noGrp="1"/>
          </p:cNvSpPr>
          <p:nvPr>
            <p:ph type="title"/>
          </p:nvPr>
        </p:nvSpPr>
        <p:spPr>
          <a:xfrm>
            <a:off x="8479777" y="639763"/>
            <a:ext cx="3046073" cy="5177377"/>
          </a:xfrm>
          <a:ln>
            <a:noFill/>
          </a:ln>
        </p:spPr>
        <p:txBody>
          <a:bodyPr>
            <a:normAutofit/>
          </a:bodyPr>
          <a:lstStyle/>
          <a:p>
            <a:r>
              <a:rPr lang="en-GB" sz="4000" b="1"/>
              <a:t>Job Design</a:t>
            </a:r>
          </a:p>
        </p:txBody>
      </p:sp>
      <p:grpSp>
        <p:nvGrpSpPr>
          <p:cNvPr id="11" name="Group 10">
            <a:extLst>
              <a:ext uri="{FF2B5EF4-FFF2-40B4-BE49-F238E27FC236}">
                <a16:creationId xmlns:a16="http://schemas.microsoft.com/office/drawing/2014/main" id="{60F473BD-3FD3-4548-A8F5-11D3C9CB8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691E02ED-3E2E-4396-B6DE-5F93F2F11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28F088F5-B4E7-43B9-88F4-8667026E4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graphicFrame>
        <p:nvGraphicFramePr>
          <p:cNvPr id="15" name="Content Placeholder 2">
            <a:extLst>
              <a:ext uri="{FF2B5EF4-FFF2-40B4-BE49-F238E27FC236}">
                <a16:creationId xmlns:a16="http://schemas.microsoft.com/office/drawing/2014/main" id="{72081111-4075-076F-0C90-F46C40C704D0}"/>
              </a:ext>
            </a:extLst>
          </p:cNvPr>
          <p:cNvGraphicFramePr>
            <a:graphicFrameLocks noGrp="1"/>
          </p:cNvGraphicFramePr>
          <p:nvPr>
            <p:ph idx="1"/>
            <p:extLst>
              <p:ext uri="{D42A27DB-BD31-4B8C-83A1-F6EECF244321}">
                <p14:modId xmlns:p14="http://schemas.microsoft.com/office/powerpoint/2010/main" val="3826845071"/>
              </p:ext>
            </p:extLst>
          </p:nvPr>
        </p:nvGraphicFramePr>
        <p:xfrm>
          <a:off x="622300" y="639763"/>
          <a:ext cx="6572250" cy="5588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3219301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extBox 1">
            <a:extLst>
              <a:ext uri="{FF2B5EF4-FFF2-40B4-BE49-F238E27FC236}">
                <a16:creationId xmlns:a16="http://schemas.microsoft.com/office/drawing/2014/main" id="{FB21CFDD-48CE-FB9B-3852-AE3FC9E9EB3F}"/>
              </a:ext>
            </a:extLst>
          </p:cNvPr>
          <p:cNvSpPr txBox="1">
            <a:spLocks noChangeArrowheads="1"/>
          </p:cNvSpPr>
          <p:nvPr/>
        </p:nvSpPr>
        <p:spPr bwMode="auto">
          <a:xfrm>
            <a:off x="609601" y="1223919"/>
            <a:ext cx="2936788" cy="1333329"/>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Autofit/>
          </a:bodyPr>
          <a:lstStyle>
            <a:lvl1pPr>
              <a:spcBef>
                <a:spcPct val="20000"/>
              </a:spcBef>
              <a:buClr>
                <a:srgbClr val="007FA3"/>
              </a:buClr>
              <a:buChar char="•"/>
              <a:defRPr sz="3200">
                <a:solidFill>
                  <a:schemeClr val="tx1"/>
                </a:solidFill>
                <a:latin typeface="Arial" panose="020B0604020202020204" pitchFamily="34" charset="0"/>
              </a:defRPr>
            </a:lvl1pPr>
            <a:lvl2pPr marL="742950" indent="-285750">
              <a:spcBef>
                <a:spcPct val="20000"/>
              </a:spcBef>
              <a:buClr>
                <a:srgbClr val="007FA3"/>
              </a:buClr>
              <a:buChar char="–"/>
              <a:defRPr sz="2800">
                <a:solidFill>
                  <a:schemeClr val="tx1"/>
                </a:solidFill>
                <a:latin typeface="Arial" panose="020B0604020202020204" pitchFamily="34" charset="0"/>
              </a:defRPr>
            </a:lvl2pPr>
            <a:lvl3pPr marL="1143000" indent="-228600">
              <a:spcBef>
                <a:spcPct val="20000"/>
              </a:spcBef>
              <a:buClr>
                <a:srgbClr val="007FA3"/>
              </a:buClr>
              <a:buChar char="•"/>
              <a:defRPr sz="2400">
                <a:solidFill>
                  <a:schemeClr val="tx1"/>
                </a:solidFill>
                <a:latin typeface="Arial" panose="020B0604020202020204" pitchFamily="34" charset="0"/>
              </a:defRPr>
            </a:lvl3pPr>
            <a:lvl4pPr marL="1600200" indent="-228600">
              <a:spcBef>
                <a:spcPct val="20000"/>
              </a:spcBef>
              <a:buClr>
                <a:srgbClr val="007FA3"/>
              </a:buClr>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spcAft>
                <a:spcPts val="600"/>
              </a:spcAft>
              <a:buClrTx/>
              <a:buNone/>
            </a:pPr>
            <a:r>
              <a:rPr lang="en-US" altLang="en-US" sz="2400" b="1" dirty="0">
                <a:latin typeface="+mj-lt"/>
                <a:ea typeface="+mj-ea"/>
                <a:cs typeface="+mj-cs"/>
              </a:rPr>
              <a:t>Dimensions of the Creative </a:t>
            </a:r>
            <a:r>
              <a:rPr lang="en-US" altLang="en-US" sz="2400" b="1" dirty="0" err="1">
                <a:latin typeface="+mj-lt"/>
                <a:ea typeface="+mj-ea"/>
                <a:cs typeface="+mj-cs"/>
              </a:rPr>
              <a:t>Organisation</a:t>
            </a:r>
            <a:r>
              <a:rPr lang="en-US" altLang="en-US" sz="2400" b="1" dirty="0">
                <a:latin typeface="+mj-lt"/>
                <a:ea typeface="+mj-ea"/>
                <a:cs typeface="+mj-cs"/>
              </a:rPr>
              <a:t> Climate (Buchanan and Huczynski, 2019)</a:t>
            </a:r>
          </a:p>
        </p:txBody>
      </p:sp>
      <p:pic>
        <p:nvPicPr>
          <p:cNvPr id="16387" name="Picture 2">
            <a:extLst>
              <a:ext uri="{FF2B5EF4-FFF2-40B4-BE49-F238E27FC236}">
                <a16:creationId xmlns:a16="http://schemas.microsoft.com/office/drawing/2014/main" id="{CE017E50-2070-8A04-0BF6-BB111EDB7E7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4895850" y="310121"/>
            <a:ext cx="6372225" cy="646138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16392" name="Text Placeholder 3">
            <a:extLst>
              <a:ext uri="{FF2B5EF4-FFF2-40B4-BE49-F238E27FC236}">
                <a16:creationId xmlns:a16="http://schemas.microsoft.com/office/drawing/2014/main" id="{DA930A6B-D857-3C99-5FBD-298176869551}"/>
              </a:ext>
            </a:extLst>
          </p:cNvPr>
          <p:cNvSpPr>
            <a:spLocks noGrp="1"/>
          </p:cNvSpPr>
          <p:nvPr>
            <p:ph type="body" sz="half" idx="2"/>
          </p:nvPr>
        </p:nvSpPr>
        <p:spPr>
          <a:xfrm>
            <a:off x="609600" y="2681416"/>
            <a:ext cx="3443415" cy="2783576"/>
          </a:xfrm>
        </p:spPr>
        <p:txBody>
          <a:bodyPr>
            <a:noAutofit/>
          </a:bodyPr>
          <a:lstStyle/>
          <a:p>
            <a:r>
              <a:rPr lang="en-US" sz="2000" dirty="0"/>
              <a:t>Assess your </a:t>
            </a:r>
            <a:r>
              <a:rPr lang="en-US" sz="2000" dirty="0" err="1"/>
              <a:t>organisation’s</a:t>
            </a:r>
            <a:r>
              <a:rPr lang="en-US" sz="2000" dirty="0"/>
              <a:t> climate on </a:t>
            </a:r>
            <a:r>
              <a:rPr lang="en-US" sz="2000" dirty="0" err="1"/>
              <a:t>Ekvall’s</a:t>
            </a:r>
            <a:r>
              <a:rPr lang="en-US" sz="2000" dirty="0"/>
              <a:t> ten dimensions, in terms of how it promotes or inhibits innovation. What practical steps could it take to strengthen the creative climate to promote innovation?</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000EC-86D4-CC72-19A2-52B28C03533D}"/>
              </a:ext>
            </a:extLst>
          </p:cNvPr>
          <p:cNvSpPr>
            <a:spLocks noGrp="1"/>
          </p:cNvSpPr>
          <p:nvPr>
            <p:ph type="title"/>
          </p:nvPr>
        </p:nvSpPr>
        <p:spPr>
          <a:xfrm>
            <a:off x="1069848" y="484632"/>
            <a:ext cx="10058400" cy="1609344"/>
          </a:xfrm>
        </p:spPr>
        <p:txBody>
          <a:bodyPr>
            <a:normAutofit/>
          </a:bodyPr>
          <a:lstStyle/>
          <a:p>
            <a:r>
              <a:rPr lang="en-GB" b="1"/>
              <a:t>Policies, procedures and practices</a:t>
            </a:r>
            <a:endParaRPr lang="en-GB" b="1" dirty="0"/>
          </a:p>
        </p:txBody>
      </p:sp>
      <p:sp>
        <p:nvSpPr>
          <p:cNvPr id="9" name="Rectangle 8">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AEC3104-9F77-D5BF-61FA-39737B2C8C09}"/>
              </a:ext>
            </a:extLst>
          </p:cNvPr>
          <p:cNvGraphicFramePr>
            <a:graphicFrameLocks noGrp="1"/>
          </p:cNvGraphicFramePr>
          <p:nvPr>
            <p:ph idx="1"/>
            <p:extLst>
              <p:ext uri="{D42A27DB-BD31-4B8C-83A1-F6EECF244321}">
                <p14:modId xmlns:p14="http://schemas.microsoft.com/office/powerpoint/2010/main" val="2758724725"/>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930566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16DBFAD4-B5FC-442B-A283-381B01B19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8" name="Oval 17">
              <a:extLst>
                <a:ext uri="{FF2B5EF4-FFF2-40B4-BE49-F238E27FC236}">
                  <a16:creationId xmlns:a16="http://schemas.microsoft.com/office/drawing/2014/main" id="{9B649DC7-8769-4383-A6F2-8F366BA7A1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GB"/>
            </a:p>
          </p:txBody>
        </p:sp>
        <p:sp>
          <p:nvSpPr>
            <p:cNvPr id="19" name="Oval 18">
              <a:extLst>
                <a:ext uri="{FF2B5EF4-FFF2-40B4-BE49-F238E27FC236}">
                  <a16:creationId xmlns:a16="http://schemas.microsoft.com/office/drawing/2014/main" id="{0C67FD53-2686-4E0E-BA49-976F78F9A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GB"/>
            </a:p>
          </p:txBody>
        </p:sp>
      </p:grpSp>
      <p:sp useBgFill="1">
        <p:nvSpPr>
          <p:cNvPr id="21" name="Rectangle 20">
            <a:extLst>
              <a:ext uri="{FF2B5EF4-FFF2-40B4-BE49-F238E27FC236}">
                <a16:creationId xmlns:a16="http://schemas.microsoft.com/office/drawing/2014/main" id="{D8AFD15B-CF29-4306-884F-47675092F9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itle 1">
            <a:extLst>
              <a:ext uri="{FF2B5EF4-FFF2-40B4-BE49-F238E27FC236}">
                <a16:creationId xmlns:a16="http://schemas.microsoft.com/office/drawing/2014/main" id="{4C18BAF6-DF9E-652C-EB45-3C18FDC1823C}"/>
              </a:ext>
            </a:extLst>
          </p:cNvPr>
          <p:cNvSpPr>
            <a:spLocks noGrp="1"/>
          </p:cNvSpPr>
          <p:nvPr>
            <p:ph type="title"/>
          </p:nvPr>
        </p:nvSpPr>
        <p:spPr>
          <a:xfrm>
            <a:off x="6587544" y="1382165"/>
            <a:ext cx="4869179" cy="1517984"/>
          </a:xfrm>
        </p:spPr>
        <p:txBody>
          <a:bodyPr vert="horz" lIns="91440" tIns="45720" rIns="91440" bIns="45720" rtlCol="0" anchor="ctr">
            <a:normAutofit/>
          </a:bodyPr>
          <a:lstStyle/>
          <a:p>
            <a:r>
              <a:rPr lang="en-US" sz="4800" b="1">
                <a:solidFill>
                  <a:srgbClr val="000000"/>
                </a:solidFill>
              </a:rPr>
              <a:t>A final thought</a:t>
            </a:r>
          </a:p>
        </p:txBody>
      </p:sp>
      <p:pic>
        <p:nvPicPr>
          <p:cNvPr id="7" name="Picture 6" descr="A purple flower with yellow center&#10;&#10;Description automatically generated">
            <a:extLst>
              <a:ext uri="{FF2B5EF4-FFF2-40B4-BE49-F238E27FC236}">
                <a16:creationId xmlns:a16="http://schemas.microsoft.com/office/drawing/2014/main" id="{A3EAD1BD-EF06-53FF-B344-6A581AEB1EE2}"/>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1738" r="15503" b="-1"/>
          <a:stretch>
            <a:fillRect/>
          </a:stretch>
        </p:blipFill>
        <p:spPr>
          <a:xfrm>
            <a:off x="-9866" y="401980"/>
            <a:ext cx="6115733" cy="6456021"/>
          </a:xfrm>
          <a:custGeom>
            <a:avLst/>
            <a:gdLst/>
            <a:ahLst/>
            <a:cxnLst/>
            <a:rect l="l" t="t" r="r" b="b"/>
            <a:pathLst>
              <a:path w="6115733" h="6456021">
                <a:moveTo>
                  <a:pt x="2259477" y="433395"/>
                </a:moveTo>
                <a:cubicBezTo>
                  <a:pt x="4149632" y="433395"/>
                  <a:pt x="5681904" y="1964133"/>
                  <a:pt x="5681904" y="3852396"/>
                </a:cubicBezTo>
                <a:cubicBezTo>
                  <a:pt x="5681904" y="4796527"/>
                  <a:pt x="5298836" y="5651278"/>
                  <a:pt x="4679499" y="6269995"/>
                </a:cubicBezTo>
                <a:lnTo>
                  <a:pt x="4474613" y="6456021"/>
                </a:lnTo>
                <a:lnTo>
                  <a:pt x="44341" y="6456021"/>
                </a:lnTo>
                <a:lnTo>
                  <a:pt x="0" y="6415762"/>
                </a:lnTo>
                <a:lnTo>
                  <a:pt x="0" y="1289029"/>
                </a:lnTo>
                <a:lnTo>
                  <a:pt x="82495" y="1214128"/>
                </a:lnTo>
                <a:cubicBezTo>
                  <a:pt x="674092" y="726388"/>
                  <a:pt x="1432534" y="433395"/>
                  <a:pt x="2259477" y="433395"/>
                </a:cubicBezTo>
                <a:close/>
                <a:moveTo>
                  <a:pt x="2259477" y="0"/>
                </a:moveTo>
                <a:cubicBezTo>
                  <a:pt x="4389229" y="0"/>
                  <a:pt x="6115733" y="1724776"/>
                  <a:pt x="6115733" y="3852396"/>
                </a:cubicBezTo>
                <a:cubicBezTo>
                  <a:pt x="6115733" y="4783230"/>
                  <a:pt x="5785270" y="5636956"/>
                  <a:pt x="5235152" y="6302877"/>
                </a:cubicBezTo>
                <a:lnTo>
                  <a:pt x="5095826" y="6456021"/>
                </a:lnTo>
                <a:lnTo>
                  <a:pt x="4617788" y="6456021"/>
                </a:lnTo>
                <a:lnTo>
                  <a:pt x="4747668" y="6338096"/>
                </a:lnTo>
                <a:cubicBezTo>
                  <a:pt x="5384452" y="5701950"/>
                  <a:pt x="5778311" y="4823122"/>
                  <a:pt x="5778311" y="3852396"/>
                </a:cubicBezTo>
                <a:cubicBezTo>
                  <a:pt x="5778311" y="1910944"/>
                  <a:pt x="4202875" y="337085"/>
                  <a:pt x="2259477" y="337085"/>
                </a:cubicBezTo>
                <a:cubicBezTo>
                  <a:pt x="1409240" y="337085"/>
                  <a:pt x="629434" y="638331"/>
                  <a:pt x="21172" y="1139811"/>
                </a:cubicBezTo>
                <a:lnTo>
                  <a:pt x="0" y="1159034"/>
                </a:lnTo>
                <a:lnTo>
                  <a:pt x="0" y="735177"/>
                </a:lnTo>
                <a:lnTo>
                  <a:pt x="103407" y="657929"/>
                </a:lnTo>
                <a:cubicBezTo>
                  <a:pt x="718869" y="242547"/>
                  <a:pt x="1460820" y="0"/>
                  <a:pt x="2259477" y="0"/>
                </a:cubicBezTo>
                <a:close/>
              </a:path>
            </a:pathLst>
          </a:custGeom>
          <a:noFill/>
        </p:spPr>
      </p:pic>
      <p:sp>
        <p:nvSpPr>
          <p:cNvPr id="23" name="Freeform: Shape 22">
            <a:extLst>
              <a:ext uri="{FF2B5EF4-FFF2-40B4-BE49-F238E27FC236}">
                <a16:creationId xmlns:a16="http://schemas.microsoft.com/office/drawing/2014/main" id="{96349AB3-1BD3-41E1-8979-1DBDCB5CDC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66" y="401980"/>
            <a:ext cx="6115733" cy="6456021"/>
          </a:xfrm>
          <a:custGeom>
            <a:avLst/>
            <a:gdLst>
              <a:gd name="connsiteX0" fmla="*/ 2259477 w 6115733"/>
              <a:gd name="connsiteY0" fmla="*/ 433395 h 6456021"/>
              <a:gd name="connsiteX1" fmla="*/ 5681904 w 6115733"/>
              <a:gd name="connsiteY1" fmla="*/ 3852396 h 6456021"/>
              <a:gd name="connsiteX2" fmla="*/ 4679499 w 6115733"/>
              <a:gd name="connsiteY2" fmla="*/ 6269995 h 6456021"/>
              <a:gd name="connsiteX3" fmla="*/ 4474613 w 6115733"/>
              <a:gd name="connsiteY3" fmla="*/ 6456021 h 6456021"/>
              <a:gd name="connsiteX4" fmla="*/ 44341 w 6115733"/>
              <a:gd name="connsiteY4" fmla="*/ 6456021 h 6456021"/>
              <a:gd name="connsiteX5" fmla="*/ 0 w 6115733"/>
              <a:gd name="connsiteY5" fmla="*/ 6415762 h 6456021"/>
              <a:gd name="connsiteX6" fmla="*/ 0 w 6115733"/>
              <a:gd name="connsiteY6" fmla="*/ 1289029 h 6456021"/>
              <a:gd name="connsiteX7" fmla="*/ 82495 w 6115733"/>
              <a:gd name="connsiteY7" fmla="*/ 1214128 h 6456021"/>
              <a:gd name="connsiteX8" fmla="*/ 2259477 w 6115733"/>
              <a:gd name="connsiteY8" fmla="*/ 433395 h 6456021"/>
              <a:gd name="connsiteX9" fmla="*/ 2259477 w 6115733"/>
              <a:gd name="connsiteY9" fmla="*/ 0 h 6456021"/>
              <a:gd name="connsiteX10" fmla="*/ 6115733 w 6115733"/>
              <a:gd name="connsiteY10" fmla="*/ 3852396 h 6456021"/>
              <a:gd name="connsiteX11" fmla="*/ 5235152 w 6115733"/>
              <a:gd name="connsiteY11" fmla="*/ 6302877 h 6456021"/>
              <a:gd name="connsiteX12" fmla="*/ 5095826 w 6115733"/>
              <a:gd name="connsiteY12" fmla="*/ 6456021 h 6456021"/>
              <a:gd name="connsiteX13" fmla="*/ 4617788 w 6115733"/>
              <a:gd name="connsiteY13" fmla="*/ 6456021 h 6456021"/>
              <a:gd name="connsiteX14" fmla="*/ 4747668 w 6115733"/>
              <a:gd name="connsiteY14" fmla="*/ 6338096 h 6456021"/>
              <a:gd name="connsiteX15" fmla="*/ 5778311 w 6115733"/>
              <a:gd name="connsiteY15" fmla="*/ 3852396 h 6456021"/>
              <a:gd name="connsiteX16" fmla="*/ 2259477 w 6115733"/>
              <a:gd name="connsiteY16" fmla="*/ 337085 h 6456021"/>
              <a:gd name="connsiteX17" fmla="*/ 21172 w 6115733"/>
              <a:gd name="connsiteY17" fmla="*/ 1139811 h 6456021"/>
              <a:gd name="connsiteX18" fmla="*/ 0 w 6115733"/>
              <a:gd name="connsiteY18" fmla="*/ 1159034 h 6456021"/>
              <a:gd name="connsiteX19" fmla="*/ 0 w 6115733"/>
              <a:gd name="connsiteY19" fmla="*/ 735177 h 6456021"/>
              <a:gd name="connsiteX20" fmla="*/ 103407 w 6115733"/>
              <a:gd name="connsiteY20" fmla="*/ 657929 h 6456021"/>
              <a:gd name="connsiteX21" fmla="*/ 2259477 w 6115733"/>
              <a:gd name="connsiteY21" fmla="*/ 0 h 6456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115733" h="6456021">
                <a:moveTo>
                  <a:pt x="2259477" y="433395"/>
                </a:moveTo>
                <a:cubicBezTo>
                  <a:pt x="4149632" y="433395"/>
                  <a:pt x="5681904" y="1964133"/>
                  <a:pt x="5681904" y="3852396"/>
                </a:cubicBezTo>
                <a:cubicBezTo>
                  <a:pt x="5681904" y="4796527"/>
                  <a:pt x="5298836" y="5651278"/>
                  <a:pt x="4679499" y="6269995"/>
                </a:cubicBezTo>
                <a:lnTo>
                  <a:pt x="4474613" y="6456021"/>
                </a:lnTo>
                <a:lnTo>
                  <a:pt x="44341" y="6456021"/>
                </a:lnTo>
                <a:lnTo>
                  <a:pt x="0" y="6415762"/>
                </a:lnTo>
                <a:lnTo>
                  <a:pt x="0" y="1289029"/>
                </a:lnTo>
                <a:lnTo>
                  <a:pt x="82495" y="1214128"/>
                </a:lnTo>
                <a:cubicBezTo>
                  <a:pt x="674092" y="726388"/>
                  <a:pt x="1432534" y="433395"/>
                  <a:pt x="2259477" y="433395"/>
                </a:cubicBezTo>
                <a:close/>
                <a:moveTo>
                  <a:pt x="2259477" y="0"/>
                </a:moveTo>
                <a:cubicBezTo>
                  <a:pt x="4389229" y="0"/>
                  <a:pt x="6115733" y="1724776"/>
                  <a:pt x="6115733" y="3852396"/>
                </a:cubicBezTo>
                <a:cubicBezTo>
                  <a:pt x="6115733" y="4783230"/>
                  <a:pt x="5785270" y="5636956"/>
                  <a:pt x="5235152" y="6302877"/>
                </a:cubicBezTo>
                <a:lnTo>
                  <a:pt x="5095826" y="6456021"/>
                </a:lnTo>
                <a:lnTo>
                  <a:pt x="4617788" y="6456021"/>
                </a:lnTo>
                <a:lnTo>
                  <a:pt x="4747668" y="6338096"/>
                </a:lnTo>
                <a:cubicBezTo>
                  <a:pt x="5384452" y="5701950"/>
                  <a:pt x="5778311" y="4823122"/>
                  <a:pt x="5778311" y="3852396"/>
                </a:cubicBezTo>
                <a:cubicBezTo>
                  <a:pt x="5778311" y="1910944"/>
                  <a:pt x="4202875" y="337085"/>
                  <a:pt x="2259477" y="337085"/>
                </a:cubicBezTo>
                <a:cubicBezTo>
                  <a:pt x="1409240" y="337085"/>
                  <a:pt x="629434" y="638331"/>
                  <a:pt x="21172" y="1139811"/>
                </a:cubicBezTo>
                <a:lnTo>
                  <a:pt x="0" y="1159034"/>
                </a:lnTo>
                <a:lnTo>
                  <a:pt x="0" y="735177"/>
                </a:lnTo>
                <a:lnTo>
                  <a:pt x="103407" y="657929"/>
                </a:lnTo>
                <a:cubicBezTo>
                  <a:pt x="718869" y="242547"/>
                  <a:pt x="1460820" y="0"/>
                  <a:pt x="2259477" y="0"/>
                </a:cubicBezTo>
                <a:close/>
              </a:path>
            </a:pathLst>
          </a:custGeom>
          <a:blipFill dpi="0" rotWithShape="1">
            <a:blip r:embed="rId6">
              <a:alphaModFix amt="30000"/>
              <a:duotone>
                <a:prstClr val="black"/>
                <a:schemeClr val="accent1">
                  <a:tint val="45000"/>
                  <a:satMod val="400000"/>
                </a:schemeClr>
              </a:duotone>
              <a:extLst>
                <a:ext uri="{BEBA8EAE-BF5A-486C-A8C5-ECC9F3942E4B}">
                  <a14:imgProps xmlns:a14="http://schemas.microsoft.com/office/drawing/2010/main">
                    <a14:imgLayer r:embed="rId7">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3" name="Content Placeholder 2">
            <a:extLst>
              <a:ext uri="{FF2B5EF4-FFF2-40B4-BE49-F238E27FC236}">
                <a16:creationId xmlns:a16="http://schemas.microsoft.com/office/drawing/2014/main" id="{8BDF0EB9-E49F-FB81-8882-D577717E7A28}"/>
              </a:ext>
            </a:extLst>
          </p:cNvPr>
          <p:cNvSpPr>
            <a:spLocks noGrp="1"/>
          </p:cNvSpPr>
          <p:nvPr>
            <p:ph sz="half" idx="1"/>
          </p:nvPr>
        </p:nvSpPr>
        <p:spPr>
          <a:xfrm>
            <a:off x="6587545" y="3007389"/>
            <a:ext cx="4869179" cy="3065865"/>
          </a:xfrm>
        </p:spPr>
        <p:txBody>
          <a:bodyPr vert="horz" lIns="91440" tIns="45720" rIns="91440" bIns="45720" rtlCol="0" anchor="t">
            <a:normAutofit/>
          </a:bodyPr>
          <a:lstStyle/>
          <a:p>
            <a:pPr marL="0"/>
            <a:r>
              <a:rPr lang="en-US" sz="1800">
                <a:solidFill>
                  <a:srgbClr val="000000"/>
                </a:solidFill>
              </a:rPr>
              <a:t>‘Creativity is so delicate a flower that praise tends to make it bloom, while discouragement often nips it in the bud. Any of us will put out more and better ideas if our efforts are appreciated’ (Adair, 2016). </a:t>
            </a:r>
          </a:p>
        </p:txBody>
      </p:sp>
      <p:grpSp>
        <p:nvGrpSpPr>
          <p:cNvPr id="25" name="Group 24">
            <a:extLst>
              <a:ext uri="{FF2B5EF4-FFF2-40B4-BE49-F238E27FC236}">
                <a16:creationId xmlns:a16="http://schemas.microsoft.com/office/drawing/2014/main" id="{54CA915D-BDF0-41F8-B00E-FB186EFF7B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6" name="Oval 25">
              <a:extLst>
                <a:ext uri="{FF2B5EF4-FFF2-40B4-BE49-F238E27FC236}">
                  <a16:creationId xmlns:a16="http://schemas.microsoft.com/office/drawing/2014/main" id="{317AAC03-BF64-4E67-9032-3BD0249980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GB"/>
            </a:p>
          </p:txBody>
        </p:sp>
        <p:sp>
          <p:nvSpPr>
            <p:cNvPr id="27" name="Oval 26">
              <a:extLst>
                <a:ext uri="{FF2B5EF4-FFF2-40B4-BE49-F238E27FC236}">
                  <a16:creationId xmlns:a16="http://schemas.microsoft.com/office/drawing/2014/main" id="{1A131397-5A45-4344-9983-5E400A3EA5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GB"/>
            </a:p>
          </p:txBody>
        </p:sp>
      </p:grpSp>
    </p:spTree>
    <p:extLst>
      <p:ext uri="{BB962C8B-B14F-4D97-AF65-F5344CB8AC3E}">
        <p14:creationId xmlns:p14="http://schemas.microsoft.com/office/powerpoint/2010/main" val="399336444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6D5F1-E71F-292D-BF72-C10EEC94BFBC}"/>
              </a:ext>
            </a:extLst>
          </p:cNvPr>
          <p:cNvSpPr>
            <a:spLocks noGrp="1"/>
          </p:cNvSpPr>
          <p:nvPr>
            <p:ph type="title"/>
          </p:nvPr>
        </p:nvSpPr>
        <p:spPr>
          <a:xfrm>
            <a:off x="609600" y="274638"/>
            <a:ext cx="10972800" cy="800400"/>
          </a:xfrm>
        </p:spPr>
        <p:txBody>
          <a:bodyPr>
            <a:normAutofit fontScale="90000"/>
          </a:bodyPr>
          <a:lstStyle/>
          <a:p>
            <a:r>
              <a:rPr lang="en-GB" b="1" dirty="0"/>
              <a:t>What have we learnt today?</a:t>
            </a:r>
          </a:p>
        </p:txBody>
      </p:sp>
      <p:sp>
        <p:nvSpPr>
          <p:cNvPr id="3" name="Content Placeholder 2">
            <a:extLst>
              <a:ext uri="{FF2B5EF4-FFF2-40B4-BE49-F238E27FC236}">
                <a16:creationId xmlns:a16="http://schemas.microsoft.com/office/drawing/2014/main" id="{455AAB4F-8463-D57B-E447-76E409EECAD9}"/>
              </a:ext>
            </a:extLst>
          </p:cNvPr>
          <p:cNvSpPr>
            <a:spLocks noGrp="1"/>
          </p:cNvSpPr>
          <p:nvPr>
            <p:ph idx="1"/>
          </p:nvPr>
        </p:nvSpPr>
        <p:spPr>
          <a:xfrm>
            <a:off x="609600" y="1518818"/>
            <a:ext cx="10972800" cy="4195060"/>
          </a:xfrm>
        </p:spPr>
        <p:txBody>
          <a:bodyPr>
            <a:normAutofit lnSpcReduction="10000"/>
          </a:bodyPr>
          <a:lstStyle/>
          <a:p>
            <a:r>
              <a:rPr lang="en-GB" sz="2400" dirty="0"/>
              <a:t>Whether or not successful innovation occurs within an organisation is determined by a combination of personal qualities (employee skills) and work environment factors</a:t>
            </a:r>
          </a:p>
          <a:p>
            <a:r>
              <a:rPr kumimoji="0" lang="en-GB" sz="2500" b="0" i="0" u="none" strike="noStrike" kern="1200" cap="none" spc="0" normalizeH="0" baseline="0" noProof="0" dirty="0">
                <a:ln>
                  <a:noFill/>
                </a:ln>
                <a:solidFill>
                  <a:prstClr val="black"/>
                </a:solidFill>
                <a:effectLst/>
                <a:uLnTx/>
                <a:uFillTx/>
                <a:ea typeface="Times New Roman" panose="02020603050405020304" pitchFamily="18" charset="0"/>
                <a:cs typeface="+mn-cs"/>
              </a:rPr>
              <a:t>Fostering a climate of innovation is key</a:t>
            </a:r>
          </a:p>
          <a:p>
            <a:r>
              <a:rPr lang="en-GB" sz="2500" dirty="0">
                <a:solidFill>
                  <a:prstClr val="black"/>
                </a:solidFill>
                <a:ea typeface="Times New Roman" panose="02020603050405020304" pitchFamily="18" charset="0"/>
              </a:rPr>
              <a:t>There are several important drivers – leadership, team dynamics, job design and the policies, procedures and practices of the organisation</a:t>
            </a:r>
          </a:p>
          <a:p>
            <a:pPr marL="0" indent="0">
              <a:buNone/>
            </a:pPr>
            <a:endParaRPr kumimoji="0" lang="en-GB" sz="2500" b="0" i="0" u="none" strike="noStrike" kern="1200" cap="none" spc="0" normalizeH="0" baseline="0" noProof="0" dirty="0">
              <a:ln>
                <a:noFill/>
              </a:ln>
              <a:solidFill>
                <a:prstClr val="black"/>
              </a:solidFill>
              <a:effectLst/>
              <a:uLnTx/>
              <a:uFillTx/>
              <a:ea typeface="Times New Roman" panose="02020603050405020304" pitchFamily="18" charset="0"/>
              <a:cs typeface="+mn-cs"/>
            </a:endParaRPr>
          </a:p>
          <a:p>
            <a:pPr marL="0" indent="0">
              <a:buNone/>
            </a:pPr>
            <a:r>
              <a:rPr kumimoji="0" lang="en-GB" sz="2500" b="0" i="0" u="none" strike="noStrike" kern="1200" cap="none" spc="0" normalizeH="0" baseline="0" noProof="0" dirty="0">
                <a:ln>
                  <a:noFill/>
                </a:ln>
                <a:solidFill>
                  <a:prstClr val="black"/>
                </a:solidFill>
                <a:effectLst/>
                <a:uLnTx/>
                <a:uFillTx/>
                <a:ea typeface="Times New Roman" panose="02020603050405020304" pitchFamily="18" charset="0"/>
                <a:cs typeface="+mn-cs"/>
              </a:rPr>
              <a:t>The theory applicable to task 5 of the assignment – ‘A critical evaluation of the organisational climate and leadership style necessary to implement your idea and foster creativity and innovation in your organisation, going forwards’. </a:t>
            </a:r>
            <a:endParaRPr lang="en-GB" dirty="0"/>
          </a:p>
        </p:txBody>
      </p:sp>
    </p:spTree>
    <p:extLst>
      <p:ext uri="{BB962C8B-B14F-4D97-AF65-F5344CB8AC3E}">
        <p14:creationId xmlns:p14="http://schemas.microsoft.com/office/powerpoint/2010/main" val="409392067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3A282-D719-2425-F630-842C3D8DE248}"/>
              </a:ext>
            </a:extLst>
          </p:cNvPr>
          <p:cNvSpPr>
            <a:spLocks noGrp="1"/>
          </p:cNvSpPr>
          <p:nvPr>
            <p:ph type="title"/>
          </p:nvPr>
        </p:nvSpPr>
        <p:spPr>
          <a:xfrm>
            <a:off x="279273" y="-118872"/>
            <a:ext cx="10058400" cy="1609344"/>
          </a:xfrm>
        </p:spPr>
        <p:txBody>
          <a:bodyPr/>
          <a:lstStyle/>
          <a:p>
            <a:r>
              <a:rPr lang="en-GB" b="1" dirty="0"/>
              <a:t>The Assignment</a:t>
            </a:r>
          </a:p>
        </p:txBody>
      </p:sp>
      <p:sp>
        <p:nvSpPr>
          <p:cNvPr id="3" name="Content Placeholder 2">
            <a:extLst>
              <a:ext uri="{FF2B5EF4-FFF2-40B4-BE49-F238E27FC236}">
                <a16:creationId xmlns:a16="http://schemas.microsoft.com/office/drawing/2014/main" id="{3C794E84-8A04-9263-B396-D5CF81FD94F4}"/>
              </a:ext>
            </a:extLst>
          </p:cNvPr>
          <p:cNvSpPr>
            <a:spLocks noGrp="1"/>
          </p:cNvSpPr>
          <p:nvPr>
            <p:ph idx="1"/>
          </p:nvPr>
        </p:nvSpPr>
        <p:spPr>
          <a:xfrm>
            <a:off x="374523" y="1403604"/>
            <a:ext cx="10058400" cy="4050792"/>
          </a:xfrm>
        </p:spPr>
        <p:txBody>
          <a:bodyPr>
            <a:normAutofit fontScale="92500" lnSpcReduction="20000"/>
          </a:bodyPr>
          <a:lstStyle/>
          <a:p>
            <a:pPr marL="0" indent="0">
              <a:buNone/>
            </a:pPr>
            <a:r>
              <a:rPr lang="en-US" dirty="0"/>
              <a:t>The report needs to include the following: </a:t>
            </a:r>
            <a:endParaRPr lang="en-GB" dirty="0"/>
          </a:p>
          <a:p>
            <a:pPr marL="0" indent="0">
              <a:buNone/>
            </a:pPr>
            <a:r>
              <a:rPr lang="en-US" dirty="0"/>
              <a:t> </a:t>
            </a:r>
            <a:endParaRPr lang="en-GB" dirty="0"/>
          </a:p>
          <a:p>
            <a:pPr marL="0" indent="0">
              <a:buNone/>
            </a:pPr>
            <a:r>
              <a:rPr lang="en-US" dirty="0"/>
              <a:t>1. An introduction to your </a:t>
            </a:r>
            <a:r>
              <a:rPr lang="en-US" dirty="0" err="1"/>
              <a:t>organisation</a:t>
            </a:r>
            <a:r>
              <a:rPr lang="en-US" dirty="0"/>
              <a:t> and the issue you have identified. </a:t>
            </a:r>
            <a:endParaRPr lang="en-GB" dirty="0"/>
          </a:p>
          <a:p>
            <a:pPr marL="0" indent="0">
              <a:buNone/>
            </a:pPr>
            <a:r>
              <a:rPr lang="en-US" dirty="0"/>
              <a:t>2. A critical analysis of creativity and innovation and the issues when applied to the capitalist methodology of business growth.</a:t>
            </a:r>
            <a:endParaRPr lang="en-GB" dirty="0"/>
          </a:p>
          <a:p>
            <a:pPr marL="0" indent="0">
              <a:buNone/>
            </a:pPr>
            <a:r>
              <a:rPr lang="en-US" dirty="0"/>
              <a:t>3. A detailed explanation of your innovation with links to the ‘4 P’s of innovation’ your idea falls into and why, reinforce this and discuss along with the BMC analysis. </a:t>
            </a:r>
            <a:endParaRPr lang="en-GB" dirty="0"/>
          </a:p>
          <a:p>
            <a:pPr marL="0" indent="0">
              <a:buNone/>
            </a:pPr>
            <a:r>
              <a:rPr lang="en-US" dirty="0"/>
              <a:t>4. Discuss the creativity process and or the context/situation in which you arrived at your concept/idea.</a:t>
            </a:r>
            <a:endParaRPr lang="en-GB" dirty="0"/>
          </a:p>
          <a:p>
            <a:pPr marL="0" indent="0">
              <a:buNone/>
            </a:pPr>
            <a:r>
              <a:rPr lang="en-US" dirty="0"/>
              <a:t>5. A critical evaluation of your idea’s viability, using Lewin’s Force Field analysis, as a tool, If your idea does not fit the viability from a capitalist methodology justify your idea from a value creation perspective or a reframing of the business concept.</a:t>
            </a:r>
            <a:endParaRPr lang="en-GB" dirty="0"/>
          </a:p>
          <a:p>
            <a:pPr marL="0" indent="0">
              <a:buNone/>
            </a:pPr>
            <a:r>
              <a:rPr lang="en-US" dirty="0"/>
              <a:t>6. A critical discussion of the extent to which your </a:t>
            </a:r>
            <a:r>
              <a:rPr lang="en-US" dirty="0" err="1"/>
              <a:t>organisation’s</a:t>
            </a:r>
            <a:r>
              <a:rPr lang="en-US" dirty="0"/>
              <a:t> climate would and would not be supportive of innovation.</a:t>
            </a:r>
            <a:endParaRPr lang="en-GB" dirty="0"/>
          </a:p>
          <a:p>
            <a:pPr marL="0" indent="0">
              <a:buNone/>
            </a:pPr>
            <a:endParaRPr lang="en-GB" dirty="0"/>
          </a:p>
        </p:txBody>
      </p:sp>
    </p:spTree>
    <p:extLst>
      <p:ext uri="{BB962C8B-B14F-4D97-AF65-F5344CB8AC3E}">
        <p14:creationId xmlns:p14="http://schemas.microsoft.com/office/powerpoint/2010/main" val="243735909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19191-E0F4-3B0D-452A-74DBD32252F6}"/>
              </a:ext>
            </a:extLst>
          </p:cNvPr>
          <p:cNvSpPr>
            <a:spLocks noGrp="1"/>
          </p:cNvSpPr>
          <p:nvPr>
            <p:ph type="title"/>
          </p:nvPr>
        </p:nvSpPr>
        <p:spPr/>
        <p:txBody>
          <a:bodyPr/>
          <a:lstStyle/>
          <a:p>
            <a:r>
              <a:rPr lang="en-GB" b="1" dirty="0"/>
              <a:t>1</a:t>
            </a:r>
          </a:p>
        </p:txBody>
      </p:sp>
      <p:sp>
        <p:nvSpPr>
          <p:cNvPr id="3" name="Text Placeholder 2">
            <a:extLst>
              <a:ext uri="{FF2B5EF4-FFF2-40B4-BE49-F238E27FC236}">
                <a16:creationId xmlns:a16="http://schemas.microsoft.com/office/drawing/2014/main" id="{FFB83012-5D84-9127-DDF4-B1C558767B64}"/>
              </a:ext>
            </a:extLst>
          </p:cNvPr>
          <p:cNvSpPr>
            <a:spLocks noGrp="1"/>
          </p:cNvSpPr>
          <p:nvPr>
            <p:ph type="body" idx="1"/>
          </p:nvPr>
        </p:nvSpPr>
        <p:spPr/>
        <p:txBody>
          <a:bodyPr/>
          <a:lstStyle/>
          <a:p>
            <a:r>
              <a:rPr lang="en-GB" dirty="0"/>
              <a:t>Task Description</a:t>
            </a:r>
          </a:p>
        </p:txBody>
      </p:sp>
      <p:sp>
        <p:nvSpPr>
          <p:cNvPr id="4" name="Content Placeholder 3">
            <a:extLst>
              <a:ext uri="{FF2B5EF4-FFF2-40B4-BE49-F238E27FC236}">
                <a16:creationId xmlns:a16="http://schemas.microsoft.com/office/drawing/2014/main" id="{22792DDA-2409-E7A6-730C-2F44F729BA45}"/>
              </a:ext>
            </a:extLst>
          </p:cNvPr>
          <p:cNvSpPr>
            <a:spLocks noGrp="1"/>
          </p:cNvSpPr>
          <p:nvPr>
            <p:ph sz="half" idx="2"/>
          </p:nvPr>
        </p:nvSpPr>
        <p:spPr/>
        <p:txBody>
          <a:bodyPr>
            <a:normAutofit/>
          </a:bodyPr>
          <a:lstStyle/>
          <a:p>
            <a:pPr marL="0" marR="0" lvl="0" indent="0" algn="l" defTabSz="914400" rtl="0" eaLnBrk="1" fontAlgn="auto" latinLnBrk="0" hangingPunct="1">
              <a:lnSpc>
                <a:spcPct val="100000"/>
              </a:lnSpc>
              <a:spcBef>
                <a:spcPct val="20000"/>
              </a:spcBef>
              <a:spcAft>
                <a:spcPts val="0"/>
              </a:spcAft>
              <a:buClrTx/>
              <a:buSzTx/>
              <a:buNone/>
              <a:tabLst/>
              <a:defRPr/>
            </a:pPr>
            <a:r>
              <a:rPr kumimoji="0" lang="en-GB" sz="27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mn-cs"/>
              </a:rPr>
              <a:t>An introduction to your organisation, your current role and a critical analysis of the importance of creativity and innovation to the sector and industry that you work in. </a:t>
            </a:r>
            <a:endParaRPr kumimoji="0" lang="en-GB" sz="17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endParaRPr lang="en-GB" dirty="0"/>
          </a:p>
        </p:txBody>
      </p:sp>
      <p:sp>
        <p:nvSpPr>
          <p:cNvPr id="5" name="Text Placeholder 4">
            <a:extLst>
              <a:ext uri="{FF2B5EF4-FFF2-40B4-BE49-F238E27FC236}">
                <a16:creationId xmlns:a16="http://schemas.microsoft.com/office/drawing/2014/main" id="{4D6B6044-AD79-F5FC-B5AB-641EC52CA213}"/>
              </a:ext>
            </a:extLst>
          </p:cNvPr>
          <p:cNvSpPr>
            <a:spLocks noGrp="1"/>
          </p:cNvSpPr>
          <p:nvPr>
            <p:ph type="body" sz="quarter" idx="3"/>
          </p:nvPr>
        </p:nvSpPr>
        <p:spPr/>
        <p:txBody>
          <a:bodyPr/>
          <a:lstStyle/>
          <a:p>
            <a:r>
              <a:rPr lang="en-GB" dirty="0"/>
              <a:t>Content</a:t>
            </a:r>
          </a:p>
        </p:txBody>
      </p:sp>
      <p:sp>
        <p:nvSpPr>
          <p:cNvPr id="6" name="Content Placeholder 5">
            <a:extLst>
              <a:ext uri="{FF2B5EF4-FFF2-40B4-BE49-F238E27FC236}">
                <a16:creationId xmlns:a16="http://schemas.microsoft.com/office/drawing/2014/main" id="{5156A5FD-7863-215E-6038-F2C226F82480}"/>
              </a:ext>
            </a:extLst>
          </p:cNvPr>
          <p:cNvSpPr>
            <a:spLocks noGrp="1"/>
          </p:cNvSpPr>
          <p:nvPr>
            <p:ph sz="quarter" idx="4"/>
          </p:nvPr>
        </p:nvSpPr>
        <p:spPr/>
        <p:txBody>
          <a:bodyPr>
            <a:normAutofit/>
          </a:bodyPr>
          <a:lstStyle/>
          <a:p>
            <a:r>
              <a:rPr lang="en-GB" dirty="0"/>
              <a:t>Details about the organisation</a:t>
            </a:r>
          </a:p>
          <a:p>
            <a:r>
              <a:rPr lang="en-GB" dirty="0"/>
              <a:t>Definition of creativity and innovation, plus the difference</a:t>
            </a:r>
          </a:p>
          <a:p>
            <a:r>
              <a:rPr lang="en-GB" dirty="0"/>
              <a:t>Why creativity and innovation is important for the sector.</a:t>
            </a:r>
          </a:p>
        </p:txBody>
      </p:sp>
    </p:spTree>
    <p:extLst>
      <p:ext uri="{BB962C8B-B14F-4D97-AF65-F5344CB8AC3E}">
        <p14:creationId xmlns:p14="http://schemas.microsoft.com/office/powerpoint/2010/main" val="109411154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A816B-3135-1C59-169A-AAB32D8AF28D}"/>
              </a:ext>
            </a:extLst>
          </p:cNvPr>
          <p:cNvSpPr>
            <a:spLocks noGrp="1"/>
          </p:cNvSpPr>
          <p:nvPr>
            <p:ph type="title"/>
          </p:nvPr>
        </p:nvSpPr>
        <p:spPr/>
        <p:txBody>
          <a:bodyPr/>
          <a:lstStyle/>
          <a:p>
            <a:r>
              <a:rPr lang="en-GB" b="1" dirty="0"/>
              <a:t>2</a:t>
            </a:r>
          </a:p>
        </p:txBody>
      </p:sp>
      <p:sp>
        <p:nvSpPr>
          <p:cNvPr id="3" name="Text Placeholder 2">
            <a:extLst>
              <a:ext uri="{FF2B5EF4-FFF2-40B4-BE49-F238E27FC236}">
                <a16:creationId xmlns:a16="http://schemas.microsoft.com/office/drawing/2014/main" id="{3A92AF10-84B7-46E3-2915-18F64E120838}"/>
              </a:ext>
            </a:extLst>
          </p:cNvPr>
          <p:cNvSpPr>
            <a:spLocks noGrp="1"/>
          </p:cNvSpPr>
          <p:nvPr>
            <p:ph type="body" idx="1"/>
          </p:nvPr>
        </p:nvSpPr>
        <p:spPr/>
        <p:txBody>
          <a:bodyPr/>
          <a:lstStyle/>
          <a:p>
            <a:r>
              <a:rPr lang="en-GB" dirty="0"/>
              <a:t>Task Description</a:t>
            </a:r>
          </a:p>
        </p:txBody>
      </p:sp>
      <p:sp>
        <p:nvSpPr>
          <p:cNvPr id="4" name="Content Placeholder 3">
            <a:extLst>
              <a:ext uri="{FF2B5EF4-FFF2-40B4-BE49-F238E27FC236}">
                <a16:creationId xmlns:a16="http://schemas.microsoft.com/office/drawing/2014/main" id="{F709D7DE-6BC1-EC5D-ABDB-01BC59D58B2F}"/>
              </a:ext>
            </a:extLst>
          </p:cNvPr>
          <p:cNvSpPr>
            <a:spLocks noGrp="1"/>
          </p:cNvSpPr>
          <p:nvPr>
            <p:ph sz="half" idx="2"/>
          </p:nvPr>
        </p:nvSpPr>
        <p:spPr/>
        <p:txBody>
          <a:bodyPr/>
          <a:lstStyle/>
          <a:p>
            <a:pPr marL="0" indent="0">
              <a:buNone/>
            </a:pPr>
            <a:r>
              <a:rPr lang="en-US" sz="2800" dirty="0"/>
              <a:t>A critical analysis of creativity and innovation and the issues when applied to the capitalist methodology of business growth.</a:t>
            </a:r>
            <a:endParaRPr lang="en-GB" sz="2800" dirty="0"/>
          </a:p>
        </p:txBody>
      </p:sp>
      <p:sp>
        <p:nvSpPr>
          <p:cNvPr id="5" name="Text Placeholder 4">
            <a:extLst>
              <a:ext uri="{FF2B5EF4-FFF2-40B4-BE49-F238E27FC236}">
                <a16:creationId xmlns:a16="http://schemas.microsoft.com/office/drawing/2014/main" id="{D9B02123-5B82-DE31-6A60-2FDB9D29A561}"/>
              </a:ext>
            </a:extLst>
          </p:cNvPr>
          <p:cNvSpPr>
            <a:spLocks noGrp="1"/>
          </p:cNvSpPr>
          <p:nvPr>
            <p:ph type="body" sz="quarter" idx="3"/>
          </p:nvPr>
        </p:nvSpPr>
        <p:spPr/>
        <p:txBody>
          <a:bodyPr/>
          <a:lstStyle/>
          <a:p>
            <a:r>
              <a:rPr lang="en-GB" dirty="0"/>
              <a:t>Content</a:t>
            </a:r>
          </a:p>
        </p:txBody>
      </p:sp>
      <p:sp>
        <p:nvSpPr>
          <p:cNvPr id="6" name="Content Placeholder 5">
            <a:extLst>
              <a:ext uri="{FF2B5EF4-FFF2-40B4-BE49-F238E27FC236}">
                <a16:creationId xmlns:a16="http://schemas.microsoft.com/office/drawing/2014/main" id="{F8EA83BF-064A-C0A6-A4FC-2E981D1FE142}"/>
              </a:ext>
            </a:extLst>
          </p:cNvPr>
          <p:cNvSpPr>
            <a:spLocks noGrp="1"/>
          </p:cNvSpPr>
          <p:nvPr>
            <p:ph sz="quarter" idx="4"/>
          </p:nvPr>
        </p:nvSpPr>
        <p:spPr/>
        <p:txBody>
          <a:bodyPr/>
          <a:lstStyle/>
          <a:p>
            <a:r>
              <a:rPr lang="en-GB" dirty="0"/>
              <a:t>Pros and Cons</a:t>
            </a:r>
          </a:p>
          <a:p>
            <a:r>
              <a:rPr lang="en-GB" dirty="0"/>
              <a:t>Links between economy and innovation</a:t>
            </a:r>
          </a:p>
          <a:p>
            <a:r>
              <a:rPr lang="en-GB" dirty="0"/>
              <a:t>Business strategy and industry differences. </a:t>
            </a:r>
          </a:p>
          <a:p>
            <a:r>
              <a:rPr lang="en-GB" dirty="0"/>
              <a:t>Examples of different economic approaches and attitudes to creativity and innovation. </a:t>
            </a:r>
          </a:p>
        </p:txBody>
      </p:sp>
    </p:spTree>
    <p:extLst>
      <p:ext uri="{BB962C8B-B14F-4D97-AF65-F5344CB8AC3E}">
        <p14:creationId xmlns:p14="http://schemas.microsoft.com/office/powerpoint/2010/main" val="27765311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54425-F184-3710-05A8-5F0AA619BB1C}"/>
              </a:ext>
            </a:extLst>
          </p:cNvPr>
          <p:cNvSpPr>
            <a:spLocks noGrp="1"/>
          </p:cNvSpPr>
          <p:nvPr>
            <p:ph type="title"/>
          </p:nvPr>
        </p:nvSpPr>
        <p:spPr/>
        <p:txBody>
          <a:bodyPr/>
          <a:lstStyle/>
          <a:p>
            <a:r>
              <a:rPr lang="en-GB" b="1" dirty="0"/>
              <a:t>3</a:t>
            </a:r>
          </a:p>
        </p:txBody>
      </p:sp>
      <p:sp>
        <p:nvSpPr>
          <p:cNvPr id="3" name="Text Placeholder 2">
            <a:extLst>
              <a:ext uri="{FF2B5EF4-FFF2-40B4-BE49-F238E27FC236}">
                <a16:creationId xmlns:a16="http://schemas.microsoft.com/office/drawing/2014/main" id="{CA20A449-F9D4-119D-8821-26CB3CC7F8A2}"/>
              </a:ext>
            </a:extLst>
          </p:cNvPr>
          <p:cNvSpPr>
            <a:spLocks noGrp="1"/>
          </p:cNvSpPr>
          <p:nvPr>
            <p:ph type="body" idx="1"/>
          </p:nvPr>
        </p:nvSpPr>
        <p:spPr/>
        <p:txBody>
          <a:bodyPr/>
          <a:lstStyle/>
          <a:p>
            <a:r>
              <a:rPr lang="en-GB" dirty="0"/>
              <a:t>Task Description</a:t>
            </a:r>
          </a:p>
        </p:txBody>
      </p:sp>
      <p:sp>
        <p:nvSpPr>
          <p:cNvPr id="4" name="Content Placeholder 3">
            <a:extLst>
              <a:ext uri="{FF2B5EF4-FFF2-40B4-BE49-F238E27FC236}">
                <a16:creationId xmlns:a16="http://schemas.microsoft.com/office/drawing/2014/main" id="{2294FD80-F18B-AC78-0A3D-9DCA0C2D585E}"/>
              </a:ext>
            </a:extLst>
          </p:cNvPr>
          <p:cNvSpPr>
            <a:spLocks noGrp="1"/>
          </p:cNvSpPr>
          <p:nvPr>
            <p:ph sz="half" idx="2"/>
          </p:nvPr>
        </p:nvSpPr>
        <p:spPr/>
        <p:txBody>
          <a:bodyPr/>
          <a:lstStyle/>
          <a:p>
            <a:pPr marL="0" indent="0">
              <a:buNone/>
            </a:pPr>
            <a:r>
              <a:rPr lang="en-US" sz="2800" dirty="0"/>
              <a:t>A detailed explanation of your innovation with links to the ‘4 P’s of innovation’ your idea falls into and why, reinforce this and discuss along with the BMC analysis. </a:t>
            </a:r>
            <a:endParaRPr lang="en-GB" sz="2800" dirty="0"/>
          </a:p>
        </p:txBody>
      </p:sp>
      <p:sp>
        <p:nvSpPr>
          <p:cNvPr id="5" name="Text Placeholder 4">
            <a:extLst>
              <a:ext uri="{FF2B5EF4-FFF2-40B4-BE49-F238E27FC236}">
                <a16:creationId xmlns:a16="http://schemas.microsoft.com/office/drawing/2014/main" id="{5655A610-82C6-4E66-3C74-72104FB7DA30}"/>
              </a:ext>
            </a:extLst>
          </p:cNvPr>
          <p:cNvSpPr>
            <a:spLocks noGrp="1"/>
          </p:cNvSpPr>
          <p:nvPr>
            <p:ph type="body" sz="quarter" idx="3"/>
          </p:nvPr>
        </p:nvSpPr>
        <p:spPr/>
        <p:txBody>
          <a:bodyPr/>
          <a:lstStyle/>
          <a:p>
            <a:r>
              <a:rPr lang="en-GB" dirty="0"/>
              <a:t>Content</a:t>
            </a:r>
          </a:p>
        </p:txBody>
      </p:sp>
      <p:sp>
        <p:nvSpPr>
          <p:cNvPr id="6" name="Content Placeholder 5">
            <a:extLst>
              <a:ext uri="{FF2B5EF4-FFF2-40B4-BE49-F238E27FC236}">
                <a16:creationId xmlns:a16="http://schemas.microsoft.com/office/drawing/2014/main" id="{C2094269-40A5-8F66-4C23-835CADF701CF}"/>
              </a:ext>
            </a:extLst>
          </p:cNvPr>
          <p:cNvSpPr>
            <a:spLocks noGrp="1"/>
          </p:cNvSpPr>
          <p:nvPr>
            <p:ph sz="quarter" idx="4"/>
          </p:nvPr>
        </p:nvSpPr>
        <p:spPr/>
        <p:txBody>
          <a:bodyPr/>
          <a:lstStyle/>
          <a:p>
            <a:r>
              <a:rPr lang="en-GB" dirty="0"/>
              <a:t>Incremental or radical</a:t>
            </a:r>
          </a:p>
          <a:p>
            <a:r>
              <a:rPr lang="en-GB" dirty="0"/>
              <a:t>Which one of the 4 P’s?</a:t>
            </a:r>
          </a:p>
          <a:p>
            <a:r>
              <a:rPr lang="en-GB" dirty="0"/>
              <a:t>BMC section</a:t>
            </a:r>
          </a:p>
          <a:p>
            <a:r>
              <a:rPr lang="en-GB" dirty="0"/>
              <a:t>How you identified the problem – customer feedback?</a:t>
            </a:r>
          </a:p>
        </p:txBody>
      </p:sp>
    </p:spTree>
    <p:extLst>
      <p:ext uri="{BB962C8B-B14F-4D97-AF65-F5344CB8AC3E}">
        <p14:creationId xmlns:p14="http://schemas.microsoft.com/office/powerpoint/2010/main" val="62301862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48DF7-5388-A07A-9610-015327CAFD3B}"/>
              </a:ext>
            </a:extLst>
          </p:cNvPr>
          <p:cNvSpPr>
            <a:spLocks noGrp="1"/>
          </p:cNvSpPr>
          <p:nvPr>
            <p:ph type="title"/>
          </p:nvPr>
        </p:nvSpPr>
        <p:spPr/>
        <p:txBody>
          <a:bodyPr/>
          <a:lstStyle/>
          <a:p>
            <a:r>
              <a:rPr lang="en-GB" b="1" dirty="0"/>
              <a:t>4</a:t>
            </a:r>
          </a:p>
        </p:txBody>
      </p:sp>
      <p:sp>
        <p:nvSpPr>
          <p:cNvPr id="3" name="Text Placeholder 2">
            <a:extLst>
              <a:ext uri="{FF2B5EF4-FFF2-40B4-BE49-F238E27FC236}">
                <a16:creationId xmlns:a16="http://schemas.microsoft.com/office/drawing/2014/main" id="{FE93F6CB-38B4-CEC7-8FB1-C87CD7AB9DF8}"/>
              </a:ext>
            </a:extLst>
          </p:cNvPr>
          <p:cNvSpPr>
            <a:spLocks noGrp="1"/>
          </p:cNvSpPr>
          <p:nvPr>
            <p:ph type="body" idx="1"/>
          </p:nvPr>
        </p:nvSpPr>
        <p:spPr/>
        <p:txBody>
          <a:bodyPr/>
          <a:lstStyle/>
          <a:p>
            <a:r>
              <a:rPr lang="en-GB" dirty="0"/>
              <a:t>Task Description</a:t>
            </a:r>
          </a:p>
        </p:txBody>
      </p:sp>
      <p:sp>
        <p:nvSpPr>
          <p:cNvPr id="4" name="Content Placeholder 3">
            <a:extLst>
              <a:ext uri="{FF2B5EF4-FFF2-40B4-BE49-F238E27FC236}">
                <a16:creationId xmlns:a16="http://schemas.microsoft.com/office/drawing/2014/main" id="{ADA68A3D-9643-87F6-D58B-3B798702A2DE}"/>
              </a:ext>
            </a:extLst>
          </p:cNvPr>
          <p:cNvSpPr>
            <a:spLocks noGrp="1"/>
          </p:cNvSpPr>
          <p:nvPr>
            <p:ph sz="half" idx="2"/>
          </p:nvPr>
        </p:nvSpPr>
        <p:spPr/>
        <p:txBody>
          <a:bodyPr/>
          <a:lstStyle/>
          <a:p>
            <a:pPr marL="0" indent="0">
              <a:buNone/>
            </a:pPr>
            <a:r>
              <a:rPr kumimoji="0" lang="en-GB" sz="27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mn-cs"/>
              </a:rPr>
              <a:t>The creativity process you have applied to identify possible solutions</a:t>
            </a:r>
            <a:endParaRPr lang="en-GB" dirty="0"/>
          </a:p>
        </p:txBody>
      </p:sp>
      <p:sp>
        <p:nvSpPr>
          <p:cNvPr id="5" name="Text Placeholder 4">
            <a:extLst>
              <a:ext uri="{FF2B5EF4-FFF2-40B4-BE49-F238E27FC236}">
                <a16:creationId xmlns:a16="http://schemas.microsoft.com/office/drawing/2014/main" id="{5C1AA45A-EBDB-ED0D-AE93-3C49856DDBCB}"/>
              </a:ext>
            </a:extLst>
          </p:cNvPr>
          <p:cNvSpPr>
            <a:spLocks noGrp="1"/>
          </p:cNvSpPr>
          <p:nvPr>
            <p:ph type="body" sz="quarter" idx="3"/>
          </p:nvPr>
        </p:nvSpPr>
        <p:spPr/>
        <p:txBody>
          <a:bodyPr/>
          <a:lstStyle/>
          <a:p>
            <a:r>
              <a:rPr lang="en-GB" dirty="0"/>
              <a:t>Content</a:t>
            </a:r>
          </a:p>
        </p:txBody>
      </p:sp>
      <p:sp>
        <p:nvSpPr>
          <p:cNvPr id="6" name="Content Placeholder 5">
            <a:extLst>
              <a:ext uri="{FF2B5EF4-FFF2-40B4-BE49-F238E27FC236}">
                <a16:creationId xmlns:a16="http://schemas.microsoft.com/office/drawing/2014/main" id="{45DAE74D-202B-3A03-7DE9-A06D1FC4F8FF}"/>
              </a:ext>
            </a:extLst>
          </p:cNvPr>
          <p:cNvSpPr>
            <a:spLocks noGrp="1"/>
          </p:cNvSpPr>
          <p:nvPr>
            <p:ph sz="quarter" idx="4"/>
          </p:nvPr>
        </p:nvSpPr>
        <p:spPr/>
        <p:txBody>
          <a:bodyPr/>
          <a:lstStyle/>
          <a:p>
            <a:r>
              <a:rPr lang="en-GB" dirty="0"/>
              <a:t>What areas of the case study did you focus on?</a:t>
            </a:r>
          </a:p>
          <a:p>
            <a:r>
              <a:rPr lang="en-GB" dirty="0"/>
              <a:t>How was the concept developed where was inspiration derived? </a:t>
            </a:r>
          </a:p>
          <a:p>
            <a:r>
              <a:rPr lang="en-GB" dirty="0"/>
              <a:t>Organisational examples. </a:t>
            </a:r>
          </a:p>
          <a:p>
            <a:r>
              <a:rPr lang="en-GB" dirty="0"/>
              <a:t>What form of innovation and justify its validity</a:t>
            </a:r>
          </a:p>
        </p:txBody>
      </p:sp>
    </p:spTree>
    <p:extLst>
      <p:ext uri="{BB962C8B-B14F-4D97-AF65-F5344CB8AC3E}">
        <p14:creationId xmlns:p14="http://schemas.microsoft.com/office/powerpoint/2010/main" val="26895250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6FD66-7B95-620B-4CF0-9B375BAFB4F7}"/>
              </a:ext>
            </a:extLst>
          </p:cNvPr>
          <p:cNvSpPr>
            <a:spLocks noGrp="1"/>
          </p:cNvSpPr>
          <p:nvPr>
            <p:ph type="title"/>
          </p:nvPr>
        </p:nvSpPr>
        <p:spPr/>
        <p:txBody>
          <a:bodyPr/>
          <a:lstStyle/>
          <a:p>
            <a:r>
              <a:rPr lang="en-GB" b="1" dirty="0"/>
              <a:t>5</a:t>
            </a:r>
          </a:p>
        </p:txBody>
      </p:sp>
      <p:sp>
        <p:nvSpPr>
          <p:cNvPr id="3" name="Text Placeholder 2">
            <a:extLst>
              <a:ext uri="{FF2B5EF4-FFF2-40B4-BE49-F238E27FC236}">
                <a16:creationId xmlns:a16="http://schemas.microsoft.com/office/drawing/2014/main" id="{A1C9F1BD-304E-919D-25C8-5C78FA31E80F}"/>
              </a:ext>
            </a:extLst>
          </p:cNvPr>
          <p:cNvSpPr>
            <a:spLocks noGrp="1"/>
          </p:cNvSpPr>
          <p:nvPr>
            <p:ph type="body" idx="1"/>
          </p:nvPr>
        </p:nvSpPr>
        <p:spPr>
          <a:xfrm>
            <a:off x="611716" y="2189968"/>
            <a:ext cx="5386917" cy="757237"/>
          </a:xfrm>
        </p:spPr>
        <p:txBody>
          <a:bodyPr/>
          <a:lstStyle/>
          <a:p>
            <a:r>
              <a:rPr lang="en-GB" dirty="0"/>
              <a:t>Task Description</a:t>
            </a:r>
          </a:p>
        </p:txBody>
      </p:sp>
      <p:sp>
        <p:nvSpPr>
          <p:cNvPr id="4" name="Content Placeholder 3">
            <a:extLst>
              <a:ext uri="{FF2B5EF4-FFF2-40B4-BE49-F238E27FC236}">
                <a16:creationId xmlns:a16="http://schemas.microsoft.com/office/drawing/2014/main" id="{2DD8661D-95CD-C610-8BB5-4C1A05C36D00}"/>
              </a:ext>
            </a:extLst>
          </p:cNvPr>
          <p:cNvSpPr>
            <a:spLocks noGrp="1"/>
          </p:cNvSpPr>
          <p:nvPr>
            <p:ph sz="half" idx="2"/>
          </p:nvPr>
        </p:nvSpPr>
        <p:spPr>
          <a:xfrm>
            <a:off x="609599" y="2724150"/>
            <a:ext cx="4754880" cy="3291840"/>
          </a:xfrm>
        </p:spPr>
        <p:txBody>
          <a:bodyPr>
            <a:normAutofit fontScale="92500" lnSpcReduction="10000"/>
          </a:bodyPr>
          <a:lstStyle/>
          <a:p>
            <a:pPr marL="0" indent="0">
              <a:buNone/>
            </a:pPr>
            <a:r>
              <a:rPr lang="en-US" sz="2800" dirty="0"/>
              <a:t>A critical evaluation of your idea’s viability, using Lewin’s Force Field analysis, as a tool, If your idea does not fit the viability from a capitalist methodology justify your idea from a value creation perspective or a reframing of the business concept.</a:t>
            </a:r>
            <a:endParaRPr lang="en-GB" sz="2800" dirty="0"/>
          </a:p>
        </p:txBody>
      </p:sp>
      <p:sp>
        <p:nvSpPr>
          <p:cNvPr id="5" name="Text Placeholder 4">
            <a:extLst>
              <a:ext uri="{FF2B5EF4-FFF2-40B4-BE49-F238E27FC236}">
                <a16:creationId xmlns:a16="http://schemas.microsoft.com/office/drawing/2014/main" id="{949ACF53-37E1-EA37-272C-21FAFEB2F4A0}"/>
              </a:ext>
            </a:extLst>
          </p:cNvPr>
          <p:cNvSpPr>
            <a:spLocks noGrp="1"/>
          </p:cNvSpPr>
          <p:nvPr>
            <p:ph type="body" sz="quarter" idx="3"/>
          </p:nvPr>
        </p:nvSpPr>
        <p:spPr>
          <a:xfrm>
            <a:off x="6193368" y="1317701"/>
            <a:ext cx="5389033" cy="639762"/>
          </a:xfrm>
        </p:spPr>
        <p:txBody>
          <a:bodyPr/>
          <a:lstStyle/>
          <a:p>
            <a:r>
              <a:rPr lang="en-GB" dirty="0"/>
              <a:t>Content</a:t>
            </a:r>
          </a:p>
        </p:txBody>
      </p:sp>
      <p:sp>
        <p:nvSpPr>
          <p:cNvPr id="6" name="Content Placeholder 5">
            <a:extLst>
              <a:ext uri="{FF2B5EF4-FFF2-40B4-BE49-F238E27FC236}">
                <a16:creationId xmlns:a16="http://schemas.microsoft.com/office/drawing/2014/main" id="{FEE8CDE5-E9F6-FDB0-A3C0-22B95ABD6B2F}"/>
              </a:ext>
            </a:extLst>
          </p:cNvPr>
          <p:cNvSpPr>
            <a:spLocks noGrp="1"/>
          </p:cNvSpPr>
          <p:nvPr>
            <p:ph sz="quarter" idx="4"/>
          </p:nvPr>
        </p:nvSpPr>
        <p:spPr>
          <a:xfrm>
            <a:off x="6193368" y="1969907"/>
            <a:ext cx="5389033" cy="3414365"/>
          </a:xfrm>
        </p:spPr>
        <p:txBody>
          <a:bodyPr>
            <a:normAutofit fontScale="92500" lnSpcReduction="10000"/>
          </a:bodyPr>
          <a:lstStyle/>
          <a:p>
            <a:pPr marL="0" indent="0">
              <a:buNone/>
            </a:pPr>
            <a:r>
              <a:rPr lang="en-GB" dirty="0"/>
              <a:t>Apply the analysis tool.</a:t>
            </a:r>
          </a:p>
          <a:p>
            <a:pPr marL="0" indent="0">
              <a:buNone/>
            </a:pPr>
            <a:endParaRPr lang="en-GB" dirty="0"/>
          </a:p>
          <a:p>
            <a:pPr marL="0" indent="0">
              <a:buNone/>
            </a:pPr>
            <a:r>
              <a:rPr lang="en-GB" dirty="0"/>
              <a:t>Justify your concept from a broad range of perspectives.</a:t>
            </a:r>
          </a:p>
        </p:txBody>
      </p:sp>
    </p:spTree>
    <p:extLst>
      <p:ext uri="{BB962C8B-B14F-4D97-AF65-F5344CB8AC3E}">
        <p14:creationId xmlns:p14="http://schemas.microsoft.com/office/powerpoint/2010/main" val="246888075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876AA1-5425-12FA-C624-248B4283E18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9447010-808D-402F-8CEF-CD4082BB5583}"/>
              </a:ext>
            </a:extLst>
          </p:cNvPr>
          <p:cNvSpPr>
            <a:spLocks noGrp="1"/>
          </p:cNvSpPr>
          <p:nvPr>
            <p:ph type="title"/>
          </p:nvPr>
        </p:nvSpPr>
        <p:spPr/>
        <p:txBody>
          <a:bodyPr/>
          <a:lstStyle/>
          <a:p>
            <a:r>
              <a:rPr lang="en-GB" b="1" dirty="0"/>
              <a:t>6</a:t>
            </a:r>
          </a:p>
        </p:txBody>
      </p:sp>
      <p:sp>
        <p:nvSpPr>
          <p:cNvPr id="3" name="Text Placeholder 2">
            <a:extLst>
              <a:ext uri="{FF2B5EF4-FFF2-40B4-BE49-F238E27FC236}">
                <a16:creationId xmlns:a16="http://schemas.microsoft.com/office/drawing/2014/main" id="{6BF037BD-A6B4-72F9-C11C-B18598BC936E}"/>
              </a:ext>
            </a:extLst>
          </p:cNvPr>
          <p:cNvSpPr>
            <a:spLocks noGrp="1"/>
          </p:cNvSpPr>
          <p:nvPr>
            <p:ph type="body" idx="1"/>
          </p:nvPr>
        </p:nvSpPr>
        <p:spPr/>
        <p:txBody>
          <a:bodyPr/>
          <a:lstStyle/>
          <a:p>
            <a:r>
              <a:rPr lang="en-GB" dirty="0"/>
              <a:t>Task Description</a:t>
            </a:r>
          </a:p>
        </p:txBody>
      </p:sp>
      <p:sp>
        <p:nvSpPr>
          <p:cNvPr id="4" name="Content Placeholder 3">
            <a:extLst>
              <a:ext uri="{FF2B5EF4-FFF2-40B4-BE49-F238E27FC236}">
                <a16:creationId xmlns:a16="http://schemas.microsoft.com/office/drawing/2014/main" id="{C0EAF473-A031-ADC2-4584-C21EB6045017}"/>
              </a:ext>
            </a:extLst>
          </p:cNvPr>
          <p:cNvSpPr>
            <a:spLocks noGrp="1"/>
          </p:cNvSpPr>
          <p:nvPr>
            <p:ph sz="half" idx="2"/>
          </p:nvPr>
        </p:nvSpPr>
        <p:spPr/>
        <p:txBody>
          <a:bodyPr/>
          <a:lstStyle/>
          <a:p>
            <a:pPr marL="0" indent="0">
              <a:buNone/>
            </a:pPr>
            <a:r>
              <a:rPr lang="en-US" sz="2800" dirty="0"/>
              <a:t>A critical discussion of the extent to which your </a:t>
            </a:r>
            <a:r>
              <a:rPr lang="en-US" sz="2800" dirty="0" err="1"/>
              <a:t>organisation’s</a:t>
            </a:r>
            <a:r>
              <a:rPr lang="en-US" sz="2800" dirty="0"/>
              <a:t> climate would and would not be supportive of innovation.</a:t>
            </a:r>
            <a:endParaRPr lang="en-GB" sz="2800" dirty="0"/>
          </a:p>
        </p:txBody>
      </p:sp>
      <p:sp>
        <p:nvSpPr>
          <p:cNvPr id="5" name="Text Placeholder 4">
            <a:extLst>
              <a:ext uri="{FF2B5EF4-FFF2-40B4-BE49-F238E27FC236}">
                <a16:creationId xmlns:a16="http://schemas.microsoft.com/office/drawing/2014/main" id="{4DF793E0-213E-14D0-A03C-7BD292574041}"/>
              </a:ext>
            </a:extLst>
          </p:cNvPr>
          <p:cNvSpPr>
            <a:spLocks noGrp="1"/>
          </p:cNvSpPr>
          <p:nvPr>
            <p:ph type="body" sz="quarter" idx="3"/>
          </p:nvPr>
        </p:nvSpPr>
        <p:spPr/>
        <p:txBody>
          <a:bodyPr/>
          <a:lstStyle/>
          <a:p>
            <a:r>
              <a:rPr lang="en-GB" dirty="0"/>
              <a:t>Content</a:t>
            </a:r>
          </a:p>
        </p:txBody>
      </p:sp>
      <p:sp>
        <p:nvSpPr>
          <p:cNvPr id="6" name="Content Placeholder 5">
            <a:extLst>
              <a:ext uri="{FF2B5EF4-FFF2-40B4-BE49-F238E27FC236}">
                <a16:creationId xmlns:a16="http://schemas.microsoft.com/office/drawing/2014/main" id="{63529A4F-A1F7-8DE7-3C09-DD312421AC74}"/>
              </a:ext>
            </a:extLst>
          </p:cNvPr>
          <p:cNvSpPr>
            <a:spLocks noGrp="1"/>
          </p:cNvSpPr>
          <p:nvPr>
            <p:ph sz="quarter" idx="4"/>
          </p:nvPr>
        </p:nvSpPr>
        <p:spPr/>
        <p:txBody>
          <a:bodyPr/>
          <a:lstStyle/>
          <a:p>
            <a:r>
              <a:rPr lang="en-GB" dirty="0"/>
              <a:t>Based on the case study how will your concept be received?</a:t>
            </a:r>
          </a:p>
          <a:p>
            <a:r>
              <a:rPr lang="en-GB" dirty="0"/>
              <a:t>In todays economic and social conditions would your concept be viable</a:t>
            </a:r>
          </a:p>
          <a:p>
            <a:r>
              <a:rPr lang="en-GB" dirty="0"/>
              <a:t>What would you do if there was a greater budget, more time etc?</a:t>
            </a:r>
          </a:p>
        </p:txBody>
      </p:sp>
    </p:spTree>
    <p:extLst>
      <p:ext uri="{BB962C8B-B14F-4D97-AF65-F5344CB8AC3E}">
        <p14:creationId xmlns:p14="http://schemas.microsoft.com/office/powerpoint/2010/main" val="418729950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B6EA2-24BD-48D1-9599-6A55D13D7376}"/>
              </a:ext>
            </a:extLst>
          </p:cNvPr>
          <p:cNvSpPr>
            <a:spLocks noGrp="1"/>
          </p:cNvSpPr>
          <p:nvPr>
            <p:ph type="title"/>
          </p:nvPr>
        </p:nvSpPr>
        <p:spPr>
          <a:xfrm>
            <a:off x="609600" y="175784"/>
            <a:ext cx="10972800" cy="429697"/>
          </a:xfrm>
        </p:spPr>
        <p:txBody>
          <a:bodyPr>
            <a:normAutofit fontScale="90000"/>
          </a:bodyPr>
          <a:lstStyle/>
          <a:p>
            <a:r>
              <a:rPr lang="en-GB" b="1" dirty="0"/>
              <a:t>Part 2</a:t>
            </a:r>
          </a:p>
        </p:txBody>
      </p:sp>
      <p:sp>
        <p:nvSpPr>
          <p:cNvPr id="3" name="Content Placeholder 2">
            <a:extLst>
              <a:ext uri="{FF2B5EF4-FFF2-40B4-BE49-F238E27FC236}">
                <a16:creationId xmlns:a16="http://schemas.microsoft.com/office/drawing/2014/main" id="{5528F9D9-8E1C-A85B-83FD-86939369CD77}"/>
              </a:ext>
            </a:extLst>
          </p:cNvPr>
          <p:cNvSpPr>
            <a:spLocks noGrp="1"/>
          </p:cNvSpPr>
          <p:nvPr>
            <p:ph idx="1"/>
          </p:nvPr>
        </p:nvSpPr>
        <p:spPr>
          <a:xfrm>
            <a:off x="247135" y="766119"/>
            <a:ext cx="11677135" cy="4992130"/>
          </a:xfrm>
        </p:spPr>
        <p:txBody>
          <a:bodyPr>
            <a:normAutofit/>
          </a:bodyPr>
          <a:lstStyle/>
          <a:p>
            <a:pPr marL="0" indent="0">
              <a:buNone/>
            </a:pPr>
            <a:r>
              <a:rPr lang="en-US" dirty="0"/>
              <a:t> </a:t>
            </a:r>
            <a:endParaRPr lang="en-GB" dirty="0"/>
          </a:p>
          <a:p>
            <a:pPr marL="0" indent="0">
              <a:buNone/>
            </a:pPr>
            <a:r>
              <a:rPr lang="en-US" b="1" u="sng" dirty="0">
                <a:solidFill>
                  <a:srgbClr val="FF0000"/>
                </a:solidFill>
              </a:rPr>
              <a:t>Once Part 1 is complete!</a:t>
            </a:r>
            <a:r>
              <a:rPr lang="en-US" b="1" dirty="0">
                <a:solidFill>
                  <a:srgbClr val="FF0000"/>
                </a:solidFill>
              </a:rPr>
              <a:t> </a:t>
            </a:r>
            <a:r>
              <a:rPr lang="en-US" dirty="0"/>
              <a:t>you will apply an AI LLM to your solution to help you develop your innovation or creative approach/  concept. </a:t>
            </a:r>
            <a:endParaRPr lang="en-GB" dirty="0"/>
          </a:p>
          <a:p>
            <a:pPr marL="0" indent="0">
              <a:buNone/>
            </a:pPr>
            <a:r>
              <a:rPr lang="en-US" dirty="0"/>
              <a:t> </a:t>
            </a:r>
            <a:endParaRPr lang="en-GB" dirty="0"/>
          </a:p>
          <a:p>
            <a:pPr marL="0" indent="0">
              <a:buNone/>
            </a:pPr>
            <a:r>
              <a:rPr lang="en-US" dirty="0"/>
              <a:t>You will write a 1500 word supplement to the report detailing your use of AI to develop your original creative innovation, you will critically appraise the AI’s recommendations and changes to your creative innovation and document your issues and successes when applying AI to the issue. </a:t>
            </a:r>
            <a:endParaRPr lang="en-GB" dirty="0"/>
          </a:p>
          <a:p>
            <a:pPr marL="0" indent="0">
              <a:buNone/>
            </a:pPr>
            <a:r>
              <a:rPr lang="en-US" dirty="0"/>
              <a:t> </a:t>
            </a:r>
            <a:endParaRPr lang="en-GB" dirty="0"/>
          </a:p>
          <a:p>
            <a:pPr marL="0" indent="0">
              <a:buNone/>
            </a:pPr>
            <a:r>
              <a:rPr lang="en-US" b="1" dirty="0"/>
              <a:t>Screen shots of </a:t>
            </a:r>
            <a:r>
              <a:rPr lang="en-US" b="1" u="sng" dirty="0"/>
              <a:t>all</a:t>
            </a:r>
            <a:r>
              <a:rPr lang="en-US" b="1" dirty="0"/>
              <a:t> of the AI responses and recommendations along with a list of prompts you have asked the AI will need to be included in an appendix of the work. </a:t>
            </a:r>
            <a:endParaRPr lang="en-GB" dirty="0"/>
          </a:p>
          <a:p>
            <a:endParaRPr lang="en-GB" dirty="0"/>
          </a:p>
        </p:txBody>
      </p:sp>
    </p:spTree>
    <p:extLst>
      <p:ext uri="{BB962C8B-B14F-4D97-AF65-F5344CB8AC3E}">
        <p14:creationId xmlns:p14="http://schemas.microsoft.com/office/powerpoint/2010/main" val="51744238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0BC95-D5E3-AE8C-5420-55ED007EAA35}"/>
              </a:ext>
            </a:extLst>
          </p:cNvPr>
          <p:cNvSpPr>
            <a:spLocks noGrp="1"/>
          </p:cNvSpPr>
          <p:nvPr>
            <p:ph type="title"/>
          </p:nvPr>
        </p:nvSpPr>
        <p:spPr/>
        <p:txBody>
          <a:bodyPr/>
          <a:lstStyle/>
          <a:p>
            <a:r>
              <a:rPr lang="en-GB" b="1" dirty="0"/>
              <a:t>Important to Note</a:t>
            </a:r>
          </a:p>
        </p:txBody>
      </p:sp>
      <p:sp>
        <p:nvSpPr>
          <p:cNvPr id="3" name="Content Placeholder 2">
            <a:extLst>
              <a:ext uri="{FF2B5EF4-FFF2-40B4-BE49-F238E27FC236}">
                <a16:creationId xmlns:a16="http://schemas.microsoft.com/office/drawing/2014/main" id="{AA1691DB-C1F1-6F3C-231C-015B59578AD1}"/>
              </a:ext>
            </a:extLst>
          </p:cNvPr>
          <p:cNvSpPr>
            <a:spLocks noGrp="1"/>
          </p:cNvSpPr>
          <p:nvPr>
            <p:ph idx="1"/>
          </p:nvPr>
        </p:nvSpPr>
        <p:spPr/>
        <p:txBody>
          <a:bodyPr/>
          <a:lstStyle/>
          <a:p>
            <a:pPr marL="0" indent="0">
              <a:buNone/>
            </a:pPr>
            <a:r>
              <a:rPr lang="en-GB" sz="3200" dirty="0">
                <a:effectLst/>
                <a:latin typeface="Arial" panose="020B0604020202020204" pitchFamily="34" charset="0"/>
                <a:ea typeface="Times New Roman" panose="02020603050405020304" pitchFamily="18" charset="0"/>
              </a:rPr>
              <a:t>You should include </a:t>
            </a:r>
            <a:r>
              <a:rPr lang="en-GB" sz="3200" b="1" dirty="0">
                <a:effectLst/>
                <a:latin typeface="Arial" panose="020B0604020202020204" pitchFamily="34" charset="0"/>
                <a:ea typeface="Times New Roman" panose="02020603050405020304" pitchFamily="18" charset="0"/>
              </a:rPr>
              <a:t>relevant models and theories </a:t>
            </a:r>
            <a:r>
              <a:rPr lang="en-GB" sz="3200" dirty="0">
                <a:effectLst/>
                <a:latin typeface="Arial" panose="020B0604020202020204" pitchFamily="34" charset="0"/>
                <a:ea typeface="Times New Roman" panose="02020603050405020304" pitchFamily="18" charset="0"/>
              </a:rPr>
              <a:t>in your report and explain how you have applied them in the above context. You should also make </a:t>
            </a:r>
            <a:r>
              <a:rPr lang="en-GB" sz="3200" b="1" dirty="0">
                <a:effectLst/>
                <a:latin typeface="Arial" panose="020B0604020202020204" pitchFamily="34" charset="0"/>
                <a:ea typeface="Times New Roman" panose="02020603050405020304" pitchFamily="18" charset="0"/>
              </a:rPr>
              <a:t>regular reference to specific detail regarding your organisational case study</a:t>
            </a:r>
            <a:r>
              <a:rPr lang="en-GB" sz="3200" dirty="0">
                <a:effectLst/>
                <a:latin typeface="Arial" panose="020B0604020202020204" pitchFamily="34" charset="0"/>
                <a:ea typeface="Times New Roman" panose="02020603050405020304" pitchFamily="18" charset="0"/>
              </a:rPr>
              <a:t>. Your work should include sufficient </a:t>
            </a:r>
            <a:r>
              <a:rPr lang="en-GB" sz="3200" b="1" dirty="0">
                <a:effectLst/>
                <a:latin typeface="Arial" panose="020B0604020202020204" pitchFamily="34" charset="0"/>
                <a:ea typeface="Times New Roman" panose="02020603050405020304" pitchFamily="18" charset="0"/>
              </a:rPr>
              <a:t>critical analysis </a:t>
            </a:r>
            <a:r>
              <a:rPr lang="en-GB" sz="3200" dirty="0">
                <a:effectLst/>
                <a:latin typeface="Arial" panose="020B0604020202020204" pitchFamily="34" charset="0"/>
                <a:ea typeface="Times New Roman" panose="02020603050405020304" pitchFamily="18" charset="0"/>
              </a:rPr>
              <a:t>and be robustly underpinned by </a:t>
            </a:r>
            <a:r>
              <a:rPr lang="en-GB" sz="3200" b="1" dirty="0">
                <a:effectLst/>
                <a:latin typeface="Arial" panose="020B0604020202020204" pitchFamily="34" charset="0"/>
                <a:ea typeface="Times New Roman" panose="02020603050405020304" pitchFamily="18" charset="0"/>
              </a:rPr>
              <a:t>credible sources</a:t>
            </a:r>
            <a:r>
              <a:rPr lang="en-GB" sz="3200" dirty="0">
                <a:effectLst/>
                <a:latin typeface="Arial" panose="020B0604020202020204" pitchFamily="34" charset="0"/>
                <a:ea typeface="Times New Roman" panose="02020603050405020304" pitchFamily="18" charset="0"/>
              </a:rPr>
              <a:t>, including peer reviewed articles. </a:t>
            </a:r>
            <a:endParaRPr lang="en-GB" sz="2000" dirty="0">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12248676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B4F93-A84A-1758-2E4F-3A1F6E20148E}"/>
              </a:ext>
            </a:extLst>
          </p:cNvPr>
          <p:cNvSpPr>
            <a:spLocks noGrp="1"/>
          </p:cNvSpPr>
          <p:nvPr>
            <p:ph type="title"/>
          </p:nvPr>
        </p:nvSpPr>
        <p:spPr/>
        <p:txBody>
          <a:bodyPr/>
          <a:lstStyle/>
          <a:p>
            <a:r>
              <a:rPr lang="en-GB" b="1" dirty="0"/>
              <a:t>Structure</a:t>
            </a:r>
          </a:p>
        </p:txBody>
      </p:sp>
      <p:sp>
        <p:nvSpPr>
          <p:cNvPr id="3" name="Content Placeholder 2">
            <a:extLst>
              <a:ext uri="{FF2B5EF4-FFF2-40B4-BE49-F238E27FC236}">
                <a16:creationId xmlns:a16="http://schemas.microsoft.com/office/drawing/2014/main" id="{C4FBCBA3-7771-1805-CB37-2889D6472708}"/>
              </a:ext>
            </a:extLst>
          </p:cNvPr>
          <p:cNvSpPr>
            <a:spLocks noGrp="1"/>
          </p:cNvSpPr>
          <p:nvPr>
            <p:ph idx="1"/>
          </p:nvPr>
        </p:nvSpPr>
        <p:spPr/>
        <p:txBody>
          <a:bodyPr>
            <a:normAutofit/>
          </a:bodyPr>
          <a:lstStyle/>
          <a:p>
            <a:r>
              <a:rPr lang="en-GB" dirty="0"/>
              <a:t>Title (your own)</a:t>
            </a:r>
          </a:p>
          <a:p>
            <a:r>
              <a:rPr lang="en-GB" dirty="0"/>
              <a:t>Contents List</a:t>
            </a:r>
          </a:p>
          <a:p>
            <a:r>
              <a:rPr lang="en-GB" dirty="0"/>
              <a:t>Executive summary (not in word count)</a:t>
            </a:r>
          </a:p>
          <a:p>
            <a:r>
              <a:rPr lang="en-GB" dirty="0"/>
              <a:t>Sections covering the tasks</a:t>
            </a:r>
          </a:p>
          <a:p>
            <a:r>
              <a:rPr lang="en-GB" dirty="0"/>
              <a:t>Conclusion</a:t>
            </a:r>
          </a:p>
          <a:p>
            <a:r>
              <a:rPr lang="en-GB" dirty="0"/>
              <a:t>Reference List</a:t>
            </a:r>
          </a:p>
          <a:p>
            <a:pPr marL="0" indent="0">
              <a:buNone/>
            </a:pPr>
            <a:endParaRPr lang="en-GB" dirty="0"/>
          </a:p>
          <a:p>
            <a:pPr marL="0" indent="0">
              <a:buNone/>
            </a:pPr>
            <a:r>
              <a:rPr lang="en-GB" dirty="0"/>
              <a:t>You can write some of it in the first person (e.g. the creative process your AI critique)</a:t>
            </a:r>
          </a:p>
        </p:txBody>
      </p:sp>
    </p:spTree>
    <p:extLst>
      <p:ext uri="{BB962C8B-B14F-4D97-AF65-F5344CB8AC3E}">
        <p14:creationId xmlns:p14="http://schemas.microsoft.com/office/powerpoint/2010/main" val="157101094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2484B-B752-7A79-95E8-370DB6CDC4FE}"/>
              </a:ext>
            </a:extLst>
          </p:cNvPr>
          <p:cNvSpPr>
            <a:spLocks noGrp="1"/>
          </p:cNvSpPr>
          <p:nvPr>
            <p:ph type="title"/>
          </p:nvPr>
        </p:nvSpPr>
        <p:spPr/>
        <p:txBody>
          <a:bodyPr/>
          <a:lstStyle/>
          <a:p>
            <a:r>
              <a:rPr lang="en-GB" b="1" dirty="0"/>
              <a:t>Specific Guidelines</a:t>
            </a:r>
          </a:p>
        </p:txBody>
      </p:sp>
      <p:sp>
        <p:nvSpPr>
          <p:cNvPr id="3" name="Content Placeholder 2">
            <a:extLst>
              <a:ext uri="{FF2B5EF4-FFF2-40B4-BE49-F238E27FC236}">
                <a16:creationId xmlns:a16="http://schemas.microsoft.com/office/drawing/2014/main" id="{DE46AD62-85A9-002B-B376-90F1579294B9}"/>
              </a:ext>
            </a:extLst>
          </p:cNvPr>
          <p:cNvSpPr>
            <a:spLocks noGrp="1"/>
          </p:cNvSpPr>
          <p:nvPr>
            <p:ph idx="1"/>
          </p:nvPr>
        </p:nvSpPr>
        <p:spPr/>
        <p:txBody>
          <a:bodyPr>
            <a:normAutofit/>
          </a:bodyPr>
          <a:lstStyle/>
          <a:p>
            <a:r>
              <a:rPr lang="en-GB" dirty="0"/>
              <a:t>4000 words</a:t>
            </a:r>
          </a:p>
          <a:p>
            <a:r>
              <a:rPr lang="en-GB" dirty="0"/>
              <a:t>Use at least 30 sources</a:t>
            </a:r>
          </a:p>
          <a:p>
            <a:r>
              <a:rPr lang="en-GB" dirty="0"/>
              <a:t>Make sure your work flows well and is logical</a:t>
            </a:r>
          </a:p>
          <a:p>
            <a:r>
              <a:rPr lang="en-GB" dirty="0"/>
              <a:t>Critically analyse models and theories (advantages/disadvantages, compare and contrast)</a:t>
            </a:r>
          </a:p>
          <a:p>
            <a:r>
              <a:rPr lang="en-GB" dirty="0"/>
              <a:t>Refer to your organisation throughout the assignment</a:t>
            </a:r>
          </a:p>
          <a:p>
            <a:r>
              <a:rPr lang="en-GB" dirty="0"/>
              <a:t>Your idea should be practical and realistic to implement</a:t>
            </a:r>
          </a:p>
          <a:p>
            <a:endParaRPr lang="en-GB" dirty="0"/>
          </a:p>
          <a:p>
            <a:endParaRPr lang="en-GB" dirty="0"/>
          </a:p>
        </p:txBody>
      </p:sp>
    </p:spTree>
    <p:extLst>
      <p:ext uri="{BB962C8B-B14F-4D97-AF65-F5344CB8AC3E}">
        <p14:creationId xmlns:p14="http://schemas.microsoft.com/office/powerpoint/2010/main" val="309764171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POLL" val="{&quot;id&quot;:&quot;5601454&quot;,&quot;questionSettings&quot;:{},&quot;alias&quot;:&quot;&quot;,&quot;text&quot;:&quot;&lt;p&gt;Why do you work?&lt;/p&gt;&quot;,&quot;@type&quot;:&quot;MultipleChoiceQuestion&quot;,&quot;choices&quot;:[{&quot;id&quot;:&quot;20671564&quot;,&quot;alias&quot;:null,&quot;text&quot;:&quot;I do it for the money.&quot;,&quot;excludeFromResults&quot;:false,&quot;image&quot;:null,&quot;imageAltText&quot;:null,&quot;isCorrectAnswer&quot;:false},{&quot;id&quot;:&quot;20671565&quot;,&quot;alias&quot;:null,&quot;text&quot;:&quot;I do it because i like it&quot;,&quot;excludeFromResults&quot;:false,&quot;image&quot;:null,&quot;imageAltText&quot;:null,&quot;isCorrectAnswer&quot;:false}],&quot;resultFormat&quot;:&quot;%&quot;,&quot;minNumberSelections&quot;:1,&quot;maxNumberSelections&quot;:1,&quot;image&quot;:null,&quot;uiType&quot;:&quot;default&quot;,&quot;resultDisplayType&quot;:&quot;default&quot;}"/>
  <p:tag name="VEVOX.ORIGIN.SESSION.ID" val="877851"/>
  <p:tag name="VEVOX.ORIGIN.QUESTION.ID" val="5601454"/>
  <p:tag name="VEVOX.QUESTIONSLIDEID" val="256#1635377456/939441557"/>
  <p:tag name="VEVOX.SLIDEFORMAT.VERSION" val="1.019"/>
  <p:tag name="VEVOX.HASRESULTS" val="true"/>
</p:tagLst>
</file>

<file path=ppt/tags/tag2.xml><?xml version="1.0" encoding="utf-8"?>
<p:tagLst xmlns:a="http://schemas.openxmlformats.org/drawingml/2006/main" xmlns:r="http://schemas.openxmlformats.org/officeDocument/2006/relationships" xmlns:p="http://schemas.openxmlformats.org/presentationml/2006/main">
  <p:tag name="VEVOX.QUESTION" val="Why do you work?"/>
</p:tagLst>
</file>

<file path=ppt/tags/tag3.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4.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5.xml><?xml version="1.0" encoding="utf-8"?>
<p:tagLst xmlns:a="http://schemas.openxmlformats.org/drawingml/2006/main" xmlns:r="http://schemas.openxmlformats.org/officeDocument/2006/relationships" xmlns:p="http://schemas.openxmlformats.org/presentationml/2006/main">
  <p:tag name="VEVOX.ACCESSIBILITY.DECORATIVE" val="1"/>
  <p:tag name="VEVOX.POLLSTATUSTEXT" val="{&quot;left&quot;:795,&quot;top&quot;:5,&quot;width&quot;:160,&quot;height&quot;:30}"/>
</p:tagLst>
</file>

<file path=ppt/tags/tag6.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 name="VEVOX.ACCESSIBILITY.DECORATIVE" val="1"/>
</p:tagLst>
</file>

<file path=ppt/tags/tag7.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 name="VEVOX.ACCESSIBILITY.DECORATIVE" val="1"/>
</p:tagLst>
</file>

<file path=ppt/tags/tag8.xml><?xml version="1.0" encoding="utf-8"?>
<p:tagLst xmlns:a="http://schemas.openxmlformats.org/drawingml/2006/main" xmlns:r="http://schemas.openxmlformats.org/officeDocument/2006/relationships" xmlns:p="http://schemas.openxmlformats.org/presentationml/2006/main">
  <p:tag name="VEVOX.ACCESSIBILITY.DECORATIVE" val="1"/>
  <p:tag name="VEVOX.COUNTDOWNTIMER.DISPLAY" val="{&quot;left&quot;:893,&quot;top&quot;:473,&quot;width&quot;:60,&quot;height&quot;:60}"/>
</p:tagLst>
</file>

<file path=ppt/tags/tag9.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10.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11.xml><?xml version="1.0" encoding="utf-8"?>
<p:tagLst xmlns:a="http://schemas.openxmlformats.org/drawingml/2006/main" xmlns:r="http://schemas.openxmlformats.org/officeDocument/2006/relationships" xmlns:p="http://schemas.openxmlformats.org/presentationml/2006/main">
  <p:tag name="VEVOX.TITLE" val="TITLE1"/>
</p:tagLst>
</file>

<file path=ppt/tags/tag12.xml><?xml version="1.0" encoding="utf-8"?>
<p:tagLst xmlns:a="http://schemas.openxmlformats.org/drawingml/2006/main" xmlns:r="http://schemas.openxmlformats.org/officeDocument/2006/relationships" xmlns:p="http://schemas.openxmlformats.org/presentationml/2006/main">
  <p:tag name="VEVOX.DATALABEL" val="DATALABEL1"/>
  <p:tag name="VEVOX.ACCESSIBILITY.DECORATIVE" val="1"/>
</p:tagLst>
</file>

<file path=ppt/tags/tag13.xml><?xml version="1.0" encoding="utf-8"?>
<p:tagLst xmlns:a="http://schemas.openxmlformats.org/drawingml/2006/main" xmlns:r="http://schemas.openxmlformats.org/officeDocument/2006/relationships" xmlns:p="http://schemas.openxmlformats.org/presentationml/2006/main">
  <p:tag name="VEVOX.BORDER" val="BORDER1"/>
  <p:tag name="VEVOX.ACCESSIBILITY.DECORATIVE" val="1"/>
</p:tagLst>
</file>

<file path=ppt/tags/tag14.xml><?xml version="1.0" encoding="utf-8"?>
<p:tagLst xmlns:a="http://schemas.openxmlformats.org/drawingml/2006/main" xmlns:r="http://schemas.openxmlformats.org/officeDocument/2006/relationships" xmlns:p="http://schemas.openxmlformats.org/presentationml/2006/main">
  <p:tag name="VEVOX.BAR" val="BAR1"/>
  <p:tag name="VEVOX.ACCESSIBILITY.DECORATIVE" val="1"/>
</p:tagLst>
</file>

<file path=ppt/tags/tag15.xml><?xml version="1.0" encoding="utf-8"?>
<p:tagLst xmlns:a="http://schemas.openxmlformats.org/drawingml/2006/main" xmlns:r="http://schemas.openxmlformats.org/officeDocument/2006/relationships" xmlns:p="http://schemas.openxmlformats.org/presentationml/2006/main">
  <p:tag name="VEVOX.TITLE" val="TITLE2"/>
</p:tagLst>
</file>

<file path=ppt/tags/tag16.xml><?xml version="1.0" encoding="utf-8"?>
<p:tagLst xmlns:a="http://schemas.openxmlformats.org/drawingml/2006/main" xmlns:r="http://schemas.openxmlformats.org/officeDocument/2006/relationships" xmlns:p="http://schemas.openxmlformats.org/presentationml/2006/main">
  <p:tag name="VEVOX.DATALABEL" val="DATALABEL2"/>
  <p:tag name="VEVOX.ACCESSIBILITY.DECORATIVE" val="1"/>
</p:tagLst>
</file>

<file path=ppt/tags/tag17.xml><?xml version="1.0" encoding="utf-8"?>
<p:tagLst xmlns:a="http://schemas.openxmlformats.org/drawingml/2006/main" xmlns:r="http://schemas.openxmlformats.org/officeDocument/2006/relationships" xmlns:p="http://schemas.openxmlformats.org/presentationml/2006/main">
  <p:tag name="VEVOX.BORDER" val="BORDER2"/>
  <p:tag name="VEVOX.ACCESSIBILITY.DECORATIVE" val="1"/>
</p:tagLst>
</file>

<file path=ppt/tags/tag18.xml><?xml version="1.0" encoding="utf-8"?>
<p:tagLst xmlns:a="http://schemas.openxmlformats.org/drawingml/2006/main" xmlns:r="http://schemas.openxmlformats.org/officeDocument/2006/relationships" xmlns:p="http://schemas.openxmlformats.org/presentationml/2006/main">
  <p:tag name="VEVOX.BAR" val="BAR2"/>
  <p:tag name="VEVOX.ACCESSIBILITY.DECORATIVE" val="1"/>
</p:tagLst>
</file>

<file path=ppt/tags/tag19.xml><?xml version="1.0" encoding="utf-8"?>
<p:tagLst xmlns:a="http://schemas.openxmlformats.org/drawingml/2006/main" xmlns:r="http://schemas.openxmlformats.org/officeDocument/2006/relationships" xmlns:p="http://schemas.openxmlformats.org/presentationml/2006/main">
  <p:tag name="VEVOX.POLL" val="{&quot;id&quot;:&quot;5601455&quot;,&quot;questionSettings&quot;:{},&quot;alias&quot;:&quot;&quot;,&quot;text&quot;:&quot;&lt;p&gt;Would you work if you didn't have too? &lt;/p&gt;&quot;,&quot;@type&quot;:&quot;MultipleChoiceQuestion&quot;,&quot;choices&quot;:[{&quot;id&quot;:&quot;20671566&quot;,&quot;alias&quot;:null,&quot;text&quot;:&quot;Yes&quot;,&quot;excludeFromResults&quot;:false,&quot;image&quot;:null,&quot;imageAltText&quot;:null,&quot;isCorrectAnswer&quot;:false},{&quot;id&quot;:&quot;20671567&quot;,&quot;alias&quot;:null,&quot;text&quot;:&quot;No&quot;,&quot;excludeFromResults&quot;:false,&quot;image&quot;:null,&quot;imageAltText&quot;:null,&quot;isCorrectAnswer&quot;:false}],&quot;resultFormat&quot;:&quot;%&quot;,&quot;minNumberSelections&quot;:1,&quot;maxNumberSelections&quot;:1,&quot;image&quot;:null,&quot;uiType&quot;:&quot;default&quot;,&quot;resultDisplayType&quot;:&quot;default&quot;}"/>
  <p:tag name="VEVOX.ORIGIN.SESSION.ID" val="877851"/>
  <p:tag name="VEVOX.ORIGIN.QUESTION.ID" val="5601455"/>
  <p:tag name="VEVOX.QUESTIONSLIDEID" val="364#3233765720/887081396"/>
  <p:tag name="VEVOX.SLIDEFORMAT.VERSION" val="1.019"/>
  <p:tag name="VEVOX.HASRESULTS" val="true"/>
</p:tagLst>
</file>

<file path=ppt/tags/tag20.xml><?xml version="1.0" encoding="utf-8"?>
<p:tagLst xmlns:a="http://schemas.openxmlformats.org/drawingml/2006/main" xmlns:r="http://schemas.openxmlformats.org/officeDocument/2006/relationships" xmlns:p="http://schemas.openxmlformats.org/presentationml/2006/main">
  <p:tag name="VEVOX.QUESTION" val="Would you work if you didn't have too? "/>
</p:tagLst>
</file>

<file path=ppt/tags/tag21.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22.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23.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 name="VEVOX.ACCESSIBILITY.DECORATIVE" val="1"/>
</p:tagLst>
</file>

<file path=ppt/tags/tag24.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 name="VEVOX.ACCESSIBILITY.DECORATIVE" val="1"/>
</p:tagLst>
</file>

<file path=ppt/tags/tag25.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 name="VEVOX.ACCESSIBILITY.DECORATIVE" val="1"/>
</p:tagLst>
</file>

<file path=ppt/tags/tag26.xml><?xml version="1.0" encoding="utf-8"?>
<p:tagLst xmlns:a="http://schemas.openxmlformats.org/drawingml/2006/main" xmlns:r="http://schemas.openxmlformats.org/officeDocument/2006/relationships" xmlns:p="http://schemas.openxmlformats.org/presentationml/2006/main">
  <p:tag name="VEVOX.COUNTDOWNTIMER.DISPLAY" val="{&quot;left&quot;:893,&quot;top&quot;:473,&quot;width&quot;:60,&quot;height&quot;:60}"/>
  <p:tag name="VEVOX.ACCESSIBILITY.DECORATIVE" val="1"/>
</p:tagLst>
</file>

<file path=ppt/tags/tag27.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28.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29.xml><?xml version="1.0" encoding="utf-8"?>
<p:tagLst xmlns:a="http://schemas.openxmlformats.org/drawingml/2006/main" xmlns:r="http://schemas.openxmlformats.org/officeDocument/2006/relationships" xmlns:p="http://schemas.openxmlformats.org/presentationml/2006/main">
  <p:tag name="VEVOX.TITLE" val="TITLE1"/>
</p:tagLst>
</file>

<file path=ppt/tags/tag30.xml><?xml version="1.0" encoding="utf-8"?>
<p:tagLst xmlns:a="http://schemas.openxmlformats.org/drawingml/2006/main" xmlns:r="http://schemas.openxmlformats.org/officeDocument/2006/relationships" xmlns:p="http://schemas.openxmlformats.org/presentationml/2006/main">
  <p:tag name="VEVOX.DATALABEL" val="DATALABEL1"/>
  <p:tag name="VEVOX.ACCESSIBILITY.DECORATIVE" val="1"/>
</p:tagLst>
</file>

<file path=ppt/tags/tag31.xml><?xml version="1.0" encoding="utf-8"?>
<p:tagLst xmlns:a="http://schemas.openxmlformats.org/drawingml/2006/main" xmlns:r="http://schemas.openxmlformats.org/officeDocument/2006/relationships" xmlns:p="http://schemas.openxmlformats.org/presentationml/2006/main">
  <p:tag name="VEVOX.BORDER" val="BORDER1"/>
  <p:tag name="VEVOX.ACCESSIBILITY.DECORATIVE" val="1"/>
</p:tagLst>
</file>

<file path=ppt/tags/tag32.xml><?xml version="1.0" encoding="utf-8"?>
<p:tagLst xmlns:a="http://schemas.openxmlformats.org/drawingml/2006/main" xmlns:r="http://schemas.openxmlformats.org/officeDocument/2006/relationships" xmlns:p="http://schemas.openxmlformats.org/presentationml/2006/main">
  <p:tag name="VEVOX.BAR" val="BAR1"/>
  <p:tag name="VEVOX.ACCESSIBILITY.DECORATIVE" val="1"/>
</p:tagLst>
</file>

<file path=ppt/tags/tag33.xml><?xml version="1.0" encoding="utf-8"?>
<p:tagLst xmlns:a="http://schemas.openxmlformats.org/drawingml/2006/main" xmlns:r="http://schemas.openxmlformats.org/officeDocument/2006/relationships" xmlns:p="http://schemas.openxmlformats.org/presentationml/2006/main">
  <p:tag name="VEVOX.TITLE" val="TITLE2"/>
</p:tagLst>
</file>

<file path=ppt/tags/tag34.xml><?xml version="1.0" encoding="utf-8"?>
<p:tagLst xmlns:a="http://schemas.openxmlformats.org/drawingml/2006/main" xmlns:r="http://schemas.openxmlformats.org/officeDocument/2006/relationships" xmlns:p="http://schemas.openxmlformats.org/presentationml/2006/main">
  <p:tag name="VEVOX.DATALABEL" val="DATALABEL2"/>
  <p:tag name="VEVOX.ACCESSIBILITY.DECORATIVE" val="1"/>
</p:tagLst>
</file>

<file path=ppt/tags/tag35.xml><?xml version="1.0" encoding="utf-8"?>
<p:tagLst xmlns:a="http://schemas.openxmlformats.org/drawingml/2006/main" xmlns:r="http://schemas.openxmlformats.org/officeDocument/2006/relationships" xmlns:p="http://schemas.openxmlformats.org/presentationml/2006/main">
  <p:tag name="VEVOX.BORDER" val="BORDER2"/>
  <p:tag name="VEVOX.ACCESSIBILITY.DECORATIVE" val="1"/>
</p:tagLst>
</file>

<file path=ppt/tags/tag36.xml><?xml version="1.0" encoding="utf-8"?>
<p:tagLst xmlns:a="http://schemas.openxmlformats.org/drawingml/2006/main" xmlns:r="http://schemas.openxmlformats.org/officeDocument/2006/relationships" xmlns:p="http://schemas.openxmlformats.org/presentationml/2006/main">
  <p:tag name="VEVOX.BAR" val="BAR2"/>
  <p:tag name="VEVOX.ACCESSIBILITY.DECORATIVE" val="1"/>
</p:tagLst>
</file>

<file path=ppt/tags/tag37.xml><?xml version="1.0" encoding="utf-8"?>
<p:tagLst xmlns:a="http://schemas.openxmlformats.org/drawingml/2006/main" xmlns:r="http://schemas.openxmlformats.org/officeDocument/2006/relationships" xmlns:p="http://schemas.openxmlformats.org/presentationml/2006/main">
  <p:tag name="VEVOX.POLL" val="{&quot;@type&quot;:&quot;MultipleNumericQuestion&quot;,&quot;questionSettings&quot;:{},&quot;alias&quot;:null,&quot;lowerCaseAlias&quot;:&quot;&quot;,&quot;id&quot;:&quot;5601468&quot;,&quot;text&quot;:&quot;&lt;p&gt;I would put the same effort in regardless of how much i am payed.&lt;/p&gt;&quot;,&quot;uiType&quot;:&quot;ratingscale&quot;,&quot;minLabel&quot;:&quot;Strongly disagree&quot;,&quot;maxLabel&quot;:&quot;Strongly agree&quot;,&quot;min&quot;:1,&quot;max&quot;:5,&quot;numberOfDecimals&quot;:0,&quot;items&quot;:[{&quot;itemId&quot;:&quot;2f368eca-4d58-42b2-9abc-6b1dacf8e048&quot;,&quot;sequence&quot;:0,&quot;alias&quot;:null,&quot;text&quot;:&quot;1 to 5&quot;}],&quot;image&quot;:null}"/>
  <p:tag name="VEVOX.ORIGIN.SESSION.ID" val="877851"/>
  <p:tag name="VEVOX.ORIGIN.QUESTION.ID" val="5601468"/>
  <p:tag name="VEVOX.QUESTIONSLIDEID" val="366#1072233212/574055780"/>
  <p:tag name="VEVOX.SLIDEFORMAT.VERSION" val="1.019"/>
  <p:tag name="VEVOX.HASRESULTS" val="true"/>
</p:tagLst>
</file>

<file path=ppt/tags/tag38.xml><?xml version="1.0" encoding="utf-8"?>
<p:tagLst xmlns:a="http://schemas.openxmlformats.org/drawingml/2006/main" xmlns:r="http://schemas.openxmlformats.org/officeDocument/2006/relationships" xmlns:p="http://schemas.openxmlformats.org/presentationml/2006/main">
  <p:tag name="VEVOX.QUESTION" val="I would put the same effort in regardless of how much i am payed."/>
</p:tagLst>
</file>

<file path=ppt/tags/tag39.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40.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41.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 name="VEVOX.ACCESSIBILITY.DECORATIVE" val="1"/>
</p:tagLst>
</file>

<file path=ppt/tags/tag42.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 name="VEVOX.ACCESSIBILITY.DECORATIVE" val="1"/>
</p:tagLst>
</file>

<file path=ppt/tags/tag43.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 name="VEVOX.ACCESSIBILITY.DECORATIVE" val="1"/>
</p:tagLst>
</file>

<file path=ppt/tags/tag44.xml><?xml version="1.0" encoding="utf-8"?>
<p:tagLst xmlns:a="http://schemas.openxmlformats.org/drawingml/2006/main" xmlns:r="http://schemas.openxmlformats.org/officeDocument/2006/relationships" xmlns:p="http://schemas.openxmlformats.org/presentationml/2006/main">
  <p:tag name="VEVOX.COUNTDOWNTIMER.DISPLAY" val="{&quot;left&quot;:893,&quot;top&quot;:473,&quot;width&quot;:60,&quot;height&quot;:60}"/>
  <p:tag name="VEVOX.ACCESSIBILITY.DECORATIVE" val="1"/>
</p:tagLst>
</file>

<file path=ppt/tags/tag45.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46.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47.xml><?xml version="1.0" encoding="utf-8"?>
<p:tagLst xmlns:a="http://schemas.openxmlformats.org/drawingml/2006/main" xmlns:r="http://schemas.openxmlformats.org/officeDocument/2006/relationships" xmlns:p="http://schemas.openxmlformats.org/presentationml/2006/main">
  <p:tag name="VEVOX.MULTINUMERIC.MINLABEL" val="X"/>
</p:tagLst>
</file>

<file path=ppt/tags/tag48.xml><?xml version="1.0" encoding="utf-8"?>
<p:tagLst xmlns:a="http://schemas.openxmlformats.org/drawingml/2006/main" xmlns:r="http://schemas.openxmlformats.org/officeDocument/2006/relationships" xmlns:p="http://schemas.openxmlformats.org/presentationml/2006/main">
  <p:tag name="VEVOX.MULTINUMERIC.MAXLABEL" val="X"/>
</p:tagLst>
</file>

<file path=ppt/tags/tag49.xml><?xml version="1.0" encoding="utf-8"?>
<p:tagLst xmlns:a="http://schemas.openxmlformats.org/drawingml/2006/main" xmlns:r="http://schemas.openxmlformats.org/officeDocument/2006/relationships" xmlns:p="http://schemas.openxmlformats.org/presentationml/2006/main">
  <p:tag name="VEVOX.TITLE" val="TITLE1"/>
</p:tagLst>
</file>

<file path=ppt/tags/tag50.xml><?xml version="1.0" encoding="utf-8"?>
<p:tagLst xmlns:a="http://schemas.openxmlformats.org/drawingml/2006/main" xmlns:r="http://schemas.openxmlformats.org/officeDocument/2006/relationships" xmlns:p="http://schemas.openxmlformats.org/presentationml/2006/main">
  <p:tag name="VEVOX.BORDER" val="BORDER1"/>
  <p:tag name="VEVOX.ACCESSIBILITY.DECORATIVE" val="1"/>
</p:tagLst>
</file>

<file path=ppt/tags/tag51.xml><?xml version="1.0" encoding="utf-8"?>
<p:tagLst xmlns:a="http://schemas.openxmlformats.org/drawingml/2006/main" xmlns:r="http://schemas.openxmlformats.org/officeDocument/2006/relationships" xmlns:p="http://schemas.openxmlformats.org/presentationml/2006/main">
  <p:tag name="VEVOX.BAR" val="BAR1"/>
  <p:tag name="VEVOX.ACCESSIBILITY.DECORATIVE" val="1"/>
</p:tagLst>
</file>

<file path=ppt/tags/tag52.xml><?xml version="1.0" encoding="utf-8"?>
<p:tagLst xmlns:a="http://schemas.openxmlformats.org/drawingml/2006/main" xmlns:r="http://schemas.openxmlformats.org/officeDocument/2006/relationships" xmlns:p="http://schemas.openxmlformats.org/presentationml/2006/main">
  <p:tag name="VEVOX.MULTINUMERIC.COSMETICLINE.LEFT" val="X"/>
  <p:tag name="VEVOX.ACCESSIBILITY.DECORATIVE" val="1"/>
</p:tagLst>
</file>

<file path=ppt/tags/tag53.xml><?xml version="1.0" encoding="utf-8"?>
<p:tagLst xmlns:a="http://schemas.openxmlformats.org/drawingml/2006/main" xmlns:r="http://schemas.openxmlformats.org/officeDocument/2006/relationships" xmlns:p="http://schemas.openxmlformats.org/presentationml/2006/main">
  <p:tag name="VEVOX.MULTINUMERIC.COSMETICLINE.RIGHT" val="X"/>
  <p:tag name="VEVOX.ACCESSIBILITY.DECORATIVE" val="1"/>
</p:tagLst>
</file>

<file path=ppt/tags/tag54.xml><?xml version="1.0" encoding="utf-8"?>
<p:tagLst xmlns:a="http://schemas.openxmlformats.org/drawingml/2006/main" xmlns:r="http://schemas.openxmlformats.org/officeDocument/2006/relationships" xmlns:p="http://schemas.openxmlformats.org/presentationml/2006/main">
  <p:tag name="VEVOX.POLL" val="{&quot;id&quot;:&quot;5601475&quot;,&quot;questionSettings&quot;:{},&quot;alias&quot;:&quot;&quot;,&quot;text&quot;:&quot;&lt;p&gt;When my boss is away.&lt;/p&gt;&quot;,&quot;@type&quot;:&quot;MultipleChoiceQuestion&quot;,&quot;choices&quot;:[{&quot;id&quot;:&quot;20671597&quot;,&quot;alias&quot;:null,&quot;text&quot;:&quot;I do less work. (as long as everything gets done, who cares)&quot;,&quot;excludeFromResults&quot;:false,&quot;image&quot;:null,&quot;imageAltText&quot;:null,&quot;isCorrectAnswer&quot;:false},{&quot;id&quot;:&quot;20671598&quot;,&quot;alias&quot;:null,&quot;text&quot;:&quot;I do more work (To show how good i am)&quot;,&quot;excludeFromResults&quot;:false,&quot;image&quot;:null,&quot;imageAltText&quot;:null,&quot;isCorrectAnswer&quot;:false},{&quot;id&quot;:&quot;20671599&quot;,&quot;alias&quot;:null,&quot;text&quot;:&quot;I do the same (no meaningful difference)&quot;,&quot;excludeFromResults&quot;:false,&quot;image&quot;:null,&quot;imageAltText&quot;:null,&quot;isCorrectAnswer&quot;:false},{&quot;id&quot;:&quot;20671600&quot;,&quot;alias&quot;:null,&quot;text&quot;:&quot;I do basically nothing (I don't care about this job)&quot;,&quot;excludeFromResults&quot;:false,&quot;image&quot;:null,&quot;imageAltText&quot;:null,&quot;isCorrectAnswer&quot;:false}],&quot;resultFormat&quot;:&quot;%&quot;,&quot;minNumberSelections&quot;:1,&quot;maxNumberSelections&quot;:1,&quot;image&quot;:null,&quot;uiType&quot;:&quot;default&quot;,&quot;resultDisplayType&quot;:&quot;default&quot;}"/>
  <p:tag name="VEVOX.ORIGIN.SESSION.ID" val="877851"/>
  <p:tag name="VEVOX.ORIGIN.QUESTION.ID" val="5601475"/>
  <p:tag name="VEVOX.QUESTIONSLIDEID" val="368#3151763542/427845063"/>
  <p:tag name="VEVOX.SLIDEFORMAT.VERSION" val="1.019"/>
  <p:tag name="VEVOX.HASRESULTS" val="true"/>
</p:tagLst>
</file>

<file path=ppt/tags/tag55.xml><?xml version="1.0" encoding="utf-8"?>
<p:tagLst xmlns:a="http://schemas.openxmlformats.org/drawingml/2006/main" xmlns:r="http://schemas.openxmlformats.org/officeDocument/2006/relationships" xmlns:p="http://schemas.openxmlformats.org/presentationml/2006/main">
  <p:tag name="VEVOX.QUESTION" val="When my boss is away."/>
</p:tagLst>
</file>

<file path=ppt/tags/tag56.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57.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58.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 name="VEVOX.ACCESSIBILITY.DECORATIVE" val="1"/>
</p:tagLst>
</file>

<file path=ppt/tags/tag59.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 name="VEVOX.ACCESSIBILITY.DECORATIVE" val="1"/>
</p:tagLst>
</file>

<file path=ppt/tags/tag60.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 name="VEVOX.ACCESSIBILITY.DECORATIVE" val="1"/>
</p:tagLst>
</file>

<file path=ppt/tags/tag61.xml><?xml version="1.0" encoding="utf-8"?>
<p:tagLst xmlns:a="http://schemas.openxmlformats.org/drawingml/2006/main" xmlns:r="http://schemas.openxmlformats.org/officeDocument/2006/relationships" xmlns:p="http://schemas.openxmlformats.org/presentationml/2006/main">
  <p:tag name="VEVOX.COUNTDOWNTIMER.DISPLAY" val="{&quot;left&quot;:893,&quot;top&quot;:473,&quot;width&quot;:60,&quot;height&quot;:60}"/>
  <p:tag name="VEVOX.ACCESSIBILITY.DECORATIVE" val="1"/>
</p:tagLst>
</file>

<file path=ppt/tags/tag62.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63.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64.xml><?xml version="1.0" encoding="utf-8"?>
<p:tagLst xmlns:a="http://schemas.openxmlformats.org/drawingml/2006/main" xmlns:r="http://schemas.openxmlformats.org/officeDocument/2006/relationships" xmlns:p="http://schemas.openxmlformats.org/presentationml/2006/main">
  <p:tag name="VEVOX.TITLE" val="TITLE1"/>
</p:tagLst>
</file>

<file path=ppt/tags/tag65.xml><?xml version="1.0" encoding="utf-8"?>
<p:tagLst xmlns:a="http://schemas.openxmlformats.org/drawingml/2006/main" xmlns:r="http://schemas.openxmlformats.org/officeDocument/2006/relationships" xmlns:p="http://schemas.openxmlformats.org/presentationml/2006/main">
  <p:tag name="VEVOX.DATALABEL" val="DATALABEL1"/>
  <p:tag name="VEVOX.ACCESSIBILITY.DECORATIVE" val="1"/>
</p:tagLst>
</file>

<file path=ppt/tags/tag66.xml><?xml version="1.0" encoding="utf-8"?>
<p:tagLst xmlns:a="http://schemas.openxmlformats.org/drawingml/2006/main" xmlns:r="http://schemas.openxmlformats.org/officeDocument/2006/relationships" xmlns:p="http://schemas.openxmlformats.org/presentationml/2006/main">
  <p:tag name="VEVOX.BORDER" val="BORDER1"/>
  <p:tag name="VEVOX.ACCESSIBILITY.DECORATIVE" val="1"/>
</p:tagLst>
</file>

<file path=ppt/tags/tag67.xml><?xml version="1.0" encoding="utf-8"?>
<p:tagLst xmlns:a="http://schemas.openxmlformats.org/drawingml/2006/main" xmlns:r="http://schemas.openxmlformats.org/officeDocument/2006/relationships" xmlns:p="http://schemas.openxmlformats.org/presentationml/2006/main">
  <p:tag name="VEVOX.BAR" val="BAR1"/>
  <p:tag name="VEVOX.ACCESSIBILITY.DECORATIVE" val="1"/>
</p:tagLst>
</file>

<file path=ppt/tags/tag68.xml><?xml version="1.0" encoding="utf-8"?>
<p:tagLst xmlns:a="http://schemas.openxmlformats.org/drawingml/2006/main" xmlns:r="http://schemas.openxmlformats.org/officeDocument/2006/relationships" xmlns:p="http://schemas.openxmlformats.org/presentationml/2006/main">
  <p:tag name="VEVOX.TITLE" val="TITLE2"/>
</p:tagLst>
</file>

<file path=ppt/tags/tag69.xml><?xml version="1.0" encoding="utf-8"?>
<p:tagLst xmlns:a="http://schemas.openxmlformats.org/drawingml/2006/main" xmlns:r="http://schemas.openxmlformats.org/officeDocument/2006/relationships" xmlns:p="http://schemas.openxmlformats.org/presentationml/2006/main">
  <p:tag name="VEVOX.DATALABEL" val="DATALABEL2"/>
  <p:tag name="VEVOX.ACCESSIBILITY.DECORATIVE" val="1"/>
</p:tagLst>
</file>

<file path=ppt/tags/tag70.xml><?xml version="1.0" encoding="utf-8"?>
<p:tagLst xmlns:a="http://schemas.openxmlformats.org/drawingml/2006/main" xmlns:r="http://schemas.openxmlformats.org/officeDocument/2006/relationships" xmlns:p="http://schemas.openxmlformats.org/presentationml/2006/main">
  <p:tag name="VEVOX.BORDER" val="BORDER2"/>
  <p:tag name="VEVOX.ACCESSIBILITY.DECORATIVE" val="1"/>
</p:tagLst>
</file>

<file path=ppt/tags/tag71.xml><?xml version="1.0" encoding="utf-8"?>
<p:tagLst xmlns:a="http://schemas.openxmlformats.org/drawingml/2006/main" xmlns:r="http://schemas.openxmlformats.org/officeDocument/2006/relationships" xmlns:p="http://schemas.openxmlformats.org/presentationml/2006/main">
  <p:tag name="VEVOX.BAR" val="BAR2"/>
  <p:tag name="VEVOX.ACCESSIBILITY.DECORATIVE" val="1"/>
</p:tagLst>
</file>

<file path=ppt/tags/tag72.xml><?xml version="1.0" encoding="utf-8"?>
<p:tagLst xmlns:a="http://schemas.openxmlformats.org/drawingml/2006/main" xmlns:r="http://schemas.openxmlformats.org/officeDocument/2006/relationships" xmlns:p="http://schemas.openxmlformats.org/presentationml/2006/main">
  <p:tag name="VEVOX.TITLE" val="TITLE3"/>
</p:tagLst>
</file>

<file path=ppt/tags/tag73.xml><?xml version="1.0" encoding="utf-8"?>
<p:tagLst xmlns:a="http://schemas.openxmlformats.org/drawingml/2006/main" xmlns:r="http://schemas.openxmlformats.org/officeDocument/2006/relationships" xmlns:p="http://schemas.openxmlformats.org/presentationml/2006/main">
  <p:tag name="VEVOX.DATALABEL" val="DATALABEL3"/>
  <p:tag name="VEVOX.ACCESSIBILITY.DECORATIVE" val="1"/>
</p:tagLst>
</file>

<file path=ppt/tags/tag74.xml><?xml version="1.0" encoding="utf-8"?>
<p:tagLst xmlns:a="http://schemas.openxmlformats.org/drawingml/2006/main" xmlns:r="http://schemas.openxmlformats.org/officeDocument/2006/relationships" xmlns:p="http://schemas.openxmlformats.org/presentationml/2006/main">
  <p:tag name="VEVOX.BORDER" val="BORDER3"/>
  <p:tag name="VEVOX.ACCESSIBILITY.DECORATIVE" val="1"/>
</p:tagLst>
</file>

<file path=ppt/tags/tag75.xml><?xml version="1.0" encoding="utf-8"?>
<p:tagLst xmlns:a="http://schemas.openxmlformats.org/drawingml/2006/main" xmlns:r="http://schemas.openxmlformats.org/officeDocument/2006/relationships" xmlns:p="http://schemas.openxmlformats.org/presentationml/2006/main">
  <p:tag name="VEVOX.BAR" val="BAR3"/>
  <p:tag name="VEVOX.ACCESSIBILITY.DECORATIVE" val="1"/>
</p:tagLst>
</file>

<file path=ppt/tags/tag76.xml><?xml version="1.0" encoding="utf-8"?>
<p:tagLst xmlns:a="http://schemas.openxmlformats.org/drawingml/2006/main" xmlns:r="http://schemas.openxmlformats.org/officeDocument/2006/relationships" xmlns:p="http://schemas.openxmlformats.org/presentationml/2006/main">
  <p:tag name="VEVOX.TITLE" val="TITLE4"/>
</p:tagLst>
</file>

<file path=ppt/tags/tag77.xml><?xml version="1.0" encoding="utf-8"?>
<p:tagLst xmlns:a="http://schemas.openxmlformats.org/drawingml/2006/main" xmlns:r="http://schemas.openxmlformats.org/officeDocument/2006/relationships" xmlns:p="http://schemas.openxmlformats.org/presentationml/2006/main">
  <p:tag name="VEVOX.DATALABEL" val="DATALABEL4"/>
  <p:tag name="VEVOX.ACCESSIBILITY.DECORATIVE" val="1"/>
</p:tagLst>
</file>

<file path=ppt/tags/tag78.xml><?xml version="1.0" encoding="utf-8"?>
<p:tagLst xmlns:a="http://schemas.openxmlformats.org/drawingml/2006/main" xmlns:r="http://schemas.openxmlformats.org/officeDocument/2006/relationships" xmlns:p="http://schemas.openxmlformats.org/presentationml/2006/main">
  <p:tag name="VEVOX.BORDER" val="BORDER4"/>
  <p:tag name="VEVOX.ACCESSIBILITY.DECORATIVE" val="1"/>
</p:tagLst>
</file>

<file path=ppt/tags/tag79.xml><?xml version="1.0" encoding="utf-8"?>
<p:tagLst xmlns:a="http://schemas.openxmlformats.org/drawingml/2006/main" xmlns:r="http://schemas.openxmlformats.org/officeDocument/2006/relationships" xmlns:p="http://schemas.openxmlformats.org/presentationml/2006/main">
  <p:tag name="VEVOX.BAR" val="BAR4"/>
  <p:tag name="VEVOX.ACCESSIBILITY.DECORATIVE" val="1"/>
</p:tagLst>
</file>

<file path=ppt/tags/tag80.xml><?xml version="1.0" encoding="utf-8"?>
<p:tagLst xmlns:a="http://schemas.openxmlformats.org/drawingml/2006/main" xmlns:r="http://schemas.openxmlformats.org/officeDocument/2006/relationships" xmlns:p="http://schemas.openxmlformats.org/presentationml/2006/main">
  <p:tag name="VEVOX.RESULT" val="{&quot;id&quot;:&quot;5601454&quot;,&quot;questionSettings&quot;:{},&quot;alias&quot;:&quot;&quot;,&quot;text&quot;:&quot;&lt;p&gt;Why do you work?&lt;/p&gt;&quot;,&quot;@type&quot;:&quot;MultipleChoiceQuestion&quot;,&quot;choices&quot;:[{&quot;id&quot;:&quot;20671564&quot;,&quot;alias&quot;:null,&quot;text&quot;:&quot;I do it for the money.&quot;,&quot;excludeFromResults&quot;:false,&quot;image&quot;:null,&quot;imageAltText&quot;:null,&quot;isCorrectAnswer&quot;:false},{&quot;id&quot;:&quot;20671565&quot;,&quot;alias&quot;:null,&quot;text&quot;:&quot;I do it because i like it&quot;,&quot;excludeFromResults&quot;:false,&quot;image&quot;:null,&quot;imageAltText&quot;:null,&quot;isCorrectAnswer&quot;:false}],&quot;resultFormat&quot;:&quot;%&quot;,&quot;minNumberSelections&quot;:1,&quot;maxNumberSelections&quot;:1,&quot;image&quot;:null,&quot;uiType&quot;:&quot;default&quot;,&quot;resultDisplayType&quot;:&quot;default&quot;}"/>
  <p:tag name="VEVOX.QUESTIONSLIDEID" val="256#1635377456/939441557"/>
  <p:tag name="VEVOX.SLIDEFORMAT.VERSION" val="1.019"/>
  <p:tag name="VEVOX.HASRESULTS" val="true"/>
</p:tagLst>
</file>

<file path=ppt/tags/tag81.xml><?xml version="1.0" encoding="utf-8"?>
<p:tagLst xmlns:a="http://schemas.openxmlformats.org/drawingml/2006/main" xmlns:r="http://schemas.openxmlformats.org/officeDocument/2006/relationships" xmlns:p="http://schemas.openxmlformats.org/presentationml/2006/main">
  <p:tag name="VEVOX.QUESTION" val="Why do you work?"/>
</p:tagLst>
</file>

<file path=ppt/tags/tag82.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83.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84.xml><?xml version="1.0" encoding="utf-8"?>
<p:tagLst xmlns:a="http://schemas.openxmlformats.org/drawingml/2006/main" xmlns:r="http://schemas.openxmlformats.org/officeDocument/2006/relationships" xmlns:p="http://schemas.openxmlformats.org/presentationml/2006/main">
  <p:tag name="VEVOX.ACCESSIBILITY.DECORATIVE" val="1"/>
  <p:tag name="VEVOX.POLLSTATUSTEXT" val="{&quot;left&quot;:795,&quot;top&quot;:5,&quot;width&quot;:160,&quot;height&quot;:30}"/>
</p:tagLst>
</file>

<file path=ppt/tags/tag85.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 name="VEVOX.ACCESSIBILITY.DECORATIVE" val="1"/>
</p:tagLst>
</file>

<file path=ppt/tags/tag86.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 name="VEVOX.ACCESSIBILITY.DECORATIVE" val="1"/>
</p:tagLst>
</file>

<file path=ppt/tags/tag87.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88.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89.xml><?xml version="1.0" encoding="utf-8"?>
<p:tagLst xmlns:a="http://schemas.openxmlformats.org/drawingml/2006/main" xmlns:r="http://schemas.openxmlformats.org/officeDocument/2006/relationships" xmlns:p="http://schemas.openxmlformats.org/presentationml/2006/main">
  <p:tag name="VEVOX.TITLE" val="TITLE1"/>
</p:tagLst>
</file>

<file path=ppt/tags/tag90.xml><?xml version="1.0" encoding="utf-8"?>
<p:tagLst xmlns:a="http://schemas.openxmlformats.org/drawingml/2006/main" xmlns:r="http://schemas.openxmlformats.org/officeDocument/2006/relationships" xmlns:p="http://schemas.openxmlformats.org/presentationml/2006/main">
  <p:tag name="VEVOX.DATALABEL" val="DATALABEL1"/>
  <p:tag name="VEVOX.ACCESSIBILITY.DECORATIVE" val="1"/>
</p:tagLst>
</file>

<file path=ppt/tags/tag91.xml><?xml version="1.0" encoding="utf-8"?>
<p:tagLst xmlns:a="http://schemas.openxmlformats.org/drawingml/2006/main" xmlns:r="http://schemas.openxmlformats.org/officeDocument/2006/relationships" xmlns:p="http://schemas.openxmlformats.org/presentationml/2006/main">
  <p:tag name="VEVOX.BORDER" val="BORDER1"/>
  <p:tag name="VEVOX.ACCESSIBILITY.DECORATIVE" val="1"/>
</p:tagLst>
</file>

<file path=ppt/tags/tag92.xml><?xml version="1.0" encoding="utf-8"?>
<p:tagLst xmlns:a="http://schemas.openxmlformats.org/drawingml/2006/main" xmlns:r="http://schemas.openxmlformats.org/officeDocument/2006/relationships" xmlns:p="http://schemas.openxmlformats.org/presentationml/2006/main">
  <p:tag name="VEVOX.BAR" val="BAR1"/>
  <p:tag name="VEVOX.ACCESSIBILITY.DECORATIVE" val="1"/>
</p:tagLst>
</file>

<file path=ppt/tags/tag93.xml><?xml version="1.0" encoding="utf-8"?>
<p:tagLst xmlns:a="http://schemas.openxmlformats.org/drawingml/2006/main" xmlns:r="http://schemas.openxmlformats.org/officeDocument/2006/relationships" xmlns:p="http://schemas.openxmlformats.org/presentationml/2006/main">
  <p:tag name="VEVOX.TITLE" val="TITLE2"/>
</p:tagLst>
</file>

<file path=ppt/tags/tag94.xml><?xml version="1.0" encoding="utf-8"?>
<p:tagLst xmlns:a="http://schemas.openxmlformats.org/drawingml/2006/main" xmlns:r="http://schemas.openxmlformats.org/officeDocument/2006/relationships" xmlns:p="http://schemas.openxmlformats.org/presentationml/2006/main">
  <p:tag name="VEVOX.DATALABEL" val="DATALABEL2"/>
  <p:tag name="VEVOX.ACCESSIBILITY.DECORATIVE" val="1"/>
</p:tagLst>
</file>

<file path=ppt/tags/tag95.xml><?xml version="1.0" encoding="utf-8"?>
<p:tagLst xmlns:a="http://schemas.openxmlformats.org/drawingml/2006/main" xmlns:r="http://schemas.openxmlformats.org/officeDocument/2006/relationships" xmlns:p="http://schemas.openxmlformats.org/presentationml/2006/main">
  <p:tag name="VEVOX.BORDER" val="BORDER2"/>
  <p:tag name="VEVOX.ACCESSIBILITY.DECORATIVE" val="1"/>
</p:tagLst>
</file>

<file path=ppt/tags/tag96.xml><?xml version="1.0" encoding="utf-8"?>
<p:tagLst xmlns:a="http://schemas.openxmlformats.org/drawingml/2006/main" xmlns:r="http://schemas.openxmlformats.org/officeDocument/2006/relationships" xmlns:p="http://schemas.openxmlformats.org/presentationml/2006/main">
  <p:tag name="VEVOX.BAR" val="BAR2"/>
  <p:tag name="VEVOX.ACCESSIBILITY.DECORATIVE" val="1"/>
</p:tagLst>
</file>

<file path=ppt/tags/tag97.xml><?xml version="1.0" encoding="utf-8"?>
<p:tagLst xmlns:a="http://schemas.openxmlformats.org/drawingml/2006/main" xmlns:r="http://schemas.openxmlformats.org/officeDocument/2006/relationships" xmlns:p="http://schemas.openxmlformats.org/presentationml/2006/main">
  <p:tag name="VEVOX.ACCESSIBILITY.DECORATIVE" val="1"/>
  <p:tag name="VEVOX.RESULT.PLACEHOLDER" val="0"/>
</p:tagLst>
</file>

<file path=ppt/tags/tag98.xml><?xml version="1.0" encoding="utf-8"?>
<p:tagLst xmlns:a="http://schemas.openxmlformats.org/drawingml/2006/main" xmlns:r="http://schemas.openxmlformats.org/officeDocument/2006/relationships" xmlns:p="http://schemas.openxmlformats.org/presentationml/2006/main">
  <p:tag name="VEVOX.RESULT" val="{&quot;id&quot;:&quot;5601455&quot;,&quot;questionSettings&quot;:{},&quot;alias&quot;:&quot;&quot;,&quot;text&quot;:&quot;&lt;p&gt;Would you work if you didn't have too? &lt;/p&gt;&quot;,&quot;@type&quot;:&quot;MultipleChoiceQuestion&quot;,&quot;choices&quot;:[{&quot;id&quot;:&quot;20671566&quot;,&quot;alias&quot;:null,&quot;text&quot;:&quot;Yes&quot;,&quot;excludeFromResults&quot;:false,&quot;image&quot;:null,&quot;imageAltText&quot;:null,&quot;isCorrectAnswer&quot;:false},{&quot;id&quot;:&quot;20671567&quot;,&quot;alias&quot;:null,&quot;text&quot;:&quot;No&quot;,&quot;excludeFromResults&quot;:false,&quot;image&quot;:null,&quot;imageAltText&quot;:null,&quot;isCorrectAnswer&quot;:false}],&quot;resultFormat&quot;:&quot;%&quot;,&quot;minNumberSelections&quot;:1,&quot;maxNumberSelections&quot;:1,&quot;image&quot;:null,&quot;uiType&quot;:&quot;default&quot;,&quot;resultDisplayType&quot;:&quot;default&quot;}"/>
  <p:tag name="VEVOX.QUESTIONSLIDEID" val="364#3233765720/887081396"/>
  <p:tag name="VEVOX.SLIDEFORMAT.VERSION" val="1.019"/>
  <p:tag name="VEVOX.HASRESULTS" val="true"/>
</p:tagLst>
</file>

<file path=ppt/tags/tag99.xml><?xml version="1.0" encoding="utf-8"?>
<p:tagLst xmlns:a="http://schemas.openxmlformats.org/drawingml/2006/main" xmlns:r="http://schemas.openxmlformats.org/officeDocument/2006/relationships" xmlns:p="http://schemas.openxmlformats.org/presentationml/2006/main">
  <p:tag name="VEVOX.QUESTION" val="Would you work if you didn't have too? "/>
</p:tagLst>
</file>

<file path=ppt/tags/tag100.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101.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102.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 name="VEVOX.ACCESSIBILITY.DECORATIVE" val="1"/>
</p:tagLst>
</file>

<file path=ppt/tags/tag103.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 name="VEVOX.ACCESSIBILITY.DECORATIVE" val="1"/>
</p:tagLst>
</file>

<file path=ppt/tags/tag104.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 name="VEVOX.ACCESSIBILITY.DECORATIVE" val="1"/>
</p:tagLst>
</file>

<file path=ppt/tags/tag105.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106.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107.xml><?xml version="1.0" encoding="utf-8"?>
<p:tagLst xmlns:a="http://schemas.openxmlformats.org/drawingml/2006/main" xmlns:r="http://schemas.openxmlformats.org/officeDocument/2006/relationships" xmlns:p="http://schemas.openxmlformats.org/presentationml/2006/main">
  <p:tag name="VEVOX.TITLE" val="TITLE1"/>
</p:tagLst>
</file>

<file path=ppt/tags/tag108.xml><?xml version="1.0" encoding="utf-8"?>
<p:tagLst xmlns:a="http://schemas.openxmlformats.org/drawingml/2006/main" xmlns:r="http://schemas.openxmlformats.org/officeDocument/2006/relationships" xmlns:p="http://schemas.openxmlformats.org/presentationml/2006/main">
  <p:tag name="VEVOX.DATALABEL" val="DATALABEL1"/>
  <p:tag name="VEVOX.ACCESSIBILITY.DECORATIVE" val="1"/>
</p:tagLst>
</file>

<file path=ppt/tags/tag109.xml><?xml version="1.0" encoding="utf-8"?>
<p:tagLst xmlns:a="http://schemas.openxmlformats.org/drawingml/2006/main" xmlns:r="http://schemas.openxmlformats.org/officeDocument/2006/relationships" xmlns:p="http://schemas.openxmlformats.org/presentationml/2006/main">
  <p:tag name="VEVOX.BORDER" val="BORDER1"/>
  <p:tag name="VEVOX.ACCESSIBILITY.DECORATIVE" val="1"/>
</p:tagLst>
</file>

<file path=ppt/tags/tag110.xml><?xml version="1.0" encoding="utf-8"?>
<p:tagLst xmlns:a="http://schemas.openxmlformats.org/drawingml/2006/main" xmlns:r="http://schemas.openxmlformats.org/officeDocument/2006/relationships" xmlns:p="http://schemas.openxmlformats.org/presentationml/2006/main">
  <p:tag name="VEVOX.BAR" val="BAR1"/>
  <p:tag name="VEVOX.ACCESSIBILITY.DECORATIVE" val="1"/>
</p:tagLst>
</file>

<file path=ppt/tags/tag111.xml><?xml version="1.0" encoding="utf-8"?>
<p:tagLst xmlns:a="http://schemas.openxmlformats.org/drawingml/2006/main" xmlns:r="http://schemas.openxmlformats.org/officeDocument/2006/relationships" xmlns:p="http://schemas.openxmlformats.org/presentationml/2006/main">
  <p:tag name="VEVOX.TITLE" val="TITLE2"/>
</p:tagLst>
</file>

<file path=ppt/tags/tag112.xml><?xml version="1.0" encoding="utf-8"?>
<p:tagLst xmlns:a="http://schemas.openxmlformats.org/drawingml/2006/main" xmlns:r="http://schemas.openxmlformats.org/officeDocument/2006/relationships" xmlns:p="http://schemas.openxmlformats.org/presentationml/2006/main">
  <p:tag name="VEVOX.DATALABEL" val="DATALABEL2"/>
  <p:tag name="VEVOX.ACCESSIBILITY.DECORATIVE" val="1"/>
</p:tagLst>
</file>

<file path=ppt/tags/tag113.xml><?xml version="1.0" encoding="utf-8"?>
<p:tagLst xmlns:a="http://schemas.openxmlformats.org/drawingml/2006/main" xmlns:r="http://schemas.openxmlformats.org/officeDocument/2006/relationships" xmlns:p="http://schemas.openxmlformats.org/presentationml/2006/main">
  <p:tag name="VEVOX.BORDER" val="BORDER2"/>
  <p:tag name="VEVOX.ACCESSIBILITY.DECORATIVE" val="1"/>
</p:tagLst>
</file>

<file path=ppt/tags/tag114.xml><?xml version="1.0" encoding="utf-8"?>
<p:tagLst xmlns:a="http://schemas.openxmlformats.org/drawingml/2006/main" xmlns:r="http://schemas.openxmlformats.org/officeDocument/2006/relationships" xmlns:p="http://schemas.openxmlformats.org/presentationml/2006/main">
  <p:tag name="VEVOX.BAR" val="BAR2"/>
  <p:tag name="VEVOX.ACCESSIBILITY.DECORATIVE" val="1"/>
</p:tagLst>
</file>

<file path=ppt/tags/tag115.xml><?xml version="1.0" encoding="utf-8"?>
<p:tagLst xmlns:a="http://schemas.openxmlformats.org/drawingml/2006/main" xmlns:r="http://schemas.openxmlformats.org/officeDocument/2006/relationships" xmlns:p="http://schemas.openxmlformats.org/presentationml/2006/main">
  <p:tag name="VEVOX.ACCESSIBILITY.DECORATIVE" val="1"/>
  <p:tag name="VEVOX.RESULT.PLACEHOLDER" val="0"/>
</p:tagLst>
</file>

<file path=ppt/tags/tag116.xml><?xml version="1.0" encoding="utf-8"?>
<p:tagLst xmlns:a="http://schemas.openxmlformats.org/drawingml/2006/main" xmlns:r="http://schemas.openxmlformats.org/officeDocument/2006/relationships" xmlns:p="http://schemas.openxmlformats.org/presentationml/2006/main">
  <p:tag name="VEVOX.RESULT" val="{&quot;@type&quot;:&quot;MultipleNumericQuestion&quot;,&quot;questionSettings&quot;:{},&quot;alias&quot;:null,&quot;lowerCaseAlias&quot;:&quot;&quot;,&quot;id&quot;:&quot;5601468&quot;,&quot;text&quot;:&quot;&lt;p&gt;I would put the same effort in regardless of how much i am payed.&lt;/p&gt;&quot;,&quot;uiType&quot;:&quot;ratingscale&quot;,&quot;minLabel&quot;:&quot;Strongly disagree&quot;,&quot;maxLabel&quot;:&quot;Strongly agree&quot;,&quot;min&quot;:1,&quot;max&quot;:5,&quot;numberOfDecimals&quot;:0,&quot;items&quot;:[{&quot;itemId&quot;:&quot;2f368eca-4d58-42b2-9abc-6b1dacf8e048&quot;,&quot;sequence&quot;:0,&quot;alias&quot;:null,&quot;text&quot;:&quot;1 to 5&quot;}],&quot;image&quot;:null}"/>
  <p:tag name="VEVOX.QUESTIONSLIDEID" val="366#1072233212/574055780"/>
  <p:tag name="VEVOX.SLIDEFORMAT.VERSION" val="1.019"/>
  <p:tag name="VEVOX.HASRESULTS" val="true"/>
</p:tagLst>
</file>

<file path=ppt/tags/tag117.xml><?xml version="1.0" encoding="utf-8"?>
<p:tagLst xmlns:a="http://schemas.openxmlformats.org/drawingml/2006/main" xmlns:r="http://schemas.openxmlformats.org/officeDocument/2006/relationships" xmlns:p="http://schemas.openxmlformats.org/presentationml/2006/main">
  <p:tag name="VEVOX.QUESTION" val="I would put the same effort in regardless of how much i am payed."/>
</p:tagLst>
</file>

<file path=ppt/tags/tag118.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119.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120.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 name="VEVOX.ACCESSIBILITY.DECORATIVE" val="1"/>
</p:tagLst>
</file>

<file path=ppt/tags/tag121.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 name="VEVOX.ACCESSIBILITY.DECORATIVE" val="1"/>
</p:tagLst>
</file>

<file path=ppt/tags/tag122.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 name="VEVOX.ACCESSIBILITY.DECORATIVE" val="1"/>
</p:tagLst>
</file>

<file path=ppt/tags/tag123.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124.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125.xml><?xml version="1.0" encoding="utf-8"?>
<p:tagLst xmlns:a="http://schemas.openxmlformats.org/drawingml/2006/main" xmlns:r="http://schemas.openxmlformats.org/officeDocument/2006/relationships" xmlns:p="http://schemas.openxmlformats.org/presentationml/2006/main">
  <p:tag name="VEVOX.MULTINUMERIC.MINLABEL" val="X"/>
</p:tagLst>
</file>

<file path=ppt/tags/tag126.xml><?xml version="1.0" encoding="utf-8"?>
<p:tagLst xmlns:a="http://schemas.openxmlformats.org/drawingml/2006/main" xmlns:r="http://schemas.openxmlformats.org/officeDocument/2006/relationships" xmlns:p="http://schemas.openxmlformats.org/presentationml/2006/main">
  <p:tag name="VEVOX.MULTINUMERIC.MAXLABEL" val="X"/>
</p:tagLst>
</file>

<file path=ppt/tags/tag127.xml><?xml version="1.0" encoding="utf-8"?>
<p:tagLst xmlns:a="http://schemas.openxmlformats.org/drawingml/2006/main" xmlns:r="http://schemas.openxmlformats.org/officeDocument/2006/relationships" xmlns:p="http://schemas.openxmlformats.org/presentationml/2006/main">
  <p:tag name="VEVOX.TITLE" val="TITLE1"/>
</p:tagLst>
</file>

<file path=ppt/tags/tag128.xml><?xml version="1.0" encoding="utf-8"?>
<p:tagLst xmlns:a="http://schemas.openxmlformats.org/drawingml/2006/main" xmlns:r="http://schemas.openxmlformats.org/officeDocument/2006/relationships" xmlns:p="http://schemas.openxmlformats.org/presentationml/2006/main">
  <p:tag name="VEVOX.BORDER" val="BORDER1"/>
  <p:tag name="VEVOX.ACCESSIBILITY.DECORATIVE" val="1"/>
</p:tagLst>
</file>

<file path=ppt/tags/tag129.xml><?xml version="1.0" encoding="utf-8"?>
<p:tagLst xmlns:a="http://schemas.openxmlformats.org/drawingml/2006/main" xmlns:r="http://schemas.openxmlformats.org/officeDocument/2006/relationships" xmlns:p="http://schemas.openxmlformats.org/presentationml/2006/main">
  <p:tag name="VEVOX.BAR" val="BAR1"/>
  <p:tag name="VEVOX.ACCESSIBILITY.DECORATIVE" val="1"/>
</p:tagLst>
</file>

<file path=ppt/tags/tag130.xml><?xml version="1.0" encoding="utf-8"?>
<p:tagLst xmlns:a="http://schemas.openxmlformats.org/drawingml/2006/main" xmlns:r="http://schemas.openxmlformats.org/officeDocument/2006/relationships" xmlns:p="http://schemas.openxmlformats.org/presentationml/2006/main">
  <p:tag name="VEVOX.MULTINUMERIC.COSMETICLINE.LEFT" val="X"/>
  <p:tag name="VEVOX.ACCESSIBILITY.DECORATIVE" val="1"/>
</p:tagLst>
</file>

<file path=ppt/tags/tag131.xml><?xml version="1.0" encoding="utf-8"?>
<p:tagLst xmlns:a="http://schemas.openxmlformats.org/drawingml/2006/main" xmlns:r="http://schemas.openxmlformats.org/officeDocument/2006/relationships" xmlns:p="http://schemas.openxmlformats.org/presentationml/2006/main">
  <p:tag name="VEVOX.MULTINUMERIC.COSMETICLINE.RIGHT" val="X"/>
  <p:tag name="VEVOX.ACCESSIBILITY.DECORATIVE" val="1"/>
</p:tagLst>
</file>

<file path=ppt/tags/tag132.xml><?xml version="1.0" encoding="utf-8"?>
<p:tagLst xmlns:a="http://schemas.openxmlformats.org/drawingml/2006/main" xmlns:r="http://schemas.openxmlformats.org/officeDocument/2006/relationships" xmlns:p="http://schemas.openxmlformats.org/presentationml/2006/main">
  <p:tag name="VEVOX.ACCESSIBILITY.DECORATIVE" val="1"/>
  <p:tag name="VEVOX.RESULT.PLACEHOLDER" val="0"/>
</p:tagLst>
</file>

<file path=ppt/tags/tag133.xml><?xml version="1.0" encoding="utf-8"?>
<p:tagLst xmlns:a="http://schemas.openxmlformats.org/drawingml/2006/main" xmlns:r="http://schemas.openxmlformats.org/officeDocument/2006/relationships" xmlns:p="http://schemas.openxmlformats.org/presentationml/2006/main">
  <p:tag name="VEVOX.MULTINUMERIC.RESULT.BALL" val="0"/>
</p:tagLst>
</file>

<file path=ppt/tags/tag134.xml><?xml version="1.0" encoding="utf-8"?>
<p:tagLst xmlns:a="http://schemas.openxmlformats.org/drawingml/2006/main" xmlns:r="http://schemas.openxmlformats.org/officeDocument/2006/relationships" xmlns:p="http://schemas.openxmlformats.org/presentationml/2006/main">
  <p:tag name="VEVOX.RESULT" val="{&quot;id&quot;:&quot;5601475&quot;,&quot;questionSettings&quot;:{},&quot;alias&quot;:&quot;&quot;,&quot;text&quot;:&quot;&lt;p&gt;When my boss is away.&lt;/p&gt;&quot;,&quot;@type&quot;:&quot;MultipleChoiceQuestion&quot;,&quot;choices&quot;:[{&quot;id&quot;:&quot;20671597&quot;,&quot;alias&quot;:null,&quot;text&quot;:&quot;I do less work. (as long as everything gets done, who cares)&quot;,&quot;excludeFromResults&quot;:false,&quot;image&quot;:null,&quot;imageAltText&quot;:null,&quot;isCorrectAnswer&quot;:false},{&quot;id&quot;:&quot;20671598&quot;,&quot;alias&quot;:null,&quot;text&quot;:&quot;I do more work (To show how good i am)&quot;,&quot;excludeFromResults&quot;:false,&quot;image&quot;:null,&quot;imageAltText&quot;:null,&quot;isCorrectAnswer&quot;:false},{&quot;id&quot;:&quot;20671599&quot;,&quot;alias&quot;:null,&quot;text&quot;:&quot;I do the same (no meaningful difference)&quot;,&quot;excludeFromResults&quot;:false,&quot;image&quot;:null,&quot;imageAltText&quot;:null,&quot;isCorrectAnswer&quot;:false},{&quot;id&quot;:&quot;20671600&quot;,&quot;alias&quot;:null,&quot;text&quot;:&quot;I do basically nothing (I don't care about this job)&quot;,&quot;excludeFromResults&quot;:false,&quot;image&quot;:null,&quot;imageAltText&quot;:null,&quot;isCorrectAnswer&quot;:false}],&quot;resultFormat&quot;:&quot;%&quot;,&quot;minNumberSelections&quot;:1,&quot;maxNumberSelections&quot;:1,&quot;image&quot;:null,&quot;uiType&quot;:&quot;default&quot;,&quot;resultDisplayType&quot;:&quot;default&quot;}"/>
  <p:tag name="VEVOX.QUESTIONSLIDEID" val="368#3151763542/427845063"/>
  <p:tag name="VEVOX.SLIDEFORMAT.VERSION" val="1.019"/>
  <p:tag name="VEVOX.HASRESULTS" val="true"/>
</p:tagLst>
</file>

<file path=ppt/tags/tag135.xml><?xml version="1.0" encoding="utf-8"?>
<p:tagLst xmlns:a="http://schemas.openxmlformats.org/drawingml/2006/main" xmlns:r="http://schemas.openxmlformats.org/officeDocument/2006/relationships" xmlns:p="http://schemas.openxmlformats.org/presentationml/2006/main">
  <p:tag name="VEVOX.QUESTION" val="When my boss is away."/>
</p:tagLst>
</file>

<file path=ppt/tags/tag136.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137.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138.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 name="VEVOX.ACCESSIBILITY.DECORATIVE" val="1"/>
</p:tagLst>
</file>

<file path=ppt/tags/tag139.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 name="VEVOX.ACCESSIBILITY.DECORATIVE" val="1"/>
</p:tagLst>
</file>

<file path=ppt/tags/tag140.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 name="VEVOX.ACCESSIBILITY.DECORATIVE" val="1"/>
</p:tagLst>
</file>

<file path=ppt/tags/tag141.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142.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143.xml><?xml version="1.0" encoding="utf-8"?>
<p:tagLst xmlns:a="http://schemas.openxmlformats.org/drawingml/2006/main" xmlns:r="http://schemas.openxmlformats.org/officeDocument/2006/relationships" xmlns:p="http://schemas.openxmlformats.org/presentationml/2006/main">
  <p:tag name="VEVOX.TITLE" val="TITLE1"/>
</p:tagLst>
</file>

<file path=ppt/tags/tag144.xml><?xml version="1.0" encoding="utf-8"?>
<p:tagLst xmlns:a="http://schemas.openxmlformats.org/drawingml/2006/main" xmlns:r="http://schemas.openxmlformats.org/officeDocument/2006/relationships" xmlns:p="http://schemas.openxmlformats.org/presentationml/2006/main">
  <p:tag name="VEVOX.DATALABEL" val="DATALABEL1"/>
  <p:tag name="VEVOX.ACCESSIBILITY.DECORATIVE" val="1"/>
</p:tagLst>
</file>

<file path=ppt/tags/tag145.xml><?xml version="1.0" encoding="utf-8"?>
<p:tagLst xmlns:a="http://schemas.openxmlformats.org/drawingml/2006/main" xmlns:r="http://schemas.openxmlformats.org/officeDocument/2006/relationships" xmlns:p="http://schemas.openxmlformats.org/presentationml/2006/main">
  <p:tag name="VEVOX.BORDER" val="BORDER1"/>
  <p:tag name="VEVOX.ACCESSIBILITY.DECORATIVE" val="1"/>
</p:tagLst>
</file>

<file path=ppt/tags/tag146.xml><?xml version="1.0" encoding="utf-8"?>
<p:tagLst xmlns:a="http://schemas.openxmlformats.org/drawingml/2006/main" xmlns:r="http://schemas.openxmlformats.org/officeDocument/2006/relationships" xmlns:p="http://schemas.openxmlformats.org/presentationml/2006/main">
  <p:tag name="VEVOX.BAR" val="BAR1"/>
  <p:tag name="VEVOX.ACCESSIBILITY.DECORATIVE" val="1"/>
</p:tagLst>
</file>

<file path=ppt/tags/tag147.xml><?xml version="1.0" encoding="utf-8"?>
<p:tagLst xmlns:a="http://schemas.openxmlformats.org/drawingml/2006/main" xmlns:r="http://schemas.openxmlformats.org/officeDocument/2006/relationships" xmlns:p="http://schemas.openxmlformats.org/presentationml/2006/main">
  <p:tag name="VEVOX.TITLE" val="TITLE2"/>
</p:tagLst>
</file>

<file path=ppt/tags/tag148.xml><?xml version="1.0" encoding="utf-8"?>
<p:tagLst xmlns:a="http://schemas.openxmlformats.org/drawingml/2006/main" xmlns:r="http://schemas.openxmlformats.org/officeDocument/2006/relationships" xmlns:p="http://schemas.openxmlformats.org/presentationml/2006/main">
  <p:tag name="VEVOX.DATALABEL" val="DATALABEL2"/>
  <p:tag name="VEVOX.ACCESSIBILITY.DECORATIVE" val="1"/>
</p:tagLst>
</file>

<file path=ppt/tags/tag149.xml><?xml version="1.0" encoding="utf-8"?>
<p:tagLst xmlns:a="http://schemas.openxmlformats.org/drawingml/2006/main" xmlns:r="http://schemas.openxmlformats.org/officeDocument/2006/relationships" xmlns:p="http://schemas.openxmlformats.org/presentationml/2006/main">
  <p:tag name="VEVOX.BORDER" val="BORDER2"/>
  <p:tag name="VEVOX.ACCESSIBILITY.DECORATIVE" val="1"/>
</p:tagLst>
</file>

<file path=ppt/tags/tag150.xml><?xml version="1.0" encoding="utf-8"?>
<p:tagLst xmlns:a="http://schemas.openxmlformats.org/drawingml/2006/main" xmlns:r="http://schemas.openxmlformats.org/officeDocument/2006/relationships" xmlns:p="http://schemas.openxmlformats.org/presentationml/2006/main">
  <p:tag name="VEVOX.BAR" val="BAR2"/>
  <p:tag name="VEVOX.ACCESSIBILITY.DECORATIVE" val="1"/>
</p:tagLst>
</file>

<file path=ppt/tags/tag151.xml><?xml version="1.0" encoding="utf-8"?>
<p:tagLst xmlns:a="http://schemas.openxmlformats.org/drawingml/2006/main" xmlns:r="http://schemas.openxmlformats.org/officeDocument/2006/relationships" xmlns:p="http://schemas.openxmlformats.org/presentationml/2006/main">
  <p:tag name="VEVOX.TITLE" val="TITLE3"/>
</p:tagLst>
</file>

<file path=ppt/tags/tag152.xml><?xml version="1.0" encoding="utf-8"?>
<p:tagLst xmlns:a="http://schemas.openxmlformats.org/drawingml/2006/main" xmlns:r="http://schemas.openxmlformats.org/officeDocument/2006/relationships" xmlns:p="http://schemas.openxmlformats.org/presentationml/2006/main">
  <p:tag name="VEVOX.DATALABEL" val="DATALABEL3"/>
  <p:tag name="VEVOX.ACCESSIBILITY.DECORATIVE" val="1"/>
</p:tagLst>
</file>

<file path=ppt/tags/tag153.xml><?xml version="1.0" encoding="utf-8"?>
<p:tagLst xmlns:a="http://schemas.openxmlformats.org/drawingml/2006/main" xmlns:r="http://schemas.openxmlformats.org/officeDocument/2006/relationships" xmlns:p="http://schemas.openxmlformats.org/presentationml/2006/main">
  <p:tag name="VEVOX.BORDER" val="BORDER3"/>
  <p:tag name="VEVOX.ACCESSIBILITY.DECORATIVE" val="1"/>
</p:tagLst>
</file>

<file path=ppt/tags/tag154.xml><?xml version="1.0" encoding="utf-8"?>
<p:tagLst xmlns:a="http://schemas.openxmlformats.org/drawingml/2006/main" xmlns:r="http://schemas.openxmlformats.org/officeDocument/2006/relationships" xmlns:p="http://schemas.openxmlformats.org/presentationml/2006/main">
  <p:tag name="VEVOX.BAR" val="BAR3"/>
  <p:tag name="VEVOX.ACCESSIBILITY.DECORATIVE" val="1"/>
</p:tagLst>
</file>

<file path=ppt/tags/tag155.xml><?xml version="1.0" encoding="utf-8"?>
<p:tagLst xmlns:a="http://schemas.openxmlformats.org/drawingml/2006/main" xmlns:r="http://schemas.openxmlformats.org/officeDocument/2006/relationships" xmlns:p="http://schemas.openxmlformats.org/presentationml/2006/main">
  <p:tag name="VEVOX.TITLE" val="TITLE4"/>
</p:tagLst>
</file>

<file path=ppt/tags/tag156.xml><?xml version="1.0" encoding="utf-8"?>
<p:tagLst xmlns:a="http://schemas.openxmlformats.org/drawingml/2006/main" xmlns:r="http://schemas.openxmlformats.org/officeDocument/2006/relationships" xmlns:p="http://schemas.openxmlformats.org/presentationml/2006/main">
  <p:tag name="VEVOX.DATALABEL" val="DATALABEL4"/>
  <p:tag name="VEVOX.ACCESSIBILITY.DECORATIVE" val="1"/>
</p:tagLst>
</file>

<file path=ppt/tags/tag157.xml><?xml version="1.0" encoding="utf-8"?>
<p:tagLst xmlns:a="http://schemas.openxmlformats.org/drawingml/2006/main" xmlns:r="http://schemas.openxmlformats.org/officeDocument/2006/relationships" xmlns:p="http://schemas.openxmlformats.org/presentationml/2006/main">
  <p:tag name="VEVOX.BORDER" val="BORDER4"/>
  <p:tag name="VEVOX.ACCESSIBILITY.DECORATIVE" val="1"/>
</p:tagLst>
</file>

<file path=ppt/tags/tag158.xml><?xml version="1.0" encoding="utf-8"?>
<p:tagLst xmlns:a="http://schemas.openxmlformats.org/drawingml/2006/main" xmlns:r="http://schemas.openxmlformats.org/officeDocument/2006/relationships" xmlns:p="http://schemas.openxmlformats.org/presentationml/2006/main">
  <p:tag name="VEVOX.BAR" val="BAR4"/>
  <p:tag name="VEVOX.ACCESSIBILITY.DECORATIVE" val="1"/>
</p:tagLst>
</file>

<file path=ppt/tags/tag159.xml><?xml version="1.0" encoding="utf-8"?>
<p:tagLst xmlns:a="http://schemas.openxmlformats.org/drawingml/2006/main" xmlns:r="http://schemas.openxmlformats.org/officeDocument/2006/relationships" xmlns:p="http://schemas.openxmlformats.org/presentationml/2006/main">
  <p:tag name="VEVOX.ACCESSIBILITY.DECORATIVE" val="1"/>
  <p:tag name="VEVOX.RESULT.PLACEHOLDER" val="0"/>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3">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8726B6AA-E3D3-4E8E-BCF5-E9566079ED3E}">
  <we:reference id="3e0fcce7-415c-4081-926c-b4e449c650e4" version="1.1.0.2" store="EXCatalog" storeType="EXCatalog"/>
  <we:alternateReferences>
    <we:reference id="WA200004709" version="1.1.0.2" store="en-GB" storeType="OMEX"/>
  </we:alternateReferences>
  <we:properties>
    <we:property name="Office.AutoShowTaskpaneWithDocument" value="true"/>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Wood Type</Template>
  <TotalTime>0</TotalTime>
  <Words>2435</Words>
  <Application>Microsoft Office PowerPoint</Application>
  <PresentationFormat>Widescreen</PresentationFormat>
  <Paragraphs>317</Paragraphs>
  <Slides>43</Slides>
  <Notes>6</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43</vt:i4>
      </vt:variant>
    </vt:vector>
  </HeadingPairs>
  <TitlesOfParts>
    <vt:vector size="52" baseType="lpstr">
      <vt:lpstr>Aptos</vt:lpstr>
      <vt:lpstr>Arial</vt:lpstr>
      <vt:lpstr>Calibri</vt:lpstr>
      <vt:lpstr>Rockwell</vt:lpstr>
      <vt:lpstr>Rockwell Condensed</vt:lpstr>
      <vt:lpstr>Rockwell Extra Bold</vt:lpstr>
      <vt:lpstr>Times New Roman</vt:lpstr>
      <vt:lpstr>Wingdings</vt:lpstr>
      <vt:lpstr>Wood Type</vt:lpstr>
      <vt:lpstr>BMSW5013 Creativity and Innovation</vt:lpstr>
      <vt:lpstr>Why do you go to work? </vt:lpstr>
      <vt:lpstr>Why do you work?</vt:lpstr>
      <vt:lpstr>Would you work if you didn't have too? </vt:lpstr>
      <vt:lpstr>I would put the same effort in regardless of how much i am payed.</vt:lpstr>
      <vt:lpstr>When my boss is away.</vt:lpstr>
      <vt:lpstr>What we’ll cover today</vt:lpstr>
      <vt:lpstr>Recipe for Creativity and Innovation</vt:lpstr>
      <vt:lpstr>Organisational Climate</vt:lpstr>
      <vt:lpstr>How to shape organisational climate</vt:lpstr>
      <vt:lpstr>Leadership and creativity start with motivation….</vt:lpstr>
      <vt:lpstr>Why do you work?</vt:lpstr>
      <vt:lpstr>Would you work if you didn't have too? </vt:lpstr>
      <vt:lpstr>I would put the same effort in regardless of how much i am payed.</vt:lpstr>
      <vt:lpstr>When my boss is away.</vt:lpstr>
      <vt:lpstr>PowerPoint Presentation</vt:lpstr>
      <vt:lpstr>The Importance of Leadership</vt:lpstr>
      <vt:lpstr>Leadership</vt:lpstr>
      <vt:lpstr>Leadership Styles</vt:lpstr>
      <vt:lpstr>Leadership is just 1 side of the coin</vt:lpstr>
      <vt:lpstr>How managers stifle Creativity and Innovation</vt:lpstr>
      <vt:lpstr>What might the strength become?</vt:lpstr>
      <vt:lpstr>What might the strength become?</vt:lpstr>
      <vt:lpstr>We need somewhere to be Creative..</vt:lpstr>
      <vt:lpstr>Designing Workspaces to Foster Creativity and Innovation</vt:lpstr>
      <vt:lpstr>The critical perspective</vt:lpstr>
      <vt:lpstr>Did you ever wonder who designed your job?</vt:lpstr>
      <vt:lpstr>Job Design</vt:lpstr>
      <vt:lpstr>PowerPoint Presentation</vt:lpstr>
      <vt:lpstr>Policies, procedures and practices</vt:lpstr>
      <vt:lpstr>A final thought</vt:lpstr>
      <vt:lpstr>What have we learnt today?</vt:lpstr>
      <vt:lpstr>The Assignment</vt:lpstr>
      <vt:lpstr>1</vt:lpstr>
      <vt:lpstr>2</vt:lpstr>
      <vt:lpstr>3</vt:lpstr>
      <vt:lpstr>4</vt:lpstr>
      <vt:lpstr>5</vt:lpstr>
      <vt:lpstr>6</vt:lpstr>
      <vt:lpstr>Part 2</vt:lpstr>
      <vt:lpstr>Important to Note</vt:lpstr>
      <vt:lpstr>Structure</vt:lpstr>
      <vt:lpstr>Specific Guidelines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Christopher Wilkin</cp:lastModifiedBy>
  <cp:revision>17</cp:revision>
  <dcterms:created xsi:type="dcterms:W3CDTF">2024-01-25T12:13:34Z</dcterms:created>
  <dcterms:modified xsi:type="dcterms:W3CDTF">2026-02-26T08:37:21Z</dcterms:modified>
</cp:coreProperties>
</file>