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1" r:id="rId1"/>
  </p:sldMasterIdLst>
  <p:notesMasterIdLst>
    <p:notesMasterId r:id="rId15"/>
  </p:notesMasterIdLst>
  <p:sldIdLst>
    <p:sldId id="256" r:id="rId2"/>
    <p:sldId id="257" r:id="rId3"/>
    <p:sldId id="258" r:id="rId4"/>
    <p:sldId id="259" r:id="rId5"/>
    <p:sldId id="265" r:id="rId6"/>
    <p:sldId id="264" r:id="rId7"/>
    <p:sldId id="263" r:id="rId8"/>
    <p:sldId id="262" r:id="rId9"/>
    <p:sldId id="261" r:id="rId10"/>
    <p:sldId id="260"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80519" autoAdjust="0"/>
  </p:normalViewPr>
  <p:slideViewPr>
    <p:cSldViewPr snapToGrid="0">
      <p:cViewPr varScale="1">
        <p:scale>
          <a:sx n="58" d="100"/>
          <a:sy n="58" d="100"/>
        </p:scale>
        <p:origin x="117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066DDF-9F43-460A-BF0F-DFD45824D952}" type="datetimeFigureOut">
              <a:rPr lang="en-US" smtClean="0"/>
              <a:t>5/3/2024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AD16B3-582E-4B1A-84C3-0859EF7123C3}" type="slidenum">
              <a:rPr lang="en-US" smtClean="0"/>
              <a:t>‹#›</a:t>
            </a:fld>
            <a:endParaRPr lang="en-US"/>
          </a:p>
        </p:txBody>
      </p:sp>
    </p:spTree>
    <p:extLst>
      <p:ext uri="{BB962C8B-B14F-4D97-AF65-F5344CB8AC3E}">
        <p14:creationId xmlns:p14="http://schemas.microsoft.com/office/powerpoint/2010/main" val="14709904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4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Hello, everybody. It gives me great pleasure to introduce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HospitalityTech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Expo 2024, a unique occasion that will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revolutionise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hospitality technology in the UK.</a:t>
            </a:r>
          </a:p>
          <a:p>
            <a:pPr marL="0" marR="0" algn="just">
              <a:lnSpc>
                <a:spcPct val="150000"/>
              </a:lnSpc>
              <a:spcBef>
                <a:spcPts val="0"/>
              </a:spcBef>
              <a:spcAft>
                <a:spcPts val="4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Our aim for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HospitalityTech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Expo 2024 is to showcase the newest technologies in the hospitality sector. To keep ahead, hospitality must welcome these developments. Technology is quickly transforming consumer service experiences, business growth, and operational efficiency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Sukach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2021).</a:t>
            </a:r>
          </a:p>
          <a:p>
            <a:pPr marL="0" marR="0" algn="just">
              <a:lnSpc>
                <a:spcPct val="150000"/>
              </a:lnSpc>
              <a:spcBef>
                <a:spcPts val="0"/>
              </a:spcBef>
              <a:spcAft>
                <a:spcPts val="4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presentation evaluates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HospitalityTech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Expo 2024. Event feasibility and success depend on various factors. we will evaluates market statistics, operational challenges, and financial feasibility to determine if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HospitalityTech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Expo 2024 will benefit the UK hotel industry financially and strategically.</a:t>
            </a:r>
          </a:p>
          <a:p>
            <a:endParaRPr lang="en-US" dirty="0"/>
          </a:p>
        </p:txBody>
      </p:sp>
      <p:sp>
        <p:nvSpPr>
          <p:cNvPr id="4" name="Slide Number Placeholder 3"/>
          <p:cNvSpPr>
            <a:spLocks noGrp="1"/>
          </p:cNvSpPr>
          <p:nvPr>
            <p:ph type="sldNum" sz="quarter" idx="5"/>
          </p:nvPr>
        </p:nvSpPr>
        <p:spPr/>
        <p:txBody>
          <a:bodyPr/>
          <a:lstStyle/>
          <a:p>
            <a:fld id="{EFAD16B3-582E-4B1A-84C3-0859EF7123C3}" type="slidenum">
              <a:rPr lang="en-US" smtClean="0"/>
              <a:t>2</a:t>
            </a:fld>
            <a:endParaRPr lang="en-US"/>
          </a:p>
        </p:txBody>
      </p:sp>
    </p:spTree>
    <p:extLst>
      <p:ext uri="{BB962C8B-B14F-4D97-AF65-F5344CB8AC3E}">
        <p14:creationId xmlns:p14="http://schemas.microsoft.com/office/powerpoint/2010/main" val="3060184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40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Innovative solutions that improve tourist experiences, operations, and industry growth are featured at this event. It combines hospitality with technology. At the Expo, you may see several hotel industry-changing technologies. </a:t>
            </a:r>
            <a:r>
              <a:rPr lang="en-US" sz="1800">
                <a:effectLst/>
                <a:latin typeface="Times New Roman" panose="02020603050405020304" pitchFamily="18" charset="0"/>
                <a:ea typeface="Calibri" panose="020F0502020204030204" pitchFamily="34" charset="0"/>
                <a:cs typeface="Times New Roman" panose="02020603050405020304" pitchFamily="18" charset="0"/>
              </a:rPr>
              <a:t>These include advanced property management systems and AI-powered visitor experiences.</a:t>
            </a:r>
          </a:p>
          <a:p>
            <a:pPr marL="0" marR="0" algn="just">
              <a:lnSpc>
                <a:spcPct val="150000"/>
              </a:lnSpc>
              <a:spcBef>
                <a:spcPts val="0"/>
              </a:spcBef>
              <a:spcAft>
                <a:spcPts val="4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HospitalityTech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Expo 2024 was chosen because the UK hospitality business needs acknowledge and use technology's revolutionary potential. Due to rapid technology change, hospitality companies must stay ahead to succeed in today's competitive landscape. Our event is a sensible response to industry stakeholders' demand for 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centralised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platform that highlights the newest innovations and stimulates collaboration and knowledge sharing. The Expo aims to boost the UK hospitality sector by providing a space for technology vendors, hoteliers, restaurateurs, and industry experts to interact, discuss, and innovate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Sukach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2021).</a:t>
            </a:r>
          </a:p>
          <a:p>
            <a:endParaRPr lang="en-US" dirty="0"/>
          </a:p>
        </p:txBody>
      </p:sp>
      <p:sp>
        <p:nvSpPr>
          <p:cNvPr id="4" name="Slide Number Placeholder 3"/>
          <p:cNvSpPr>
            <a:spLocks noGrp="1"/>
          </p:cNvSpPr>
          <p:nvPr>
            <p:ph type="sldNum" sz="quarter" idx="5"/>
          </p:nvPr>
        </p:nvSpPr>
        <p:spPr/>
        <p:txBody>
          <a:bodyPr/>
          <a:lstStyle/>
          <a:p>
            <a:fld id="{EFAD16B3-582E-4B1A-84C3-0859EF7123C3}" type="slidenum">
              <a:rPr lang="en-US" smtClean="0"/>
              <a:t>3</a:t>
            </a:fld>
            <a:endParaRPr lang="en-US"/>
          </a:p>
        </p:txBody>
      </p:sp>
    </p:spTree>
    <p:extLst>
      <p:ext uri="{BB962C8B-B14F-4D97-AF65-F5344CB8AC3E}">
        <p14:creationId xmlns:p14="http://schemas.microsoft.com/office/powerpoint/2010/main" val="601845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HospitalityTech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Expo 2024 will bring together a varied group of UK hospitality sector leaders that drive technology innovation. Target market is those in the hospitality industry, from local inn owners to large chain management. Restaurant operators, who are always looking to improve efficiency and customer service, also gather to the Expo. Technology providers, both startups and established corporations, are also important. These vendors provide an innovative hospitality solutions. An active ecology will be created at the event by investors looking for new businesses in this expanding sector. Experts like consultants, analysts, and researchers complete the market. These people add their expertise and perceptiveness to Expo interactions. To attract different audiences,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HospitalityTech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Expo 2024 will generate an exciting atmosphere to encourage UK hospitality innovation and growth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Dzhandzhugazova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2017).</a:t>
            </a:r>
          </a:p>
          <a:p>
            <a:endParaRPr lang="en-US" dirty="0"/>
          </a:p>
        </p:txBody>
      </p:sp>
      <p:sp>
        <p:nvSpPr>
          <p:cNvPr id="4" name="Slide Number Placeholder 3"/>
          <p:cNvSpPr>
            <a:spLocks noGrp="1"/>
          </p:cNvSpPr>
          <p:nvPr>
            <p:ph type="sldNum" sz="quarter" idx="5"/>
          </p:nvPr>
        </p:nvSpPr>
        <p:spPr/>
        <p:txBody>
          <a:bodyPr/>
          <a:lstStyle/>
          <a:p>
            <a:fld id="{EFAD16B3-582E-4B1A-84C3-0859EF7123C3}" type="slidenum">
              <a:rPr lang="en-US" smtClean="0"/>
              <a:t>4</a:t>
            </a:fld>
            <a:endParaRPr lang="en-US"/>
          </a:p>
        </p:txBody>
      </p:sp>
    </p:spTree>
    <p:extLst>
      <p:ext uri="{BB962C8B-B14F-4D97-AF65-F5344CB8AC3E}">
        <p14:creationId xmlns:p14="http://schemas.microsoft.com/office/powerpoint/2010/main" val="17041411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Industry trends, technology improvements, and stakeholder interests have to be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analysed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to evaluate UK hospitality demand for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HospitalityTech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Expo 2024. The UK hotel industry is using technology to improve operations and guest experiences. Hosting a tech-centric event now is a good idea because AI-driven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personalisation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contactless payment systems, and smart room technologies are growing popular. Investors, tech businesses, restaurant owners, and other industry insiders should be surveyed, interviewed, or focus-grouped about future tech events.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HospitalityTech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Expo 2024 examined UK hospitality sector events to better understand the market and how to stand out. Business papers and media also provide information on emerging trends and technology-focused events.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Synthesising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these sources can help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HospitalityTech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Expo 2024 strategic planning and decision-making by providing a complete demand landscape (Baum, 2019).</a:t>
            </a:r>
          </a:p>
          <a:p>
            <a:endParaRPr lang="en-US" dirty="0"/>
          </a:p>
        </p:txBody>
      </p:sp>
      <p:sp>
        <p:nvSpPr>
          <p:cNvPr id="4" name="Slide Number Placeholder 3"/>
          <p:cNvSpPr>
            <a:spLocks noGrp="1"/>
          </p:cNvSpPr>
          <p:nvPr>
            <p:ph type="sldNum" sz="quarter" idx="5"/>
          </p:nvPr>
        </p:nvSpPr>
        <p:spPr/>
        <p:txBody>
          <a:bodyPr/>
          <a:lstStyle/>
          <a:p>
            <a:fld id="{EFAD16B3-582E-4B1A-84C3-0859EF7123C3}" type="slidenum">
              <a:rPr lang="en-US" smtClean="0"/>
              <a:t>5</a:t>
            </a:fld>
            <a:endParaRPr lang="en-US"/>
          </a:p>
        </p:txBody>
      </p:sp>
    </p:spTree>
    <p:extLst>
      <p:ext uri="{BB962C8B-B14F-4D97-AF65-F5344CB8AC3E}">
        <p14:creationId xmlns:p14="http://schemas.microsoft.com/office/powerpoint/2010/main" val="41852414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4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SWOT analysis helps understand the hospitality technology industry's competitive landscape. This will help to find competition' strengths, weaknesses, threats, and opportunities.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HospitalityTech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Expo 2024 can use this framework to seize opportunities, avoid threats, and stand out from the competition to give exceptional value to all parties.</a:t>
            </a:r>
          </a:p>
          <a:p>
            <a:pPr marL="342900" marR="0" lvl="0" indent="-342900" algn="just">
              <a:lnSpc>
                <a:spcPct val="150000"/>
              </a:lnSpc>
              <a:spcBef>
                <a:spcPts val="0"/>
              </a:spcBef>
              <a:spcAft>
                <a:spcPts val="400"/>
              </a:spcAft>
              <a:buSzPts val="1000"/>
              <a:buFont typeface="Symbol" panose="05050102010706020507" pitchFamily="18" charset="2"/>
              <a:buChar char=""/>
              <a:tabLst>
                <a:tab pos="457200" algn="l"/>
              </a:tabLs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Strengths: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HITEC Europe, Hotel Tech Live, and the Hotel Tech &amp; Innovation Forum are acknowledged in the hotel technology industry. They offer large spaces for showcasing cutting-edge tech and connecting experts.</a:t>
            </a:r>
          </a:p>
          <a:p>
            <a:pPr marL="342900" marR="0" lvl="0" indent="-342900" algn="just">
              <a:lnSpc>
                <a:spcPct val="150000"/>
              </a:lnSpc>
              <a:spcBef>
                <a:spcPts val="0"/>
              </a:spcBef>
              <a:spcAft>
                <a:spcPts val="400"/>
              </a:spcAft>
              <a:buSzPts val="1000"/>
              <a:buFont typeface="Symbol" panose="05050102010706020507" pitchFamily="18" charset="2"/>
              <a:buChar char=""/>
              <a:tabLst>
                <a:tab pos="457200" algn="l"/>
              </a:tabLs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Weaknesses: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Despite their potency, rival events have difficulties like a small geographic reach or outdated event forms. If they can't keep up with the times or satisfy everyone, some events may lose their appeal.</a:t>
            </a:r>
          </a:p>
          <a:p>
            <a:pPr marL="342900" marR="0" lvl="0" indent="-342900" algn="just">
              <a:lnSpc>
                <a:spcPct val="150000"/>
              </a:lnSpc>
              <a:spcBef>
                <a:spcPts val="0"/>
              </a:spcBef>
              <a:spcAft>
                <a:spcPts val="400"/>
              </a:spcAft>
              <a:buSzPts val="1000"/>
              <a:buFont typeface="Symbol" panose="05050102010706020507" pitchFamily="18" charset="2"/>
              <a:buChar char=""/>
              <a:tabLst>
                <a:tab pos="457200" algn="l"/>
              </a:tabLs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Opportunities: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HospitalityTech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Expo 2024 could investigate its competitors' weaknesses and market gaps to improve its value proposition. This might involve partnering with industry leaders to create unique experiences, using new event forms, or incorporating interactive elements.</a:t>
            </a:r>
          </a:p>
          <a:p>
            <a:pPr marL="342900" marR="0" lvl="0" indent="-342900" algn="just">
              <a:lnSpc>
                <a:spcPct val="150000"/>
              </a:lnSpc>
              <a:spcBef>
                <a:spcPts val="0"/>
              </a:spcBef>
              <a:spcAft>
                <a:spcPts val="400"/>
              </a:spcAft>
              <a:buSzPts val="1000"/>
              <a:buFont typeface="Symbol" panose="05050102010706020507" pitchFamily="18" charset="2"/>
              <a:buChar char=""/>
              <a:tabLst>
                <a:tab pos="457200" algn="l"/>
              </a:tabLs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Threats: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Well-established competitors threaten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HospitalityTech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Expo 2024's success. If rival events attract comparable audiences, attendees may be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cannibalised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market penetration low. New industry disruptions or market issues could increase competitiveness and threaten the Expo's viability (Anning-Dorson &amp;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Nyamekye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2020).</a:t>
            </a:r>
          </a:p>
          <a:p>
            <a:endParaRPr lang="en-US" dirty="0"/>
          </a:p>
        </p:txBody>
      </p:sp>
      <p:sp>
        <p:nvSpPr>
          <p:cNvPr id="4" name="Slide Number Placeholder 3"/>
          <p:cNvSpPr>
            <a:spLocks noGrp="1"/>
          </p:cNvSpPr>
          <p:nvPr>
            <p:ph type="sldNum" sz="quarter" idx="5"/>
          </p:nvPr>
        </p:nvSpPr>
        <p:spPr/>
        <p:txBody>
          <a:bodyPr/>
          <a:lstStyle/>
          <a:p>
            <a:fld id="{EFAD16B3-582E-4B1A-84C3-0859EF7123C3}" type="slidenum">
              <a:rPr lang="en-US" smtClean="0"/>
              <a:t>6</a:t>
            </a:fld>
            <a:endParaRPr lang="en-US"/>
          </a:p>
        </p:txBody>
      </p:sp>
    </p:spTree>
    <p:extLst>
      <p:ext uri="{BB962C8B-B14F-4D97-AF65-F5344CB8AC3E}">
        <p14:creationId xmlns:p14="http://schemas.microsoft.com/office/powerpoint/2010/main" val="4751775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4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When determining the place for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HospitalityTech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Expo 2024, many factors were examined to ensure success. A technology-focused exposition and conference required thorough venue selection for technical infrastructure, capacity, accessibility, facilities, and acceptance.</a:t>
            </a:r>
          </a:p>
          <a:p>
            <a:pPr marL="0" marR="0" algn="just">
              <a:lnSpc>
                <a:spcPct val="150000"/>
              </a:lnSpc>
              <a:spcBef>
                <a:spcPts val="0"/>
              </a:spcBef>
              <a:spcAft>
                <a:spcPts val="4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HospitalityTech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Expo 2024 taking place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ExCeL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London for several reasons. First,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ExCeL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has in-house hospitality technology solutions powered by cutting-edge technology. Its large exhibition area and flexible event rooms accommodate exhibitors, guests, and conferences. Additionally,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ExCeL's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London location makes it accessible by many transit routes for local and international attendees. The venue's modern facilities, food, and lodging promote the event's success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Buhalis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&amp; Leung, 2018).</a:t>
            </a:r>
          </a:p>
          <a:p>
            <a:endParaRPr lang="en-US" dirty="0"/>
          </a:p>
        </p:txBody>
      </p:sp>
      <p:sp>
        <p:nvSpPr>
          <p:cNvPr id="4" name="Slide Number Placeholder 3"/>
          <p:cNvSpPr>
            <a:spLocks noGrp="1"/>
          </p:cNvSpPr>
          <p:nvPr>
            <p:ph type="sldNum" sz="quarter" idx="5"/>
          </p:nvPr>
        </p:nvSpPr>
        <p:spPr/>
        <p:txBody>
          <a:bodyPr/>
          <a:lstStyle/>
          <a:p>
            <a:fld id="{EFAD16B3-582E-4B1A-84C3-0859EF7123C3}" type="slidenum">
              <a:rPr lang="en-US" smtClean="0"/>
              <a:t>7</a:t>
            </a:fld>
            <a:endParaRPr lang="en-US"/>
          </a:p>
        </p:txBody>
      </p:sp>
    </p:spTree>
    <p:extLst>
      <p:ext uri="{BB962C8B-B14F-4D97-AF65-F5344CB8AC3E}">
        <p14:creationId xmlns:p14="http://schemas.microsoft.com/office/powerpoint/2010/main" val="37769751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HospitalityTech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Expo 2024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require a strong team to succeed. Marketing, technical assistance, logistics, and event management are essential skills. Event managers will monitor everything to ensure it runs well and on time. Manage IT infrastructure, audiovisual equipment, and technological demonstrations with technical support. Advertising professionals will create multi-media campaigns to attract sponsors, exhibitors, and attendees to boost participation. Logistics expertise will also handle onsite operations, exhibitor setup, attendance registration, and venue logistics, ensuring a pleasant experience for all (A. Quinn &amp; 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Buzzetto</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-Hollywood, 2019).</a:t>
            </a:r>
          </a:p>
          <a:p>
            <a:endParaRPr lang="en-US" dirty="0"/>
          </a:p>
        </p:txBody>
      </p:sp>
      <p:sp>
        <p:nvSpPr>
          <p:cNvPr id="4" name="Slide Number Placeholder 3"/>
          <p:cNvSpPr>
            <a:spLocks noGrp="1"/>
          </p:cNvSpPr>
          <p:nvPr>
            <p:ph type="sldNum" sz="quarter" idx="5"/>
          </p:nvPr>
        </p:nvSpPr>
        <p:spPr/>
        <p:txBody>
          <a:bodyPr/>
          <a:lstStyle/>
          <a:p>
            <a:fld id="{EFAD16B3-582E-4B1A-84C3-0859EF7123C3}" type="slidenum">
              <a:rPr lang="en-US" smtClean="0"/>
              <a:t>8</a:t>
            </a:fld>
            <a:endParaRPr lang="en-US"/>
          </a:p>
        </p:txBody>
      </p:sp>
    </p:spTree>
    <p:extLst>
      <p:ext uri="{BB962C8B-B14F-4D97-AF65-F5344CB8AC3E}">
        <p14:creationId xmlns:p14="http://schemas.microsoft.com/office/powerpoint/2010/main" val="2492378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HospitalityTech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Expo 2024 requires many resources to run smoothly. Catering provides food and drink for exhibitors, attendees, and event staff. High-quality audiovisual and lighting are needed for captivating presentations and immersive experiences. Parking must be sufficient for all participants. Guests can network and learn more while sitting comfortably. Displaying cutting-edge technology requires show booths. Registration and badge printing simplify check-in. Security and skilled event staff keep everyone safe and running smoothly. Collaboration and networking spaces encourage productive conversation and networking. Carefully structuring and distributing these assets can make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HospitalityTech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Expo 2024 an immersive and powerful event and foster innovation in UK hospitality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Buhalis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2019).</a:t>
            </a:r>
          </a:p>
          <a:p>
            <a:endParaRPr lang="en-US" dirty="0"/>
          </a:p>
        </p:txBody>
      </p:sp>
      <p:sp>
        <p:nvSpPr>
          <p:cNvPr id="4" name="Slide Number Placeholder 3"/>
          <p:cNvSpPr>
            <a:spLocks noGrp="1"/>
          </p:cNvSpPr>
          <p:nvPr>
            <p:ph type="sldNum" sz="quarter" idx="5"/>
          </p:nvPr>
        </p:nvSpPr>
        <p:spPr/>
        <p:txBody>
          <a:bodyPr/>
          <a:lstStyle/>
          <a:p>
            <a:fld id="{EFAD16B3-582E-4B1A-84C3-0859EF7123C3}" type="slidenum">
              <a:rPr lang="en-US" smtClean="0"/>
              <a:t>9</a:t>
            </a:fld>
            <a:endParaRPr lang="en-US"/>
          </a:p>
        </p:txBody>
      </p:sp>
    </p:spTree>
    <p:extLst>
      <p:ext uri="{BB962C8B-B14F-4D97-AF65-F5344CB8AC3E}">
        <p14:creationId xmlns:p14="http://schemas.microsoft.com/office/powerpoint/2010/main" val="24268412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4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Funding Sources: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400"/>
              </a:spcAft>
              <a:buFont typeface="+mj-lt"/>
              <a:buAutoNum type="arabicPeriod"/>
              <a:tabLst>
                <a:tab pos="457200" algn="l"/>
              </a:tabLs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Sponsorships: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£50,000</a:t>
            </a:r>
          </a:p>
          <a:p>
            <a:pPr marL="342900" marR="0" lvl="0" indent="-342900" algn="just">
              <a:lnSpc>
                <a:spcPct val="150000"/>
              </a:lnSpc>
              <a:spcBef>
                <a:spcPts val="0"/>
              </a:spcBef>
              <a:spcAft>
                <a:spcPts val="400"/>
              </a:spcAft>
              <a:buFont typeface="+mj-lt"/>
              <a:buAutoNum type="arabicPeriod"/>
              <a:tabLst>
                <a:tab pos="457200" algn="l"/>
              </a:tabLs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Grants: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Find grants from numerous sources.</a:t>
            </a:r>
          </a:p>
          <a:p>
            <a:pPr marL="342900" marR="0" lvl="0" indent="-342900" algn="just">
              <a:lnSpc>
                <a:spcPct val="150000"/>
              </a:lnSpc>
              <a:spcBef>
                <a:spcPts val="0"/>
              </a:spcBef>
              <a:spcAft>
                <a:spcPts val="400"/>
              </a:spcAft>
              <a:buFont typeface="+mj-lt"/>
              <a:buAutoNum type="arabicPeriod"/>
              <a:tabLst>
                <a:tab pos="457200" algn="l"/>
              </a:tabLs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Ticket Sales: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£100,000</a:t>
            </a:r>
          </a:p>
          <a:p>
            <a:pPr marL="342900" marR="0" lvl="0" indent="-342900" algn="just">
              <a:lnSpc>
                <a:spcPct val="150000"/>
              </a:lnSpc>
              <a:spcBef>
                <a:spcPts val="0"/>
              </a:spcBef>
              <a:spcAft>
                <a:spcPts val="400"/>
              </a:spcAft>
              <a:buFont typeface="+mj-lt"/>
              <a:buAutoNum type="arabicPeriod"/>
              <a:tabLst>
                <a:tab pos="457200" algn="l"/>
              </a:tabLs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Partnerships: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Sponsorship or in-kind donations.</a:t>
            </a:r>
          </a:p>
          <a:p>
            <a:endParaRPr lang="en-US" dirty="0"/>
          </a:p>
        </p:txBody>
      </p:sp>
      <p:sp>
        <p:nvSpPr>
          <p:cNvPr id="4" name="Slide Number Placeholder 3"/>
          <p:cNvSpPr>
            <a:spLocks noGrp="1"/>
          </p:cNvSpPr>
          <p:nvPr>
            <p:ph type="sldNum" sz="quarter" idx="5"/>
          </p:nvPr>
        </p:nvSpPr>
        <p:spPr/>
        <p:txBody>
          <a:bodyPr/>
          <a:lstStyle/>
          <a:p>
            <a:fld id="{EFAD16B3-582E-4B1A-84C3-0859EF7123C3}" type="slidenum">
              <a:rPr lang="en-US" smtClean="0"/>
              <a:t>11</a:t>
            </a:fld>
            <a:endParaRPr lang="en-US"/>
          </a:p>
        </p:txBody>
      </p:sp>
    </p:spTree>
    <p:extLst>
      <p:ext uri="{BB962C8B-B14F-4D97-AF65-F5344CB8AC3E}">
        <p14:creationId xmlns:p14="http://schemas.microsoft.com/office/powerpoint/2010/main" val="4334869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HospitalityTech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Expo 2024's feasibility report shows the UK hospitality industry needs a cutting-edge technology exhibition. The event can foster technical innovation and collaboration due to its London location and unique selling factors.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HospitalityTech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Expo 2024 will give guests a once-in-a-lifetime chance to learn about and use cutting-edge technology to improve guest experiences, streamline operations, and develop businesses in a rapidly changing digital landscape.</a:t>
            </a:r>
          </a:p>
          <a:p>
            <a:endParaRPr lang="en-US" dirty="0"/>
          </a:p>
        </p:txBody>
      </p:sp>
      <p:sp>
        <p:nvSpPr>
          <p:cNvPr id="4" name="Slide Number Placeholder 3"/>
          <p:cNvSpPr>
            <a:spLocks noGrp="1"/>
          </p:cNvSpPr>
          <p:nvPr>
            <p:ph type="sldNum" sz="quarter" idx="5"/>
          </p:nvPr>
        </p:nvSpPr>
        <p:spPr/>
        <p:txBody>
          <a:bodyPr/>
          <a:lstStyle/>
          <a:p>
            <a:fld id="{EFAD16B3-582E-4B1A-84C3-0859EF7123C3}" type="slidenum">
              <a:rPr lang="en-US" smtClean="0"/>
              <a:t>12</a:t>
            </a:fld>
            <a:endParaRPr lang="en-US"/>
          </a:p>
        </p:txBody>
      </p:sp>
    </p:spTree>
    <p:extLst>
      <p:ext uri="{BB962C8B-B14F-4D97-AF65-F5344CB8AC3E}">
        <p14:creationId xmlns:p14="http://schemas.microsoft.com/office/powerpoint/2010/main" val="427329546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F36C9D01-D90F-4A8B-9363-09035A4AD16D}" type="datetimeFigureOut">
              <a:rPr lang="en-US" smtClean="0"/>
              <a:t>5/3/2024</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CB00ECA1-EC43-4A8B-AD99-1F7E0C2E63C4}"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76722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6C9D01-D90F-4A8B-9363-09035A4AD16D}" type="datetimeFigureOut">
              <a:rPr lang="en-US" smtClean="0"/>
              <a:t>5/3/2024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00ECA1-EC43-4A8B-AD99-1F7E0C2E63C4}" type="slidenum">
              <a:rPr lang="en-US" smtClean="0"/>
              <a:t>‹#›</a:t>
            </a:fld>
            <a:endParaRPr lang="en-US"/>
          </a:p>
        </p:txBody>
      </p:sp>
    </p:spTree>
    <p:extLst>
      <p:ext uri="{BB962C8B-B14F-4D97-AF65-F5344CB8AC3E}">
        <p14:creationId xmlns:p14="http://schemas.microsoft.com/office/powerpoint/2010/main" val="3872874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6C9D01-D90F-4A8B-9363-09035A4AD16D}" type="datetimeFigureOut">
              <a:rPr lang="en-US" smtClean="0"/>
              <a:t>5/3/2024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00ECA1-EC43-4A8B-AD99-1F7E0C2E63C4}"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6471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36C9D01-D90F-4A8B-9363-09035A4AD16D}" type="datetimeFigureOut">
              <a:rPr lang="en-US" smtClean="0"/>
              <a:t>5/3/2024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00ECA1-EC43-4A8B-AD99-1F7E0C2E63C4}" type="slidenum">
              <a:rPr lang="en-US" smtClean="0"/>
              <a:t>‹#›</a:t>
            </a:fld>
            <a:endParaRPr lang="en-US"/>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169726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36C9D01-D90F-4A8B-9363-09035A4AD16D}" type="datetimeFigureOut">
              <a:rPr lang="en-US" smtClean="0"/>
              <a:t>5/3/2024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B00ECA1-EC43-4A8B-AD99-1F7E0C2E63C4}"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9427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36C9D01-D90F-4A8B-9363-09035A4AD16D}" type="datetimeFigureOut">
              <a:rPr lang="en-US" smtClean="0"/>
              <a:t>5/3/2024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B00ECA1-EC43-4A8B-AD99-1F7E0C2E63C4}"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47594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6C9D01-D90F-4A8B-9363-09035A4AD16D}" type="datetimeFigureOut">
              <a:rPr lang="en-US" smtClean="0"/>
              <a:t>5/3/2024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B00ECA1-EC43-4A8B-AD99-1F7E0C2E63C4}" type="slidenum">
              <a:rPr lang="en-US" smtClean="0"/>
              <a:t>‹#›</a:t>
            </a:fld>
            <a:endParaRPr lang="en-US"/>
          </a:p>
        </p:txBody>
      </p:sp>
    </p:spTree>
    <p:extLst>
      <p:ext uri="{BB962C8B-B14F-4D97-AF65-F5344CB8AC3E}">
        <p14:creationId xmlns:p14="http://schemas.microsoft.com/office/powerpoint/2010/main" val="1974178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36C9D01-D90F-4A8B-9363-09035A4AD16D}" type="datetimeFigureOut">
              <a:rPr lang="en-US" smtClean="0"/>
              <a:t>5/3/2024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00ECA1-EC43-4A8B-AD99-1F7E0C2E63C4}"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97769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36C9D01-D90F-4A8B-9363-09035A4AD16D}" type="datetimeFigureOut">
              <a:rPr lang="en-US" smtClean="0"/>
              <a:t>5/3/2024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00ECA1-EC43-4A8B-AD99-1F7E0C2E63C4}" type="slidenum">
              <a:rPr lang="en-US" smtClean="0"/>
              <a:t>‹#›</a:t>
            </a:fld>
            <a:endParaRPr lang="en-US"/>
          </a:p>
        </p:txBody>
      </p:sp>
    </p:spTree>
    <p:extLst>
      <p:ext uri="{BB962C8B-B14F-4D97-AF65-F5344CB8AC3E}">
        <p14:creationId xmlns:p14="http://schemas.microsoft.com/office/powerpoint/2010/main" val="2308352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36C9D01-D90F-4A8B-9363-09035A4AD16D}" type="datetimeFigureOut">
              <a:rPr lang="en-US" smtClean="0"/>
              <a:t>5/3/2024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00ECA1-EC43-4A8B-AD99-1F7E0C2E63C4}" type="slidenum">
              <a:rPr lang="en-US" smtClean="0"/>
              <a:t>‹#›</a:t>
            </a:fld>
            <a:endParaRPr lang="en-US"/>
          </a:p>
        </p:txBody>
      </p:sp>
    </p:spTree>
    <p:extLst>
      <p:ext uri="{BB962C8B-B14F-4D97-AF65-F5344CB8AC3E}">
        <p14:creationId xmlns:p14="http://schemas.microsoft.com/office/powerpoint/2010/main" val="1299979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6C9D01-D90F-4A8B-9363-09035A4AD16D}" type="datetimeFigureOut">
              <a:rPr lang="en-US" smtClean="0"/>
              <a:t>5/3/2024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00ECA1-EC43-4A8B-AD99-1F7E0C2E63C4}"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701366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6C9D01-D90F-4A8B-9363-09035A4AD16D}" type="datetimeFigureOut">
              <a:rPr lang="en-US" smtClean="0"/>
              <a:t>5/3/2024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00ECA1-EC43-4A8B-AD99-1F7E0C2E63C4}"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456887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6C9D01-D90F-4A8B-9363-09035A4AD16D}" type="datetimeFigureOut">
              <a:rPr lang="en-US" smtClean="0"/>
              <a:t>5/3/2024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00ECA1-EC43-4A8B-AD99-1F7E0C2E63C4}" type="slidenum">
              <a:rPr lang="en-US" smtClean="0"/>
              <a:t>‹#›</a:t>
            </a:fld>
            <a:endParaRPr lang="en-US"/>
          </a:p>
        </p:txBody>
      </p:sp>
    </p:spTree>
    <p:extLst>
      <p:ext uri="{BB962C8B-B14F-4D97-AF65-F5344CB8AC3E}">
        <p14:creationId xmlns:p14="http://schemas.microsoft.com/office/powerpoint/2010/main" val="5582296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6C9D01-D90F-4A8B-9363-09035A4AD16D}" type="datetimeFigureOut">
              <a:rPr lang="en-US" smtClean="0"/>
              <a:t>5/3/2024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00ECA1-EC43-4A8B-AD99-1F7E0C2E63C4}"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184891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6C9D01-D90F-4A8B-9363-09035A4AD16D}" type="datetimeFigureOut">
              <a:rPr lang="en-US" smtClean="0"/>
              <a:t>5/3/2024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00ECA1-EC43-4A8B-AD99-1F7E0C2E63C4}"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344355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6C9D01-D90F-4A8B-9363-09035A4AD16D}" type="datetimeFigureOut">
              <a:rPr lang="en-US" smtClean="0"/>
              <a:t>5/3/2024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00ECA1-EC43-4A8B-AD99-1F7E0C2E63C4}"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998023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6C9D01-D90F-4A8B-9363-09035A4AD16D}" type="datetimeFigureOut">
              <a:rPr lang="en-US" smtClean="0"/>
              <a:t>5/3/2024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00ECA1-EC43-4A8B-AD99-1F7E0C2E63C4}"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8661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36C9D01-D90F-4A8B-9363-09035A4AD16D}" type="datetimeFigureOut">
              <a:rPr lang="en-US" smtClean="0"/>
              <a:t>5/3/2024</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B00ECA1-EC43-4A8B-AD99-1F7E0C2E63C4}" type="slidenum">
              <a:rPr lang="en-US" smtClean="0"/>
              <a:t>‹#›</a:t>
            </a:fld>
            <a:endParaRPr lang="en-US"/>
          </a:p>
        </p:txBody>
      </p:sp>
    </p:spTree>
    <p:extLst>
      <p:ext uri="{BB962C8B-B14F-4D97-AF65-F5344CB8AC3E}">
        <p14:creationId xmlns:p14="http://schemas.microsoft.com/office/powerpoint/2010/main" val="3171498315"/>
      </p:ext>
    </p:extLst>
  </p:cSld>
  <p:clrMap bg1="lt1" tx1="dk1" bg2="lt2" tx2="dk2" accent1="accent1" accent2="accent2" accent3="accent3" accent4="accent4" accent5="accent5" accent6="accent6" hlink="hlink" folHlink="folHlink"/>
  <p:sldLayoutIdLst>
    <p:sldLayoutId id="2147483852" r:id="rId1"/>
    <p:sldLayoutId id="2147483853"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 id="2147483863" r:id="rId12"/>
    <p:sldLayoutId id="2147483864" r:id="rId13"/>
    <p:sldLayoutId id="2147483865" r:id="rId14"/>
    <p:sldLayoutId id="2147483866" r:id="rId15"/>
    <p:sldLayoutId id="2147483867" r:id="rId16"/>
    <p:sldLayoutId id="2147483868"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AE385-86F7-4A5A-AB49-9C8DD2592D50}"/>
              </a:ext>
            </a:extLst>
          </p:cNvPr>
          <p:cNvSpPr>
            <a:spLocks noGrp="1"/>
          </p:cNvSpPr>
          <p:nvPr>
            <p:ph type="ctrTitle"/>
          </p:nvPr>
        </p:nvSpPr>
        <p:spPr>
          <a:xfrm>
            <a:off x="1934487" y="2504661"/>
            <a:ext cx="8574622" cy="1039190"/>
          </a:xfrm>
        </p:spPr>
        <p:txBody>
          <a:bodyPr>
            <a:noAutofit/>
          </a:bodyPr>
          <a:lstStyle/>
          <a:p>
            <a:r>
              <a:rPr lang="en-US" sz="4400" dirty="0">
                <a:latin typeface="Times New Roman" panose="02020603050405020304" pitchFamily="18" charset="0"/>
                <a:cs typeface="Times New Roman" panose="02020603050405020304" pitchFamily="18" charset="0"/>
              </a:rPr>
              <a:t>Feasibility Study: </a:t>
            </a:r>
            <a:r>
              <a:rPr lang="en-US" sz="4400" dirty="0" err="1">
                <a:latin typeface="Times New Roman" panose="02020603050405020304" pitchFamily="18" charset="0"/>
                <a:cs typeface="Times New Roman" panose="02020603050405020304" pitchFamily="18" charset="0"/>
              </a:rPr>
              <a:t>HospitalityTech</a:t>
            </a:r>
            <a:r>
              <a:rPr lang="en-US" sz="4400" dirty="0">
                <a:latin typeface="Times New Roman" panose="02020603050405020304" pitchFamily="18" charset="0"/>
                <a:cs typeface="Times New Roman" panose="02020603050405020304" pitchFamily="18" charset="0"/>
              </a:rPr>
              <a:t> Expo 2024</a:t>
            </a:r>
          </a:p>
        </p:txBody>
      </p:sp>
    </p:spTree>
    <p:extLst>
      <p:ext uri="{BB962C8B-B14F-4D97-AF65-F5344CB8AC3E}">
        <p14:creationId xmlns:p14="http://schemas.microsoft.com/office/powerpoint/2010/main" val="2236607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03F97-D7E5-4071-9B4E-68883B7C021C}"/>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C7BDC97F-DC03-4F12-A98F-97B58FDE4000}"/>
              </a:ext>
            </a:extLst>
          </p:cNvPr>
          <p:cNvSpPr>
            <a:spLocks noGrp="1"/>
          </p:cNvSpPr>
          <p:nvPr>
            <p:ph idx="1"/>
          </p:nvPr>
        </p:nvSpPr>
        <p:spPr>
          <a:xfrm>
            <a:off x="1295401" y="2556932"/>
            <a:ext cx="3700669" cy="3168007"/>
          </a:xfrm>
        </p:spPr>
        <p:txBody>
          <a:bodyPr>
            <a:normAutofit fontScale="77500" lnSpcReduction="20000"/>
          </a:bodyPr>
          <a:lstStyle/>
          <a:p>
            <a:pPr marL="342900" marR="0" lvl="0" indent="-342900" algn="just">
              <a:lnSpc>
                <a:spcPct val="150000"/>
              </a:lnSpc>
              <a:spcBef>
                <a:spcPts val="0"/>
              </a:spcBef>
              <a:spcAft>
                <a:spcPts val="0"/>
              </a:spcAft>
              <a:buFont typeface="Wingdings" panose="05000000000000000000" pitchFamily="2" charset="2"/>
              <a:buChar char=""/>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HospitalityTech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Expo 2024 might be a turning point for UK hospitality IT, featuring cutting-edge solutions to increase operations, growth, and guest experiences.</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Technology is changing companies and customers' service experiences to expand and improve visitor experiences</a:t>
            </a:r>
          </a:p>
          <a:p>
            <a:pPr marL="342900" marR="0" lvl="0" indent="-342900" algn="just">
              <a:lnSpc>
                <a:spcPct val="150000"/>
              </a:lnSpc>
              <a:spcBef>
                <a:spcPts val="0"/>
              </a:spcBef>
              <a:spcAft>
                <a:spcPts val="40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Examining the UK hotel sector's market, operations, and finances for strategic and financial gains.</a:t>
            </a:r>
          </a:p>
          <a:p>
            <a:pPr algn="just"/>
            <a:endParaRPr lang="en-US" dirty="0"/>
          </a:p>
        </p:txBody>
      </p:sp>
      <p:pic>
        <p:nvPicPr>
          <p:cNvPr id="4098" name="Picture 2" descr="Exploring Innovative Hospitality Trends: Unique Experiences for Modern  Customers&quot;">
            <a:extLst>
              <a:ext uri="{FF2B5EF4-FFF2-40B4-BE49-F238E27FC236}">
                <a16:creationId xmlns:a16="http://schemas.microsoft.com/office/drawing/2014/main" id="{677BDF35-ABEB-4053-8989-044C04FA8E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5096" y="2422756"/>
            <a:ext cx="6241774" cy="349286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2195A8F-9FC7-4EBF-A9FF-D5F674EBC086}"/>
              </a:ext>
            </a:extLst>
          </p:cNvPr>
          <p:cNvSpPr txBox="1"/>
          <p:nvPr/>
        </p:nvSpPr>
        <p:spPr>
          <a:xfrm>
            <a:off x="6612835" y="5875868"/>
            <a:ext cx="6096000" cy="369332"/>
          </a:xfrm>
          <a:prstGeom prst="rect">
            <a:avLst/>
          </a:prstGeom>
          <a:noFill/>
        </p:spPr>
        <p:txBody>
          <a:bodyPr wrap="square">
            <a:spAutoFit/>
          </a:bodyPr>
          <a:lstStyle/>
          <a:p>
            <a:r>
              <a:rPr lang="en-US" dirty="0"/>
              <a:t>https://www.linkedin.com/</a:t>
            </a:r>
          </a:p>
        </p:txBody>
      </p:sp>
    </p:spTree>
    <p:extLst>
      <p:ext uri="{BB962C8B-B14F-4D97-AF65-F5344CB8AC3E}">
        <p14:creationId xmlns:p14="http://schemas.microsoft.com/office/powerpoint/2010/main" val="7843694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B44C6-C3EA-4BD6-9E58-6AED6666A129}"/>
              </a:ext>
            </a:extLst>
          </p:cNvPr>
          <p:cNvSpPr>
            <a:spLocks noGrp="1"/>
          </p:cNvSpPr>
          <p:nvPr>
            <p:ph type="title"/>
          </p:nvPr>
        </p:nvSpPr>
        <p:spPr/>
        <p:txBody>
          <a:bodyPr/>
          <a:lstStyle/>
          <a:p>
            <a:r>
              <a:rPr lang="en-US" dirty="0"/>
              <a:t>Event Concept and Rationale</a:t>
            </a:r>
          </a:p>
        </p:txBody>
      </p:sp>
      <p:sp>
        <p:nvSpPr>
          <p:cNvPr id="3" name="Content Placeholder 2">
            <a:extLst>
              <a:ext uri="{FF2B5EF4-FFF2-40B4-BE49-F238E27FC236}">
                <a16:creationId xmlns:a16="http://schemas.microsoft.com/office/drawing/2014/main" id="{8010C51C-C726-44EC-BE1B-F21E2BF5D501}"/>
              </a:ext>
            </a:extLst>
          </p:cNvPr>
          <p:cNvSpPr>
            <a:spLocks noGrp="1"/>
          </p:cNvSpPr>
          <p:nvPr>
            <p:ph idx="1"/>
          </p:nvPr>
        </p:nvSpPr>
        <p:spPr>
          <a:xfrm>
            <a:off x="6480313" y="2583437"/>
            <a:ext cx="5050488" cy="3552320"/>
          </a:xfrm>
        </p:spPr>
        <p: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Use technology to improve operations, tourist experience, and sector growth.</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Advanced property management systems and AI-powered experiences exist.</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Give them a space to collaborate and share knowledge.</a:t>
            </a:r>
          </a:p>
          <a:p>
            <a:pPr marL="342900" marR="0" lvl="0" indent="-342900" algn="just">
              <a:lnSpc>
                <a:spcPct val="150000"/>
              </a:lnSpc>
              <a:spcBef>
                <a:spcPts val="0"/>
              </a:spcBef>
              <a:spcAft>
                <a:spcPts val="40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Encourage tech, hospitality, and food and drink enterprises to collaborate </a:t>
            </a:r>
            <a:r>
              <a:rPr lang="en-US" sz="1800" dirty="0">
                <a:effectLst/>
                <a:latin typeface="Times New Roman" panose="02020603050405020304" pitchFamily="18" charset="0"/>
                <a:ea typeface="Calibri" panose="020F0502020204030204" pitchFamily="34" charset="0"/>
              </a:rPr>
              <a:t>(</a:t>
            </a:r>
            <a:r>
              <a:rPr lang="en-US" sz="1800" dirty="0" err="1">
                <a:effectLst/>
                <a:latin typeface="Times New Roman" panose="02020603050405020304" pitchFamily="18" charset="0"/>
                <a:ea typeface="Calibri" panose="020F0502020204030204" pitchFamily="34" charset="0"/>
              </a:rPr>
              <a:t>Sukach</a:t>
            </a:r>
            <a:r>
              <a:rPr lang="en-US" sz="1800" dirty="0">
                <a:effectLst/>
                <a:latin typeface="Times New Roman" panose="02020603050405020304" pitchFamily="18" charset="0"/>
                <a:ea typeface="Calibri" panose="020F0502020204030204" pitchFamily="34" charset="0"/>
              </a:rPr>
              <a:t> et al., 2021)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endParaRPr lang="en-US" dirty="0"/>
          </a:p>
        </p:txBody>
      </p:sp>
      <p:pic>
        <p:nvPicPr>
          <p:cNvPr id="5122" name="Picture 2" descr="Hotels are adapting technology for guest safety and convenience post-COVID19">
            <a:extLst>
              <a:ext uri="{FF2B5EF4-FFF2-40B4-BE49-F238E27FC236}">
                <a16:creationId xmlns:a16="http://schemas.microsoft.com/office/drawing/2014/main" id="{4BFDD56C-052C-49C7-956F-BA76F4F94C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084" y="2477418"/>
            <a:ext cx="5853211" cy="355232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045EA3A-5468-4B52-9F18-A1F4E3029054}"/>
              </a:ext>
            </a:extLst>
          </p:cNvPr>
          <p:cNvSpPr txBox="1"/>
          <p:nvPr/>
        </p:nvSpPr>
        <p:spPr>
          <a:xfrm>
            <a:off x="1391478" y="5944592"/>
            <a:ext cx="6096000" cy="369332"/>
          </a:xfrm>
          <a:prstGeom prst="rect">
            <a:avLst/>
          </a:prstGeom>
          <a:noFill/>
        </p:spPr>
        <p:txBody>
          <a:bodyPr wrap="square">
            <a:spAutoFit/>
          </a:bodyPr>
          <a:lstStyle/>
          <a:p>
            <a:r>
              <a:rPr lang="en-US" dirty="0"/>
              <a:t>http://blog.advhtech.com/</a:t>
            </a:r>
          </a:p>
        </p:txBody>
      </p:sp>
    </p:spTree>
    <p:extLst>
      <p:ext uri="{BB962C8B-B14F-4D97-AF65-F5344CB8AC3E}">
        <p14:creationId xmlns:p14="http://schemas.microsoft.com/office/powerpoint/2010/main" val="24053205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32E4-B071-4391-BC22-7BB6C00E396E}"/>
              </a:ext>
            </a:extLst>
          </p:cNvPr>
          <p:cNvSpPr>
            <a:spLocks noGrp="1"/>
          </p:cNvSpPr>
          <p:nvPr>
            <p:ph type="title"/>
          </p:nvPr>
        </p:nvSpPr>
        <p:spPr/>
        <p:txBody>
          <a:bodyPr/>
          <a:lstStyle/>
          <a:p>
            <a:r>
              <a:rPr lang="en-US" dirty="0"/>
              <a:t>Target Market </a:t>
            </a:r>
          </a:p>
        </p:txBody>
      </p:sp>
      <p:sp>
        <p:nvSpPr>
          <p:cNvPr id="3" name="Content Placeholder 2">
            <a:extLst>
              <a:ext uri="{FF2B5EF4-FFF2-40B4-BE49-F238E27FC236}">
                <a16:creationId xmlns:a16="http://schemas.microsoft.com/office/drawing/2014/main" id="{DF5162A1-704C-4B37-923F-C2118BA1FABA}"/>
              </a:ext>
            </a:extLst>
          </p:cNvPr>
          <p:cNvSpPr>
            <a:spLocks noGrp="1"/>
          </p:cNvSpPr>
          <p:nvPr>
            <p:ph idx="1"/>
          </p:nvPr>
        </p:nvSpPr>
        <p:spPr>
          <a:xfrm>
            <a:off x="725558" y="2517176"/>
            <a:ext cx="4588564" cy="3578825"/>
          </a:xfrm>
        </p:spPr>
        <p:txBody>
          <a:bodyPr>
            <a:normAutofit fontScale="92500" lnSpcReduction="20000"/>
          </a:bodyPr>
          <a:lstStyle/>
          <a:p>
            <a:r>
              <a:rPr lang="en-US" dirty="0"/>
              <a:t>Catering to influential UK hospitality figures, </a:t>
            </a:r>
            <a:r>
              <a:rPr lang="en-US" dirty="0" err="1"/>
              <a:t>HospitalityTech</a:t>
            </a:r>
            <a:r>
              <a:rPr lang="en-US" dirty="0"/>
              <a:t> Expo 2024 uses marketing.</a:t>
            </a:r>
          </a:p>
          <a:p>
            <a:r>
              <a:rPr lang="en-US" dirty="0"/>
              <a:t>The Expo showcases cutting-edge technology and stimulates professional networking.</a:t>
            </a:r>
          </a:p>
          <a:p>
            <a:r>
              <a:rPr lang="en-US" dirty="0"/>
              <a:t>Affordably low registration fees ensure industry diversity.</a:t>
            </a:r>
          </a:p>
          <a:p>
            <a:r>
              <a:rPr lang="en-US" dirty="0"/>
              <a:t>Strategic promotion draws investors and consultants to form partnerships (</a:t>
            </a:r>
            <a:r>
              <a:rPr lang="en-US" dirty="0" err="1"/>
              <a:t>Dzhandzhugazova</a:t>
            </a:r>
            <a:r>
              <a:rPr lang="en-US" dirty="0"/>
              <a:t> et al., 2017).</a:t>
            </a:r>
          </a:p>
        </p:txBody>
      </p:sp>
      <p:pic>
        <p:nvPicPr>
          <p:cNvPr id="6146" name="Picture 2" descr="Exploring the Technology in hospitality industry for New Hotels in 2022">
            <a:extLst>
              <a:ext uri="{FF2B5EF4-FFF2-40B4-BE49-F238E27FC236}">
                <a16:creationId xmlns:a16="http://schemas.microsoft.com/office/drawing/2014/main" id="{F1ECAE2A-0437-4D6E-BDB6-B27EAC79A9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17920" y="2404634"/>
            <a:ext cx="5248522" cy="369136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29CFCE9-7DD5-4BD0-9E86-749994BD594E}"/>
              </a:ext>
            </a:extLst>
          </p:cNvPr>
          <p:cNvSpPr txBox="1"/>
          <p:nvPr/>
        </p:nvSpPr>
        <p:spPr>
          <a:xfrm>
            <a:off x="6678637" y="6096001"/>
            <a:ext cx="6098344" cy="369332"/>
          </a:xfrm>
          <a:prstGeom prst="rect">
            <a:avLst/>
          </a:prstGeom>
          <a:noFill/>
        </p:spPr>
        <p:txBody>
          <a:bodyPr wrap="square">
            <a:spAutoFit/>
          </a:bodyPr>
          <a:lstStyle/>
          <a:p>
            <a:r>
              <a:rPr lang="en-US" dirty="0"/>
              <a:t>http://blog.advhtech.com/</a:t>
            </a:r>
          </a:p>
        </p:txBody>
      </p:sp>
    </p:spTree>
    <p:extLst>
      <p:ext uri="{BB962C8B-B14F-4D97-AF65-F5344CB8AC3E}">
        <p14:creationId xmlns:p14="http://schemas.microsoft.com/office/powerpoint/2010/main" val="2042086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BFB35-6660-443F-865A-4BBC0F3BD2CD}"/>
              </a:ext>
            </a:extLst>
          </p:cNvPr>
          <p:cNvSpPr>
            <a:spLocks noGrp="1"/>
          </p:cNvSpPr>
          <p:nvPr>
            <p:ph type="title"/>
          </p:nvPr>
        </p:nvSpPr>
        <p:spPr/>
        <p:txBody>
          <a:bodyPr/>
          <a:lstStyle/>
          <a:p>
            <a:r>
              <a:rPr lang="en-US" dirty="0"/>
              <a:t>Demand landscape </a:t>
            </a:r>
          </a:p>
        </p:txBody>
      </p:sp>
      <p:sp>
        <p:nvSpPr>
          <p:cNvPr id="3" name="Content Placeholder 2">
            <a:extLst>
              <a:ext uri="{FF2B5EF4-FFF2-40B4-BE49-F238E27FC236}">
                <a16:creationId xmlns:a16="http://schemas.microsoft.com/office/drawing/2014/main" id="{A4110F70-DAB5-4D0E-9AC0-B2F2C93B881B}"/>
              </a:ext>
            </a:extLst>
          </p:cNvPr>
          <p:cNvSpPr>
            <a:spLocks noGrp="1"/>
          </p:cNvSpPr>
          <p:nvPr>
            <p:ph idx="1"/>
          </p:nvPr>
        </p:nvSpPr>
        <p:spPr>
          <a:xfrm>
            <a:off x="676422" y="2574388"/>
            <a:ext cx="5009483" cy="3530989"/>
          </a:xfrm>
        </p:spPr>
        <p:txBody>
          <a:bodyPr>
            <a:normAutofit/>
          </a:bodyPr>
          <a:lstStyle/>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Technology is improving efficiency and visitor experience in more UK hotels.</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AI-driven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customisation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contactless payment solutions are popular.</a:t>
            </a:r>
          </a:p>
          <a:p>
            <a:pPr marL="342900" marR="0" lvl="0" indent="-342900" algn="just">
              <a:lnSpc>
                <a:spcPct val="150000"/>
              </a:lnSpc>
              <a:spcBef>
                <a:spcPts val="0"/>
              </a:spcBef>
              <a:spcAft>
                <a:spcPts val="40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Tech event interest can be assessed through surveys, interviews, and focus groups with industry stakeholders </a:t>
            </a:r>
            <a:r>
              <a:rPr lang="en-US" sz="1800" dirty="0">
                <a:effectLst/>
                <a:latin typeface="Times New Roman" panose="02020603050405020304" pitchFamily="18" charset="0"/>
                <a:ea typeface="Calibri" panose="020F0502020204030204" pitchFamily="34" charset="0"/>
              </a:rPr>
              <a:t>(Baum, 2019)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endParaRPr lang="en-US" dirty="0"/>
          </a:p>
        </p:txBody>
      </p:sp>
      <p:pic>
        <p:nvPicPr>
          <p:cNvPr id="5" name="Picture 4">
            <a:extLst>
              <a:ext uri="{FF2B5EF4-FFF2-40B4-BE49-F238E27FC236}">
                <a16:creationId xmlns:a16="http://schemas.microsoft.com/office/drawing/2014/main" id="{E00DDA47-0CA9-4ED7-9F5B-BDCA5F828BE6}"/>
              </a:ext>
            </a:extLst>
          </p:cNvPr>
          <p:cNvPicPr>
            <a:picLocks noChangeAspect="1"/>
          </p:cNvPicPr>
          <p:nvPr/>
        </p:nvPicPr>
        <p:blipFill>
          <a:blip r:embed="rId3"/>
          <a:stretch>
            <a:fillRect/>
          </a:stretch>
        </p:blipFill>
        <p:spPr>
          <a:xfrm>
            <a:off x="5818909" y="2285999"/>
            <a:ext cx="5696669" cy="371152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7" name="TextBox 6">
            <a:extLst>
              <a:ext uri="{FF2B5EF4-FFF2-40B4-BE49-F238E27FC236}">
                <a16:creationId xmlns:a16="http://schemas.microsoft.com/office/drawing/2014/main" id="{5959F7BC-EEB3-41ED-A578-5FD00815810B}"/>
              </a:ext>
            </a:extLst>
          </p:cNvPr>
          <p:cNvSpPr txBox="1"/>
          <p:nvPr/>
        </p:nvSpPr>
        <p:spPr>
          <a:xfrm>
            <a:off x="6371705" y="5997520"/>
            <a:ext cx="6093228" cy="369332"/>
          </a:xfrm>
          <a:prstGeom prst="rect">
            <a:avLst/>
          </a:prstGeom>
          <a:noFill/>
        </p:spPr>
        <p:txBody>
          <a:bodyPr wrap="square">
            <a:spAutoFit/>
          </a:bodyPr>
          <a:lstStyle/>
          <a:p>
            <a:r>
              <a:rPr lang="en-US" dirty="0"/>
              <a:t>https://www.itm.edu/</a:t>
            </a:r>
          </a:p>
        </p:txBody>
      </p:sp>
    </p:spTree>
    <p:extLst>
      <p:ext uri="{BB962C8B-B14F-4D97-AF65-F5344CB8AC3E}">
        <p14:creationId xmlns:p14="http://schemas.microsoft.com/office/powerpoint/2010/main" val="12353100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ADF3E-1C31-4491-8BBF-FF86C1F7B25B}"/>
              </a:ext>
            </a:extLst>
          </p:cNvPr>
          <p:cNvSpPr>
            <a:spLocks noGrp="1"/>
          </p:cNvSpPr>
          <p:nvPr>
            <p:ph type="title"/>
          </p:nvPr>
        </p:nvSpPr>
        <p:spPr/>
        <p:txBody>
          <a:bodyPr/>
          <a:lstStyle/>
          <a:p>
            <a:r>
              <a:rPr lang="en-US" dirty="0"/>
              <a:t>Competitive landscape</a:t>
            </a:r>
          </a:p>
        </p:txBody>
      </p:sp>
      <p:sp>
        <p:nvSpPr>
          <p:cNvPr id="3" name="Content Placeholder 2">
            <a:extLst>
              <a:ext uri="{FF2B5EF4-FFF2-40B4-BE49-F238E27FC236}">
                <a16:creationId xmlns:a16="http://schemas.microsoft.com/office/drawing/2014/main" id="{E45842D6-8774-41AC-98F5-5F0EB64A6E5E}"/>
              </a:ext>
            </a:extLst>
          </p:cNvPr>
          <p:cNvSpPr>
            <a:spLocks noGrp="1"/>
          </p:cNvSpPr>
          <p:nvPr>
            <p:ph idx="1"/>
          </p:nvPr>
        </p:nvSpPr>
        <p:spPr>
          <a:xfrm>
            <a:off x="730137" y="2540306"/>
            <a:ext cx="4407128" cy="3511359"/>
          </a:xfrm>
        </p:spPr>
        <p:txBody>
          <a:bodyPr>
            <a:normAutofit fontScale="92500" lnSpcReduction="10000"/>
          </a:bodyPr>
          <a:lstStyle/>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Famous hotel technology events like Hotel Tech Live, HITEC Europe, and the Hotel Tech &amp; Innovation Forum draw similar audiences.</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Competing events may impact Expo's performance due to limited attendee time.</a:t>
            </a:r>
          </a:p>
          <a:p>
            <a:pPr marL="342900" marR="0" lvl="0" indent="-342900" algn="just">
              <a:lnSpc>
                <a:spcPct val="150000"/>
              </a:lnSpc>
              <a:spcBef>
                <a:spcPts val="0"/>
              </a:spcBef>
              <a:spcAft>
                <a:spcPts val="40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Consider event format, themes, reach, and timing to enhance Expo's perceived value </a:t>
            </a:r>
            <a:r>
              <a:rPr lang="en-US" sz="1800" dirty="0">
                <a:effectLst/>
                <a:latin typeface="Times New Roman" panose="02020603050405020304" pitchFamily="18" charset="0"/>
                <a:ea typeface="Calibri" panose="020F0502020204030204" pitchFamily="34" charset="0"/>
              </a:rPr>
              <a:t>(Anning-Dorson &amp; </a:t>
            </a:r>
            <a:r>
              <a:rPr lang="en-US" sz="1800" dirty="0" err="1">
                <a:effectLst/>
                <a:latin typeface="Times New Roman" panose="02020603050405020304" pitchFamily="18" charset="0"/>
                <a:ea typeface="Calibri" panose="020F0502020204030204" pitchFamily="34" charset="0"/>
              </a:rPr>
              <a:t>Nyamekye</a:t>
            </a:r>
            <a:r>
              <a:rPr lang="en-US" sz="1800" dirty="0">
                <a:effectLst/>
                <a:latin typeface="Times New Roman" panose="02020603050405020304" pitchFamily="18" charset="0"/>
                <a:ea typeface="Calibri" panose="020F0502020204030204" pitchFamily="34" charset="0"/>
              </a:rPr>
              <a:t>,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endParaRPr lang="en-US" dirty="0"/>
          </a:p>
        </p:txBody>
      </p:sp>
      <p:pic>
        <p:nvPicPr>
          <p:cNvPr id="12290" name="Picture 2" descr="Global Tourism Innovation Forum">
            <a:extLst>
              <a:ext uri="{FF2B5EF4-FFF2-40B4-BE49-F238E27FC236}">
                <a16:creationId xmlns:a16="http://schemas.microsoft.com/office/drawing/2014/main" id="{E232F0F4-0674-430A-BA43-6DFF053CA5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21530" y="2439086"/>
            <a:ext cx="6241603" cy="374558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128E8CA-834C-4A1B-9C9B-9E843CB052DC}"/>
              </a:ext>
            </a:extLst>
          </p:cNvPr>
          <p:cNvSpPr txBox="1"/>
          <p:nvPr/>
        </p:nvSpPr>
        <p:spPr>
          <a:xfrm>
            <a:off x="6388332" y="6337756"/>
            <a:ext cx="6093228" cy="369332"/>
          </a:xfrm>
          <a:prstGeom prst="rect">
            <a:avLst/>
          </a:prstGeom>
          <a:noFill/>
        </p:spPr>
        <p:txBody>
          <a:bodyPr wrap="square">
            <a:spAutoFit/>
          </a:bodyPr>
          <a:lstStyle/>
          <a:p>
            <a:r>
              <a:rPr lang="en-US" dirty="0"/>
              <a:t>https://www.unwto.org/</a:t>
            </a:r>
          </a:p>
        </p:txBody>
      </p:sp>
    </p:spTree>
    <p:extLst>
      <p:ext uri="{BB962C8B-B14F-4D97-AF65-F5344CB8AC3E}">
        <p14:creationId xmlns:p14="http://schemas.microsoft.com/office/powerpoint/2010/main" val="484507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3CB0C-A48F-4FE9-BD23-424BFA9F1B4D}"/>
              </a:ext>
            </a:extLst>
          </p:cNvPr>
          <p:cNvSpPr>
            <a:spLocks noGrp="1"/>
          </p:cNvSpPr>
          <p:nvPr>
            <p:ph type="title"/>
          </p:nvPr>
        </p:nvSpPr>
        <p:spPr/>
        <p:txBody>
          <a:bodyPr/>
          <a:lstStyle/>
          <a:p>
            <a:r>
              <a:rPr lang="en-US" dirty="0"/>
              <a:t>Venue Selection</a:t>
            </a:r>
          </a:p>
        </p:txBody>
      </p:sp>
      <p:sp>
        <p:nvSpPr>
          <p:cNvPr id="3" name="Content Placeholder 2">
            <a:extLst>
              <a:ext uri="{FF2B5EF4-FFF2-40B4-BE49-F238E27FC236}">
                <a16:creationId xmlns:a16="http://schemas.microsoft.com/office/drawing/2014/main" id="{C0246D61-AC43-4738-995C-288BA1643274}"/>
              </a:ext>
            </a:extLst>
          </p:cNvPr>
          <p:cNvSpPr>
            <a:spLocks noGrp="1"/>
          </p:cNvSpPr>
          <p:nvPr>
            <p:ph idx="1"/>
          </p:nvPr>
        </p:nvSpPr>
        <p:spPr>
          <a:xfrm>
            <a:off x="796637" y="2427317"/>
            <a:ext cx="4423756" cy="3448552"/>
          </a:xfrm>
        </p:spPr>
        <p:txBody>
          <a:bodyPr>
            <a:normAutofit fontScale="92500" lnSpcReduction="10000"/>
          </a:bodyPr>
          <a:lstStyle/>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In-house hospitality technology solutions powered by cutting-edge technology.</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Large exhibition area and flexible event rooms to accommodate exhibitors, guests, and conferences.</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Accessibility via various transit routes for local and international attendees.</a:t>
            </a:r>
          </a:p>
          <a:p>
            <a:pPr marL="342900" marR="0" lvl="0" indent="-342900" algn="just">
              <a:lnSpc>
                <a:spcPct val="150000"/>
              </a:lnSpc>
              <a:spcBef>
                <a:spcPts val="0"/>
              </a:spcBef>
              <a:spcAft>
                <a:spcPts val="40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Modern facilities, food, and lodging to promote event success.</a:t>
            </a:r>
          </a:p>
          <a:p>
            <a:endParaRPr lang="en-US" dirty="0"/>
          </a:p>
        </p:txBody>
      </p:sp>
      <p:pic>
        <p:nvPicPr>
          <p:cNvPr id="10242" name="Picture 2" descr="Transforming Hospitality: How Cutting-Edge Technology is Reshaping the  Guest Experience in Hotels&quot;">
            <a:extLst>
              <a:ext uri="{FF2B5EF4-FFF2-40B4-BE49-F238E27FC236}">
                <a16:creationId xmlns:a16="http://schemas.microsoft.com/office/drawing/2014/main" id="{1D8754E1-E953-4077-A80B-352A3E9C9E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30732" y="2427317"/>
            <a:ext cx="6090459" cy="384047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127803B-AE71-4F20-A42B-C1A74687914E}"/>
              </a:ext>
            </a:extLst>
          </p:cNvPr>
          <p:cNvSpPr txBox="1"/>
          <p:nvPr/>
        </p:nvSpPr>
        <p:spPr>
          <a:xfrm>
            <a:off x="6670964" y="6409113"/>
            <a:ext cx="6093228" cy="369332"/>
          </a:xfrm>
          <a:prstGeom prst="rect">
            <a:avLst/>
          </a:prstGeom>
          <a:noFill/>
        </p:spPr>
        <p:txBody>
          <a:bodyPr wrap="square">
            <a:spAutoFit/>
          </a:bodyPr>
          <a:lstStyle/>
          <a:p>
            <a:r>
              <a:rPr lang="en-US" dirty="0"/>
              <a:t>https://www.linkedin.com/</a:t>
            </a:r>
          </a:p>
        </p:txBody>
      </p:sp>
    </p:spTree>
    <p:extLst>
      <p:ext uri="{BB962C8B-B14F-4D97-AF65-F5344CB8AC3E}">
        <p14:creationId xmlns:p14="http://schemas.microsoft.com/office/powerpoint/2010/main" val="40616097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809E6-2541-49FD-B02D-39157A1D76AC}"/>
              </a:ext>
            </a:extLst>
          </p:cNvPr>
          <p:cNvSpPr>
            <a:spLocks noGrp="1"/>
          </p:cNvSpPr>
          <p:nvPr>
            <p:ph type="title"/>
          </p:nvPr>
        </p:nvSpPr>
        <p:spPr/>
        <p:txBody>
          <a:bodyPr>
            <a:normAutofit fontScale="90000"/>
          </a:bodyPr>
          <a:lstStyle/>
          <a:p>
            <a:r>
              <a:rPr lang="en-US" dirty="0"/>
              <a:t>Skills and Expertise Required for Event Staff</a:t>
            </a:r>
          </a:p>
        </p:txBody>
      </p:sp>
      <p:sp>
        <p:nvSpPr>
          <p:cNvPr id="3" name="Content Placeholder 2">
            <a:extLst>
              <a:ext uri="{FF2B5EF4-FFF2-40B4-BE49-F238E27FC236}">
                <a16:creationId xmlns:a16="http://schemas.microsoft.com/office/drawing/2014/main" id="{5316A760-B1FA-4BAE-884B-816989F9E58C}"/>
              </a:ext>
            </a:extLst>
          </p:cNvPr>
          <p:cNvSpPr>
            <a:spLocks noGrp="1"/>
          </p:cNvSpPr>
          <p:nvPr>
            <p:ph idx="1"/>
          </p:nvPr>
        </p:nvSpPr>
        <p:spPr>
          <a:xfrm>
            <a:off x="6615546" y="2460567"/>
            <a:ext cx="4839391" cy="3947316"/>
          </a:xfrm>
        </p:spPr>
        <p:txBody>
          <a:bodyPr>
            <a:normAutofit fontScale="92500" lnSpcReduction="20000"/>
          </a:bodyPr>
          <a:lstStyle/>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Need strong marketing, technical, logistical, and event management teams.</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Event managers oversee all event aspects to guarantee smooth operation and timely implementation.</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Technical assistance with IT, video, and technology demos.</a:t>
            </a:r>
          </a:p>
          <a:p>
            <a:pPr marL="342900" marR="0" lvl="0" indent="-342900" algn="just">
              <a:lnSpc>
                <a:spcPct val="150000"/>
              </a:lnSpc>
              <a:spcBef>
                <a:spcPts val="0"/>
              </a:spcBef>
              <a:spcAft>
                <a:spcPts val="40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Logistics expertise for onsite operations, exhibitor setup, attendance registration, and venue logistics, ensuring participants enjoy themselves.</a:t>
            </a:r>
          </a:p>
          <a:p>
            <a:endParaRPr lang="en-US" dirty="0"/>
          </a:p>
        </p:txBody>
      </p:sp>
      <p:pic>
        <p:nvPicPr>
          <p:cNvPr id="9218" name="Picture 2" descr="What Are The Skills Of An Event Manager">
            <a:extLst>
              <a:ext uri="{FF2B5EF4-FFF2-40B4-BE49-F238E27FC236}">
                <a16:creationId xmlns:a16="http://schemas.microsoft.com/office/drawing/2014/main" id="{6F736BBF-C6CA-49BA-A975-D4918102A2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7558" y="2460567"/>
            <a:ext cx="5896493" cy="3557848"/>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A2046670-E08D-49A2-8322-093A60BE9188}"/>
              </a:ext>
            </a:extLst>
          </p:cNvPr>
          <p:cNvSpPr txBox="1"/>
          <p:nvPr/>
        </p:nvSpPr>
        <p:spPr>
          <a:xfrm>
            <a:off x="1295402" y="6397785"/>
            <a:ext cx="6093228" cy="369332"/>
          </a:xfrm>
          <a:prstGeom prst="rect">
            <a:avLst/>
          </a:prstGeom>
          <a:noFill/>
        </p:spPr>
        <p:txBody>
          <a:bodyPr wrap="square">
            <a:spAutoFit/>
          </a:bodyPr>
          <a:lstStyle/>
          <a:p>
            <a:r>
              <a:rPr lang="en-US" dirty="0"/>
              <a:t>https://www.google.com/</a:t>
            </a:r>
          </a:p>
        </p:txBody>
      </p:sp>
    </p:spTree>
    <p:extLst>
      <p:ext uri="{BB962C8B-B14F-4D97-AF65-F5344CB8AC3E}">
        <p14:creationId xmlns:p14="http://schemas.microsoft.com/office/powerpoint/2010/main" val="1627178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D4E70-C818-4CCD-8B24-31B79F8B1684}"/>
              </a:ext>
            </a:extLst>
          </p:cNvPr>
          <p:cNvSpPr>
            <a:spLocks noGrp="1"/>
          </p:cNvSpPr>
          <p:nvPr>
            <p:ph type="title"/>
          </p:nvPr>
        </p:nvSpPr>
        <p:spPr/>
        <p:txBody>
          <a:bodyPr/>
          <a:lstStyle/>
          <a:p>
            <a:r>
              <a:rPr lang="en-US" dirty="0"/>
              <a:t>Resources Required</a:t>
            </a:r>
          </a:p>
        </p:txBody>
      </p:sp>
      <p:sp>
        <p:nvSpPr>
          <p:cNvPr id="3" name="Content Placeholder 2">
            <a:extLst>
              <a:ext uri="{FF2B5EF4-FFF2-40B4-BE49-F238E27FC236}">
                <a16:creationId xmlns:a16="http://schemas.microsoft.com/office/drawing/2014/main" id="{EB151A51-8CC8-4DD0-81EF-429A2D68CA41}"/>
              </a:ext>
            </a:extLst>
          </p:cNvPr>
          <p:cNvSpPr>
            <a:spLocks noGrp="1"/>
          </p:cNvSpPr>
          <p:nvPr>
            <p:ph idx="1"/>
          </p:nvPr>
        </p:nvSpPr>
        <p:spPr>
          <a:xfrm>
            <a:off x="1295401" y="2556932"/>
            <a:ext cx="3708861" cy="3318936"/>
          </a:xfrm>
        </p:spPr>
        <p: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Catering</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Audiovisual and Lighting</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Parking</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Seating</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Show Booths</a:t>
            </a:r>
          </a:p>
          <a:p>
            <a:pPr marL="342900" marR="0" lvl="0" indent="-342900" algn="just">
              <a:lnSpc>
                <a:spcPct val="150000"/>
              </a:lnSpc>
              <a:spcBef>
                <a:spcPts val="0"/>
              </a:spcBef>
              <a:spcAft>
                <a:spcPts val="40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Security and Skilled Staff</a:t>
            </a:r>
          </a:p>
          <a:p>
            <a:endParaRPr lang="en-US" dirty="0"/>
          </a:p>
        </p:txBody>
      </p:sp>
      <p:pic>
        <p:nvPicPr>
          <p:cNvPr id="8194" name="Picture 2" descr="Park Village Resort by KGH Group, Kathmandu. Rates from NPR6,192.">
            <a:extLst>
              <a:ext uri="{FF2B5EF4-FFF2-40B4-BE49-F238E27FC236}">
                <a16:creationId xmlns:a16="http://schemas.microsoft.com/office/drawing/2014/main" id="{DEFA9203-1B82-4B89-B79F-FE78FA1750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262" y="2457181"/>
            <a:ext cx="6568486" cy="382724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6325FCB-2244-439A-A1E2-253FD79B52F2}"/>
              </a:ext>
            </a:extLst>
          </p:cNvPr>
          <p:cNvSpPr txBox="1"/>
          <p:nvPr/>
        </p:nvSpPr>
        <p:spPr>
          <a:xfrm>
            <a:off x="6098772" y="6488668"/>
            <a:ext cx="6093228" cy="369332"/>
          </a:xfrm>
          <a:prstGeom prst="rect">
            <a:avLst/>
          </a:prstGeom>
          <a:noFill/>
        </p:spPr>
        <p:txBody>
          <a:bodyPr wrap="square">
            <a:spAutoFit/>
          </a:bodyPr>
          <a:lstStyle/>
          <a:p>
            <a:r>
              <a:rPr lang="en-US" dirty="0"/>
              <a:t>https://parkvillageburhanilkantha.h-rez.com/</a:t>
            </a:r>
          </a:p>
        </p:txBody>
      </p:sp>
    </p:spTree>
    <p:extLst>
      <p:ext uri="{BB962C8B-B14F-4D97-AF65-F5344CB8AC3E}">
        <p14:creationId xmlns:p14="http://schemas.microsoft.com/office/powerpoint/2010/main" val="5223069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F2092-E315-4644-99EA-A5074B392198}"/>
              </a:ext>
            </a:extLst>
          </p:cNvPr>
          <p:cNvSpPr>
            <a:spLocks noGrp="1"/>
          </p:cNvSpPr>
          <p:nvPr>
            <p:ph type="title"/>
          </p:nvPr>
        </p:nvSpPr>
        <p:spPr>
          <a:xfrm>
            <a:off x="1295402" y="661480"/>
            <a:ext cx="9601196" cy="1303867"/>
          </a:xfrm>
        </p:spPr>
        <p:txBody>
          <a:bodyPr/>
          <a:lstStyle/>
          <a:p>
            <a:r>
              <a:rPr lang="en-US" dirty="0"/>
              <a:t>Financial Feasibility Analysis</a:t>
            </a:r>
          </a:p>
        </p:txBody>
      </p:sp>
      <p:graphicFrame>
        <p:nvGraphicFramePr>
          <p:cNvPr id="4" name="Content Placeholder 3">
            <a:extLst>
              <a:ext uri="{FF2B5EF4-FFF2-40B4-BE49-F238E27FC236}">
                <a16:creationId xmlns:a16="http://schemas.microsoft.com/office/drawing/2014/main" id="{66FB7A15-387C-4FA0-8A4E-C76EEC5198BD}"/>
              </a:ext>
            </a:extLst>
          </p:cNvPr>
          <p:cNvGraphicFramePr>
            <a:graphicFrameLocks noGrp="1"/>
          </p:cNvGraphicFramePr>
          <p:nvPr>
            <p:ph idx="1"/>
            <p:extLst>
              <p:ext uri="{D42A27DB-BD31-4B8C-83A1-F6EECF244321}">
                <p14:modId xmlns:p14="http://schemas.microsoft.com/office/powerpoint/2010/main" val="4070679716"/>
              </p:ext>
            </p:extLst>
          </p:nvPr>
        </p:nvGraphicFramePr>
        <p:xfrm>
          <a:off x="622569" y="1942868"/>
          <a:ext cx="10906822" cy="4377090"/>
        </p:xfrm>
        <a:graphic>
          <a:graphicData uri="http://schemas.openxmlformats.org/drawingml/2006/table">
            <a:tbl>
              <a:tblPr firstRow="1" firstCol="1" bandRow="1">
                <a:tableStyleId>{F5AB1C69-6EDB-4FF4-983F-18BD219EF322}</a:tableStyleId>
              </a:tblPr>
              <a:tblGrid>
                <a:gridCol w="5453411">
                  <a:extLst>
                    <a:ext uri="{9D8B030D-6E8A-4147-A177-3AD203B41FA5}">
                      <a16:colId xmlns:a16="http://schemas.microsoft.com/office/drawing/2014/main" val="143333159"/>
                    </a:ext>
                  </a:extLst>
                </a:gridCol>
                <a:gridCol w="5453411">
                  <a:extLst>
                    <a:ext uri="{9D8B030D-6E8A-4147-A177-3AD203B41FA5}">
                      <a16:colId xmlns:a16="http://schemas.microsoft.com/office/drawing/2014/main" val="1279689058"/>
                    </a:ext>
                  </a:extLst>
                </a:gridCol>
              </a:tblGrid>
              <a:tr h="437709">
                <a:tc>
                  <a:txBody>
                    <a:bodyPr/>
                    <a:lstStyle/>
                    <a:p>
                      <a:pPr marL="0" marR="0" algn="just">
                        <a:lnSpc>
                          <a:spcPct val="150000"/>
                        </a:lnSpc>
                        <a:spcBef>
                          <a:spcPts val="0"/>
                        </a:spcBef>
                        <a:spcAft>
                          <a:spcPts val="400"/>
                        </a:spcAft>
                      </a:pPr>
                      <a:r>
                        <a:rPr lang="en-US" sz="1800">
                          <a:effectLst/>
                        </a:rPr>
                        <a:t>Expense Category</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tc>
                  <a:txBody>
                    <a:bodyPr/>
                    <a:lstStyle/>
                    <a:p>
                      <a:pPr marL="0" marR="0" algn="just">
                        <a:lnSpc>
                          <a:spcPct val="150000"/>
                        </a:lnSpc>
                        <a:spcBef>
                          <a:spcPts val="0"/>
                        </a:spcBef>
                        <a:spcAft>
                          <a:spcPts val="400"/>
                        </a:spcAft>
                      </a:pPr>
                      <a:r>
                        <a:rPr lang="en-US" sz="1800">
                          <a:effectLst/>
                        </a:rPr>
                        <a:t>Cost (GBP)</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272975339"/>
                  </a:ext>
                </a:extLst>
              </a:tr>
              <a:tr h="437709">
                <a:tc>
                  <a:txBody>
                    <a:bodyPr/>
                    <a:lstStyle/>
                    <a:p>
                      <a:pPr marL="0" marR="0" algn="just">
                        <a:lnSpc>
                          <a:spcPct val="150000"/>
                        </a:lnSpc>
                        <a:spcBef>
                          <a:spcPts val="0"/>
                        </a:spcBef>
                        <a:spcAft>
                          <a:spcPts val="400"/>
                        </a:spcAft>
                      </a:pPr>
                      <a:r>
                        <a:rPr lang="en-US" sz="1800">
                          <a:effectLst/>
                        </a:rPr>
                        <a:t>Venue Rental</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tc>
                  <a:txBody>
                    <a:bodyPr/>
                    <a:lstStyle/>
                    <a:p>
                      <a:pPr marL="0" marR="0" algn="just">
                        <a:lnSpc>
                          <a:spcPct val="150000"/>
                        </a:lnSpc>
                        <a:spcBef>
                          <a:spcPts val="0"/>
                        </a:spcBef>
                        <a:spcAft>
                          <a:spcPts val="400"/>
                        </a:spcAft>
                      </a:pPr>
                      <a:r>
                        <a:rPr lang="en-US" sz="1800">
                          <a:effectLst/>
                        </a:rPr>
                        <a:t>£50,000</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2436770438"/>
                  </a:ext>
                </a:extLst>
              </a:tr>
              <a:tr h="437709">
                <a:tc>
                  <a:txBody>
                    <a:bodyPr/>
                    <a:lstStyle/>
                    <a:p>
                      <a:pPr marL="0" marR="0" algn="just">
                        <a:lnSpc>
                          <a:spcPct val="150000"/>
                        </a:lnSpc>
                        <a:spcBef>
                          <a:spcPts val="0"/>
                        </a:spcBef>
                        <a:spcAft>
                          <a:spcPts val="400"/>
                        </a:spcAft>
                      </a:pPr>
                      <a:r>
                        <a:rPr lang="en-US" sz="1800">
                          <a:effectLst/>
                        </a:rPr>
                        <a:t>Staffing</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tc>
                  <a:txBody>
                    <a:bodyPr/>
                    <a:lstStyle/>
                    <a:p>
                      <a:pPr marL="0" marR="0" algn="just">
                        <a:lnSpc>
                          <a:spcPct val="150000"/>
                        </a:lnSpc>
                        <a:spcBef>
                          <a:spcPts val="0"/>
                        </a:spcBef>
                        <a:spcAft>
                          <a:spcPts val="400"/>
                        </a:spcAft>
                      </a:pPr>
                      <a:r>
                        <a:rPr lang="en-US" sz="1800">
                          <a:effectLst/>
                        </a:rPr>
                        <a:t>£20,000</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3218878224"/>
                  </a:ext>
                </a:extLst>
              </a:tr>
              <a:tr h="437709">
                <a:tc>
                  <a:txBody>
                    <a:bodyPr/>
                    <a:lstStyle/>
                    <a:p>
                      <a:pPr marL="0" marR="0" algn="just">
                        <a:lnSpc>
                          <a:spcPct val="150000"/>
                        </a:lnSpc>
                        <a:spcBef>
                          <a:spcPts val="0"/>
                        </a:spcBef>
                        <a:spcAft>
                          <a:spcPts val="400"/>
                        </a:spcAft>
                      </a:pPr>
                      <a:r>
                        <a:rPr lang="en-US" sz="1800" dirty="0">
                          <a:effectLst/>
                        </a:rPr>
                        <a:t>Technology Equipment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tc>
                  <a:txBody>
                    <a:bodyPr/>
                    <a:lstStyle/>
                    <a:p>
                      <a:pPr marL="0" marR="0" algn="just">
                        <a:lnSpc>
                          <a:spcPct val="150000"/>
                        </a:lnSpc>
                        <a:spcBef>
                          <a:spcPts val="0"/>
                        </a:spcBef>
                        <a:spcAft>
                          <a:spcPts val="400"/>
                        </a:spcAft>
                      </a:pPr>
                      <a:r>
                        <a:rPr lang="en-US" sz="1800">
                          <a:effectLst/>
                        </a:rPr>
                        <a:t>£30,000</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1139076630"/>
                  </a:ext>
                </a:extLst>
              </a:tr>
              <a:tr h="437709">
                <a:tc>
                  <a:txBody>
                    <a:bodyPr/>
                    <a:lstStyle/>
                    <a:p>
                      <a:pPr marL="0" marR="0" algn="just">
                        <a:lnSpc>
                          <a:spcPct val="150000"/>
                        </a:lnSpc>
                        <a:spcBef>
                          <a:spcPts val="0"/>
                        </a:spcBef>
                        <a:spcAft>
                          <a:spcPts val="400"/>
                        </a:spcAft>
                      </a:pPr>
                      <a:r>
                        <a:rPr lang="en-US" sz="1800">
                          <a:effectLst/>
                        </a:rPr>
                        <a:t>Marketing</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tc>
                  <a:txBody>
                    <a:bodyPr/>
                    <a:lstStyle/>
                    <a:p>
                      <a:pPr marL="0" marR="0" algn="just">
                        <a:lnSpc>
                          <a:spcPct val="150000"/>
                        </a:lnSpc>
                        <a:spcBef>
                          <a:spcPts val="0"/>
                        </a:spcBef>
                        <a:spcAft>
                          <a:spcPts val="400"/>
                        </a:spcAft>
                      </a:pPr>
                      <a:r>
                        <a:rPr lang="en-US" sz="1800">
                          <a:effectLst/>
                        </a:rPr>
                        <a:t>£15,000</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2048512049"/>
                  </a:ext>
                </a:extLst>
              </a:tr>
              <a:tr h="437709">
                <a:tc>
                  <a:txBody>
                    <a:bodyPr/>
                    <a:lstStyle/>
                    <a:p>
                      <a:pPr marL="0" marR="0" algn="just">
                        <a:lnSpc>
                          <a:spcPct val="150000"/>
                        </a:lnSpc>
                        <a:spcBef>
                          <a:spcPts val="0"/>
                        </a:spcBef>
                        <a:spcAft>
                          <a:spcPts val="400"/>
                        </a:spcAft>
                      </a:pPr>
                      <a:r>
                        <a:rPr lang="en-US" sz="1800" dirty="0">
                          <a:effectLst/>
                        </a:rPr>
                        <a:t>Catering</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tc>
                  <a:txBody>
                    <a:bodyPr/>
                    <a:lstStyle/>
                    <a:p>
                      <a:pPr marL="0" marR="0" algn="just">
                        <a:lnSpc>
                          <a:spcPct val="150000"/>
                        </a:lnSpc>
                        <a:spcBef>
                          <a:spcPts val="0"/>
                        </a:spcBef>
                        <a:spcAft>
                          <a:spcPts val="400"/>
                        </a:spcAft>
                      </a:pPr>
                      <a:r>
                        <a:rPr lang="en-US" sz="1800" dirty="0">
                          <a:effectLst/>
                        </a:rPr>
                        <a:t>£10,000</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1814877075"/>
                  </a:ext>
                </a:extLst>
              </a:tr>
              <a:tr h="437709">
                <a:tc>
                  <a:txBody>
                    <a:bodyPr/>
                    <a:lstStyle/>
                    <a:p>
                      <a:pPr marL="0" marR="0" algn="just">
                        <a:lnSpc>
                          <a:spcPct val="150000"/>
                        </a:lnSpc>
                        <a:spcBef>
                          <a:spcPts val="0"/>
                        </a:spcBef>
                        <a:spcAft>
                          <a:spcPts val="400"/>
                        </a:spcAft>
                      </a:pPr>
                      <a:r>
                        <a:rPr lang="en-US" sz="1800">
                          <a:effectLst/>
                        </a:rPr>
                        <a:t>Logistics</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tc>
                  <a:txBody>
                    <a:bodyPr/>
                    <a:lstStyle/>
                    <a:p>
                      <a:pPr marL="0" marR="0" algn="just">
                        <a:lnSpc>
                          <a:spcPct val="150000"/>
                        </a:lnSpc>
                        <a:spcBef>
                          <a:spcPts val="0"/>
                        </a:spcBef>
                        <a:spcAft>
                          <a:spcPts val="400"/>
                        </a:spcAft>
                      </a:pPr>
                      <a:r>
                        <a:rPr lang="en-US" sz="1800">
                          <a:effectLst/>
                        </a:rPr>
                        <a:t>£8,000</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2203606872"/>
                  </a:ext>
                </a:extLst>
              </a:tr>
              <a:tr h="437709">
                <a:tc>
                  <a:txBody>
                    <a:bodyPr/>
                    <a:lstStyle/>
                    <a:p>
                      <a:pPr marL="0" marR="0" algn="just">
                        <a:lnSpc>
                          <a:spcPct val="150000"/>
                        </a:lnSpc>
                        <a:spcBef>
                          <a:spcPts val="0"/>
                        </a:spcBef>
                        <a:spcAft>
                          <a:spcPts val="400"/>
                        </a:spcAft>
                      </a:pPr>
                      <a:r>
                        <a:rPr lang="en-US" sz="1800">
                          <a:effectLst/>
                        </a:rPr>
                        <a:t>Insurance</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tc>
                  <a:txBody>
                    <a:bodyPr/>
                    <a:lstStyle/>
                    <a:p>
                      <a:pPr marL="0" marR="0" algn="just">
                        <a:lnSpc>
                          <a:spcPct val="150000"/>
                        </a:lnSpc>
                        <a:spcBef>
                          <a:spcPts val="0"/>
                        </a:spcBef>
                        <a:spcAft>
                          <a:spcPts val="400"/>
                        </a:spcAft>
                      </a:pPr>
                      <a:r>
                        <a:rPr lang="en-US" sz="1800">
                          <a:effectLst/>
                        </a:rPr>
                        <a:t>£5,000</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3507718838"/>
                  </a:ext>
                </a:extLst>
              </a:tr>
              <a:tr h="437709">
                <a:tc>
                  <a:txBody>
                    <a:bodyPr/>
                    <a:lstStyle/>
                    <a:p>
                      <a:pPr marL="0" marR="0" algn="just">
                        <a:lnSpc>
                          <a:spcPct val="150000"/>
                        </a:lnSpc>
                        <a:spcBef>
                          <a:spcPts val="0"/>
                        </a:spcBef>
                        <a:spcAft>
                          <a:spcPts val="400"/>
                        </a:spcAft>
                      </a:pPr>
                      <a:r>
                        <a:rPr lang="en-US" sz="1800">
                          <a:effectLst/>
                        </a:rPr>
                        <a:t>Miscellaneous</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tc>
                  <a:txBody>
                    <a:bodyPr/>
                    <a:lstStyle/>
                    <a:p>
                      <a:pPr marL="0" marR="0" algn="just">
                        <a:lnSpc>
                          <a:spcPct val="150000"/>
                        </a:lnSpc>
                        <a:spcBef>
                          <a:spcPts val="0"/>
                        </a:spcBef>
                        <a:spcAft>
                          <a:spcPts val="400"/>
                        </a:spcAft>
                      </a:pPr>
                      <a:r>
                        <a:rPr lang="en-US" sz="1800">
                          <a:effectLst/>
                        </a:rPr>
                        <a:t>£7,000</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2409689572"/>
                  </a:ext>
                </a:extLst>
              </a:tr>
              <a:tr h="437709">
                <a:tc>
                  <a:txBody>
                    <a:bodyPr/>
                    <a:lstStyle/>
                    <a:p>
                      <a:pPr marL="0" marR="0" algn="just">
                        <a:lnSpc>
                          <a:spcPct val="150000"/>
                        </a:lnSpc>
                        <a:spcBef>
                          <a:spcPts val="0"/>
                        </a:spcBef>
                        <a:spcAft>
                          <a:spcPts val="400"/>
                        </a:spcAft>
                      </a:pPr>
                      <a:r>
                        <a:rPr lang="en-US" sz="1800">
                          <a:effectLst/>
                        </a:rPr>
                        <a:t>Total Expenses:</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tc>
                  <a:txBody>
                    <a:bodyPr/>
                    <a:lstStyle/>
                    <a:p>
                      <a:pPr marL="0" marR="0" algn="just">
                        <a:lnSpc>
                          <a:spcPct val="150000"/>
                        </a:lnSpc>
                        <a:spcBef>
                          <a:spcPts val="0"/>
                        </a:spcBef>
                        <a:spcAft>
                          <a:spcPts val="400"/>
                        </a:spcAft>
                      </a:pPr>
                      <a:r>
                        <a:rPr lang="en-US" sz="1800" dirty="0">
                          <a:effectLst/>
                        </a:rPr>
                        <a:t>£145,000</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3855616446"/>
                  </a:ext>
                </a:extLst>
              </a:tr>
            </a:tbl>
          </a:graphicData>
        </a:graphic>
      </p:graphicFrame>
    </p:spTree>
    <p:extLst>
      <p:ext uri="{BB962C8B-B14F-4D97-AF65-F5344CB8AC3E}">
        <p14:creationId xmlns:p14="http://schemas.microsoft.com/office/powerpoint/2010/main" val="39337920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70832-DB03-4976-ACB5-37B062824954}"/>
              </a:ext>
            </a:extLst>
          </p:cNvPr>
          <p:cNvSpPr>
            <a:spLocks noGrp="1"/>
          </p:cNvSpPr>
          <p:nvPr>
            <p:ph type="title"/>
          </p:nvPr>
        </p:nvSpPr>
        <p:spPr/>
        <p:txBody>
          <a:bodyPr/>
          <a:lstStyle/>
          <a:p>
            <a:r>
              <a:rPr lang="en-US" dirty="0"/>
              <a:t>Continued..</a:t>
            </a:r>
          </a:p>
        </p:txBody>
      </p:sp>
      <p:graphicFrame>
        <p:nvGraphicFramePr>
          <p:cNvPr id="4" name="Content Placeholder 3">
            <a:extLst>
              <a:ext uri="{FF2B5EF4-FFF2-40B4-BE49-F238E27FC236}">
                <a16:creationId xmlns:a16="http://schemas.microsoft.com/office/drawing/2014/main" id="{B9A7956F-0406-4542-95D1-60D1694D6C3B}"/>
              </a:ext>
            </a:extLst>
          </p:cNvPr>
          <p:cNvGraphicFramePr>
            <a:graphicFrameLocks noGrp="1"/>
          </p:cNvGraphicFramePr>
          <p:nvPr>
            <p:ph idx="1"/>
            <p:extLst>
              <p:ext uri="{D42A27DB-BD31-4B8C-83A1-F6EECF244321}">
                <p14:modId xmlns:p14="http://schemas.microsoft.com/office/powerpoint/2010/main" val="3519387329"/>
              </p:ext>
            </p:extLst>
          </p:nvPr>
        </p:nvGraphicFramePr>
        <p:xfrm>
          <a:off x="609599" y="2285999"/>
          <a:ext cx="10880036" cy="4114803"/>
        </p:xfrm>
        <a:graphic>
          <a:graphicData uri="http://schemas.openxmlformats.org/drawingml/2006/table">
            <a:tbl>
              <a:tblPr firstRow="1" firstCol="1" bandRow="1">
                <a:tableStyleId>{7DF18680-E054-41AD-8BC1-D1AEF772440D}</a:tableStyleId>
              </a:tblPr>
              <a:tblGrid>
                <a:gridCol w="5440018">
                  <a:extLst>
                    <a:ext uri="{9D8B030D-6E8A-4147-A177-3AD203B41FA5}">
                      <a16:colId xmlns:a16="http://schemas.microsoft.com/office/drawing/2014/main" val="2728888656"/>
                    </a:ext>
                  </a:extLst>
                </a:gridCol>
                <a:gridCol w="5440018">
                  <a:extLst>
                    <a:ext uri="{9D8B030D-6E8A-4147-A177-3AD203B41FA5}">
                      <a16:colId xmlns:a16="http://schemas.microsoft.com/office/drawing/2014/main" val="3677681424"/>
                    </a:ext>
                  </a:extLst>
                </a:gridCol>
              </a:tblGrid>
              <a:tr h="587829">
                <a:tc>
                  <a:txBody>
                    <a:bodyPr/>
                    <a:lstStyle/>
                    <a:p>
                      <a:pPr marL="0" marR="0" algn="just">
                        <a:lnSpc>
                          <a:spcPct val="150000"/>
                        </a:lnSpc>
                        <a:spcBef>
                          <a:spcPts val="0"/>
                        </a:spcBef>
                        <a:spcAft>
                          <a:spcPts val="400"/>
                        </a:spcAft>
                      </a:pPr>
                      <a:r>
                        <a:rPr lang="en-US" sz="1800" dirty="0">
                          <a:effectLst/>
                        </a:rPr>
                        <a:t>Revenue Source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tc>
                  <a:txBody>
                    <a:bodyPr/>
                    <a:lstStyle/>
                    <a:p>
                      <a:pPr marL="0" marR="0" algn="just">
                        <a:lnSpc>
                          <a:spcPct val="150000"/>
                        </a:lnSpc>
                        <a:spcBef>
                          <a:spcPts val="0"/>
                        </a:spcBef>
                        <a:spcAft>
                          <a:spcPts val="400"/>
                        </a:spcAft>
                      </a:pPr>
                      <a:r>
                        <a:rPr lang="en-US" sz="1800" dirty="0">
                          <a:effectLst/>
                        </a:rPr>
                        <a:t>Amount (GBP)</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2582243099"/>
                  </a:ext>
                </a:extLst>
              </a:tr>
              <a:tr h="587829">
                <a:tc>
                  <a:txBody>
                    <a:bodyPr/>
                    <a:lstStyle/>
                    <a:p>
                      <a:pPr marL="0" marR="0" algn="just">
                        <a:lnSpc>
                          <a:spcPct val="150000"/>
                        </a:lnSpc>
                        <a:spcBef>
                          <a:spcPts val="0"/>
                        </a:spcBef>
                        <a:spcAft>
                          <a:spcPts val="400"/>
                        </a:spcAft>
                      </a:pPr>
                      <a:r>
                        <a:rPr lang="en-US" sz="1800" dirty="0">
                          <a:effectLst/>
                        </a:rPr>
                        <a:t>Registration Fees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tc>
                  <a:txBody>
                    <a:bodyPr/>
                    <a:lstStyle/>
                    <a:p>
                      <a:pPr marL="0" marR="0" algn="just">
                        <a:lnSpc>
                          <a:spcPct val="150000"/>
                        </a:lnSpc>
                        <a:spcBef>
                          <a:spcPts val="0"/>
                        </a:spcBef>
                        <a:spcAft>
                          <a:spcPts val="400"/>
                        </a:spcAft>
                      </a:pPr>
                      <a:r>
                        <a:rPr lang="en-US" sz="1800">
                          <a:effectLst/>
                        </a:rPr>
                        <a:t>£100,000</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330161828"/>
                  </a:ext>
                </a:extLst>
              </a:tr>
              <a:tr h="587829">
                <a:tc>
                  <a:txBody>
                    <a:bodyPr/>
                    <a:lstStyle/>
                    <a:p>
                      <a:pPr marL="0" marR="0" algn="just">
                        <a:lnSpc>
                          <a:spcPct val="150000"/>
                        </a:lnSpc>
                        <a:spcBef>
                          <a:spcPts val="0"/>
                        </a:spcBef>
                        <a:spcAft>
                          <a:spcPts val="400"/>
                        </a:spcAft>
                      </a:pPr>
                      <a:r>
                        <a:rPr lang="en-US" sz="1800" dirty="0">
                          <a:effectLst/>
                        </a:rPr>
                        <a:t>Sponsorships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tc>
                  <a:txBody>
                    <a:bodyPr/>
                    <a:lstStyle/>
                    <a:p>
                      <a:pPr marL="0" marR="0" algn="just">
                        <a:lnSpc>
                          <a:spcPct val="150000"/>
                        </a:lnSpc>
                        <a:spcBef>
                          <a:spcPts val="0"/>
                        </a:spcBef>
                        <a:spcAft>
                          <a:spcPts val="400"/>
                        </a:spcAft>
                      </a:pPr>
                      <a:r>
                        <a:rPr lang="en-US" sz="1800" dirty="0">
                          <a:effectLst/>
                        </a:rPr>
                        <a:t>£50,000</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3912994279"/>
                  </a:ext>
                </a:extLst>
              </a:tr>
              <a:tr h="587829">
                <a:tc>
                  <a:txBody>
                    <a:bodyPr/>
                    <a:lstStyle/>
                    <a:p>
                      <a:pPr marL="0" marR="0" algn="just">
                        <a:lnSpc>
                          <a:spcPct val="150000"/>
                        </a:lnSpc>
                        <a:spcBef>
                          <a:spcPts val="0"/>
                        </a:spcBef>
                        <a:spcAft>
                          <a:spcPts val="400"/>
                        </a:spcAft>
                      </a:pPr>
                      <a:r>
                        <a:rPr lang="en-US" sz="1800" dirty="0">
                          <a:effectLst/>
                        </a:rPr>
                        <a:t>Exhibitor Fees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tc>
                  <a:txBody>
                    <a:bodyPr/>
                    <a:lstStyle/>
                    <a:p>
                      <a:pPr marL="0" marR="0" algn="just">
                        <a:lnSpc>
                          <a:spcPct val="150000"/>
                        </a:lnSpc>
                        <a:spcBef>
                          <a:spcPts val="0"/>
                        </a:spcBef>
                        <a:spcAft>
                          <a:spcPts val="400"/>
                        </a:spcAft>
                      </a:pPr>
                      <a:r>
                        <a:rPr lang="en-US" sz="1800" dirty="0">
                          <a:effectLst/>
                        </a:rPr>
                        <a:t>£40,000</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1682568886"/>
                  </a:ext>
                </a:extLst>
              </a:tr>
              <a:tr h="587829">
                <a:tc>
                  <a:txBody>
                    <a:bodyPr/>
                    <a:lstStyle/>
                    <a:p>
                      <a:pPr marL="0" marR="0" algn="just">
                        <a:lnSpc>
                          <a:spcPct val="150000"/>
                        </a:lnSpc>
                        <a:spcBef>
                          <a:spcPts val="0"/>
                        </a:spcBef>
                        <a:spcAft>
                          <a:spcPts val="400"/>
                        </a:spcAft>
                      </a:pPr>
                      <a:r>
                        <a:rPr lang="en-US" sz="1800">
                          <a:effectLst/>
                        </a:rPr>
                        <a:t>Advertising Sales</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tc>
                  <a:txBody>
                    <a:bodyPr/>
                    <a:lstStyle/>
                    <a:p>
                      <a:pPr marL="0" marR="0" algn="just">
                        <a:lnSpc>
                          <a:spcPct val="150000"/>
                        </a:lnSpc>
                        <a:spcBef>
                          <a:spcPts val="0"/>
                        </a:spcBef>
                        <a:spcAft>
                          <a:spcPts val="400"/>
                        </a:spcAft>
                      </a:pPr>
                      <a:r>
                        <a:rPr lang="en-US" sz="1800">
                          <a:effectLst/>
                        </a:rPr>
                        <a:t>£10,000</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942149785"/>
                  </a:ext>
                </a:extLst>
              </a:tr>
              <a:tr h="587829">
                <a:tc>
                  <a:txBody>
                    <a:bodyPr/>
                    <a:lstStyle/>
                    <a:p>
                      <a:pPr marL="0" marR="0" algn="just">
                        <a:lnSpc>
                          <a:spcPct val="150000"/>
                        </a:lnSpc>
                        <a:spcBef>
                          <a:spcPts val="0"/>
                        </a:spcBef>
                        <a:spcAft>
                          <a:spcPts val="400"/>
                        </a:spcAft>
                      </a:pPr>
                      <a:r>
                        <a:rPr lang="en-US" sz="1800">
                          <a:effectLst/>
                        </a:rPr>
                        <a:t>Partnerships</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tc>
                  <a:txBody>
                    <a:bodyPr/>
                    <a:lstStyle/>
                    <a:p>
                      <a:pPr marL="0" marR="0" algn="just">
                        <a:lnSpc>
                          <a:spcPct val="150000"/>
                        </a:lnSpc>
                        <a:spcBef>
                          <a:spcPts val="0"/>
                        </a:spcBef>
                        <a:spcAft>
                          <a:spcPts val="400"/>
                        </a:spcAft>
                      </a:pPr>
                      <a:r>
                        <a:rPr lang="en-US" sz="1800">
                          <a:effectLst/>
                        </a:rPr>
                        <a:t>£15,000</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2319720102"/>
                  </a:ext>
                </a:extLst>
              </a:tr>
              <a:tr h="587829">
                <a:tc>
                  <a:txBody>
                    <a:bodyPr/>
                    <a:lstStyle/>
                    <a:p>
                      <a:pPr marL="0" marR="0" algn="just">
                        <a:lnSpc>
                          <a:spcPct val="150000"/>
                        </a:lnSpc>
                        <a:spcBef>
                          <a:spcPts val="0"/>
                        </a:spcBef>
                        <a:spcAft>
                          <a:spcPts val="400"/>
                        </a:spcAft>
                      </a:pPr>
                      <a:r>
                        <a:rPr lang="en-US" sz="1800" dirty="0">
                          <a:effectLst/>
                        </a:rPr>
                        <a:t>Total Revenue: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tc>
                  <a:txBody>
                    <a:bodyPr/>
                    <a:lstStyle/>
                    <a:p>
                      <a:pPr marL="0" marR="0" algn="just">
                        <a:lnSpc>
                          <a:spcPct val="150000"/>
                        </a:lnSpc>
                        <a:spcBef>
                          <a:spcPts val="0"/>
                        </a:spcBef>
                        <a:spcAft>
                          <a:spcPts val="400"/>
                        </a:spcAft>
                      </a:pPr>
                      <a:r>
                        <a:rPr lang="en-US" sz="1800" dirty="0">
                          <a:effectLst/>
                        </a:rPr>
                        <a:t>£215,000</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3623998571"/>
                  </a:ext>
                </a:extLst>
              </a:tr>
            </a:tbl>
          </a:graphicData>
        </a:graphic>
      </p:graphicFrame>
    </p:spTree>
    <p:extLst>
      <p:ext uri="{BB962C8B-B14F-4D97-AF65-F5344CB8AC3E}">
        <p14:creationId xmlns:p14="http://schemas.microsoft.com/office/powerpoint/2010/main" val="3563148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43D2B-CFA9-4BEF-AA4D-C803B0BFD89C}"/>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46437939-06C2-4597-9C80-08C93D5AD275}"/>
              </a:ext>
            </a:extLst>
          </p:cNvPr>
          <p:cNvSpPr>
            <a:spLocks noGrp="1"/>
          </p:cNvSpPr>
          <p:nvPr>
            <p:ph idx="1"/>
          </p:nvPr>
        </p:nvSpPr>
        <p:spPr>
          <a:xfrm>
            <a:off x="6482542" y="2527069"/>
            <a:ext cx="4789515" cy="3704401"/>
          </a:xfrm>
        </p:spPr>
        <p: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UK hospitality needs a stage for its cutting-edge technology.</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London location offers great teamwork and creativity.</a:t>
            </a:r>
          </a:p>
          <a:p>
            <a:pPr marL="342900" marR="0" lvl="0" indent="-342900" algn="just">
              <a:lnSpc>
                <a:spcPct val="150000"/>
              </a:lnSpc>
              <a:spcBef>
                <a:spcPts val="0"/>
              </a:spcBef>
              <a:spcAft>
                <a:spcPts val="400"/>
              </a:spcAft>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Expo offers cutting-edge technologies to promote digital success and guest experiences.</a:t>
            </a:r>
          </a:p>
          <a:p>
            <a:endParaRPr lang="en-US" dirty="0"/>
          </a:p>
        </p:txBody>
      </p:sp>
      <p:pic>
        <p:nvPicPr>
          <p:cNvPr id="11266" name="Picture 2" descr="Conclusion Images - Free Download on Freepik">
            <a:extLst>
              <a:ext uri="{FF2B5EF4-FFF2-40B4-BE49-F238E27FC236}">
                <a16:creationId xmlns:a16="http://schemas.microsoft.com/office/drawing/2014/main" id="{31B723CB-9DB5-4E61-98DF-C3BB4F1DDB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483" y="2434736"/>
            <a:ext cx="5845059" cy="370440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ACD842A-2CC9-40E9-88CB-9924C569269E}"/>
              </a:ext>
            </a:extLst>
          </p:cNvPr>
          <p:cNvSpPr txBox="1"/>
          <p:nvPr/>
        </p:nvSpPr>
        <p:spPr>
          <a:xfrm>
            <a:off x="1295402" y="6287874"/>
            <a:ext cx="6093228" cy="369332"/>
          </a:xfrm>
          <a:prstGeom prst="rect">
            <a:avLst/>
          </a:prstGeom>
          <a:noFill/>
        </p:spPr>
        <p:txBody>
          <a:bodyPr wrap="square">
            <a:spAutoFit/>
          </a:bodyPr>
          <a:lstStyle/>
          <a:p>
            <a:r>
              <a:rPr lang="en-US" dirty="0"/>
              <a:t>https://www.freepik.com/</a:t>
            </a:r>
          </a:p>
        </p:txBody>
      </p:sp>
    </p:spTree>
    <p:extLst>
      <p:ext uri="{BB962C8B-B14F-4D97-AF65-F5344CB8AC3E}">
        <p14:creationId xmlns:p14="http://schemas.microsoft.com/office/powerpoint/2010/main" val="34295525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20C65-D785-4ACB-B8FD-CC1C0DF923D0}"/>
              </a:ext>
            </a:extLst>
          </p:cNvPr>
          <p:cNvSpPr>
            <a:spLocks noGrp="1"/>
          </p:cNvSpPr>
          <p:nvPr>
            <p:ph type="title"/>
          </p:nvPr>
        </p:nvSpPr>
        <p:spPr/>
        <p:txBody>
          <a:bodyPr/>
          <a:lstStyle/>
          <a:p>
            <a:r>
              <a:rPr lang="en-US" dirty="0"/>
              <a:t>Reference </a:t>
            </a:r>
          </a:p>
        </p:txBody>
      </p:sp>
      <p:sp>
        <p:nvSpPr>
          <p:cNvPr id="3" name="Content Placeholder 2">
            <a:extLst>
              <a:ext uri="{FF2B5EF4-FFF2-40B4-BE49-F238E27FC236}">
                <a16:creationId xmlns:a16="http://schemas.microsoft.com/office/drawing/2014/main" id="{83652C8A-F79B-426F-B103-C932D3517D7A}"/>
              </a:ext>
            </a:extLst>
          </p:cNvPr>
          <p:cNvSpPr>
            <a:spLocks noGrp="1"/>
          </p:cNvSpPr>
          <p:nvPr>
            <p:ph idx="1"/>
          </p:nvPr>
        </p:nvSpPr>
        <p:spPr>
          <a:xfrm>
            <a:off x="773723" y="2539218"/>
            <a:ext cx="9827452" cy="3589869"/>
          </a:xfrm>
        </p:spPr>
        <p:txBody>
          <a:bodyPr>
            <a:normAutofit fontScale="55000" lnSpcReduction="20000"/>
          </a:bodyPr>
          <a:lstStyle/>
          <a:p>
            <a:pPr marL="360045" marR="0" indent="-360045"/>
            <a:r>
              <a:rPr lang="en-US" sz="1800" dirty="0">
                <a:effectLst/>
                <a:latin typeface="Times New Roman" panose="02020603050405020304" pitchFamily="18" charset="0"/>
                <a:ea typeface="Times New Roman" panose="02020603050405020304" pitchFamily="18" charset="0"/>
              </a:rPr>
              <a:t>A. Quinn, K. and A. </a:t>
            </a:r>
            <a:r>
              <a:rPr lang="en-US" sz="1800" dirty="0" err="1">
                <a:effectLst/>
                <a:latin typeface="Times New Roman" panose="02020603050405020304" pitchFamily="18" charset="0"/>
                <a:ea typeface="Times New Roman" panose="02020603050405020304" pitchFamily="18" charset="0"/>
              </a:rPr>
              <a:t>Buzzetto</a:t>
            </a:r>
            <a:r>
              <a:rPr lang="en-US" sz="1800" dirty="0">
                <a:effectLst/>
                <a:latin typeface="Times New Roman" panose="02020603050405020304" pitchFamily="18" charset="0"/>
                <a:ea typeface="Times New Roman" panose="02020603050405020304" pitchFamily="18" charset="0"/>
              </a:rPr>
              <a:t>-Hollywood, N. (2019) ‘Faculty and student perceptions of the importance of management skills in the hospitality industry’, </a:t>
            </a:r>
            <a:r>
              <a:rPr lang="en-US" sz="1800" i="1" dirty="0">
                <a:effectLst/>
                <a:latin typeface="Times New Roman" panose="02020603050405020304" pitchFamily="18" charset="0"/>
                <a:ea typeface="Times New Roman" panose="02020603050405020304" pitchFamily="18" charset="0"/>
              </a:rPr>
              <a:t>Interdisciplinary Journal of e-Skills and Lifelong Learning</a:t>
            </a:r>
            <a:r>
              <a:rPr lang="en-US" sz="1800" dirty="0">
                <a:effectLst/>
                <a:latin typeface="Times New Roman" panose="02020603050405020304" pitchFamily="18" charset="0"/>
                <a:ea typeface="Times New Roman" panose="02020603050405020304" pitchFamily="18" charset="0"/>
              </a:rPr>
              <a:t>, 15, pp. 021–041. doi:10.28945/4198. </a:t>
            </a:r>
          </a:p>
          <a:p>
            <a:pPr marL="360045" marR="0" indent="-360045"/>
            <a:r>
              <a:rPr lang="en-US" sz="1800" dirty="0">
                <a:effectLst/>
                <a:latin typeface="Times New Roman" panose="02020603050405020304" pitchFamily="18" charset="0"/>
                <a:ea typeface="Times New Roman" panose="02020603050405020304" pitchFamily="18" charset="0"/>
              </a:rPr>
              <a:t>Anning-Dorson, T. and </a:t>
            </a:r>
            <a:r>
              <a:rPr lang="en-US" sz="1800" dirty="0" err="1">
                <a:effectLst/>
                <a:latin typeface="Times New Roman" panose="02020603050405020304" pitchFamily="18" charset="0"/>
                <a:ea typeface="Times New Roman" panose="02020603050405020304" pitchFamily="18" charset="0"/>
              </a:rPr>
              <a:t>Nyamekye</a:t>
            </a:r>
            <a:r>
              <a:rPr lang="en-US" sz="1800" dirty="0">
                <a:effectLst/>
                <a:latin typeface="Times New Roman" panose="02020603050405020304" pitchFamily="18" charset="0"/>
                <a:ea typeface="Times New Roman" panose="02020603050405020304" pitchFamily="18" charset="0"/>
              </a:rPr>
              <a:t>, M.B. (2020) ‘Be flexible: Turning innovativeness into competitive advantage in hospitality firms’, </a:t>
            </a:r>
            <a:r>
              <a:rPr lang="en-US" sz="1800" i="1" dirty="0">
                <a:effectLst/>
                <a:latin typeface="Times New Roman" panose="02020603050405020304" pitchFamily="18" charset="0"/>
                <a:ea typeface="Times New Roman" panose="02020603050405020304" pitchFamily="18" charset="0"/>
              </a:rPr>
              <a:t>International Journal of Contemporary Hospitality Management</a:t>
            </a:r>
            <a:r>
              <a:rPr lang="en-US" sz="1800" dirty="0">
                <a:effectLst/>
                <a:latin typeface="Times New Roman" panose="02020603050405020304" pitchFamily="18" charset="0"/>
                <a:ea typeface="Times New Roman" panose="02020603050405020304" pitchFamily="18" charset="0"/>
              </a:rPr>
              <a:t>, 32(2), pp. 605–624. doi:10.1108/ijchm-12-2018-1014. </a:t>
            </a:r>
          </a:p>
          <a:p>
            <a:pPr marL="360045" marR="0" indent="-360045"/>
            <a:r>
              <a:rPr lang="en-US" sz="1800" dirty="0">
                <a:effectLst/>
                <a:latin typeface="Times New Roman" panose="02020603050405020304" pitchFamily="18" charset="0"/>
                <a:ea typeface="Times New Roman" panose="02020603050405020304" pitchFamily="18" charset="0"/>
              </a:rPr>
              <a:t>Baum, T. (2019) ‘Does the hospitality industry need or deserve talent?’, </a:t>
            </a:r>
            <a:r>
              <a:rPr lang="en-US" sz="1800" i="1" dirty="0">
                <a:effectLst/>
                <a:latin typeface="Times New Roman" panose="02020603050405020304" pitchFamily="18" charset="0"/>
                <a:ea typeface="Times New Roman" panose="02020603050405020304" pitchFamily="18" charset="0"/>
              </a:rPr>
              <a:t>International Journal of Contemporary Hospitality Management</a:t>
            </a:r>
            <a:r>
              <a:rPr lang="en-US" sz="1800" dirty="0">
                <a:effectLst/>
                <a:latin typeface="Times New Roman" panose="02020603050405020304" pitchFamily="18" charset="0"/>
                <a:ea typeface="Times New Roman" panose="02020603050405020304" pitchFamily="18" charset="0"/>
              </a:rPr>
              <a:t>, 31(10), pp. 3823–3837. doi:10.1108/ijchm-10-2018-0805. </a:t>
            </a:r>
          </a:p>
          <a:p>
            <a:pPr marL="360045" marR="0" indent="-360045"/>
            <a:r>
              <a:rPr lang="en-US" sz="1800" dirty="0" err="1">
                <a:effectLst/>
                <a:latin typeface="Times New Roman" panose="02020603050405020304" pitchFamily="18" charset="0"/>
                <a:ea typeface="Times New Roman" panose="02020603050405020304" pitchFamily="18" charset="0"/>
              </a:rPr>
              <a:t>Buhalis</a:t>
            </a:r>
            <a:r>
              <a:rPr lang="en-US" sz="1800" dirty="0">
                <a:effectLst/>
                <a:latin typeface="Times New Roman" panose="02020603050405020304" pitchFamily="18" charset="0"/>
                <a:ea typeface="Times New Roman" panose="02020603050405020304" pitchFamily="18" charset="0"/>
              </a:rPr>
              <a:t>, D. and Leung, R. (2018) ‘Smart hospitality—interconnectivity and interoperability towards an ecosystem’, </a:t>
            </a:r>
            <a:r>
              <a:rPr lang="en-US" sz="1800" i="1" dirty="0">
                <a:effectLst/>
                <a:latin typeface="Times New Roman" panose="02020603050405020304" pitchFamily="18" charset="0"/>
                <a:ea typeface="Times New Roman" panose="02020603050405020304" pitchFamily="18" charset="0"/>
              </a:rPr>
              <a:t>International Journal of Hospitality Management</a:t>
            </a:r>
            <a:r>
              <a:rPr lang="en-US" sz="1800" dirty="0">
                <a:effectLst/>
                <a:latin typeface="Times New Roman" panose="02020603050405020304" pitchFamily="18" charset="0"/>
                <a:ea typeface="Times New Roman" panose="02020603050405020304" pitchFamily="18" charset="0"/>
              </a:rPr>
              <a:t>, 71, pp. 41–50. doi:10.1016/j.ijhm.2017.11.011. </a:t>
            </a:r>
          </a:p>
          <a:p>
            <a:pPr marL="360045" marR="0" indent="-360045"/>
            <a:r>
              <a:rPr lang="en-US" sz="1800" dirty="0" err="1">
                <a:effectLst/>
                <a:latin typeface="Times New Roman" panose="02020603050405020304" pitchFamily="18" charset="0"/>
                <a:ea typeface="Times New Roman" panose="02020603050405020304" pitchFamily="18" charset="0"/>
              </a:rPr>
              <a:t>Buhalis</a:t>
            </a:r>
            <a:r>
              <a:rPr lang="en-US" sz="1800" dirty="0">
                <a:effectLst/>
                <a:latin typeface="Times New Roman" panose="02020603050405020304" pitchFamily="18" charset="0"/>
                <a:ea typeface="Times New Roman" panose="02020603050405020304" pitchFamily="18" charset="0"/>
              </a:rPr>
              <a:t>, D. </a:t>
            </a:r>
            <a:r>
              <a:rPr lang="en-US" sz="1800" i="1" dirty="0">
                <a:effectLst/>
                <a:latin typeface="Times New Roman" panose="02020603050405020304" pitchFamily="18" charset="0"/>
                <a:ea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rPr>
              <a:t> (2019) ‘Technological disruptions in services: Lessons from tourism and hospitality’, </a:t>
            </a:r>
            <a:r>
              <a:rPr lang="en-US" sz="1800" i="1" dirty="0">
                <a:effectLst/>
                <a:latin typeface="Times New Roman" panose="02020603050405020304" pitchFamily="18" charset="0"/>
                <a:ea typeface="Times New Roman" panose="02020603050405020304" pitchFamily="18" charset="0"/>
              </a:rPr>
              <a:t>Journal of Service Management</a:t>
            </a:r>
            <a:r>
              <a:rPr lang="en-US" sz="1800" dirty="0">
                <a:effectLst/>
                <a:latin typeface="Times New Roman" panose="02020603050405020304" pitchFamily="18" charset="0"/>
                <a:ea typeface="Times New Roman" panose="02020603050405020304" pitchFamily="18" charset="0"/>
              </a:rPr>
              <a:t>, 30(4), pp. 484–506. doi:10.1108/josm-12-2018-0398. </a:t>
            </a:r>
          </a:p>
          <a:p>
            <a:pPr marL="360045" marR="0" indent="-360045"/>
            <a:r>
              <a:rPr lang="en-US" sz="1800" dirty="0" err="1">
                <a:effectLst/>
                <a:latin typeface="Times New Roman" panose="02020603050405020304" pitchFamily="18" charset="0"/>
                <a:ea typeface="Times New Roman" panose="02020603050405020304" pitchFamily="18" charset="0"/>
              </a:rPr>
              <a:t>Dzhandzhugazova</a:t>
            </a:r>
            <a:r>
              <a:rPr lang="en-US" sz="1800" dirty="0">
                <a:effectLst/>
                <a:latin typeface="Times New Roman" panose="02020603050405020304" pitchFamily="18" charset="0"/>
                <a:ea typeface="Times New Roman" panose="02020603050405020304" pitchFamily="18" charset="0"/>
              </a:rPr>
              <a:t>, E.A. </a:t>
            </a:r>
            <a:r>
              <a:rPr lang="en-US" sz="1800" i="1" dirty="0">
                <a:effectLst/>
                <a:latin typeface="Times New Roman" panose="02020603050405020304" pitchFamily="18" charset="0"/>
                <a:ea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rPr>
              <a:t> (2017) ‘Intellectual Resources used in developing tourism and Hospitality Industry’, </a:t>
            </a:r>
            <a:r>
              <a:rPr lang="en-US" sz="1800" i="1" dirty="0">
                <a:effectLst/>
                <a:latin typeface="Times New Roman" panose="02020603050405020304" pitchFamily="18" charset="0"/>
                <a:ea typeface="Times New Roman" panose="02020603050405020304" pitchFamily="18" charset="0"/>
              </a:rPr>
              <a:t>Eurasian Journal of Analytical Chemistry</a:t>
            </a:r>
            <a:r>
              <a:rPr lang="en-US" sz="1800" dirty="0">
                <a:effectLst/>
                <a:latin typeface="Times New Roman" panose="02020603050405020304" pitchFamily="18" charset="0"/>
                <a:ea typeface="Times New Roman" panose="02020603050405020304" pitchFamily="18" charset="0"/>
              </a:rPr>
              <a:t>, 12(5b), pp. 705–722. doi:10.12973/ejac.2017.00204a. </a:t>
            </a:r>
          </a:p>
          <a:p>
            <a:pPr marL="360045" marR="0" indent="-360045"/>
            <a:r>
              <a:rPr lang="en-US" sz="1800" dirty="0" err="1">
                <a:effectLst/>
                <a:latin typeface="Times New Roman" panose="02020603050405020304" pitchFamily="18" charset="0"/>
                <a:ea typeface="Times New Roman" panose="02020603050405020304" pitchFamily="18" charset="0"/>
              </a:rPr>
              <a:t>Kansakar</a:t>
            </a:r>
            <a:r>
              <a:rPr lang="en-US" sz="1800" dirty="0">
                <a:effectLst/>
                <a:latin typeface="Times New Roman" panose="02020603050405020304" pitchFamily="18" charset="0"/>
                <a:ea typeface="Times New Roman" panose="02020603050405020304" pitchFamily="18" charset="0"/>
              </a:rPr>
              <a:t>, P., Munir, A. and </a:t>
            </a:r>
            <a:r>
              <a:rPr lang="en-US" sz="1800" dirty="0" err="1">
                <a:effectLst/>
                <a:latin typeface="Times New Roman" panose="02020603050405020304" pitchFamily="18" charset="0"/>
                <a:ea typeface="Times New Roman" panose="02020603050405020304" pitchFamily="18" charset="0"/>
              </a:rPr>
              <a:t>Shabani</a:t>
            </a:r>
            <a:r>
              <a:rPr lang="en-US" sz="1800" dirty="0">
                <a:effectLst/>
                <a:latin typeface="Times New Roman" panose="02020603050405020304" pitchFamily="18" charset="0"/>
                <a:ea typeface="Times New Roman" panose="02020603050405020304" pitchFamily="18" charset="0"/>
              </a:rPr>
              <a:t>, N. (2019) ‘Technology in the hospitality industry: Prospects and challenges’, </a:t>
            </a:r>
            <a:r>
              <a:rPr lang="en-US" sz="1800" i="1" dirty="0">
                <a:effectLst/>
                <a:latin typeface="Times New Roman" panose="02020603050405020304" pitchFamily="18" charset="0"/>
                <a:ea typeface="Times New Roman" panose="02020603050405020304" pitchFamily="18" charset="0"/>
              </a:rPr>
              <a:t>IEEE Consumer Electronics Magazine</a:t>
            </a:r>
            <a:r>
              <a:rPr lang="en-US" sz="1800" dirty="0">
                <a:effectLst/>
                <a:latin typeface="Times New Roman" panose="02020603050405020304" pitchFamily="18" charset="0"/>
                <a:ea typeface="Times New Roman" panose="02020603050405020304" pitchFamily="18" charset="0"/>
              </a:rPr>
              <a:t>, 8(3), pp. 60–65. doi:10.1109/mce.2019.2892245. </a:t>
            </a:r>
          </a:p>
          <a:p>
            <a:pPr marL="360045" marR="0" indent="-360045"/>
            <a:r>
              <a:rPr lang="en-US" sz="1800" dirty="0" err="1">
                <a:effectLst/>
                <a:latin typeface="Times New Roman" panose="02020603050405020304" pitchFamily="18" charset="0"/>
                <a:ea typeface="Times New Roman" panose="02020603050405020304" pitchFamily="18" charset="0"/>
              </a:rPr>
              <a:t>Kazandzhieva</a:t>
            </a:r>
            <a:r>
              <a:rPr lang="en-US" sz="1800" dirty="0">
                <a:effectLst/>
                <a:latin typeface="Times New Roman" panose="02020603050405020304" pitchFamily="18" charset="0"/>
                <a:ea typeface="Times New Roman" panose="02020603050405020304" pitchFamily="18" charset="0"/>
              </a:rPr>
              <a:t>, V. and </a:t>
            </a:r>
            <a:r>
              <a:rPr lang="en-US" sz="1800" dirty="0" err="1">
                <a:effectLst/>
                <a:latin typeface="Times New Roman" panose="02020603050405020304" pitchFamily="18" charset="0"/>
                <a:ea typeface="Times New Roman" panose="02020603050405020304" pitchFamily="18" charset="0"/>
              </a:rPr>
              <a:t>Filipova</a:t>
            </a:r>
            <a:r>
              <a:rPr lang="en-US" sz="1800" dirty="0">
                <a:effectLst/>
                <a:latin typeface="Times New Roman" panose="02020603050405020304" pitchFamily="18" charset="0"/>
                <a:ea typeface="Times New Roman" panose="02020603050405020304" pitchFamily="18" charset="0"/>
              </a:rPr>
              <a:t>, H. (2019) ‘Customer attitudes toward robots in travel, tourism, and Hospitality: A conceptual framework’, </a:t>
            </a:r>
            <a:r>
              <a:rPr lang="en-US" sz="1800" i="1" dirty="0">
                <a:effectLst/>
                <a:latin typeface="Times New Roman" panose="02020603050405020304" pitchFamily="18" charset="0"/>
                <a:ea typeface="Times New Roman" panose="02020603050405020304" pitchFamily="18" charset="0"/>
              </a:rPr>
              <a:t>Robots, Artificial Intelligence, and Service Automation in Travel, Tourism and Hospitality</a:t>
            </a:r>
            <a:r>
              <a:rPr lang="en-US" sz="1800" dirty="0">
                <a:effectLst/>
                <a:latin typeface="Times New Roman" panose="02020603050405020304" pitchFamily="18" charset="0"/>
                <a:ea typeface="Times New Roman" panose="02020603050405020304" pitchFamily="18" charset="0"/>
              </a:rPr>
              <a:t>, pp. 79–92. doi:10.1108/978-1-78756-687-320191004. </a:t>
            </a:r>
          </a:p>
          <a:p>
            <a:pPr marL="360045" marR="0" indent="-360045"/>
            <a:r>
              <a:rPr lang="en-US" sz="1800" dirty="0" err="1">
                <a:effectLst/>
                <a:latin typeface="Times New Roman" panose="02020603050405020304" pitchFamily="18" charset="0"/>
                <a:ea typeface="Times New Roman" panose="02020603050405020304" pitchFamily="18" charset="0"/>
              </a:rPr>
              <a:t>Nikopoulou</a:t>
            </a:r>
            <a:r>
              <a:rPr lang="en-US" sz="1800" dirty="0">
                <a:effectLst/>
                <a:latin typeface="Times New Roman" panose="02020603050405020304" pitchFamily="18" charset="0"/>
                <a:ea typeface="Times New Roman" panose="02020603050405020304" pitchFamily="18" charset="0"/>
              </a:rPr>
              <a:t>, M. </a:t>
            </a:r>
            <a:r>
              <a:rPr lang="en-US" sz="1800" i="1" dirty="0">
                <a:effectLst/>
                <a:latin typeface="Times New Roman" panose="02020603050405020304" pitchFamily="18" charset="0"/>
                <a:ea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rPr>
              <a:t> (2023) ‘Determinants of digital transformation in the hospitality industry: Technological, organizational, and environmental drivers’, </a:t>
            </a:r>
            <a:r>
              <a:rPr lang="en-US" sz="1800" i="1" dirty="0">
                <a:effectLst/>
                <a:latin typeface="Times New Roman" panose="02020603050405020304" pitchFamily="18" charset="0"/>
                <a:ea typeface="Times New Roman" panose="02020603050405020304" pitchFamily="18" charset="0"/>
              </a:rPr>
              <a:t>Sustainability</a:t>
            </a:r>
            <a:r>
              <a:rPr lang="en-US" sz="1800" dirty="0">
                <a:effectLst/>
                <a:latin typeface="Times New Roman" panose="02020603050405020304" pitchFamily="18" charset="0"/>
                <a:ea typeface="Times New Roman" panose="02020603050405020304" pitchFamily="18" charset="0"/>
              </a:rPr>
              <a:t>, 15(3), p. 2736. doi:10.3390/su15032736. </a:t>
            </a:r>
          </a:p>
          <a:p>
            <a:pPr marL="360045" marR="0" indent="-360045"/>
            <a:r>
              <a:rPr lang="en-US" sz="1800" dirty="0" err="1">
                <a:effectLst/>
                <a:latin typeface="Times New Roman" panose="02020603050405020304" pitchFamily="18" charset="0"/>
                <a:ea typeface="Times New Roman" panose="02020603050405020304" pitchFamily="18" charset="0"/>
              </a:rPr>
              <a:t>Sukach</a:t>
            </a:r>
            <a:r>
              <a:rPr lang="en-US" sz="1800" dirty="0">
                <a:effectLst/>
                <a:latin typeface="Times New Roman" panose="02020603050405020304" pitchFamily="18" charset="0"/>
                <a:ea typeface="Times New Roman" panose="02020603050405020304" pitchFamily="18" charset="0"/>
              </a:rPr>
              <a:t>, O., </a:t>
            </a:r>
            <a:r>
              <a:rPr lang="en-US" sz="1800" dirty="0" err="1">
                <a:effectLst/>
                <a:latin typeface="Times New Roman" panose="02020603050405020304" pitchFamily="18" charset="0"/>
                <a:ea typeface="Times New Roman" panose="02020603050405020304" pitchFamily="18" charset="0"/>
              </a:rPr>
              <a:t>Kozlovska</a:t>
            </a:r>
            <a:r>
              <a:rPr lang="en-US" sz="1800" dirty="0">
                <a:effectLst/>
                <a:latin typeface="Times New Roman" panose="02020603050405020304" pitchFamily="18" charset="0"/>
                <a:ea typeface="Times New Roman" panose="02020603050405020304" pitchFamily="18" charset="0"/>
              </a:rPr>
              <a:t>, S. and </a:t>
            </a:r>
            <a:r>
              <a:rPr lang="en-US" sz="1800" dirty="0" err="1">
                <a:effectLst/>
                <a:latin typeface="Times New Roman" panose="02020603050405020304" pitchFamily="18" charset="0"/>
                <a:ea typeface="Times New Roman" panose="02020603050405020304" pitchFamily="18" charset="0"/>
              </a:rPr>
              <a:t>Sushko</a:t>
            </a:r>
            <a:r>
              <a:rPr lang="en-US" sz="1800" dirty="0">
                <a:effectLst/>
                <a:latin typeface="Times New Roman" panose="02020603050405020304" pitchFamily="18" charset="0"/>
                <a:ea typeface="Times New Roman" panose="02020603050405020304" pitchFamily="18" charset="0"/>
              </a:rPr>
              <a:t>, N. (2021) ‘Modern Management Technologies in the hospitality industry’, </a:t>
            </a:r>
            <a:r>
              <a:rPr lang="en-US" sz="1800" i="1" dirty="0">
                <a:effectLst/>
                <a:latin typeface="Times New Roman" panose="02020603050405020304" pitchFamily="18" charset="0"/>
                <a:ea typeface="Times New Roman" panose="02020603050405020304" pitchFamily="18" charset="0"/>
              </a:rPr>
              <a:t>Baltic Journal of Economic Studies</a:t>
            </a:r>
            <a:r>
              <a:rPr lang="en-US" sz="1800" dirty="0">
                <a:effectLst/>
                <a:latin typeface="Times New Roman" panose="02020603050405020304" pitchFamily="18" charset="0"/>
                <a:ea typeface="Times New Roman" panose="02020603050405020304" pitchFamily="18" charset="0"/>
              </a:rPr>
              <a:t>, 7(3), pp. 168–176. doi:10.30525/2256-0742/2021-7-3-168-176. </a:t>
            </a:r>
          </a:p>
          <a:p>
            <a:endParaRPr lang="en-US" dirty="0"/>
          </a:p>
        </p:txBody>
      </p:sp>
    </p:spTree>
    <p:extLst>
      <p:ext uri="{BB962C8B-B14F-4D97-AF65-F5344CB8AC3E}">
        <p14:creationId xmlns:p14="http://schemas.microsoft.com/office/powerpoint/2010/main" val="169801399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57</TotalTime>
  <Words>2246</Words>
  <Application>Microsoft Office PowerPoint</Application>
  <PresentationFormat>Widescreen</PresentationFormat>
  <Paragraphs>132</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Garamond</vt:lpstr>
      <vt:lpstr>Symbol</vt:lpstr>
      <vt:lpstr>Times New Roman</vt:lpstr>
      <vt:lpstr>Wingdings</vt:lpstr>
      <vt:lpstr>Organic</vt:lpstr>
      <vt:lpstr>Feasibility Study: HospitalityTech Expo 2024</vt:lpstr>
      <vt:lpstr>Introduction</vt:lpstr>
      <vt:lpstr>Event Concept and Rationale</vt:lpstr>
      <vt:lpstr>Target Market </vt:lpstr>
      <vt:lpstr>Demand landscape </vt:lpstr>
      <vt:lpstr>Competitive landscape</vt:lpstr>
      <vt:lpstr>Venue Selection</vt:lpstr>
      <vt:lpstr>Skills and Expertise Required for Event Staff</vt:lpstr>
      <vt:lpstr>Resources Required</vt:lpstr>
      <vt:lpstr>Financial Feasibility Analysis</vt:lpstr>
      <vt:lpstr>Continued..</vt:lpstr>
      <vt:lpstr>Conclusion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Kamal Balampu</dc:creator>
  <cp:lastModifiedBy>Kamal Balampu</cp:lastModifiedBy>
  <cp:revision>56</cp:revision>
  <dcterms:created xsi:type="dcterms:W3CDTF">2024-04-28T10:13:47Z</dcterms:created>
  <dcterms:modified xsi:type="dcterms:W3CDTF">2024-05-03T08:06:35Z</dcterms:modified>
</cp:coreProperties>
</file>