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64" r:id="rId3"/>
    <p:sldId id="265" r:id="rId4"/>
    <p:sldId id="259" r:id="rId5"/>
    <p:sldId id="263" r:id="rId6"/>
    <p:sldId id="26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4AD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7" d="100"/>
          <a:sy n="57" d="100"/>
        </p:scale>
        <p:origin x="612" y="21"/>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7FED7C-2833-4CD0-A319-A8E7EBC3097D}" type="datetimeFigureOut">
              <a:rPr lang="cy-GB" smtClean="0"/>
              <a:t>03/12/2019</a:t>
            </a:fld>
            <a:endParaRPr lang="cy-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A75830-0CDC-4ED1-BEB9-BED66E64B049}" type="slidenum">
              <a:rPr lang="cy-GB" smtClean="0"/>
              <a:t>‹#›</a:t>
            </a:fld>
            <a:endParaRPr lang="cy-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cy-GB" dirty="0"/>
          </a:p>
        </p:txBody>
      </p:sp>
      <p:sp>
        <p:nvSpPr>
          <p:cNvPr id="4" name="Slide Number Placeholder 3"/>
          <p:cNvSpPr>
            <a:spLocks noGrp="1"/>
          </p:cNvSpPr>
          <p:nvPr>
            <p:ph type="sldNum" sz="quarter" idx="10"/>
          </p:nvPr>
        </p:nvSpPr>
        <p:spPr/>
        <p:txBody>
          <a:bodyPr/>
          <a:lstStyle/>
          <a:p>
            <a:fld id="{90A75830-0CDC-4ED1-BEB9-BED66E64B049}" type="slidenum">
              <a:rPr lang="cy-GB" smtClean="0"/>
              <a:t>3</a:t>
            </a:fld>
            <a:endParaRPr lang="cy-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cy-GB" dirty="0"/>
          </a:p>
        </p:txBody>
      </p:sp>
      <p:sp>
        <p:nvSpPr>
          <p:cNvPr id="4" name="Slide Number Placeholder 3"/>
          <p:cNvSpPr>
            <a:spLocks noGrp="1"/>
          </p:cNvSpPr>
          <p:nvPr>
            <p:ph type="sldNum" sz="quarter" idx="10"/>
          </p:nvPr>
        </p:nvSpPr>
        <p:spPr/>
        <p:txBody>
          <a:bodyPr/>
          <a:lstStyle/>
          <a:p>
            <a:fld id="{90A75830-0CDC-4ED1-BEB9-BED66E64B049}" type="slidenum">
              <a:rPr lang="cy-GB" smtClean="0"/>
              <a:t>5</a:t>
            </a:fld>
            <a:endParaRPr lang="cy-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043B8BC-1FB0-484B-B0FD-F4E7A4F8723E}" type="datetimeFigureOut">
              <a:rPr lang="en-US" smtClean="0"/>
              <a:t>12/3/2019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3B8BC-1FB0-484B-B0FD-F4E7A4F8723E}" type="datetimeFigureOut">
              <a:rPr lang="en-US" smtClean="0"/>
              <a:t>12/3/2019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43B8BC-1FB0-484B-B0FD-F4E7A4F8723E}" type="datetimeFigureOut">
              <a:rPr lang="en-US" smtClean="0"/>
              <a:t>12/3/2019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043B8BC-1FB0-484B-B0FD-F4E7A4F8723E}" type="datetimeFigureOut">
              <a:rPr lang="en-US" smtClean="0"/>
              <a:t>12/3/2019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043B8BC-1FB0-484B-B0FD-F4E7A4F8723E}" type="datetimeFigureOut">
              <a:rPr lang="en-US" smtClean="0"/>
              <a:t>12/3/2019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043B8BC-1FB0-484B-B0FD-F4E7A4F8723E}" type="datetimeFigureOut">
              <a:rPr lang="en-US" smtClean="0"/>
              <a:t>12/3/2019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3B8BC-1FB0-484B-B0FD-F4E7A4F8723E}" type="datetimeFigureOut">
              <a:rPr lang="en-US" smtClean="0"/>
              <a:t>12/3/2019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43B8BC-1FB0-484B-B0FD-F4E7A4F8723E}" type="datetimeFigureOut">
              <a:rPr lang="en-US" smtClean="0"/>
              <a:t>12/3/2019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43B8BC-1FB0-484B-B0FD-F4E7A4F8723E}" type="datetimeFigureOut">
              <a:rPr lang="en-US" smtClean="0"/>
              <a:t>12/3/2019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3B8BC-1FB0-484B-B0FD-F4E7A4F8723E}" type="datetimeFigureOut">
              <a:rPr lang="en-US" smtClean="0"/>
              <a:t>12/3/2019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3B8BC-1FB0-484B-B0FD-F4E7A4F8723E}" type="datetimeFigureOut">
              <a:rPr lang="en-US" smtClean="0"/>
              <a:t>12/3/2019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B605B6-DE7C-4AD5-AB6F-C3809C11969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9000">
              <a:schemeClr val="accent6">
                <a:lumMod val="60000"/>
                <a:lumOff val="40000"/>
                <a:alpha val="27000"/>
              </a:schemeClr>
            </a:gs>
            <a:gs pos="17999">
              <a:srgbClr val="FEE7F2"/>
            </a:gs>
            <a:gs pos="36000">
              <a:srgbClr val="FAC77D"/>
            </a:gs>
            <a:gs pos="61000">
              <a:srgbClr val="FBA97D"/>
            </a:gs>
            <a:gs pos="82001">
              <a:srgbClr val="FBD49C"/>
            </a:gs>
            <a:gs pos="100000">
              <a:srgbClr val="FEE7F2"/>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43B8BC-1FB0-484B-B0FD-F4E7A4F8723E}" type="datetimeFigureOut">
              <a:rPr lang="en-US" smtClean="0"/>
              <a:t>12/3/2019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605B6-DE7C-4AD5-AB6F-C3809C11969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dn.britannica.com/93/9693-004-78E28DB4/Ivan-Petrovich-Pavlov.jp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sychestudy.com/behavioral/learning-memory/operant-conditioning.%20Last%20accessed%201/11/19" TargetMode="External"/><Relationship Id="rId2" Type="http://schemas.openxmlformats.org/officeDocument/2006/relationships/hyperlink" Target="https://www.simplypsychology.org/classical-conditioning.html.%20Last%20accessed%201/11/19" TargetMode="External"/><Relationship Id="rId1" Type="http://schemas.openxmlformats.org/officeDocument/2006/relationships/slideLayout" Target="../slideLayouts/slideLayout2.xml"/><Relationship Id="rId4" Type="http://schemas.openxmlformats.org/officeDocument/2006/relationships/hyperlink" Target="https://www.futurelearn.com/courses/what-is-a-mind/0/steps/5185.%20Last%20accessed%201/11/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Rectangle 3"/>
          <p:cNvSpPr/>
          <p:nvPr/>
        </p:nvSpPr>
        <p:spPr>
          <a:xfrm>
            <a:off x="1752600" y="838200"/>
            <a:ext cx="6019800" cy="1569660"/>
          </a:xfrm>
          <a:prstGeom prst="rect">
            <a:avLst/>
          </a:prstGeom>
          <a:noFill/>
        </p:spPr>
        <p:txBody>
          <a:bodyPr wrap="square" lIns="91440" tIns="45720" rIns="91440" bIns="45720">
            <a:spAutoFit/>
          </a:bodyPr>
          <a:lstStyle/>
          <a:p>
            <a:pPr algn="ctr"/>
            <a:r>
              <a:rPr lang="en-US" sz="32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How Operant conditioning and Classical conditioning theories can support classroom practice.</a:t>
            </a:r>
            <a:r>
              <a:rPr lang="en-US" sz="32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 </a:t>
            </a:r>
            <a:endParaRPr lang="en-US" sz="32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14344" name="Picture 8" descr="http://3.bp.blogspot.com/-bss0kRiR6xU/URgdv07g1EI/AAAAAAAAAAk/_y1qEYfiX0Q/s1600/Skinner+3.jpg"/>
          <p:cNvPicPr>
            <a:picLocks noChangeAspect="1" noChangeArrowheads="1"/>
          </p:cNvPicPr>
          <p:nvPr/>
        </p:nvPicPr>
        <p:blipFill>
          <a:blip r:embed="rId2" cstate="print"/>
          <a:srcRect/>
          <a:stretch>
            <a:fillRect/>
          </a:stretch>
        </p:blipFill>
        <p:spPr bwMode="auto">
          <a:xfrm>
            <a:off x="381000" y="3315214"/>
            <a:ext cx="2133600" cy="3205199"/>
          </a:xfrm>
          <a:prstGeom prst="rect">
            <a:avLst/>
          </a:prstGeom>
          <a:noFill/>
        </p:spPr>
      </p:pic>
      <p:pic>
        <p:nvPicPr>
          <p:cNvPr id="14346" name="Picture 10" descr="Ivan Petrovich Pavlov.">
            <a:hlinkClick r:id="rId3"/>
          </p:cNvPr>
          <p:cNvPicPr>
            <a:picLocks noChangeAspect="1" noChangeArrowheads="1"/>
          </p:cNvPicPr>
          <p:nvPr/>
        </p:nvPicPr>
        <p:blipFill>
          <a:blip r:embed="rId4" cstate="print"/>
          <a:srcRect/>
          <a:stretch>
            <a:fillRect/>
          </a:stretch>
        </p:blipFill>
        <p:spPr bwMode="auto">
          <a:xfrm>
            <a:off x="6477000" y="3429000"/>
            <a:ext cx="2200275" cy="2857500"/>
          </a:xfrm>
          <a:prstGeom prst="rect">
            <a:avLst/>
          </a:prstGeom>
          <a:noFill/>
        </p:spPr>
      </p:pic>
      <p:sp>
        <p:nvSpPr>
          <p:cNvPr id="12" name="TextBox 11"/>
          <p:cNvSpPr txBox="1"/>
          <p:nvPr/>
        </p:nvSpPr>
        <p:spPr>
          <a:xfrm flipH="1">
            <a:off x="6966530" y="6477000"/>
            <a:ext cx="1796469" cy="369332"/>
          </a:xfrm>
          <a:prstGeom prst="rect">
            <a:avLst/>
          </a:prstGeom>
          <a:noFill/>
        </p:spPr>
        <p:txBody>
          <a:bodyPr wrap="square" rtlCol="0">
            <a:spAutoFit/>
          </a:bodyPr>
          <a:lstStyle/>
          <a:p>
            <a:r>
              <a:rPr lang="cy-GB" dirty="0" smtClean="0">
                <a:solidFill>
                  <a:schemeClr val="tx2"/>
                </a:solidFill>
              </a:rPr>
              <a:t>(Gannt.W,2019)</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5800" y="533400"/>
            <a:ext cx="4800600" cy="369332"/>
          </a:xfrm>
          <a:prstGeom prst="rect">
            <a:avLst/>
          </a:prstGeom>
          <a:noFill/>
        </p:spPr>
        <p:txBody>
          <a:bodyPr wrap="square" rtlCol="0">
            <a:spAutoFit/>
          </a:bodyPr>
          <a:lstStyle/>
          <a:p>
            <a:endParaRPr lang="cy-GB" dirty="0"/>
          </a:p>
        </p:txBody>
      </p:sp>
      <p:sp>
        <p:nvSpPr>
          <p:cNvPr id="11" name="Rectangle 10"/>
          <p:cNvSpPr/>
          <p:nvPr/>
        </p:nvSpPr>
        <p:spPr>
          <a:xfrm>
            <a:off x="0" y="0"/>
            <a:ext cx="4572000" cy="35052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4572000" y="0"/>
            <a:ext cx="4572000" cy="3505200"/>
          </a:xfrm>
          <a:prstGeom prst="rect">
            <a:avLst/>
          </a:prstGeom>
          <a:gradFill>
            <a:gsLst>
              <a:gs pos="61000">
                <a:schemeClr val="accent5">
                  <a:lumMod val="60000"/>
                  <a:lumOff val="40000"/>
                  <a:alpha val="68000"/>
                </a:schemeClr>
              </a:gs>
              <a:gs pos="53000">
                <a:srgbClr val="D4DEFF"/>
              </a:gs>
              <a:gs pos="83000">
                <a:srgbClr val="D4DEFF"/>
              </a:gs>
              <a:gs pos="100000">
                <a:srgbClr val="96AB94"/>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13" name="Rectangle 12"/>
          <p:cNvSpPr/>
          <p:nvPr/>
        </p:nvSpPr>
        <p:spPr>
          <a:xfrm>
            <a:off x="0" y="3505200"/>
            <a:ext cx="4572000" cy="33528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800" dirty="0" smtClean="0">
                <a:solidFill>
                  <a:schemeClr val="accent1">
                    <a:lumMod val="50000"/>
                  </a:schemeClr>
                </a:solidFill>
                <a:latin typeface="Comic Sans MS" pitchFamily="66" charset="0"/>
              </a:rPr>
              <a:t>“</a:t>
            </a:r>
            <a:endParaRPr lang="en-US" sz="1200" dirty="0">
              <a:solidFill>
                <a:schemeClr val="accent1">
                  <a:lumMod val="50000"/>
                </a:schemeClr>
              </a:solidFill>
              <a:latin typeface="Comic Sans MS" pitchFamily="66" charset="0"/>
            </a:endParaRPr>
          </a:p>
        </p:txBody>
      </p:sp>
      <p:sp>
        <p:nvSpPr>
          <p:cNvPr id="14" name="Rectangle 13"/>
          <p:cNvSpPr/>
          <p:nvPr/>
        </p:nvSpPr>
        <p:spPr>
          <a:xfrm>
            <a:off x="0" y="0"/>
            <a:ext cx="4572000" cy="4343400"/>
          </a:xfrm>
          <a:prstGeom prst="rect">
            <a:avLst/>
          </a:prstGeom>
          <a:gradFill flip="none" rotWithShape="1">
            <a:gsLst>
              <a:gs pos="0">
                <a:srgbClr val="FFCCFF">
                  <a:shade val="30000"/>
                  <a:satMod val="115000"/>
                </a:srgbClr>
              </a:gs>
              <a:gs pos="50000">
                <a:srgbClr val="FFCCFF">
                  <a:shade val="67500"/>
                  <a:satMod val="115000"/>
                </a:srgbClr>
              </a:gs>
              <a:gs pos="100000">
                <a:srgbClr val="FFCCFF">
                  <a:shade val="100000"/>
                  <a:satMod val="115000"/>
                </a:srgbClr>
              </a:gs>
            </a:gsLst>
            <a:path path="circle">
              <a:fillToRect l="100000" b="100000"/>
            </a:path>
            <a:tileRect t="-100000" r="-10000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solidFill>
                  <a:schemeClr val="accent1">
                    <a:lumMod val="50000"/>
                  </a:schemeClr>
                </a:solidFill>
                <a:latin typeface="Comic Sans MS" pitchFamily="66" charset="0"/>
              </a:rPr>
              <a:t>This presentation will discuss two theories, how they were discovered and adapted to use in educational settings. The first theory is Operant Conditioning.</a:t>
            </a:r>
          </a:p>
          <a:p>
            <a:endParaRPr lang="en-US" dirty="0">
              <a:solidFill>
                <a:schemeClr val="accent1">
                  <a:lumMod val="50000"/>
                </a:schemeClr>
              </a:solidFill>
              <a:latin typeface="Comic Sans MS" pitchFamily="66" charset="0"/>
            </a:endParaRPr>
          </a:p>
          <a:p>
            <a:r>
              <a:rPr lang="en-US" dirty="0" smtClean="0">
                <a:solidFill>
                  <a:schemeClr val="accent1">
                    <a:lumMod val="50000"/>
                  </a:schemeClr>
                </a:solidFill>
                <a:latin typeface="Comic Sans MS" pitchFamily="66" charset="0"/>
              </a:rPr>
              <a:t>Operant conditioning is a theory created by </a:t>
            </a:r>
            <a:r>
              <a:rPr lang="en-US" dirty="0" err="1" smtClean="0">
                <a:solidFill>
                  <a:schemeClr val="accent1">
                    <a:lumMod val="50000"/>
                  </a:schemeClr>
                </a:solidFill>
                <a:latin typeface="Comic Sans MS" pitchFamily="66" charset="0"/>
              </a:rPr>
              <a:t>B.F.Skinner</a:t>
            </a:r>
            <a:r>
              <a:rPr lang="en-US" dirty="0" smtClean="0">
                <a:solidFill>
                  <a:schemeClr val="accent1">
                    <a:lumMod val="50000"/>
                  </a:schemeClr>
                </a:solidFill>
                <a:latin typeface="Comic Sans MS" pitchFamily="66" charset="0"/>
              </a:rPr>
              <a:t>, an </a:t>
            </a:r>
            <a:r>
              <a:rPr lang="en-US" dirty="0" smtClean="0"/>
              <a:t> </a:t>
            </a:r>
            <a:r>
              <a:rPr lang="en-US" dirty="0" smtClean="0">
                <a:solidFill>
                  <a:srgbClr val="002060"/>
                </a:solidFill>
                <a:latin typeface="Comic Sans MS" pitchFamily="66" charset="0"/>
              </a:rPr>
              <a:t>American psychologist</a:t>
            </a:r>
            <a:r>
              <a:rPr lang="en-US" dirty="0" smtClean="0">
                <a:solidFill>
                  <a:srgbClr val="002060"/>
                </a:solidFill>
              </a:rPr>
              <a:t>. H</a:t>
            </a:r>
            <a:r>
              <a:rPr lang="en-US" dirty="0" smtClean="0">
                <a:solidFill>
                  <a:schemeClr val="accent1">
                    <a:lumMod val="50000"/>
                  </a:schemeClr>
                </a:solidFill>
                <a:latin typeface="Comic Sans MS" pitchFamily="66" charset="0"/>
              </a:rPr>
              <a:t>is work was based on Thorndike's ‘law of effect.’ The principle of the theory was  that if </a:t>
            </a:r>
            <a:r>
              <a:rPr lang="cy-GB" dirty="0" smtClean="0">
                <a:solidFill>
                  <a:schemeClr val="accent1">
                    <a:lumMod val="50000"/>
                  </a:schemeClr>
                </a:solidFill>
                <a:latin typeface="Comic Sans MS" pitchFamily="66" charset="0"/>
              </a:rPr>
              <a:t>behaviour</a:t>
            </a:r>
            <a:r>
              <a:rPr lang="en-US" dirty="0" smtClean="0">
                <a:solidFill>
                  <a:schemeClr val="accent1">
                    <a:lumMod val="50000"/>
                  </a:schemeClr>
                </a:solidFill>
                <a:latin typeface="Comic Sans MS" pitchFamily="66" charset="0"/>
              </a:rPr>
              <a:t> is followed by pleasant consequences  it is likely to be repeated, and </a:t>
            </a:r>
            <a:r>
              <a:rPr lang="cy-GB" dirty="0" smtClean="0">
                <a:solidFill>
                  <a:schemeClr val="accent1">
                    <a:lumMod val="50000"/>
                  </a:schemeClr>
                </a:solidFill>
                <a:latin typeface="Comic Sans MS" pitchFamily="66" charset="0"/>
              </a:rPr>
              <a:t>behaviour</a:t>
            </a:r>
            <a:r>
              <a:rPr lang="en-US" dirty="0" smtClean="0">
                <a:solidFill>
                  <a:schemeClr val="accent1">
                    <a:lumMod val="50000"/>
                  </a:schemeClr>
                </a:solidFill>
                <a:latin typeface="Comic Sans MS" pitchFamily="66" charset="0"/>
              </a:rPr>
              <a:t> followed by unpleasant consequences is less likely to be repeated.’</a:t>
            </a:r>
            <a:endParaRPr lang="en-US" dirty="0">
              <a:solidFill>
                <a:schemeClr val="accent1">
                  <a:lumMod val="50000"/>
                </a:schemeClr>
              </a:solidFill>
              <a:latin typeface="Comic Sans MS" pitchFamily="66" charset="0"/>
            </a:endParaRPr>
          </a:p>
        </p:txBody>
      </p:sp>
      <p:sp>
        <p:nvSpPr>
          <p:cNvPr id="15" name="Rectangle 14"/>
          <p:cNvSpPr/>
          <p:nvPr/>
        </p:nvSpPr>
        <p:spPr>
          <a:xfrm>
            <a:off x="4572000" y="3200400"/>
            <a:ext cx="4572000" cy="36576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6" name="Rectangle 15"/>
          <p:cNvSpPr/>
          <p:nvPr/>
        </p:nvSpPr>
        <p:spPr>
          <a:xfrm>
            <a:off x="0" y="4495800"/>
            <a:ext cx="4572000" cy="2123658"/>
          </a:xfrm>
          <a:prstGeom prst="rect">
            <a:avLst/>
          </a:prstGeom>
        </p:spPr>
        <p:txBody>
          <a:bodyPr>
            <a:spAutoFit/>
          </a:bodyPr>
          <a:lstStyle/>
          <a:p>
            <a:pPr lvl="0" fontAlgn="base">
              <a:spcBef>
                <a:spcPct val="0"/>
              </a:spcBef>
              <a:spcAft>
                <a:spcPct val="0"/>
              </a:spcAft>
            </a:pPr>
            <a:r>
              <a:rPr kumimoji="0" lang="en-US" sz="1200"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B.F. Skinner conducted an experiment on a rat, he placed it inside the Skinner box. At first the rat didn’t move but once it began to adapt to the environment it moved around the box, inside was a lever once the rat touched it food dropped into the box. The rat ate the food and explored again, every time Skinner suspected the rat would be hungry again the rat pressed the lever. Each time Skinner attempted the experiment the same thing happened.. According to Skinner “after a while, the hungry rat immediately pressed the lever once it was placed in the box. Then the conditioning was deemed to be complete.</a:t>
            </a:r>
            <a:endParaRPr kumimoji="0" lang="en-US" sz="1200" strike="noStrike" cap="none" normalizeH="0" baseline="0" dirty="0" smtClean="0">
              <a:ln>
                <a:noFill/>
              </a:ln>
              <a:solidFill>
                <a:srgbClr val="002060"/>
              </a:solidFill>
              <a:effectLst/>
              <a:latin typeface="Comic Sans MS" pitchFamily="66" charset="0"/>
              <a:cs typeface="Arial" pitchFamily="34" charset="0"/>
            </a:endParaRPr>
          </a:p>
        </p:txBody>
      </p:sp>
      <p:sp>
        <p:nvSpPr>
          <p:cNvPr id="17" name="Rectangle 16"/>
          <p:cNvSpPr/>
          <p:nvPr/>
        </p:nvSpPr>
        <p:spPr>
          <a:xfrm>
            <a:off x="4876800" y="0"/>
            <a:ext cx="3952210" cy="1754326"/>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Operant Conditioning </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9" name="TextBox 18"/>
          <p:cNvSpPr txBox="1"/>
          <p:nvPr/>
        </p:nvSpPr>
        <p:spPr>
          <a:xfrm>
            <a:off x="5334000" y="1752600"/>
            <a:ext cx="3581400" cy="1477328"/>
          </a:xfrm>
          <a:prstGeom prst="rect">
            <a:avLst/>
          </a:prstGeom>
          <a:noFill/>
        </p:spPr>
        <p:txBody>
          <a:bodyPr wrap="square" rtlCol="0">
            <a:spAutoFit/>
          </a:bodyPr>
          <a:lstStyle/>
          <a:p>
            <a:r>
              <a:rPr lang="en-GB" dirty="0" smtClean="0">
                <a:solidFill>
                  <a:schemeClr val="accent1">
                    <a:lumMod val="50000"/>
                  </a:schemeClr>
                </a:solidFill>
                <a:latin typeface="Comic Sans MS" pitchFamily="66" charset="0"/>
              </a:rPr>
              <a:t>”Through operant conditioning, an individual makes an association between a particular behaviour and a consequence.” (</a:t>
            </a:r>
            <a:r>
              <a:rPr lang="en-GB" dirty="0" err="1" smtClean="0">
                <a:solidFill>
                  <a:schemeClr val="accent1">
                    <a:lumMod val="50000"/>
                  </a:schemeClr>
                </a:solidFill>
                <a:latin typeface="Comic Sans MS" pitchFamily="66" charset="0"/>
              </a:rPr>
              <a:t>Mcloed</a:t>
            </a:r>
            <a:r>
              <a:rPr lang="en-GB" dirty="0" smtClean="0">
                <a:solidFill>
                  <a:schemeClr val="accent1">
                    <a:lumMod val="50000"/>
                  </a:schemeClr>
                </a:solidFill>
                <a:latin typeface="Comic Sans MS" pitchFamily="66" charset="0"/>
              </a:rPr>
              <a:t>, 2018)</a:t>
            </a:r>
            <a:endParaRPr lang="en-US" dirty="0">
              <a:solidFill>
                <a:schemeClr val="accent1">
                  <a:lumMod val="50000"/>
                </a:schemeClr>
              </a:solidFill>
              <a:latin typeface="Comic Sans MS" pitchFamily="66" charset="0"/>
            </a:endParaRPr>
          </a:p>
        </p:txBody>
      </p:sp>
      <p:pic>
        <p:nvPicPr>
          <p:cNvPr id="22" name="Picture 3" descr="B F Skinner experiment"/>
          <p:cNvPicPr>
            <a:picLocks noChangeAspect="1" noChangeArrowheads="1"/>
          </p:cNvPicPr>
          <p:nvPr/>
        </p:nvPicPr>
        <p:blipFill>
          <a:blip r:embed="rId2" cstate="print"/>
          <a:srcRect/>
          <a:stretch>
            <a:fillRect/>
          </a:stretch>
        </p:blipFill>
        <p:spPr bwMode="auto">
          <a:xfrm>
            <a:off x="4953000" y="3505200"/>
            <a:ext cx="2070100" cy="2086497"/>
          </a:xfrm>
          <a:prstGeom prst="rect">
            <a:avLst/>
          </a:prstGeom>
          <a:noFill/>
        </p:spPr>
      </p:pic>
      <p:sp>
        <p:nvSpPr>
          <p:cNvPr id="23" name="TextBox 22"/>
          <p:cNvSpPr txBox="1"/>
          <p:nvPr/>
        </p:nvSpPr>
        <p:spPr>
          <a:xfrm>
            <a:off x="4648200" y="5715000"/>
            <a:ext cx="4343400" cy="1200329"/>
          </a:xfrm>
          <a:prstGeom prst="rect">
            <a:avLst/>
          </a:prstGeom>
          <a:noFill/>
        </p:spPr>
        <p:txBody>
          <a:bodyPr wrap="square" rtlCol="0">
            <a:spAutoFit/>
          </a:bodyPr>
          <a:lstStyle/>
          <a:p>
            <a:r>
              <a:rPr lang="en-GB" dirty="0" smtClean="0">
                <a:solidFill>
                  <a:schemeClr val="tx2"/>
                </a:solidFill>
              </a:rPr>
              <a:t>“The </a:t>
            </a:r>
            <a:r>
              <a:rPr lang="en-GB" dirty="0">
                <a:solidFill>
                  <a:schemeClr val="tx2"/>
                </a:solidFill>
              </a:rPr>
              <a:t>experiment is also known as Instrumental Conditioning Learning as the response is instrumental in getting food</a:t>
            </a:r>
            <a:r>
              <a:rPr lang="en-GB" dirty="0" smtClean="0">
                <a:solidFill>
                  <a:schemeClr val="tx2"/>
                </a:solidFill>
              </a:rPr>
              <a:t>.” (</a:t>
            </a:r>
            <a:r>
              <a:rPr lang="en-GB" dirty="0" err="1" smtClean="0">
                <a:solidFill>
                  <a:schemeClr val="tx2"/>
                </a:solidFill>
              </a:rPr>
              <a:t>Shreshtha.P</a:t>
            </a:r>
            <a:r>
              <a:rPr lang="en-GB" dirty="0" smtClean="0">
                <a:solidFill>
                  <a:schemeClr val="tx2"/>
                </a:solidFill>
              </a:rPr>
              <a:t>, 2017 )</a:t>
            </a:r>
            <a:endParaRPr lang="cy-GB" dirty="0">
              <a:solidFill>
                <a:schemeClr val="tx2"/>
              </a:solidFill>
            </a:endParaRPr>
          </a:p>
        </p:txBody>
      </p:sp>
      <p:sp>
        <p:nvSpPr>
          <p:cNvPr id="24" name="TextBox 23"/>
          <p:cNvSpPr txBox="1"/>
          <p:nvPr/>
        </p:nvSpPr>
        <p:spPr>
          <a:xfrm>
            <a:off x="6934200" y="4191000"/>
            <a:ext cx="2209800" cy="369332"/>
          </a:xfrm>
          <a:prstGeom prst="rect">
            <a:avLst/>
          </a:prstGeom>
          <a:noFill/>
        </p:spPr>
        <p:txBody>
          <a:bodyPr wrap="square" rtlCol="0">
            <a:spAutoFit/>
          </a:bodyPr>
          <a:lstStyle/>
          <a:p>
            <a:r>
              <a:rPr lang="en-GB" dirty="0" smtClean="0">
                <a:solidFill>
                  <a:schemeClr val="tx2"/>
                </a:solidFill>
              </a:rPr>
              <a:t>(Shreshtha.P,2017) </a:t>
            </a:r>
            <a:endParaRPr lang="cy-GB" dirty="0">
              <a:solidFill>
                <a:schemeClr val="tx2"/>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5800" y="533400"/>
            <a:ext cx="4800600" cy="369332"/>
          </a:xfrm>
          <a:prstGeom prst="rect">
            <a:avLst/>
          </a:prstGeom>
          <a:noFill/>
        </p:spPr>
        <p:txBody>
          <a:bodyPr wrap="square" rtlCol="0">
            <a:spAutoFit/>
          </a:bodyPr>
          <a:lstStyle/>
          <a:p>
            <a:endParaRPr lang="cy-GB" dirty="0"/>
          </a:p>
        </p:txBody>
      </p:sp>
      <p:sp>
        <p:nvSpPr>
          <p:cNvPr id="11" name="Rectangle 10"/>
          <p:cNvSpPr/>
          <p:nvPr/>
        </p:nvSpPr>
        <p:spPr>
          <a:xfrm>
            <a:off x="0" y="0"/>
            <a:ext cx="4572000" cy="35052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4572000" y="0"/>
            <a:ext cx="4572000" cy="6858000"/>
          </a:xfrm>
          <a:prstGeom prst="rect">
            <a:avLst/>
          </a:prstGeom>
          <a:gradFill>
            <a:gsLst>
              <a:gs pos="61000">
                <a:schemeClr val="accent5">
                  <a:lumMod val="60000"/>
                  <a:lumOff val="40000"/>
                  <a:alpha val="68000"/>
                </a:schemeClr>
              </a:gs>
              <a:gs pos="53000">
                <a:srgbClr val="D4DEFF"/>
              </a:gs>
              <a:gs pos="83000">
                <a:srgbClr val="D4DEFF"/>
              </a:gs>
              <a:gs pos="100000">
                <a:srgbClr val="96AB94"/>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200" dirty="0">
              <a:solidFill>
                <a:schemeClr val="tx2">
                  <a:lumMod val="75000"/>
                </a:schemeClr>
              </a:solidFill>
              <a:latin typeface="Comic Sans MS" pitchFamily="66" charset="0"/>
            </a:endParaRPr>
          </a:p>
        </p:txBody>
      </p:sp>
      <p:sp>
        <p:nvSpPr>
          <p:cNvPr id="14" name="Rectangle 13"/>
          <p:cNvSpPr/>
          <p:nvPr/>
        </p:nvSpPr>
        <p:spPr>
          <a:xfrm>
            <a:off x="0" y="0"/>
            <a:ext cx="4572000" cy="5486400"/>
          </a:xfrm>
          <a:prstGeom prst="rect">
            <a:avLst/>
          </a:prstGeom>
          <a:gradFill flip="none" rotWithShape="1">
            <a:gsLst>
              <a:gs pos="0">
                <a:srgbClr val="FFCCFF">
                  <a:shade val="30000"/>
                  <a:satMod val="115000"/>
                </a:srgbClr>
              </a:gs>
              <a:gs pos="50000">
                <a:srgbClr val="FFCCFF">
                  <a:shade val="67500"/>
                  <a:satMod val="115000"/>
                </a:srgbClr>
              </a:gs>
              <a:gs pos="100000">
                <a:srgbClr val="FFCCFF">
                  <a:shade val="100000"/>
                  <a:satMod val="115000"/>
                </a:srgbClr>
              </a:gs>
            </a:gsLst>
            <a:path path="circle">
              <a:fillToRect l="100000" b="100000"/>
            </a:path>
            <a:tileRect t="-100000" r="-10000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dirty="0">
              <a:solidFill>
                <a:srgbClr val="002060"/>
              </a:solidFill>
              <a:latin typeface="Comic Sans MS" pitchFamily="66" charset="0"/>
            </a:endParaRPr>
          </a:p>
        </p:txBody>
      </p:sp>
      <p:sp>
        <p:nvSpPr>
          <p:cNvPr id="17" name="Rectangle 16"/>
          <p:cNvSpPr/>
          <p:nvPr/>
        </p:nvSpPr>
        <p:spPr>
          <a:xfrm>
            <a:off x="1828800" y="0"/>
            <a:ext cx="6543010"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Operant Conditioning </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3" name="Rectangle 12"/>
          <p:cNvSpPr/>
          <p:nvPr/>
        </p:nvSpPr>
        <p:spPr>
          <a:xfrm>
            <a:off x="0" y="5334000"/>
            <a:ext cx="4572000" cy="15240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1200" dirty="0">
              <a:solidFill>
                <a:schemeClr val="tx2">
                  <a:lumMod val="75000"/>
                </a:schemeClr>
              </a:solidFill>
              <a:latin typeface="Comic Sans MS" pitchFamily="66" charset="0"/>
            </a:endParaRPr>
          </a:p>
        </p:txBody>
      </p:sp>
      <p:sp>
        <p:nvSpPr>
          <p:cNvPr id="18" name="Rectangle 17"/>
          <p:cNvSpPr/>
          <p:nvPr/>
        </p:nvSpPr>
        <p:spPr>
          <a:xfrm>
            <a:off x="4572000" y="914400"/>
            <a:ext cx="4572000" cy="4832092"/>
          </a:xfrm>
          <a:prstGeom prst="rect">
            <a:avLst/>
          </a:prstGeom>
        </p:spPr>
        <p:txBody>
          <a:bodyPr wrap="square">
            <a:spAutoFit/>
          </a:bodyPr>
          <a:lstStyle/>
          <a:p>
            <a:pPr lvl="0" fontAlgn="base">
              <a:spcBef>
                <a:spcPct val="0"/>
              </a:spcBef>
              <a:spcAft>
                <a:spcPct val="0"/>
              </a:spcAft>
            </a:pPr>
            <a:r>
              <a:rPr kumimoji="0" lang="en-US" sz="1400" b="0" i="0" u="none"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Positive reinforcements in a school setting are essential, it encourages children to remain on task and motivated. Depending on the ability of the pupil and the setting the rewards will differ. Some individuals  receive only verbal praise, often rewards at the end of the week is a popular reward system where the pupils choose something for their </a:t>
            </a:r>
            <a:r>
              <a:rPr lang="en-US" sz="1400" dirty="0">
                <a:solidFill>
                  <a:srgbClr val="002060"/>
                </a:solidFill>
                <a:latin typeface="Comic Sans MS" pitchFamily="66" charset="0"/>
                <a:ea typeface="Calibri" pitchFamily="34" charset="0"/>
                <a:cs typeface="Times New Roman" pitchFamily="18" charset="0"/>
              </a:rPr>
              <a:t>‘</a:t>
            </a:r>
            <a:r>
              <a:rPr kumimoji="0" lang="en-US" sz="1400" b="0" i="0" u="none"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golden/free time'. This is great if it works well for that child and they are able to understand that they are working all week towards that, however some individuals will be unable to wait and/or understand and may need immediate or sooner rewards. Often first/then boards are used which have visual pictures on of the </a:t>
            </a:r>
            <a:r>
              <a:rPr lang="en-US" sz="1400" dirty="0">
                <a:solidFill>
                  <a:srgbClr val="002060"/>
                </a:solidFill>
                <a:latin typeface="Comic Sans MS" pitchFamily="66" charset="0"/>
                <a:ea typeface="Calibri" pitchFamily="34" charset="0"/>
                <a:cs typeface="Times New Roman" pitchFamily="18" charset="0"/>
              </a:rPr>
              <a:t>‘</a:t>
            </a:r>
            <a:r>
              <a:rPr kumimoji="0" lang="en-US" sz="1400" b="0" i="0" u="none"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work</a:t>
            </a:r>
            <a:r>
              <a:rPr lang="en-US" sz="1400" dirty="0">
                <a:solidFill>
                  <a:srgbClr val="002060"/>
                </a:solidFill>
                <a:latin typeface="Comic Sans MS" pitchFamily="66" charset="0"/>
                <a:ea typeface="Calibri" pitchFamily="34" charset="0"/>
                <a:cs typeface="Times New Roman" pitchFamily="18" charset="0"/>
              </a:rPr>
              <a:t>’</a:t>
            </a:r>
            <a:r>
              <a:rPr kumimoji="0" lang="en-US" sz="1400" b="0" i="0" u="none"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 symbol and then their choice of reward under </a:t>
            </a:r>
            <a:r>
              <a:rPr lang="en-US" sz="1400" dirty="0">
                <a:solidFill>
                  <a:srgbClr val="002060"/>
                </a:solidFill>
                <a:latin typeface="Comic Sans MS" pitchFamily="66" charset="0"/>
                <a:ea typeface="Calibri" pitchFamily="34" charset="0"/>
                <a:cs typeface="Times New Roman" pitchFamily="18" charset="0"/>
              </a:rPr>
              <a:t>‘</a:t>
            </a:r>
            <a:r>
              <a:rPr kumimoji="0" lang="en-US" sz="1400" b="0" i="0" u="none"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then</a:t>
            </a:r>
            <a:r>
              <a:rPr lang="en-US" sz="1400" dirty="0">
                <a:solidFill>
                  <a:srgbClr val="002060"/>
                </a:solidFill>
                <a:latin typeface="Comic Sans MS" pitchFamily="66" charset="0"/>
                <a:ea typeface="Calibri" pitchFamily="34" charset="0"/>
                <a:cs typeface="Times New Roman" pitchFamily="18" charset="0"/>
              </a:rPr>
              <a:t>’</a:t>
            </a:r>
            <a:r>
              <a:rPr kumimoji="0" lang="en-US" sz="1400" b="0" i="0" u="none" strike="noStrike" cap="none" normalizeH="0" baseline="0" dirty="0" smtClean="0">
                <a:ln>
                  <a:noFill/>
                </a:ln>
                <a:solidFill>
                  <a:srgbClr val="002060"/>
                </a:solidFill>
                <a:effectLst/>
                <a:latin typeface="Comic Sans MS" pitchFamily="66" charset="0"/>
                <a:ea typeface="Calibri" pitchFamily="34" charset="0"/>
                <a:cs typeface="Times New Roman" pitchFamily="18" charset="0"/>
              </a:rPr>
              <a:t> this gives them a visual reminder of what they are working towards and can be used well as a motivator. Other reward systems such as token boards/coins can be successful, again being differentiated for the individuals needs. After receiving the reward the pupil learn that if they do the work they get their reward  which is positive reinforcement.</a:t>
            </a:r>
            <a:endParaRPr kumimoji="0" lang="en-US" sz="1400" b="0" i="0" u="none" strike="noStrike" cap="none" normalizeH="0" baseline="0" dirty="0" smtClean="0">
              <a:ln>
                <a:noFill/>
              </a:ln>
              <a:solidFill>
                <a:srgbClr val="002060"/>
              </a:solidFill>
              <a:effectLst/>
              <a:latin typeface="Comic Sans MS" pitchFamily="66" charset="0"/>
              <a:cs typeface="Arial" pitchFamily="34" charset="0"/>
            </a:endParaRPr>
          </a:p>
        </p:txBody>
      </p:sp>
      <p:pic>
        <p:nvPicPr>
          <p:cNvPr id="20489" name="Picture 9" descr="See the source image"/>
          <p:cNvPicPr>
            <a:picLocks noChangeAspect="1" noChangeArrowheads="1"/>
          </p:cNvPicPr>
          <p:nvPr/>
        </p:nvPicPr>
        <p:blipFill>
          <a:blip r:embed="rId3" cstate="print"/>
          <a:srcRect/>
          <a:stretch>
            <a:fillRect/>
          </a:stretch>
        </p:blipFill>
        <p:spPr bwMode="auto">
          <a:xfrm>
            <a:off x="4876800" y="5791200"/>
            <a:ext cx="1631302" cy="1066800"/>
          </a:xfrm>
          <a:prstGeom prst="rect">
            <a:avLst/>
          </a:prstGeom>
          <a:noFill/>
        </p:spPr>
      </p:pic>
      <p:sp>
        <p:nvSpPr>
          <p:cNvPr id="20" name="TextBox 19"/>
          <p:cNvSpPr txBox="1"/>
          <p:nvPr/>
        </p:nvSpPr>
        <p:spPr>
          <a:xfrm>
            <a:off x="304800" y="609600"/>
            <a:ext cx="3124200" cy="369332"/>
          </a:xfrm>
          <a:prstGeom prst="rect">
            <a:avLst/>
          </a:prstGeom>
          <a:noFill/>
        </p:spPr>
        <p:txBody>
          <a:bodyPr wrap="square" rtlCol="0">
            <a:spAutoFit/>
          </a:bodyPr>
          <a:lstStyle/>
          <a:p>
            <a:endParaRPr lang="cy-GB" dirty="0"/>
          </a:p>
        </p:txBody>
      </p:sp>
      <p:sp>
        <p:nvSpPr>
          <p:cNvPr id="22" name="TextBox 21"/>
          <p:cNvSpPr txBox="1"/>
          <p:nvPr/>
        </p:nvSpPr>
        <p:spPr>
          <a:xfrm>
            <a:off x="228600" y="762000"/>
            <a:ext cx="4038600" cy="1938992"/>
          </a:xfrm>
          <a:prstGeom prst="rect">
            <a:avLst/>
          </a:prstGeom>
          <a:noFill/>
        </p:spPr>
        <p:txBody>
          <a:bodyPr wrap="square" rtlCol="0">
            <a:spAutoFit/>
          </a:bodyPr>
          <a:lstStyle/>
          <a:p>
            <a:r>
              <a:rPr lang="en-GB" sz="1200" dirty="0" smtClean="0">
                <a:solidFill>
                  <a:srgbClr val="002060"/>
                </a:solidFill>
                <a:latin typeface="Comic Sans MS" pitchFamily="66" charset="0"/>
              </a:rPr>
              <a:t>“Skinner separated behaviours into two different types:</a:t>
            </a:r>
          </a:p>
          <a:p>
            <a:r>
              <a:rPr lang="en-GB" sz="1200" dirty="0" smtClean="0">
                <a:solidFill>
                  <a:srgbClr val="002060"/>
                </a:solidFill>
                <a:latin typeface="Comic Sans MS" pitchFamily="66" charset="0"/>
              </a:rPr>
              <a:t>Respondent behaviour – Often called Pavlovian behaviour, these behaviours are the direct result of a stimulation and are subconscious, like a dog salivating when food is presented.</a:t>
            </a:r>
          </a:p>
          <a:p>
            <a:r>
              <a:rPr lang="en-GB" sz="1200" dirty="0" smtClean="0">
                <a:solidFill>
                  <a:srgbClr val="002060"/>
                </a:solidFill>
                <a:latin typeface="Comic Sans MS" pitchFamily="66" charset="0"/>
              </a:rPr>
              <a:t>Operant behaviour – Behaviours that are not initially induced by any particular stimulus, but which may be reinforced by environmental conditioning over time.”</a:t>
            </a:r>
          </a:p>
          <a:p>
            <a:r>
              <a:rPr lang="en-GB" sz="1200" dirty="0" smtClean="0">
                <a:solidFill>
                  <a:srgbClr val="002060"/>
                </a:solidFill>
                <a:latin typeface="Comic Sans MS" pitchFamily="66" charset="0"/>
              </a:rPr>
              <a:t>(Dr.Dorsey,2019)</a:t>
            </a:r>
            <a:endParaRPr lang="en-GB" sz="1200" dirty="0">
              <a:solidFill>
                <a:srgbClr val="002060"/>
              </a:solidFill>
              <a:latin typeface="Comic Sans MS" pitchFamily="66" charset="0"/>
            </a:endParaRPr>
          </a:p>
        </p:txBody>
      </p:sp>
      <p:sp>
        <p:nvSpPr>
          <p:cNvPr id="23" name="TextBox 22"/>
          <p:cNvSpPr txBox="1"/>
          <p:nvPr/>
        </p:nvSpPr>
        <p:spPr>
          <a:xfrm>
            <a:off x="381000" y="5410200"/>
            <a:ext cx="3810000" cy="1384995"/>
          </a:xfrm>
          <a:prstGeom prst="rect">
            <a:avLst/>
          </a:prstGeom>
          <a:noFill/>
        </p:spPr>
        <p:txBody>
          <a:bodyPr wrap="square" rtlCol="0">
            <a:spAutoFit/>
          </a:bodyPr>
          <a:lstStyle/>
          <a:p>
            <a:r>
              <a:rPr lang="en-GB" sz="1200" dirty="0">
                <a:solidFill>
                  <a:schemeClr val="tx2"/>
                </a:solidFill>
                <a:latin typeface="Comic Sans MS" pitchFamily="66" charset="0"/>
              </a:rPr>
              <a:t/>
            </a:r>
            <a:br>
              <a:rPr lang="en-GB" sz="1200" dirty="0">
                <a:solidFill>
                  <a:schemeClr val="tx2"/>
                </a:solidFill>
                <a:latin typeface="Comic Sans MS" pitchFamily="66" charset="0"/>
              </a:rPr>
            </a:br>
            <a:endParaRPr lang="en-GB" sz="1200" dirty="0">
              <a:solidFill>
                <a:schemeClr val="tx2"/>
              </a:solidFill>
              <a:latin typeface="Comic Sans MS" pitchFamily="66" charset="0"/>
            </a:endParaRPr>
          </a:p>
          <a:p>
            <a:r>
              <a:rPr lang="en-GB" sz="1200" dirty="0" smtClean="0">
                <a:solidFill>
                  <a:schemeClr val="tx2"/>
                </a:solidFill>
                <a:latin typeface="Comic Sans MS" pitchFamily="66" charset="0"/>
              </a:rPr>
              <a:t>“Using </a:t>
            </a:r>
            <a:r>
              <a:rPr lang="en-GB" sz="1200" dirty="0">
                <a:solidFill>
                  <a:schemeClr val="tx2"/>
                </a:solidFill>
                <a:latin typeface="Comic Sans MS" pitchFamily="66" charset="0"/>
              </a:rPr>
              <a:t>a token board system provides children with visual information about “how and when” to earn their </a:t>
            </a:r>
            <a:r>
              <a:rPr lang="en-GB" sz="1200" dirty="0" smtClean="0">
                <a:solidFill>
                  <a:schemeClr val="tx2"/>
                </a:solidFill>
                <a:latin typeface="Comic Sans MS" pitchFamily="66" charset="0"/>
              </a:rPr>
              <a:t>reinforcer </a:t>
            </a:r>
            <a:r>
              <a:rPr lang="en-GB" sz="1200" dirty="0">
                <a:solidFill>
                  <a:schemeClr val="tx2"/>
                </a:solidFill>
                <a:latin typeface="Comic Sans MS" pitchFamily="66" charset="0"/>
              </a:rPr>
              <a:t>and allows them to see the consequence of low effort, disruptive </a:t>
            </a:r>
            <a:r>
              <a:rPr lang="en-GB" sz="1200" dirty="0" smtClean="0">
                <a:solidFill>
                  <a:schemeClr val="tx2"/>
                </a:solidFill>
                <a:latin typeface="Comic Sans MS" pitchFamily="66" charset="0"/>
              </a:rPr>
              <a:t>behaviours.”(Meadows,2011)</a:t>
            </a:r>
            <a:endParaRPr lang="cy-GB" sz="1200" dirty="0">
              <a:solidFill>
                <a:schemeClr val="tx2"/>
              </a:solidFill>
              <a:latin typeface="Comic Sans MS" pitchFamily="66" charset="0"/>
            </a:endParaRPr>
          </a:p>
        </p:txBody>
      </p:sp>
      <p:sp>
        <p:nvSpPr>
          <p:cNvPr id="24" name="TextBox 23"/>
          <p:cNvSpPr txBox="1"/>
          <p:nvPr/>
        </p:nvSpPr>
        <p:spPr>
          <a:xfrm>
            <a:off x="228600" y="2743200"/>
            <a:ext cx="3657600" cy="2492990"/>
          </a:xfrm>
          <a:prstGeom prst="rect">
            <a:avLst/>
          </a:prstGeom>
          <a:noFill/>
        </p:spPr>
        <p:txBody>
          <a:bodyPr wrap="square" rtlCol="0">
            <a:spAutoFit/>
          </a:bodyPr>
          <a:lstStyle/>
          <a:p>
            <a:r>
              <a:rPr lang="en-US" sz="1200" dirty="0" smtClean="0">
                <a:solidFill>
                  <a:schemeClr val="tx2">
                    <a:lumMod val="75000"/>
                  </a:schemeClr>
                </a:solidFill>
                <a:latin typeface="Comic Sans MS" pitchFamily="66" charset="0"/>
              </a:rPr>
              <a:t>Skinner added the word ‘reinforcement’ into the law of effect his reasoning was that behaviour which Is reinforced is often repeated whereas behaviour which is not reinforced can being extinguished. </a:t>
            </a:r>
          </a:p>
          <a:p>
            <a:r>
              <a:rPr lang="en-US" sz="1200" dirty="0" smtClean="0">
                <a:solidFill>
                  <a:schemeClr val="tx2">
                    <a:lumMod val="75000"/>
                  </a:schemeClr>
                </a:solidFill>
                <a:latin typeface="Comic Sans MS" pitchFamily="66" charset="0"/>
              </a:rPr>
              <a:t>This theory links to ABA ( Applied behaviour analysis) which is a way of learning used in ALN settings that uses positive reinforcement, and believes that reinforcing positive behaviour encourages it to be repeated and ignoring unwanted behaviours but giving rewards for positive behaviours encourages the person to repeat the positive for the reward. </a:t>
            </a:r>
            <a:endParaRPr lang="cy-GB" sz="1200" dirty="0">
              <a:solidFill>
                <a:schemeClr val="tx2">
                  <a:lumMod val="75000"/>
                </a:schemeClr>
              </a:solidFill>
              <a:latin typeface="Comic Sans MS" pitchFamily="66" charset="0"/>
            </a:endParaRPr>
          </a:p>
        </p:txBody>
      </p:sp>
      <p:sp>
        <p:nvSpPr>
          <p:cNvPr id="25" name="TextBox 24"/>
          <p:cNvSpPr txBox="1"/>
          <p:nvPr/>
        </p:nvSpPr>
        <p:spPr>
          <a:xfrm>
            <a:off x="6477000" y="6488668"/>
            <a:ext cx="2438400" cy="369332"/>
          </a:xfrm>
          <a:prstGeom prst="rect">
            <a:avLst/>
          </a:prstGeom>
          <a:noFill/>
        </p:spPr>
        <p:txBody>
          <a:bodyPr wrap="square" rtlCol="0">
            <a:spAutoFit/>
          </a:bodyPr>
          <a:lstStyle/>
          <a:p>
            <a:r>
              <a:rPr lang="cy-GB" dirty="0" smtClean="0">
                <a:solidFill>
                  <a:schemeClr val="tx2"/>
                </a:solidFill>
              </a:rPr>
              <a:t>(Admin,2013)</a:t>
            </a:r>
            <a:endParaRPr lang="cy-GB" dirty="0">
              <a:solidFill>
                <a:schemeClr val="tx2"/>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5800" y="533400"/>
            <a:ext cx="4800600" cy="369332"/>
          </a:xfrm>
          <a:prstGeom prst="rect">
            <a:avLst/>
          </a:prstGeom>
          <a:noFill/>
        </p:spPr>
        <p:txBody>
          <a:bodyPr wrap="square" rtlCol="0">
            <a:spAutoFit/>
          </a:bodyPr>
          <a:lstStyle/>
          <a:p>
            <a:endParaRPr lang="cy-GB" dirty="0"/>
          </a:p>
        </p:txBody>
      </p:sp>
      <p:sp>
        <p:nvSpPr>
          <p:cNvPr id="11" name="Rectangle 10"/>
          <p:cNvSpPr/>
          <p:nvPr/>
        </p:nvSpPr>
        <p:spPr>
          <a:xfrm>
            <a:off x="0" y="0"/>
            <a:ext cx="4572000" cy="35052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4572000" y="0"/>
            <a:ext cx="4572000" cy="3505200"/>
          </a:xfrm>
          <a:prstGeom prst="rect">
            <a:avLst/>
          </a:prstGeom>
          <a:gradFill>
            <a:gsLst>
              <a:gs pos="61000">
                <a:schemeClr val="accent5">
                  <a:lumMod val="60000"/>
                  <a:lumOff val="40000"/>
                  <a:alpha val="68000"/>
                </a:schemeClr>
              </a:gs>
              <a:gs pos="53000">
                <a:srgbClr val="D4DEFF"/>
              </a:gs>
              <a:gs pos="83000">
                <a:srgbClr val="D4DEFF"/>
              </a:gs>
              <a:gs pos="100000">
                <a:srgbClr val="96AB94"/>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0" y="3505200"/>
            <a:ext cx="4572000" cy="33528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0" y="0"/>
            <a:ext cx="4572000" cy="4800600"/>
          </a:xfrm>
          <a:prstGeom prst="rect">
            <a:avLst/>
          </a:prstGeom>
          <a:gradFill flip="none" rotWithShape="1">
            <a:gsLst>
              <a:gs pos="0">
                <a:srgbClr val="FFCCFF">
                  <a:shade val="30000"/>
                  <a:satMod val="115000"/>
                </a:srgbClr>
              </a:gs>
              <a:gs pos="50000">
                <a:srgbClr val="FFCCFF">
                  <a:shade val="67500"/>
                  <a:satMod val="115000"/>
                </a:srgbClr>
              </a:gs>
              <a:gs pos="100000">
                <a:srgbClr val="FFCCFF">
                  <a:shade val="100000"/>
                  <a:satMod val="115000"/>
                </a:srgbClr>
              </a:gs>
            </a:gsLst>
            <a:path path="circle">
              <a:fillToRect l="100000" b="100000"/>
            </a:path>
            <a:tileRect t="-100000" r="-10000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kumimoji="0" lang="en-US" sz="1400" b="0" i="0" u="none" strike="noStrike" cap="none" normalizeH="0" baseline="0" dirty="0" smtClean="0">
              <a:ln>
                <a:noFill/>
              </a:ln>
              <a:solidFill>
                <a:schemeClr val="bg1"/>
              </a:solidFill>
              <a:effectLst/>
              <a:latin typeface="Comic Sans MS" pitchFamily="66" charset="0"/>
              <a:ea typeface="Calibri" pitchFamily="34" charset="0"/>
              <a:cs typeface="Times New Roman" pitchFamily="18" charset="0"/>
            </a:endParaRPr>
          </a:p>
          <a:p>
            <a:pPr lvl="0" algn="ctr"/>
            <a:r>
              <a:rPr kumimoji="0" lang="en-US" sz="1400" b="0" i="0" u="none" strike="noStrike" cap="none" normalizeH="0" baseline="0" dirty="0" smtClean="0">
                <a:ln>
                  <a:noFill/>
                </a:ln>
                <a:solidFill>
                  <a:schemeClr val="bg1"/>
                </a:solidFill>
                <a:effectLst/>
                <a:latin typeface="Comic Sans MS" pitchFamily="66" charset="0"/>
                <a:ea typeface="Calibri" pitchFamily="34" charset="0"/>
                <a:cs typeface="Times New Roman" pitchFamily="18" charset="0"/>
              </a:rPr>
              <a:t>Classic Conditioning is a theory that involves environmental  interaction. Founder of the theory Ivan Pavlov  and his study of classical conditioning have become famous since he first started his research 1890-1930.Pavlov conducted an experiment on dogs. Firstly he put small test tubes inside the dogs mouths to measure the amount they salivated. Pavlov predicted that </a:t>
            </a:r>
            <a:r>
              <a:rPr lang="en-US" sz="1400" dirty="0" smtClean="0">
                <a:solidFill>
                  <a:schemeClr val="bg1"/>
                </a:solidFill>
                <a:latin typeface="Comic Sans MS" pitchFamily="66" charset="0"/>
                <a:ea typeface="Calibri" pitchFamily="34" charset="0"/>
                <a:cs typeface="Times New Roman" pitchFamily="18" charset="0"/>
              </a:rPr>
              <a:t>w</a:t>
            </a:r>
            <a:r>
              <a:rPr kumimoji="0" lang="en-US" sz="1400" b="0" i="0" u="none" strike="noStrike" cap="none" normalizeH="0" baseline="0" dirty="0" smtClean="0">
                <a:ln>
                  <a:noFill/>
                </a:ln>
                <a:solidFill>
                  <a:schemeClr val="bg1"/>
                </a:solidFill>
                <a:effectLst/>
                <a:latin typeface="Comic Sans MS" pitchFamily="66" charset="0"/>
                <a:ea typeface="Calibri" pitchFamily="34" charset="0"/>
                <a:cs typeface="Times New Roman" pitchFamily="18" charset="0"/>
              </a:rPr>
              <a:t>hen the dogs saw the food in front of them they would salivate however after observation he realized they began to salivate when they heard the  footsteps of the person bringing the food. When Pavlov realized this he tried different objects for example ringing a bell before the food and  clicking a button which both caused the dogs to salivate. After further research Pavlov found that for the dogs to make the association the sound and the food had to come close together. He named this ‘the law of temporal “If the time between the conditioned stimulus (bell) and unconditioned stimulus (food) is too great then the learning will not occur contiguity.’ Pavlov said.”(Mcleod,2018) </a:t>
            </a:r>
            <a:endParaRPr kumimoji="0" lang="en-US" sz="1400" b="0" i="0" u="none" strike="noStrike" cap="none" normalizeH="0" baseline="0" dirty="0" smtClean="0">
              <a:ln>
                <a:noFill/>
              </a:ln>
              <a:solidFill>
                <a:schemeClr val="bg1"/>
              </a:solidFill>
              <a:effectLst/>
              <a:latin typeface="Comic Sans MS" pitchFamily="66" charset="0"/>
              <a:cs typeface="Arial" pitchFamily="34" charset="0"/>
            </a:endParaRPr>
          </a:p>
          <a:p>
            <a:pPr algn="ctr"/>
            <a:endParaRPr lang="cy-GB" dirty="0"/>
          </a:p>
        </p:txBody>
      </p:sp>
      <p:sp>
        <p:nvSpPr>
          <p:cNvPr id="15" name="Rectangle 14"/>
          <p:cNvSpPr/>
          <p:nvPr/>
        </p:nvSpPr>
        <p:spPr>
          <a:xfrm>
            <a:off x="4572000" y="3505200"/>
            <a:ext cx="4572000" cy="33528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smtClean="0"/>
              <a:t>According to (Renata,2018)“</a:t>
            </a:r>
            <a:r>
              <a:rPr lang="en-GB" dirty="0" smtClean="0"/>
              <a:t>In classical conditioning, the rewards are more related to interpersonal rewards. By contrast, classical conditioning may not be used as directly in the classroom. However, it often can work alongside operant conditioning to reinforce learning.” </a:t>
            </a:r>
            <a:endParaRPr lang="cy-GB" dirty="0"/>
          </a:p>
        </p:txBody>
      </p:sp>
      <p:sp>
        <p:nvSpPr>
          <p:cNvPr id="4" name="Rectangle 3"/>
          <p:cNvSpPr/>
          <p:nvPr/>
        </p:nvSpPr>
        <p:spPr>
          <a:xfrm>
            <a:off x="0" y="5934670"/>
            <a:ext cx="6573403"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Classical Conditioning </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1027" name="Picture 3" descr="See the source image"/>
          <p:cNvPicPr>
            <a:picLocks noChangeAspect="1" noChangeArrowheads="1"/>
          </p:cNvPicPr>
          <p:nvPr/>
        </p:nvPicPr>
        <p:blipFill>
          <a:blip r:embed="rId2" cstate="print"/>
          <a:srcRect/>
          <a:stretch>
            <a:fillRect/>
          </a:stretch>
        </p:blipFill>
        <p:spPr bwMode="auto">
          <a:xfrm>
            <a:off x="5029200" y="304800"/>
            <a:ext cx="3734131" cy="2803525"/>
          </a:xfrm>
          <a:prstGeom prst="rect">
            <a:avLst/>
          </a:prstGeom>
          <a:noFill/>
        </p:spPr>
      </p:pic>
      <p:sp>
        <p:nvSpPr>
          <p:cNvPr id="21" name="Left-Up Arrow 20"/>
          <p:cNvSpPr/>
          <p:nvPr/>
        </p:nvSpPr>
        <p:spPr>
          <a:xfrm rot="1413185">
            <a:off x="4419600" y="1981200"/>
            <a:ext cx="685800" cy="685800"/>
          </a:xfrm>
          <a:prstGeom prst="lef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TextBox 21"/>
          <p:cNvSpPr txBox="1"/>
          <p:nvPr/>
        </p:nvSpPr>
        <p:spPr>
          <a:xfrm>
            <a:off x="5105400" y="3200400"/>
            <a:ext cx="2743200" cy="369332"/>
          </a:xfrm>
          <a:prstGeom prst="rect">
            <a:avLst/>
          </a:prstGeom>
          <a:noFill/>
        </p:spPr>
        <p:txBody>
          <a:bodyPr wrap="square" rtlCol="0">
            <a:spAutoFit/>
          </a:bodyPr>
          <a:lstStyle/>
          <a:p>
            <a:r>
              <a:rPr lang="cy-GB" dirty="0" smtClean="0">
                <a:solidFill>
                  <a:schemeClr val="tx2"/>
                </a:solidFill>
                <a:latin typeface="Comic Sans MS" pitchFamily="66" charset="0"/>
              </a:rPr>
              <a:t>(Uni,2017)</a:t>
            </a:r>
            <a:endParaRPr lang="cy-GB" dirty="0">
              <a:solidFill>
                <a:schemeClr val="tx2"/>
              </a:solidFill>
              <a:latin typeface="Comic Sans MS" pitchFamily="66"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5800" y="533400"/>
            <a:ext cx="4800600" cy="369332"/>
          </a:xfrm>
          <a:prstGeom prst="rect">
            <a:avLst/>
          </a:prstGeom>
          <a:noFill/>
        </p:spPr>
        <p:txBody>
          <a:bodyPr wrap="square" rtlCol="0">
            <a:spAutoFit/>
          </a:bodyPr>
          <a:lstStyle/>
          <a:p>
            <a:endParaRPr lang="cy-GB" dirty="0"/>
          </a:p>
        </p:txBody>
      </p:sp>
      <p:sp>
        <p:nvSpPr>
          <p:cNvPr id="11" name="Rectangle 10"/>
          <p:cNvSpPr/>
          <p:nvPr/>
        </p:nvSpPr>
        <p:spPr>
          <a:xfrm>
            <a:off x="0" y="0"/>
            <a:ext cx="4572000" cy="35052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4572000" y="0"/>
            <a:ext cx="4572000" cy="4800600"/>
          </a:xfrm>
          <a:prstGeom prst="rect">
            <a:avLst/>
          </a:prstGeom>
          <a:gradFill>
            <a:gsLst>
              <a:gs pos="61000">
                <a:schemeClr val="accent5">
                  <a:lumMod val="60000"/>
                  <a:lumOff val="40000"/>
                  <a:alpha val="68000"/>
                </a:schemeClr>
              </a:gs>
              <a:gs pos="53000">
                <a:srgbClr val="D4DEFF"/>
              </a:gs>
              <a:gs pos="83000">
                <a:srgbClr val="D4DEFF"/>
              </a:gs>
              <a:gs pos="100000">
                <a:srgbClr val="96AB94"/>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fontAlgn="base">
              <a:spcBef>
                <a:spcPct val="0"/>
              </a:spcBef>
              <a:spcAft>
                <a:spcPct val="0"/>
              </a:spcAft>
            </a:pPr>
            <a:r>
              <a:rPr kumimoji="0" lang="en-US" sz="1200" b="0" i="0" u="none" strike="noStrike" cap="none" normalizeH="0" baseline="0" dirty="0" smtClean="0">
                <a:ln>
                  <a:noFill/>
                </a:ln>
                <a:solidFill>
                  <a:schemeClr val="tx2"/>
                </a:solidFill>
                <a:effectLst/>
                <a:latin typeface="Comic Sans MS" pitchFamily="66" charset="0"/>
                <a:ea typeface="Calibri" pitchFamily="34" charset="0"/>
                <a:cs typeface="Times New Roman" pitchFamily="18" charset="0"/>
              </a:rPr>
              <a:t>After researching both classical and operant conditioning it is clear they have very different ways of achieving desired behaviour. Classical conditioning involves learning associations between events that are not controlled by</a:t>
            </a:r>
            <a:r>
              <a:rPr kumimoji="0" lang="en-US" sz="1200" b="0" i="0" u="none" strike="noStrike" cap="none" normalizeH="0" dirty="0" smtClean="0">
                <a:ln>
                  <a:noFill/>
                </a:ln>
                <a:solidFill>
                  <a:schemeClr val="tx2"/>
                </a:solidFill>
                <a:effectLst/>
                <a:latin typeface="Comic Sans MS" pitchFamily="66" charset="0"/>
                <a:ea typeface="Calibri" pitchFamily="34" charset="0"/>
                <a:cs typeface="Times New Roman" pitchFamily="18" charset="0"/>
              </a:rPr>
              <a:t> t</a:t>
            </a:r>
            <a:r>
              <a:rPr kumimoji="0" lang="en-US" sz="1200" b="0" i="0" u="none" strike="noStrike" cap="none" normalizeH="0" baseline="0" dirty="0" smtClean="0">
                <a:ln>
                  <a:noFill/>
                </a:ln>
                <a:solidFill>
                  <a:schemeClr val="tx2"/>
                </a:solidFill>
                <a:effectLst/>
                <a:latin typeface="Comic Sans MS" pitchFamily="66" charset="0"/>
                <a:ea typeface="Calibri" pitchFamily="34" charset="0"/>
                <a:cs typeface="Times New Roman" pitchFamily="18" charset="0"/>
              </a:rPr>
              <a:t>he learner whereas the operant conditioning involves learning associations between behaviour and the result of this. This then leads the classical approach to respond to the stimuli whereas the operant approach responds to their own actions with consequences. Both approaches show that behaviour can be achieved through different approaches however in a school setting operant conditioning using positive reinforcement seems to be the most relatable and creates a more positive environment for everyone. Classical conditioning approach however can be very useful for children to learn songs to associate with their different parts of the day which may be useful for children with ALN who need support to know what is next in their routine.</a:t>
            </a:r>
            <a:r>
              <a:rPr kumimoji="0" lang="en-US" sz="1200" b="0" i="0" u="none" strike="noStrike" cap="none" normalizeH="0" dirty="0" smtClean="0">
                <a:ln>
                  <a:noFill/>
                </a:ln>
                <a:solidFill>
                  <a:schemeClr val="tx2"/>
                </a:solidFill>
                <a:effectLst/>
                <a:latin typeface="Comic Sans MS" pitchFamily="66" charset="0"/>
                <a:ea typeface="Calibri" pitchFamily="34" charset="0"/>
                <a:cs typeface="Times New Roman" pitchFamily="18" charset="0"/>
              </a:rPr>
              <a:t> </a:t>
            </a:r>
            <a:r>
              <a:rPr kumimoji="0" lang="en-US" sz="1200" b="0" i="0" u="none" strike="noStrike" cap="none" normalizeH="0" baseline="0" dirty="0" smtClean="0">
                <a:ln>
                  <a:noFill/>
                </a:ln>
                <a:solidFill>
                  <a:schemeClr val="tx2"/>
                </a:solidFill>
                <a:effectLst/>
                <a:latin typeface="Comic Sans MS" pitchFamily="66" charset="0"/>
                <a:ea typeface="Calibri" pitchFamily="34" charset="0"/>
                <a:cs typeface="Times New Roman" pitchFamily="18" charset="0"/>
              </a:rPr>
              <a:t>There are a few similarities between the two approaches, the focus is on the stimulus and response, both used food in their trials as a reward and both exclude cognitive function/ memory. Both theories also believe that learning can be transferred.</a:t>
            </a:r>
            <a:endParaRPr kumimoji="0" lang="en-US" sz="1200" b="0" i="0" u="none" strike="noStrike" cap="none" normalizeH="0" baseline="0" dirty="0" smtClean="0">
              <a:ln>
                <a:noFill/>
              </a:ln>
              <a:solidFill>
                <a:schemeClr val="tx2"/>
              </a:solidFill>
              <a:effectLst/>
              <a:latin typeface="Arial" pitchFamily="34" charset="0"/>
              <a:cs typeface="Arial" pitchFamily="34" charset="0"/>
            </a:endParaRPr>
          </a:p>
        </p:txBody>
      </p:sp>
      <p:sp>
        <p:nvSpPr>
          <p:cNvPr id="13" name="Rectangle 12"/>
          <p:cNvSpPr/>
          <p:nvPr/>
        </p:nvSpPr>
        <p:spPr>
          <a:xfrm>
            <a:off x="0" y="3505200"/>
            <a:ext cx="4572000" cy="33528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0" y="0"/>
            <a:ext cx="4572000" cy="5334000"/>
          </a:xfrm>
          <a:prstGeom prst="rect">
            <a:avLst/>
          </a:prstGeom>
          <a:gradFill flip="none" rotWithShape="1">
            <a:gsLst>
              <a:gs pos="0">
                <a:srgbClr val="FFCCFF">
                  <a:shade val="30000"/>
                  <a:satMod val="115000"/>
                </a:srgbClr>
              </a:gs>
              <a:gs pos="50000">
                <a:srgbClr val="FFCCFF">
                  <a:shade val="67500"/>
                  <a:satMod val="115000"/>
                </a:srgbClr>
              </a:gs>
              <a:gs pos="100000">
                <a:srgbClr val="FFCCFF">
                  <a:shade val="100000"/>
                  <a:satMod val="115000"/>
                </a:srgbClr>
              </a:gs>
            </a:gsLst>
            <a:path path="circle">
              <a:fillToRect l="100000" b="100000"/>
            </a:path>
            <a:tileRect t="-100000" r="-10000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fontAlgn="base">
              <a:spcBef>
                <a:spcPct val="0"/>
              </a:spcBef>
              <a:spcAft>
                <a:spcPct val="0"/>
              </a:spcAft>
            </a:pPr>
            <a:r>
              <a:rPr kumimoji="0" lang="en-US" sz="1400" b="0" i="0" u="none" strike="noStrike" cap="none" normalizeH="0" baseline="0" dirty="0" smtClean="0">
                <a:ln>
                  <a:noFill/>
                </a:ln>
                <a:effectLst/>
                <a:latin typeface="Comic Sans MS" pitchFamily="66" charset="0"/>
                <a:ea typeface="Calibri" pitchFamily="34" charset="0"/>
                <a:cs typeface="Times New Roman" pitchFamily="18" charset="0"/>
              </a:rPr>
              <a:t>Classical conditioning can be used in educational settings to encourage pupils of what time of day it is, for example a morning greeting presentation may include wake up songs and about their morning routine, then there may be a school song, when the children experience this every day they realize they need to come in and sit for the presentation and listen to the songs, this helps them understand the timeline of their day. Different songs can be used to introduce each lesson so a movement song before a p.e. session or a counting song before math. This again helps the individual to process what is coming next and prepare themselves for it. Key points throughout the day such as tidy up time instead of reminding the children to join in , hearing a clean up song and everyone tidying up together they are able to understand what is expected of them and have independence. This can also help with children that experience anxiety, knowing what is coming next can alleviate their worries. </a:t>
            </a:r>
            <a:endParaRPr kumimoji="0" lang="en-US" sz="1400" b="0" i="0" u="none" strike="noStrike" cap="none" normalizeH="0" baseline="0" dirty="0" smtClean="0">
              <a:ln>
                <a:noFill/>
              </a:ln>
              <a:effectLst/>
              <a:latin typeface="Arial" pitchFamily="34" charset="0"/>
              <a:cs typeface="Arial" pitchFamily="34" charset="0"/>
            </a:endParaRPr>
          </a:p>
        </p:txBody>
      </p:sp>
      <p:sp>
        <p:nvSpPr>
          <p:cNvPr id="15" name="Rectangle 14"/>
          <p:cNvSpPr/>
          <p:nvPr/>
        </p:nvSpPr>
        <p:spPr>
          <a:xfrm>
            <a:off x="4572000" y="4800600"/>
            <a:ext cx="4572000" cy="2057400"/>
          </a:xfrm>
          <a:prstGeom prst="rect">
            <a:avLst/>
          </a:prstGeom>
          <a:gradFill>
            <a:gsLst>
              <a:gs pos="0">
                <a:srgbClr val="5E9EFF"/>
              </a:gs>
              <a:gs pos="39999">
                <a:srgbClr val="85C2FF"/>
              </a:gs>
              <a:gs pos="70000">
                <a:srgbClr val="C4D6EB"/>
              </a:gs>
              <a:gs pos="100000">
                <a:srgbClr val="FFEBFA"/>
              </a:gs>
            </a:gsLst>
            <a:lin ang="5400000" scaled="0"/>
          </a:gradFill>
          <a:ln>
            <a:solidFill>
              <a:schemeClr val="accent4">
                <a:lumMod val="60000"/>
                <a:lumOff val="40000"/>
                <a:alpha val="61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7" name="TextBox 16"/>
          <p:cNvSpPr txBox="1"/>
          <p:nvPr/>
        </p:nvSpPr>
        <p:spPr>
          <a:xfrm>
            <a:off x="0" y="5473005"/>
            <a:ext cx="4191000" cy="1384995"/>
          </a:xfrm>
          <a:prstGeom prst="rect">
            <a:avLst/>
          </a:prstGeom>
          <a:noFill/>
        </p:spPr>
        <p:txBody>
          <a:bodyPr wrap="square" rtlCol="0">
            <a:spAutoFit/>
          </a:bodyPr>
          <a:lstStyle/>
          <a:p>
            <a:r>
              <a:rPr lang="en-GB" sz="1400" dirty="0" smtClean="0">
                <a:solidFill>
                  <a:srgbClr val="002060"/>
                </a:solidFill>
              </a:rPr>
              <a:t>“Teachers </a:t>
            </a:r>
            <a:r>
              <a:rPr lang="en-GB" sz="1400" dirty="0">
                <a:solidFill>
                  <a:srgbClr val="002060"/>
                </a:solidFill>
              </a:rPr>
              <a:t>can use classical conditioning to help children overcome some anxiety-provoking contexts. For instance, providing consistent reassurance and support may help a child who is </a:t>
            </a:r>
            <a:r>
              <a:rPr lang="en-GB" sz="1400" dirty="0" smtClean="0">
                <a:solidFill>
                  <a:srgbClr val="002060"/>
                </a:solidFill>
              </a:rPr>
              <a:t>anxious about </a:t>
            </a:r>
            <a:r>
              <a:rPr lang="en-GB" sz="1400" dirty="0">
                <a:solidFill>
                  <a:srgbClr val="002060"/>
                </a:solidFill>
              </a:rPr>
              <a:t>reading aloud start to feel more calm and comfortable</a:t>
            </a:r>
            <a:r>
              <a:rPr lang="en-GB" sz="1400" dirty="0" smtClean="0">
                <a:solidFill>
                  <a:srgbClr val="002060"/>
                </a:solidFill>
              </a:rPr>
              <a:t>.”(Unkown,2019)</a:t>
            </a:r>
            <a:endParaRPr lang="cy-GB" sz="1400" dirty="0">
              <a:solidFill>
                <a:srgbClr val="002060"/>
              </a:solidFill>
            </a:endParaRPr>
          </a:p>
        </p:txBody>
      </p:sp>
      <p:sp>
        <p:nvSpPr>
          <p:cNvPr id="18" name="Rectangle 17"/>
          <p:cNvSpPr/>
          <p:nvPr/>
        </p:nvSpPr>
        <p:spPr>
          <a:xfrm>
            <a:off x="5029200" y="4876800"/>
            <a:ext cx="3886200" cy="1754326"/>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Classical Conditioning </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5800" y="533400"/>
            <a:ext cx="7924800" cy="6093976"/>
          </a:xfrm>
          <a:prstGeom prst="rect">
            <a:avLst/>
          </a:prstGeom>
          <a:noFill/>
        </p:spPr>
        <p:txBody>
          <a:bodyPr wrap="square" rtlCol="0">
            <a:spAutoFit/>
          </a:bodyPr>
          <a:lstStyle/>
          <a:p>
            <a:endParaRPr lang="en-GB" dirty="0" smtClean="0">
              <a:solidFill>
                <a:schemeClr val="tx2"/>
              </a:solidFill>
            </a:endParaRPr>
          </a:p>
          <a:p>
            <a:r>
              <a:rPr lang="en-GB" dirty="0" smtClean="0">
                <a:solidFill>
                  <a:schemeClr val="tx2"/>
                </a:solidFill>
                <a:latin typeface="Comic Sans MS" pitchFamily="66" charset="0"/>
              </a:rPr>
              <a:t>References</a:t>
            </a:r>
          </a:p>
          <a:p>
            <a:endParaRPr lang="en-GB" dirty="0">
              <a:solidFill>
                <a:schemeClr val="tx2"/>
              </a:solidFill>
              <a:latin typeface="Comic Sans MS" pitchFamily="66" charset="0"/>
            </a:endParaRPr>
          </a:p>
          <a:p>
            <a:r>
              <a:rPr lang="en-GB" sz="1200" dirty="0">
                <a:solidFill>
                  <a:schemeClr val="tx2"/>
                </a:solidFill>
                <a:latin typeface="Comic Sans MS" pitchFamily="66" charset="0"/>
              </a:rPr>
              <a:t>Admin . (2013). </a:t>
            </a:r>
            <a:r>
              <a:rPr lang="en-GB" sz="1200" i="1" dirty="0">
                <a:solidFill>
                  <a:schemeClr val="tx2"/>
                </a:solidFill>
                <a:latin typeface="Comic Sans MS" pitchFamily="66" charset="0"/>
              </a:rPr>
              <a:t>First/Then boards.</a:t>
            </a:r>
            <a:r>
              <a:rPr lang="en-GB" sz="1200" dirty="0">
                <a:solidFill>
                  <a:schemeClr val="tx2"/>
                </a:solidFill>
                <a:latin typeface="Comic Sans MS" pitchFamily="66" charset="0"/>
              </a:rPr>
              <a:t> Available: https://www.seomraranga.com/2013/08/first-then-boards/. Last accessed 1/11/19</a:t>
            </a:r>
            <a:r>
              <a:rPr lang="en-GB" sz="1200" dirty="0" smtClean="0">
                <a:solidFill>
                  <a:schemeClr val="tx2"/>
                </a:solidFill>
                <a:latin typeface="Comic Sans MS" pitchFamily="66" charset="0"/>
              </a:rPr>
              <a:t>.</a:t>
            </a:r>
          </a:p>
          <a:p>
            <a:endParaRPr lang="en-GB" sz="1200" dirty="0" smtClean="0">
              <a:solidFill>
                <a:schemeClr val="tx2"/>
              </a:solidFill>
              <a:latin typeface="Comic Sans MS" pitchFamily="66" charset="0"/>
            </a:endParaRPr>
          </a:p>
          <a:p>
            <a:r>
              <a:rPr lang="en-GB" sz="1200" dirty="0">
                <a:solidFill>
                  <a:schemeClr val="tx2"/>
                </a:solidFill>
                <a:latin typeface="Comic Sans MS" pitchFamily="66" charset="0"/>
              </a:rPr>
              <a:t>Admin. (2013). </a:t>
            </a:r>
            <a:r>
              <a:rPr lang="en-GB" sz="1200" i="1" dirty="0" err="1">
                <a:solidFill>
                  <a:schemeClr val="tx2"/>
                </a:solidFill>
                <a:latin typeface="Comic Sans MS" pitchFamily="66" charset="0"/>
              </a:rPr>
              <a:t>B.F.Skinner</a:t>
            </a:r>
            <a:r>
              <a:rPr lang="en-GB" sz="1200" i="1" dirty="0">
                <a:solidFill>
                  <a:schemeClr val="tx2"/>
                </a:solidFill>
                <a:latin typeface="Comic Sans MS" pitchFamily="66" charset="0"/>
              </a:rPr>
              <a:t>.</a:t>
            </a:r>
            <a:r>
              <a:rPr lang="en-GB" sz="1200" dirty="0">
                <a:solidFill>
                  <a:schemeClr val="tx2"/>
                </a:solidFill>
                <a:latin typeface="Comic Sans MS" pitchFamily="66" charset="0"/>
              </a:rPr>
              <a:t> Available: http://bfskinnerreinforcingedu.blogspot.com/. Last accessed 1/11/19.</a:t>
            </a:r>
            <a:endParaRPr lang="en-GB" sz="1200" dirty="0" smtClean="0">
              <a:solidFill>
                <a:schemeClr val="tx2"/>
              </a:solidFill>
              <a:latin typeface="Comic Sans MS" pitchFamily="66" charset="0"/>
            </a:endParaRPr>
          </a:p>
          <a:p>
            <a:endParaRPr lang="en-GB" sz="1200" dirty="0" smtClean="0">
              <a:solidFill>
                <a:schemeClr val="tx2"/>
              </a:solidFill>
              <a:latin typeface="Comic Sans MS" pitchFamily="66" charset="0"/>
            </a:endParaRPr>
          </a:p>
          <a:p>
            <a:r>
              <a:rPr lang="en-GB" sz="1200" dirty="0" smtClean="0">
                <a:solidFill>
                  <a:schemeClr val="tx2"/>
                </a:solidFill>
                <a:latin typeface="Comic Sans MS" pitchFamily="66" charset="0"/>
              </a:rPr>
              <a:t>Dr</a:t>
            </a:r>
            <a:r>
              <a:rPr lang="en-GB" sz="1200" dirty="0">
                <a:solidFill>
                  <a:schemeClr val="tx2"/>
                </a:solidFill>
                <a:latin typeface="Comic Sans MS" pitchFamily="66" charset="0"/>
              </a:rPr>
              <a:t>. Dorsey. (2018 ). </a:t>
            </a:r>
            <a:r>
              <a:rPr lang="en-GB" sz="1200" i="1" dirty="0" err="1">
                <a:solidFill>
                  <a:schemeClr val="tx2"/>
                </a:solidFill>
                <a:latin typeface="Comic Sans MS" pitchFamily="66" charset="0"/>
              </a:rPr>
              <a:t>B.F.Skinner</a:t>
            </a:r>
            <a:r>
              <a:rPr lang="en-GB" sz="1200" i="1" dirty="0">
                <a:solidFill>
                  <a:schemeClr val="tx2"/>
                </a:solidFill>
                <a:latin typeface="Comic Sans MS" pitchFamily="66" charset="0"/>
              </a:rPr>
              <a:t>.</a:t>
            </a:r>
            <a:r>
              <a:rPr lang="en-GB" sz="1200" dirty="0">
                <a:solidFill>
                  <a:schemeClr val="tx2"/>
                </a:solidFill>
                <a:latin typeface="Comic Sans MS" pitchFamily="66" charset="0"/>
              </a:rPr>
              <a:t> Available: https://www.appliedbehavioranalysisedu.org/who-was-bf-skinner/. Last accessed 1/11/19</a:t>
            </a:r>
            <a:r>
              <a:rPr lang="en-GB" sz="1200" dirty="0" smtClean="0">
                <a:solidFill>
                  <a:schemeClr val="tx2"/>
                </a:solidFill>
                <a:latin typeface="Comic Sans MS" pitchFamily="66" charset="0"/>
              </a:rPr>
              <a:t>.</a:t>
            </a:r>
          </a:p>
          <a:p>
            <a:endParaRPr lang="en-GB" sz="1200" dirty="0">
              <a:solidFill>
                <a:schemeClr val="tx2"/>
              </a:solidFill>
              <a:latin typeface="Comic Sans MS" pitchFamily="66" charset="0"/>
            </a:endParaRPr>
          </a:p>
          <a:p>
            <a:r>
              <a:rPr lang="en-US" sz="1200" dirty="0" err="1">
                <a:solidFill>
                  <a:schemeClr val="tx2"/>
                </a:solidFill>
                <a:latin typeface="Comic Sans MS" pitchFamily="66" charset="0"/>
              </a:rPr>
              <a:t>Gannt.W</a:t>
            </a:r>
            <a:r>
              <a:rPr lang="en-US" sz="1200" dirty="0">
                <a:solidFill>
                  <a:schemeClr val="tx2"/>
                </a:solidFill>
                <a:latin typeface="Comic Sans MS" pitchFamily="66" charset="0"/>
              </a:rPr>
              <a:t>. (2019). </a:t>
            </a:r>
            <a:r>
              <a:rPr lang="en-US" sz="1200" i="1" dirty="0">
                <a:solidFill>
                  <a:schemeClr val="tx2"/>
                </a:solidFill>
                <a:latin typeface="Comic Sans MS" pitchFamily="66" charset="0"/>
              </a:rPr>
              <a:t>Ivan Pavlov.</a:t>
            </a:r>
            <a:r>
              <a:rPr lang="en-US" sz="1200" dirty="0">
                <a:solidFill>
                  <a:schemeClr val="tx2"/>
                </a:solidFill>
                <a:latin typeface="Comic Sans MS" pitchFamily="66" charset="0"/>
              </a:rPr>
              <a:t> Available: https://www.britannica.com/biography/Ivan-Pavlov. Last accessed 1/11/19</a:t>
            </a:r>
            <a:endParaRPr lang="en-GB" sz="1200" dirty="0">
              <a:solidFill>
                <a:schemeClr val="tx2"/>
              </a:solidFill>
              <a:latin typeface="Comic Sans MS" pitchFamily="66" charset="0"/>
            </a:endParaRPr>
          </a:p>
          <a:p>
            <a:endParaRPr lang="en-GB" sz="1200" dirty="0" smtClean="0">
              <a:solidFill>
                <a:schemeClr val="tx2"/>
              </a:solidFill>
              <a:latin typeface="Comic Sans MS" pitchFamily="66" charset="0"/>
            </a:endParaRPr>
          </a:p>
          <a:p>
            <a:r>
              <a:rPr lang="en-GB" sz="1200" dirty="0" err="1">
                <a:solidFill>
                  <a:schemeClr val="tx2"/>
                </a:solidFill>
                <a:latin typeface="Comic Sans MS" pitchFamily="66" charset="0"/>
              </a:rPr>
              <a:t>McLeod.S</a:t>
            </a:r>
            <a:r>
              <a:rPr lang="en-GB" sz="1200" dirty="0">
                <a:solidFill>
                  <a:schemeClr val="tx2"/>
                </a:solidFill>
                <a:latin typeface="Comic Sans MS" pitchFamily="66" charset="0"/>
              </a:rPr>
              <a:t>. (2018). </a:t>
            </a:r>
            <a:r>
              <a:rPr lang="en-GB" sz="1200" i="1" dirty="0">
                <a:solidFill>
                  <a:schemeClr val="tx2"/>
                </a:solidFill>
                <a:latin typeface="Comic Sans MS" pitchFamily="66" charset="0"/>
              </a:rPr>
              <a:t>Skinner-Operant Conditioning.</a:t>
            </a:r>
            <a:r>
              <a:rPr lang="en-GB" sz="1200" dirty="0">
                <a:solidFill>
                  <a:schemeClr val="tx2"/>
                </a:solidFill>
                <a:latin typeface="Comic Sans MS" pitchFamily="66" charset="0"/>
              </a:rPr>
              <a:t> Available: </a:t>
            </a:r>
            <a:r>
              <a:rPr lang="en-GB" sz="1200" dirty="0">
                <a:solidFill>
                  <a:schemeClr val="tx2"/>
                </a:solidFill>
                <a:latin typeface="Comic Sans MS" pitchFamily="66" charset="0"/>
                <a:hlinkClick r:id="rId2"/>
              </a:rPr>
              <a:t>https://www.simplypsychology.org/classical-conditioning.html. Last accessed 1/11/19</a:t>
            </a:r>
            <a:r>
              <a:rPr lang="en-GB" sz="1200" dirty="0" smtClean="0">
                <a:solidFill>
                  <a:schemeClr val="tx2"/>
                </a:solidFill>
                <a:latin typeface="Comic Sans MS" pitchFamily="66" charset="0"/>
              </a:rPr>
              <a:t>.</a:t>
            </a:r>
          </a:p>
          <a:p>
            <a:endParaRPr lang="en-GB" sz="1200" dirty="0" smtClean="0">
              <a:solidFill>
                <a:schemeClr val="tx2"/>
              </a:solidFill>
              <a:latin typeface="Comic Sans MS" pitchFamily="66" charset="0"/>
            </a:endParaRPr>
          </a:p>
          <a:p>
            <a:r>
              <a:rPr lang="en-GB" sz="1200" dirty="0" err="1">
                <a:solidFill>
                  <a:schemeClr val="tx2"/>
                </a:solidFill>
                <a:latin typeface="Comic Sans MS" pitchFamily="66" charset="0"/>
              </a:rPr>
              <a:t>Meadows.T</a:t>
            </a:r>
            <a:r>
              <a:rPr lang="en-GB" sz="1200" dirty="0">
                <a:solidFill>
                  <a:schemeClr val="tx2"/>
                </a:solidFill>
                <a:latin typeface="Comic Sans MS" pitchFamily="66" charset="0"/>
              </a:rPr>
              <a:t>. (2011). </a:t>
            </a:r>
            <a:r>
              <a:rPr lang="en-GB" sz="1200" i="1" dirty="0">
                <a:solidFill>
                  <a:schemeClr val="tx2"/>
                </a:solidFill>
                <a:latin typeface="Comic Sans MS" pitchFamily="66" charset="0"/>
              </a:rPr>
              <a:t>Using Token Boards.</a:t>
            </a:r>
            <a:r>
              <a:rPr lang="en-GB" sz="1200" dirty="0">
                <a:solidFill>
                  <a:schemeClr val="tx2"/>
                </a:solidFill>
                <a:latin typeface="Comic Sans MS" pitchFamily="66" charset="0"/>
              </a:rPr>
              <a:t> Available: https://www.iloveaba.com/2013/04/using-token-boards.html. Last accessed 1/11/19.</a:t>
            </a:r>
          </a:p>
          <a:p>
            <a:endParaRPr lang="en-GB" sz="1200" dirty="0" smtClean="0">
              <a:solidFill>
                <a:schemeClr val="tx2"/>
              </a:solidFill>
              <a:latin typeface="Comic Sans MS" pitchFamily="66" charset="0"/>
            </a:endParaRPr>
          </a:p>
          <a:p>
            <a:r>
              <a:rPr lang="en-GB" sz="1200" dirty="0" err="1" smtClean="0">
                <a:solidFill>
                  <a:schemeClr val="tx2"/>
                </a:solidFill>
                <a:latin typeface="Comic Sans MS" pitchFamily="66" charset="0"/>
              </a:rPr>
              <a:t>Renata,R</a:t>
            </a:r>
            <a:r>
              <a:rPr lang="en-GB" sz="1200" dirty="0">
                <a:solidFill>
                  <a:schemeClr val="tx2"/>
                </a:solidFill>
                <a:latin typeface="Comic Sans MS" pitchFamily="66" charset="0"/>
              </a:rPr>
              <a:t>. (2018 ). </a:t>
            </a:r>
            <a:r>
              <a:rPr lang="en-GB" sz="1200" i="1" dirty="0">
                <a:solidFill>
                  <a:schemeClr val="tx2"/>
                </a:solidFill>
                <a:latin typeface="Comic Sans MS" pitchFamily="66" charset="0"/>
              </a:rPr>
              <a:t>Uses of classical conditioning in the classroom .</a:t>
            </a:r>
            <a:r>
              <a:rPr lang="en-GB" sz="1200" dirty="0">
                <a:solidFill>
                  <a:schemeClr val="tx2"/>
                </a:solidFill>
                <a:latin typeface="Comic Sans MS" pitchFamily="66" charset="0"/>
              </a:rPr>
              <a:t> Available: https://classroom.synonym.com/uses-classical-conditioning-classroom-7603215.html. Last accessed 1/11/19.</a:t>
            </a:r>
          </a:p>
          <a:p>
            <a:endParaRPr lang="en-GB" sz="1200" dirty="0" smtClean="0">
              <a:solidFill>
                <a:schemeClr val="tx2"/>
              </a:solidFill>
              <a:latin typeface="Comic Sans MS" pitchFamily="66" charset="0"/>
            </a:endParaRPr>
          </a:p>
          <a:p>
            <a:r>
              <a:rPr lang="en-GB" sz="1200" dirty="0" err="1">
                <a:solidFill>
                  <a:schemeClr val="tx2"/>
                </a:solidFill>
                <a:latin typeface="Comic Sans MS" pitchFamily="66" charset="0"/>
              </a:rPr>
              <a:t>Shreshtha.P</a:t>
            </a:r>
            <a:r>
              <a:rPr lang="en-GB" sz="1200" dirty="0">
                <a:solidFill>
                  <a:schemeClr val="tx2"/>
                </a:solidFill>
                <a:latin typeface="Comic Sans MS" pitchFamily="66" charset="0"/>
              </a:rPr>
              <a:t>. (2017 ). </a:t>
            </a:r>
            <a:r>
              <a:rPr lang="en-GB" sz="1200" i="1" dirty="0">
                <a:solidFill>
                  <a:schemeClr val="tx2"/>
                </a:solidFill>
                <a:latin typeface="Comic Sans MS" pitchFamily="66" charset="0"/>
              </a:rPr>
              <a:t>Operant Conditioning.</a:t>
            </a:r>
            <a:r>
              <a:rPr lang="en-GB" sz="1200" dirty="0">
                <a:solidFill>
                  <a:schemeClr val="tx2"/>
                </a:solidFill>
                <a:latin typeface="Comic Sans MS" pitchFamily="66" charset="0"/>
              </a:rPr>
              <a:t> Available: </a:t>
            </a:r>
            <a:r>
              <a:rPr lang="en-GB" sz="1200" dirty="0">
                <a:solidFill>
                  <a:schemeClr val="tx2"/>
                </a:solidFill>
                <a:latin typeface="Comic Sans MS" pitchFamily="66" charset="0"/>
                <a:hlinkClick r:id="rId3"/>
              </a:rPr>
              <a:t>https://www.psychestudy.com/behavioral/learning-memory/operant-conditioning. Last accessed 1/11/19</a:t>
            </a:r>
            <a:r>
              <a:rPr lang="en-GB" sz="1200" dirty="0" smtClean="0">
                <a:solidFill>
                  <a:schemeClr val="tx2"/>
                </a:solidFill>
                <a:latin typeface="Comic Sans MS" pitchFamily="66" charset="0"/>
              </a:rPr>
              <a:t>.</a:t>
            </a:r>
          </a:p>
          <a:p>
            <a:endParaRPr lang="en-GB" sz="1200" dirty="0">
              <a:solidFill>
                <a:schemeClr val="tx2"/>
              </a:solidFill>
              <a:latin typeface="Comic Sans MS" pitchFamily="66" charset="0"/>
            </a:endParaRPr>
          </a:p>
          <a:p>
            <a:r>
              <a:rPr lang="en-GB" sz="1200" dirty="0">
                <a:solidFill>
                  <a:schemeClr val="tx2"/>
                </a:solidFill>
                <a:latin typeface="Comic Sans MS" pitchFamily="66" charset="0"/>
              </a:rPr>
              <a:t>University of </a:t>
            </a:r>
            <a:r>
              <a:rPr lang="en-GB" sz="1200" dirty="0" err="1">
                <a:solidFill>
                  <a:schemeClr val="tx2"/>
                </a:solidFill>
                <a:latin typeface="Comic Sans MS" pitchFamily="66" charset="0"/>
              </a:rPr>
              <a:t>Capetown</a:t>
            </a:r>
            <a:r>
              <a:rPr lang="en-GB" sz="1200" dirty="0">
                <a:solidFill>
                  <a:schemeClr val="tx2"/>
                </a:solidFill>
                <a:latin typeface="Comic Sans MS" pitchFamily="66" charset="0"/>
              </a:rPr>
              <a:t>. (2017). </a:t>
            </a:r>
            <a:r>
              <a:rPr lang="en-GB" sz="1200" i="1" dirty="0">
                <a:solidFill>
                  <a:schemeClr val="tx2"/>
                </a:solidFill>
                <a:latin typeface="Comic Sans MS" pitchFamily="66" charset="0"/>
              </a:rPr>
              <a:t>Behaviourism in psychology.</a:t>
            </a:r>
            <a:r>
              <a:rPr lang="en-GB" sz="1200" dirty="0">
                <a:solidFill>
                  <a:schemeClr val="tx2"/>
                </a:solidFill>
                <a:latin typeface="Comic Sans MS" pitchFamily="66" charset="0"/>
              </a:rPr>
              <a:t> Available: </a:t>
            </a:r>
            <a:r>
              <a:rPr lang="en-GB" sz="1200" dirty="0">
                <a:solidFill>
                  <a:schemeClr val="tx2"/>
                </a:solidFill>
                <a:latin typeface="Comic Sans MS" pitchFamily="66" charset="0"/>
                <a:hlinkClick r:id="rId4"/>
              </a:rPr>
              <a:t>https://www.futurelearn.com/courses/what-is-a-mind/0/steps/5185. Last accessed 1/11/19</a:t>
            </a:r>
            <a:r>
              <a:rPr lang="en-GB" sz="1200" dirty="0" smtClean="0">
                <a:solidFill>
                  <a:schemeClr val="tx2"/>
                </a:solidFill>
                <a:latin typeface="Comic Sans MS" pitchFamily="66" charset="0"/>
              </a:rPr>
              <a:t>.</a:t>
            </a:r>
          </a:p>
          <a:p>
            <a:endParaRPr lang="en-GB" sz="1200" dirty="0" smtClean="0">
              <a:solidFill>
                <a:schemeClr val="tx2"/>
              </a:solidFill>
              <a:latin typeface="Comic Sans MS" pitchFamily="66" charset="0"/>
            </a:endParaRPr>
          </a:p>
          <a:p>
            <a:r>
              <a:rPr lang="en-GB" sz="1200" dirty="0" smtClean="0">
                <a:solidFill>
                  <a:schemeClr val="tx2"/>
                </a:solidFill>
                <a:latin typeface="Comic Sans MS" pitchFamily="66" charset="0"/>
              </a:rPr>
              <a:t>Unknown </a:t>
            </a:r>
            <a:r>
              <a:rPr lang="en-GB" sz="1200" dirty="0">
                <a:solidFill>
                  <a:schemeClr val="tx2"/>
                </a:solidFill>
                <a:latin typeface="Comic Sans MS" pitchFamily="66" charset="0"/>
              </a:rPr>
              <a:t>. (2019 ). </a:t>
            </a:r>
            <a:r>
              <a:rPr lang="en-GB" sz="1200" i="1" dirty="0" smtClean="0">
                <a:solidFill>
                  <a:schemeClr val="tx2"/>
                </a:solidFill>
                <a:latin typeface="Comic Sans MS" pitchFamily="66" charset="0"/>
              </a:rPr>
              <a:t>Ivan Pavlov </a:t>
            </a:r>
            <a:r>
              <a:rPr lang="en-GB" sz="1200" i="1" dirty="0">
                <a:solidFill>
                  <a:schemeClr val="tx2"/>
                </a:solidFill>
                <a:latin typeface="Comic Sans MS" pitchFamily="66" charset="0"/>
              </a:rPr>
              <a:t>Theory: Classical Conditioning.</a:t>
            </a:r>
            <a:r>
              <a:rPr lang="en-GB" sz="1200" dirty="0">
                <a:solidFill>
                  <a:schemeClr val="tx2"/>
                </a:solidFill>
                <a:latin typeface="Comic Sans MS" pitchFamily="66" charset="0"/>
              </a:rPr>
              <a:t> Available: https://www.firstdiscoverers.co.uk/ivan-pavlov-child-development-theories/. Last accessed 1/11/19.</a:t>
            </a:r>
            <a:endParaRPr lang="cy-GB" sz="1200" dirty="0">
              <a:solidFill>
                <a:schemeClr val="tx2"/>
              </a:solidFill>
              <a:latin typeface="Comic Sans MS" pitchFamily="66"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3532</TotalTime>
  <Words>1470</Words>
  <Application>Microsoft Office PowerPoint</Application>
  <PresentationFormat>On-screen Show (4:3)</PresentationFormat>
  <Paragraphs>55</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jadea</dc:creator>
  <cp:lastModifiedBy>Heike Griffiths</cp:lastModifiedBy>
  <cp:revision>53</cp:revision>
  <dcterms:created xsi:type="dcterms:W3CDTF">2019-11-01T10:45:35Z</dcterms:created>
  <dcterms:modified xsi:type="dcterms:W3CDTF">2019-12-03T09:17:17Z</dcterms:modified>
</cp:coreProperties>
</file>