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3" r:id="rId1"/>
  </p:sldMasterIdLst>
  <p:sldIdLst>
    <p:sldId id="256" r:id="rId2"/>
    <p:sldId id="272" r:id="rId3"/>
    <p:sldId id="259" r:id="rId4"/>
    <p:sldId id="270" r:id="rId5"/>
    <p:sldId id="271" r:id="rId6"/>
    <p:sldId id="269" r:id="rId7"/>
    <p:sldId id="282" r:id="rId8"/>
    <p:sldId id="283" r:id="rId9"/>
    <p:sldId id="284" r:id="rId10"/>
    <p:sldId id="285" r:id="rId11"/>
    <p:sldId id="286" r:id="rId12"/>
    <p:sldId id="287" r:id="rId13"/>
    <p:sldId id="288" r:id="rId14"/>
    <p:sldId id="289" r:id="rId15"/>
    <p:sldId id="290" r:id="rId16"/>
    <p:sldId id="291" r:id="rId17"/>
    <p:sldId id="292" r:id="rId18"/>
    <p:sldId id="293" r:id="rId19"/>
    <p:sldId id="273" r:id="rId20"/>
    <p:sldId id="274" r:id="rId21"/>
    <p:sldId id="275" r:id="rId22"/>
    <p:sldId id="276" r:id="rId23"/>
    <p:sldId id="277" r:id="rId24"/>
    <p:sldId id="278" r:id="rId25"/>
    <p:sldId id="279" r:id="rId26"/>
    <p:sldId id="280" r:id="rId27"/>
    <p:sldId id="281" r:id="rId28"/>
    <p:sldId id="265"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1" d="100"/>
          <a:sy n="121" d="100"/>
        </p:scale>
        <p:origin x="-112" y="-14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interSettings" Target="printerSettings/printerSettings1.bin"/><Relationship Id="rId31" Type="http://schemas.openxmlformats.org/officeDocument/2006/relationships/presProps" Target="presProps.xml"/><Relationship Id="rId32" Type="http://schemas.openxmlformats.org/officeDocument/2006/relationships/viewProps" Target="view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heme" Target="theme/theme1.xml"/><Relationship Id="rId3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8.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 Id="rId3" Type="http://schemas.openxmlformats.org/officeDocument/2006/relationships/image" Target="../media/image6.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smtClean="0"/>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13/10/16</a:t>
            </a:fld>
            <a:endParaRPr lang="en-US"/>
          </a:p>
        </p:txBody>
      </p:sp>
      <p:sp>
        <p:nvSpPr>
          <p:cNvPr id="5" name="Footer Placeholder 4"/>
          <p:cNvSpPr>
            <a:spLocks noGrp="1"/>
          </p:cNvSpPr>
          <p:nvPr>
            <p:ph type="ftr" sz="quarter" idx="11"/>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13/10/16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smtClean="0"/>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13/10/16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13/10/16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940ED906-B8B4-3142-A5CB-C583EC1E0C73}" type="datetimeFigureOut">
              <a:rPr lang="en-US" smtClean="0"/>
              <a:t>13/10/16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DE8BAF-0F78-CF4F-8EAB-05F760F296E4}" type="slidenum">
              <a:rPr lang="en-US" smtClean="0"/>
              <a:t>‹#›</a:t>
            </a:fld>
            <a:endParaRPr lang="en-US"/>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13/10/16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940ED906-B8B4-3142-A5CB-C583EC1E0C73}" type="datetimeFigureOut">
              <a:rPr lang="en-US" smtClean="0"/>
              <a:t>13/10/16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5" name="Date Placeholder 4"/>
          <p:cNvSpPr>
            <a:spLocks noGrp="1"/>
          </p:cNvSpPr>
          <p:nvPr>
            <p:ph type="dt" sz="half" idx="10"/>
          </p:nvPr>
        </p:nvSpPr>
        <p:spPr/>
        <p:txBody>
          <a:bodyPr/>
          <a:lstStyle/>
          <a:p>
            <a:fld id="{940ED906-B8B4-3142-A5CB-C583EC1E0C73}" type="datetimeFigureOut">
              <a:rPr lang="en-US" smtClean="0"/>
              <a:t>13/10/16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940ED906-B8B4-3142-A5CB-C583EC1E0C73}" type="datetimeFigureOut">
              <a:rPr lang="en-US" smtClean="0"/>
              <a:t>13/10/16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940ED906-B8B4-3142-A5CB-C583EC1E0C73}" type="datetimeFigureOut">
              <a:rPr lang="en-US" smtClean="0"/>
              <a:t>13/10/16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13/10/16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smtClean="0"/>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940ED906-B8B4-3142-A5CB-C583EC1E0C73}" type="datetimeFigureOut">
              <a:rPr lang="en-US" smtClean="0"/>
              <a:t>13/10/16</a:t>
            </a:fld>
            <a:endParaRPr lang="en-US"/>
          </a:p>
        </p:txBody>
      </p:sp>
      <p:sp>
        <p:nvSpPr>
          <p:cNvPr id="6" name="Footer Placeholder 5"/>
          <p:cNvSpPr>
            <a:spLocks noGrp="1"/>
          </p:cNvSpPr>
          <p:nvPr>
            <p:ph type="ftr" sz="quarter" idx="11"/>
          </p:nvPr>
        </p:nvSpPr>
        <p:spPr>
          <a:xfrm>
            <a:off x="5867399" y="6288741"/>
            <a:ext cx="2675965"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940ED906-B8B4-3142-A5CB-C583EC1E0C73}" type="datetimeFigureOut">
              <a:rPr lang="en-US" smtClean="0"/>
              <a:t>13/10/16</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smtClean="0"/>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940ED906-B8B4-3142-A5CB-C583EC1E0C73}" type="datetimeFigureOut">
              <a:rPr lang="en-US" smtClean="0"/>
              <a:t>13/10/16</a:t>
            </a:fld>
            <a:endParaRPr lang="en-US"/>
          </a:p>
        </p:txBody>
      </p:sp>
      <p:sp>
        <p:nvSpPr>
          <p:cNvPr id="6" name="Footer Placeholder 5"/>
          <p:cNvSpPr>
            <a:spLocks noGrp="1"/>
          </p:cNvSpPr>
          <p:nvPr>
            <p:ph type="ftr" sz="quarter" idx="11"/>
          </p:nvPr>
        </p:nvSpPr>
        <p:spPr>
          <a:xfrm>
            <a:off x="3325813" y="6288741"/>
            <a:ext cx="5217551" cy="365125"/>
          </a:xfrm>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13/10/16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940ED906-B8B4-3142-A5CB-C583EC1E0C73}" type="datetimeFigureOut">
              <a:rPr lang="en-US" smtClean="0"/>
              <a:t>13/10/16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307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307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smtClean="0"/>
            </a:lvl1pPr>
          </a:lstStyle>
          <a:p>
            <a:pPr>
              <a:defRPr/>
            </a:pPr>
            <a:fld id="{41E1F5E1-2645-E44C-9CB2-54B286452943}" type="slidenum">
              <a:rPr lang="en-GB"/>
              <a:pPr>
                <a:defRPr/>
              </a:pPr>
              <a:t>‹#›</a:t>
            </a:fld>
            <a:endParaRPr lang="en-GB"/>
          </a:p>
        </p:txBody>
      </p:sp>
    </p:spTree>
    <p:extLst>
      <p:ext uri="{BB962C8B-B14F-4D97-AF65-F5344CB8AC3E}">
        <p14:creationId xmlns:p14="http://schemas.microsoft.com/office/powerpoint/2010/main" val="154580354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940ED906-B8B4-3142-A5CB-C583EC1E0C73}" type="datetimeFigureOut">
              <a:rPr lang="en-US" smtClean="0"/>
              <a:t>13/10/16</a:t>
            </a:fld>
            <a:endParaRPr lang="en-US"/>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63DE8BAF-0F78-CF4F-8EAB-05F760F296E4}"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9.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jpeg"/><Relationship Id="rId3" Type="http://schemas.openxmlformats.org/officeDocument/2006/relationships/image" Target="../media/image1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g"/><Relationship Id="rId3" Type="http://schemas.openxmlformats.org/officeDocument/2006/relationships/image" Target="../media/image16.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gif"/><Relationship Id="rId3" Type="http://schemas.openxmlformats.org/officeDocument/2006/relationships/image" Target="../media/image18.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gi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jpeg"/><Relationship Id="rId3" Type="http://schemas.openxmlformats.org/officeDocument/2006/relationships/image" Target="../media/image2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4.jpg"/><Relationship Id="rId3" Type="http://schemas.openxmlformats.org/officeDocument/2006/relationships/image" Target="../media/image25.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Pre-induction week</a:t>
            </a:r>
            <a:endParaRPr lang="en-US" dirty="0"/>
          </a:p>
        </p:txBody>
      </p:sp>
      <p:sp>
        <p:nvSpPr>
          <p:cNvPr id="3" name="Subtitle 2"/>
          <p:cNvSpPr>
            <a:spLocks noGrp="1"/>
          </p:cNvSpPr>
          <p:nvPr>
            <p:ph type="subTitle" idx="1"/>
          </p:nvPr>
        </p:nvSpPr>
        <p:spPr/>
        <p:txBody>
          <a:bodyPr/>
          <a:lstStyle/>
          <a:p>
            <a:r>
              <a:rPr lang="en-US" dirty="0" smtClean="0"/>
              <a:t>Preparing for SBUS6108 - Dissertation</a:t>
            </a:r>
            <a:endParaRPr lang="en-US" dirty="0"/>
          </a:p>
        </p:txBody>
      </p:sp>
      <p:pic>
        <p:nvPicPr>
          <p:cNvPr id="4" name="Picture 3"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83178" y="957503"/>
            <a:ext cx="3886200" cy="2082800"/>
          </a:xfrm>
          <a:prstGeom prst="rect">
            <a:avLst/>
          </a:prstGeom>
        </p:spPr>
      </p:pic>
    </p:spTree>
    <p:extLst>
      <p:ext uri="{BB962C8B-B14F-4D97-AF65-F5344CB8AC3E}">
        <p14:creationId xmlns:p14="http://schemas.microsoft.com/office/powerpoint/2010/main" val="1177148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dirty="0" smtClean="0">
                <a:latin typeface="Arial" charset="0"/>
                <a:ea typeface="ＭＳ Ｐゴシック" charset="0"/>
              </a:rPr>
              <a:t>Typical steps </a:t>
            </a:r>
            <a:r>
              <a:rPr lang="en-GB" dirty="0">
                <a:latin typeface="Arial" charset="0"/>
                <a:ea typeface="ＭＳ Ｐゴシック" charset="0"/>
              </a:rPr>
              <a:t>in research</a:t>
            </a:r>
            <a:endParaRPr lang="en-US" dirty="0">
              <a:latin typeface="Arial" charset="0"/>
              <a:ea typeface="ＭＳ Ｐゴシック" charset="0"/>
            </a:endParaRPr>
          </a:p>
        </p:txBody>
      </p:sp>
      <p:sp>
        <p:nvSpPr>
          <p:cNvPr id="5123" name="Content Placeholder 2"/>
          <p:cNvSpPr>
            <a:spLocks noGrp="1"/>
          </p:cNvSpPr>
          <p:nvPr>
            <p:ph idx="1"/>
          </p:nvPr>
        </p:nvSpPr>
        <p:spPr>
          <a:xfrm>
            <a:off x="779464" y="1828800"/>
            <a:ext cx="6538156" cy="4037390"/>
          </a:xfrm>
        </p:spPr>
        <p:txBody>
          <a:bodyPr>
            <a:normAutofit lnSpcReduction="10000"/>
          </a:bodyPr>
          <a:lstStyle/>
          <a:p>
            <a:pPr eaLnBrk="1" hangingPunct="1">
              <a:lnSpc>
                <a:spcPct val="90000"/>
              </a:lnSpc>
            </a:pPr>
            <a:r>
              <a:rPr lang="en-GB" sz="2400" dirty="0">
                <a:latin typeface="Arial" charset="0"/>
                <a:ea typeface="ＭＳ Ｐゴシック" charset="0"/>
              </a:rPr>
              <a:t>Identify topic and question </a:t>
            </a:r>
          </a:p>
          <a:p>
            <a:pPr eaLnBrk="1" hangingPunct="1">
              <a:lnSpc>
                <a:spcPct val="90000"/>
              </a:lnSpc>
            </a:pPr>
            <a:r>
              <a:rPr lang="en-GB" sz="2400" dirty="0">
                <a:latin typeface="Arial" charset="0"/>
                <a:ea typeface="ＭＳ Ｐゴシック" charset="0"/>
              </a:rPr>
              <a:t>What kind of information is needed?</a:t>
            </a:r>
          </a:p>
          <a:p>
            <a:pPr eaLnBrk="1" hangingPunct="1">
              <a:lnSpc>
                <a:spcPct val="90000"/>
              </a:lnSpc>
            </a:pPr>
            <a:r>
              <a:rPr lang="en-GB" sz="2400" dirty="0">
                <a:latin typeface="Arial" charset="0"/>
                <a:ea typeface="ＭＳ Ｐゴシック" charset="0"/>
              </a:rPr>
              <a:t>What methods are best for generating that information?</a:t>
            </a:r>
          </a:p>
          <a:p>
            <a:pPr eaLnBrk="1" hangingPunct="1">
              <a:lnSpc>
                <a:spcPct val="90000"/>
              </a:lnSpc>
            </a:pPr>
            <a:r>
              <a:rPr lang="en-GB" sz="2400" dirty="0">
                <a:latin typeface="Arial" charset="0"/>
                <a:ea typeface="ＭＳ Ｐゴシック" charset="0"/>
              </a:rPr>
              <a:t>Gather data using chosen methods</a:t>
            </a:r>
          </a:p>
          <a:p>
            <a:pPr eaLnBrk="1" hangingPunct="1">
              <a:lnSpc>
                <a:spcPct val="90000"/>
              </a:lnSpc>
            </a:pPr>
            <a:r>
              <a:rPr lang="en-GB" sz="2400" dirty="0">
                <a:latin typeface="Arial" charset="0"/>
                <a:ea typeface="ＭＳ Ｐゴシック" charset="0"/>
              </a:rPr>
              <a:t>Analyse data and draw conclusions</a:t>
            </a:r>
          </a:p>
          <a:p>
            <a:pPr eaLnBrk="1" hangingPunct="1">
              <a:lnSpc>
                <a:spcPct val="90000"/>
              </a:lnSpc>
            </a:pPr>
            <a:r>
              <a:rPr lang="en-GB" sz="2400" dirty="0">
                <a:latin typeface="Arial" charset="0"/>
                <a:ea typeface="ＭＳ Ｐゴシック" charset="0"/>
              </a:rPr>
              <a:t>Present conclusions</a:t>
            </a:r>
          </a:p>
          <a:p>
            <a:pPr eaLnBrk="1" hangingPunct="1">
              <a:lnSpc>
                <a:spcPct val="90000"/>
              </a:lnSpc>
            </a:pPr>
            <a:r>
              <a:rPr lang="en-GB" sz="2400" dirty="0">
                <a:latin typeface="Arial" charset="0"/>
                <a:ea typeface="ＭＳ Ｐゴシック" charset="0"/>
              </a:rPr>
              <a:t>Identify follow-up topics</a:t>
            </a:r>
          </a:p>
          <a:p>
            <a:endParaRPr lang="en-US" sz="2400" dirty="0">
              <a:latin typeface="Arial" charset="0"/>
              <a:ea typeface="ＭＳ Ｐゴシック" charset="0"/>
            </a:endParaRPr>
          </a:p>
        </p:txBody>
      </p:sp>
      <p:pic>
        <p:nvPicPr>
          <p:cNvPr id="3" name="Picture 2"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4024" y="4460724"/>
            <a:ext cx="2225740" cy="2215848"/>
          </a:xfrm>
          <a:prstGeom prst="rect">
            <a:avLst/>
          </a:prstGeom>
        </p:spPr>
      </p:pic>
    </p:spTree>
    <p:extLst>
      <p:ext uri="{BB962C8B-B14F-4D97-AF65-F5344CB8AC3E}">
        <p14:creationId xmlns:p14="http://schemas.microsoft.com/office/powerpoint/2010/main" val="1499123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Choosing a research topic</a:t>
            </a:r>
            <a:endParaRPr lang="en-US" dirty="0"/>
          </a:p>
        </p:txBody>
      </p:sp>
      <p:sp>
        <p:nvSpPr>
          <p:cNvPr id="3" name="Content Placeholder 2"/>
          <p:cNvSpPr>
            <a:spLocks noGrp="1"/>
          </p:cNvSpPr>
          <p:nvPr>
            <p:ph idx="1"/>
          </p:nvPr>
        </p:nvSpPr>
        <p:spPr/>
        <p:txBody>
          <a:bodyPr/>
          <a:lstStyle/>
          <a:p>
            <a:r>
              <a:rPr lang="en-US" dirty="0" smtClean="0"/>
              <a:t>It’s important that you make this choice as it will be you that has to do it, read all about it and write all about it.</a:t>
            </a:r>
          </a:p>
          <a:p>
            <a:r>
              <a:rPr lang="en-US" dirty="0" smtClean="0"/>
              <a:t>Perhaps</a:t>
            </a:r>
            <a:br>
              <a:rPr lang="en-US" dirty="0" smtClean="0"/>
            </a:br>
            <a:endParaRPr lang="en-US" dirty="0" smtClean="0"/>
          </a:p>
          <a:p>
            <a:pPr lvl="1"/>
            <a:r>
              <a:rPr lang="en-US" dirty="0" smtClean="0"/>
              <a:t>You liked a particular topic in lecturers</a:t>
            </a:r>
          </a:p>
          <a:p>
            <a:pPr lvl="1"/>
            <a:r>
              <a:rPr lang="en-US" dirty="0" smtClean="0"/>
              <a:t>An assignment left you with a burning question</a:t>
            </a:r>
          </a:p>
          <a:p>
            <a:pPr lvl="1"/>
            <a:r>
              <a:rPr lang="en-US" dirty="0" smtClean="0"/>
              <a:t>You’ve always wanted to know something</a:t>
            </a:r>
          </a:p>
          <a:p>
            <a:pPr lvl="1"/>
            <a:r>
              <a:rPr lang="en-US" dirty="0" smtClean="0"/>
              <a:t>To set a new trajectory for yourself</a:t>
            </a:r>
          </a:p>
          <a:p>
            <a:pPr lvl="1"/>
            <a:r>
              <a:rPr lang="en-US" dirty="0" smtClean="0"/>
              <a:t>To consolidate your chosen direction</a:t>
            </a:r>
          </a:p>
        </p:txBody>
      </p:sp>
      <p:pic>
        <p:nvPicPr>
          <p:cNvPr id="4" name="Picture 3"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3052" y="5213049"/>
            <a:ext cx="1917422" cy="1462314"/>
          </a:xfrm>
          <a:prstGeom prst="rect">
            <a:avLst/>
          </a:prstGeom>
        </p:spPr>
      </p:pic>
    </p:spTree>
    <p:extLst>
      <p:ext uri="{BB962C8B-B14F-4D97-AF65-F5344CB8AC3E}">
        <p14:creationId xmlns:p14="http://schemas.microsoft.com/office/powerpoint/2010/main" val="786441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to research paradigms</a:t>
            </a:r>
          </a:p>
        </p:txBody>
      </p:sp>
      <p:sp>
        <p:nvSpPr>
          <p:cNvPr id="3" name="Content Placeholder 2"/>
          <p:cNvSpPr>
            <a:spLocks noGrp="1"/>
          </p:cNvSpPr>
          <p:nvPr>
            <p:ph idx="1"/>
          </p:nvPr>
        </p:nvSpPr>
        <p:spPr>
          <a:xfrm>
            <a:off x="779464" y="1958141"/>
            <a:ext cx="5243966" cy="3061383"/>
          </a:xfrm>
        </p:spPr>
        <p:txBody>
          <a:bodyPr>
            <a:normAutofit fontScale="70000" lnSpcReduction="20000"/>
          </a:bodyPr>
          <a:lstStyle/>
          <a:p>
            <a:r>
              <a:rPr lang="en-GB" sz="2800" dirty="0">
                <a:latin typeface="Arial" charset="0"/>
                <a:ea typeface="MS PGothic" charset="0"/>
              </a:rPr>
              <a:t>A paradigm refers to the ‘way things are done’ in relation to a subjects development. </a:t>
            </a:r>
          </a:p>
          <a:p>
            <a:r>
              <a:rPr lang="en-GB" sz="2800" dirty="0">
                <a:latin typeface="Arial" charset="0"/>
                <a:ea typeface="MS PGothic" charset="0"/>
              </a:rPr>
              <a:t>Implies an acceptance by the discipline of some </a:t>
            </a:r>
          </a:p>
          <a:p>
            <a:pPr lvl="1"/>
            <a:r>
              <a:rPr lang="en-GB" sz="2400" dirty="0">
                <a:latin typeface="Arial" charset="0"/>
                <a:ea typeface="MS PGothic" charset="0"/>
              </a:rPr>
              <a:t>basic beliefs (e.g. the world is round)</a:t>
            </a:r>
          </a:p>
          <a:p>
            <a:pPr lvl="1"/>
            <a:r>
              <a:rPr lang="en-GB" sz="2400" dirty="0">
                <a:latin typeface="Arial" charset="0"/>
                <a:ea typeface="MS PGothic" charset="0"/>
              </a:rPr>
              <a:t>guidelines on how to approach problems (e.g. </a:t>
            </a:r>
            <a:r>
              <a:rPr lang="en-GB" sz="2400" dirty="0" smtClean="0">
                <a:latin typeface="Arial" charset="0"/>
                <a:ea typeface="MS PGothic" charset="0"/>
              </a:rPr>
              <a:t>action research cycles or test </a:t>
            </a:r>
            <a:r>
              <a:rPr lang="en-GB" sz="2400" dirty="0">
                <a:latin typeface="Arial" charset="0"/>
                <a:ea typeface="MS PGothic" charset="0"/>
              </a:rPr>
              <a:t>hypothesis)</a:t>
            </a:r>
          </a:p>
          <a:p>
            <a:pPr lvl="1"/>
            <a:r>
              <a:rPr lang="en-GB" sz="2400" dirty="0">
                <a:latin typeface="Arial" charset="0"/>
                <a:ea typeface="MS PGothic" charset="0"/>
              </a:rPr>
              <a:t>methods used (e.g. </a:t>
            </a:r>
            <a:r>
              <a:rPr lang="en-GB" sz="2400" dirty="0" smtClean="0">
                <a:latin typeface="Arial" charset="0"/>
                <a:ea typeface="MS PGothic" charset="0"/>
              </a:rPr>
              <a:t>interviews or experiments</a:t>
            </a:r>
            <a:r>
              <a:rPr lang="en-GB" sz="2400" dirty="0">
                <a:latin typeface="Arial" charset="0"/>
                <a:ea typeface="MS PGothic" charset="0"/>
              </a:rPr>
              <a:t>)</a:t>
            </a:r>
            <a:endParaRPr lang="en-US" sz="2400" dirty="0">
              <a:latin typeface="Arial" charset="0"/>
              <a:ea typeface="MS PGothic" charset="0"/>
            </a:endParaRPr>
          </a:p>
          <a:p>
            <a:pPr marL="0" indent="0">
              <a:buNone/>
            </a:pPr>
            <a:endParaRPr lang="en-US" dirty="0"/>
          </a:p>
        </p:txBody>
      </p:sp>
      <p:pic>
        <p:nvPicPr>
          <p:cNvPr id="4" name="Picture 3"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6286" y="2079474"/>
            <a:ext cx="2552095" cy="2324100"/>
          </a:xfrm>
          <a:prstGeom prst="rect">
            <a:avLst/>
          </a:prstGeom>
        </p:spPr>
      </p:pic>
    </p:spTree>
    <p:extLst>
      <p:ext uri="{BB962C8B-B14F-4D97-AF65-F5344CB8AC3E}">
        <p14:creationId xmlns:p14="http://schemas.microsoft.com/office/powerpoint/2010/main" val="404263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dirty="0" smtClean="0">
                <a:ea typeface="+mj-ea"/>
                <a:cs typeface="+mj-cs"/>
              </a:rPr>
              <a:t>Two overarching paradigms</a:t>
            </a:r>
          </a:p>
        </p:txBody>
      </p:sp>
      <p:sp>
        <p:nvSpPr>
          <p:cNvPr id="19459" name="Rectangle 3"/>
          <p:cNvSpPr>
            <a:spLocks noGrp="1" noChangeArrowheads="1"/>
          </p:cNvSpPr>
          <p:nvPr>
            <p:ph type="body" sz="half" idx="1"/>
          </p:nvPr>
        </p:nvSpPr>
        <p:spPr/>
        <p:txBody>
          <a:bodyPr>
            <a:normAutofit fontScale="92500"/>
          </a:bodyPr>
          <a:lstStyle/>
          <a:p>
            <a:pPr eaLnBrk="1" hangingPunct="1">
              <a:buFont typeface="Wingdings" charset="0"/>
              <a:buChar char="n"/>
              <a:defRPr/>
            </a:pPr>
            <a:endParaRPr lang="en-GB" sz="1600" dirty="0" smtClean="0">
              <a:ea typeface="+mn-ea"/>
              <a:cs typeface="+mn-cs"/>
            </a:endParaRPr>
          </a:p>
          <a:p>
            <a:pPr eaLnBrk="1" hangingPunct="1">
              <a:buFont typeface="Wingdings" charset="0"/>
              <a:buChar char="n"/>
              <a:defRPr/>
            </a:pPr>
            <a:r>
              <a:rPr lang="en-GB" sz="1600" dirty="0" smtClean="0">
                <a:ea typeface="+mn-ea"/>
                <a:cs typeface="+mn-cs"/>
              </a:rPr>
              <a:t>Positivistic or Phenomenological</a:t>
            </a:r>
            <a:br>
              <a:rPr lang="en-GB" sz="1600" dirty="0" smtClean="0">
                <a:ea typeface="+mn-ea"/>
                <a:cs typeface="+mn-cs"/>
              </a:rPr>
            </a:br>
            <a:endParaRPr lang="en-GB" sz="1600" dirty="0" smtClean="0">
              <a:ea typeface="+mn-ea"/>
              <a:cs typeface="+mn-cs"/>
            </a:endParaRPr>
          </a:p>
          <a:p>
            <a:pPr eaLnBrk="1" hangingPunct="1">
              <a:buFont typeface="Wingdings" charset="0"/>
              <a:buChar char="n"/>
              <a:defRPr/>
            </a:pPr>
            <a:r>
              <a:rPr lang="en-GB" sz="2400" b="1" dirty="0" smtClean="0">
                <a:solidFill>
                  <a:schemeClr val="accent2">
                    <a:lumMod val="60000"/>
                    <a:lumOff val="40000"/>
                  </a:schemeClr>
                </a:solidFill>
                <a:ea typeface="+mn-ea"/>
                <a:cs typeface="+mn-cs"/>
              </a:rPr>
              <a:t>Quantitative or Qualitative</a:t>
            </a:r>
          </a:p>
          <a:p>
            <a:pPr eaLnBrk="1" hangingPunct="1">
              <a:buFont typeface="Wingdings" charset="0"/>
              <a:buChar char="n"/>
              <a:defRPr/>
            </a:pPr>
            <a:endParaRPr lang="en-GB" sz="1600" dirty="0" smtClean="0">
              <a:ea typeface="+mn-ea"/>
              <a:cs typeface="+mn-cs"/>
            </a:endParaRPr>
          </a:p>
          <a:p>
            <a:pPr eaLnBrk="1" hangingPunct="1">
              <a:buFont typeface="Wingdings" charset="0"/>
              <a:buChar char="n"/>
              <a:defRPr/>
            </a:pPr>
            <a:r>
              <a:rPr lang="en-GB" sz="1600" b="1" dirty="0" smtClean="0">
                <a:ea typeface="+mn-ea"/>
                <a:cs typeface="+mn-cs"/>
              </a:rPr>
              <a:t>Quantitative</a:t>
            </a:r>
          </a:p>
          <a:p>
            <a:pPr lvl="1" eaLnBrk="1" hangingPunct="1">
              <a:buFont typeface="Wingdings" charset="0"/>
              <a:buChar char="q"/>
              <a:defRPr/>
            </a:pPr>
            <a:r>
              <a:rPr lang="en-GB" sz="1600" dirty="0" smtClean="0">
                <a:ea typeface="+mn-ea"/>
              </a:rPr>
              <a:t>objectivist, rational scientific, experimentalist, traditionalist</a:t>
            </a:r>
          </a:p>
          <a:p>
            <a:pPr lvl="1" eaLnBrk="1" hangingPunct="1">
              <a:buFont typeface="Wingdings" charset="0"/>
              <a:buChar char="q"/>
              <a:defRPr/>
            </a:pPr>
            <a:endParaRPr lang="en-GB" sz="1600" dirty="0" smtClean="0">
              <a:ea typeface="+mn-ea"/>
            </a:endParaRPr>
          </a:p>
          <a:p>
            <a:pPr eaLnBrk="1" hangingPunct="1">
              <a:buFont typeface="Wingdings" charset="0"/>
              <a:buChar char="n"/>
              <a:defRPr/>
            </a:pPr>
            <a:r>
              <a:rPr lang="en-GB" sz="1600" b="1" dirty="0" smtClean="0">
                <a:ea typeface="+mn-ea"/>
                <a:cs typeface="+mn-cs"/>
              </a:rPr>
              <a:t>Qualitative</a:t>
            </a:r>
          </a:p>
          <a:p>
            <a:pPr lvl="1" eaLnBrk="1" hangingPunct="1">
              <a:buFont typeface="Wingdings" charset="0"/>
              <a:buChar char="q"/>
              <a:defRPr/>
            </a:pPr>
            <a:r>
              <a:rPr lang="en-GB" sz="1600" dirty="0" smtClean="0">
                <a:ea typeface="+mn-ea"/>
              </a:rPr>
              <a:t>subjectivist, humanistic, interpretivist, through induction</a:t>
            </a:r>
          </a:p>
        </p:txBody>
      </p:sp>
      <p:pic>
        <p:nvPicPr>
          <p:cNvPr id="20483" name="Picture 4" descr="MPj041176600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733949" y="1125538"/>
            <a:ext cx="1503362" cy="2260600"/>
          </a:xfrm>
          <a:noFill/>
        </p:spPr>
      </p:pic>
      <p:pic>
        <p:nvPicPr>
          <p:cNvPr id="20484" name="Picture 6" descr="MPj0422171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3949" y="3789363"/>
            <a:ext cx="1471613" cy="198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5670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differences in approach</a:t>
            </a:r>
            <a:endParaRPr lang="en-US" dirty="0"/>
          </a:p>
        </p:txBody>
      </p:sp>
      <p:sp>
        <p:nvSpPr>
          <p:cNvPr id="21507" name="Rectangle 3"/>
          <p:cNvSpPr>
            <a:spLocks noGrp="1" noChangeArrowheads="1"/>
          </p:cNvSpPr>
          <p:nvPr>
            <p:ph sz="half" idx="1"/>
          </p:nvPr>
        </p:nvSpPr>
        <p:spPr>
          <a:xfrm>
            <a:off x="468313" y="1503578"/>
            <a:ext cx="4033837" cy="4530725"/>
          </a:xfrm>
        </p:spPr>
        <p:txBody>
          <a:bodyPr>
            <a:normAutofit fontScale="77500" lnSpcReduction="20000"/>
          </a:bodyPr>
          <a:lstStyle/>
          <a:p>
            <a:pPr eaLnBrk="1" hangingPunct="1">
              <a:buFont typeface="Wingdings" charset="0"/>
              <a:buChar char="n"/>
              <a:defRPr/>
            </a:pPr>
            <a:endParaRPr lang="en-GB" sz="2000" b="1" dirty="0" smtClean="0">
              <a:ea typeface="+mn-ea"/>
              <a:cs typeface="+mn-cs"/>
            </a:endParaRPr>
          </a:p>
          <a:p>
            <a:pPr eaLnBrk="1" hangingPunct="1">
              <a:buFont typeface="Wingdings" charset="0"/>
              <a:buChar char="n"/>
              <a:defRPr/>
            </a:pPr>
            <a:r>
              <a:rPr lang="en-GB" sz="4200" b="1" dirty="0" smtClean="0">
                <a:ea typeface="+mn-ea"/>
                <a:cs typeface="+mn-cs"/>
              </a:rPr>
              <a:t>Quantitative</a:t>
            </a:r>
            <a:endParaRPr lang="en-GB" sz="3800" b="1" dirty="0" smtClean="0">
              <a:ea typeface="+mn-ea"/>
              <a:cs typeface="+mn-cs"/>
            </a:endParaRPr>
          </a:p>
          <a:p>
            <a:pPr eaLnBrk="1" hangingPunct="1">
              <a:buFont typeface="Wingdings" charset="0"/>
              <a:buChar char="q"/>
              <a:defRPr/>
            </a:pPr>
            <a:r>
              <a:rPr lang="en-GB" sz="2000" dirty="0" smtClean="0">
                <a:ea typeface="+mn-ea"/>
                <a:cs typeface="+mn-cs"/>
              </a:rPr>
              <a:t>the world is objective to the researcher.</a:t>
            </a:r>
          </a:p>
          <a:p>
            <a:pPr eaLnBrk="1" hangingPunct="1">
              <a:buFont typeface="Wingdings" charset="0"/>
              <a:buChar char="q"/>
              <a:defRPr/>
            </a:pPr>
            <a:r>
              <a:rPr lang="en-GB" sz="2000" dirty="0" smtClean="0">
                <a:ea typeface="+mn-ea"/>
                <a:cs typeface="+mn-cs"/>
              </a:rPr>
              <a:t>only knowledge that is observable and measurable can be regarded as knowledge.</a:t>
            </a:r>
          </a:p>
          <a:p>
            <a:pPr eaLnBrk="1" hangingPunct="1">
              <a:buFont typeface="Wingdings" charset="0"/>
              <a:buChar char="q"/>
              <a:defRPr/>
            </a:pPr>
            <a:r>
              <a:rPr lang="en-GB" sz="2000" dirty="0" smtClean="0">
                <a:ea typeface="+mn-ea"/>
                <a:cs typeface="+mn-cs"/>
              </a:rPr>
              <a:t>research is unattached from the researchers and phenomenon existed prior to and following their involvement.</a:t>
            </a:r>
          </a:p>
          <a:p>
            <a:pPr eaLnBrk="1" hangingPunct="1">
              <a:buFont typeface="Wingdings" charset="0"/>
              <a:buChar char="q"/>
              <a:defRPr/>
            </a:pPr>
            <a:r>
              <a:rPr lang="en-GB" sz="2000" dirty="0" smtClean="0">
                <a:ea typeface="+mn-ea"/>
                <a:cs typeface="+mn-cs"/>
              </a:rPr>
              <a:t>Seeks to prove something.</a:t>
            </a:r>
          </a:p>
          <a:p>
            <a:pPr eaLnBrk="1" hangingPunct="1">
              <a:buFont typeface="Wingdings" charset="0"/>
              <a:buChar char="q"/>
              <a:defRPr/>
            </a:pPr>
            <a:r>
              <a:rPr lang="en-GB" sz="2000" dirty="0" smtClean="0">
                <a:ea typeface="+mn-ea"/>
                <a:cs typeface="+mn-cs"/>
              </a:rPr>
              <a:t>Numbers.</a:t>
            </a:r>
          </a:p>
        </p:txBody>
      </p:sp>
      <p:sp>
        <p:nvSpPr>
          <p:cNvPr id="21508" name="Rectangle 4"/>
          <p:cNvSpPr>
            <a:spLocks noGrp="1" noChangeArrowheads="1"/>
          </p:cNvSpPr>
          <p:nvPr>
            <p:ph sz="half" idx="2"/>
          </p:nvPr>
        </p:nvSpPr>
        <p:spPr>
          <a:xfrm>
            <a:off x="4643438" y="1503578"/>
            <a:ext cx="4033837" cy="4530725"/>
          </a:xfrm>
        </p:spPr>
        <p:txBody>
          <a:bodyPr>
            <a:normAutofit fontScale="77500" lnSpcReduction="20000"/>
          </a:bodyPr>
          <a:lstStyle/>
          <a:p>
            <a:pPr eaLnBrk="1" hangingPunct="1">
              <a:lnSpc>
                <a:spcPct val="90000"/>
              </a:lnSpc>
              <a:buFont typeface="Wingdings" charset="0"/>
              <a:buChar char="n"/>
              <a:defRPr/>
            </a:pPr>
            <a:endParaRPr lang="en-GB" sz="2000" b="1" dirty="0" smtClean="0">
              <a:ea typeface="+mn-ea"/>
              <a:cs typeface="+mn-cs"/>
            </a:endParaRPr>
          </a:p>
          <a:p>
            <a:pPr eaLnBrk="1" hangingPunct="1">
              <a:lnSpc>
                <a:spcPct val="90000"/>
              </a:lnSpc>
              <a:buFont typeface="Wingdings" charset="0"/>
              <a:buChar char="n"/>
              <a:defRPr/>
            </a:pPr>
            <a:r>
              <a:rPr lang="en-GB" sz="5200" b="1" dirty="0" smtClean="0">
                <a:ea typeface="+mn-ea"/>
                <a:cs typeface="+mn-cs"/>
              </a:rPr>
              <a:t>Qualitative</a:t>
            </a:r>
          </a:p>
          <a:p>
            <a:pPr eaLnBrk="1" hangingPunct="1">
              <a:lnSpc>
                <a:spcPct val="90000"/>
              </a:lnSpc>
              <a:buFont typeface="Wingdings" charset="0"/>
              <a:buChar char="q"/>
              <a:defRPr/>
            </a:pPr>
            <a:r>
              <a:rPr lang="en-GB" sz="2000" dirty="0" smtClean="0">
                <a:ea typeface="+mn-ea"/>
                <a:cs typeface="+mn-cs"/>
              </a:rPr>
              <a:t>the world is socially constructed and understood by examining human experience or perception of it.</a:t>
            </a:r>
          </a:p>
          <a:p>
            <a:pPr eaLnBrk="1" hangingPunct="1">
              <a:lnSpc>
                <a:spcPct val="90000"/>
              </a:lnSpc>
              <a:buFont typeface="Wingdings" charset="0"/>
              <a:buChar char="q"/>
              <a:defRPr/>
            </a:pPr>
            <a:r>
              <a:rPr lang="en-GB" sz="2000" dirty="0" smtClean="0">
                <a:ea typeface="+mn-ea"/>
                <a:cs typeface="+mn-cs"/>
              </a:rPr>
              <a:t>broader more complex approach to understanding a phenomenon.</a:t>
            </a:r>
          </a:p>
          <a:p>
            <a:pPr eaLnBrk="1" hangingPunct="1">
              <a:lnSpc>
                <a:spcPct val="90000"/>
              </a:lnSpc>
              <a:buFont typeface="Wingdings" charset="0"/>
              <a:buChar char="q"/>
              <a:defRPr/>
            </a:pPr>
            <a:r>
              <a:rPr lang="en-GB" dirty="0" smtClean="0"/>
              <a:t>r</a:t>
            </a:r>
            <a:r>
              <a:rPr lang="en-GB" sz="2000" dirty="0" smtClean="0">
                <a:ea typeface="+mn-ea"/>
                <a:cs typeface="+mn-cs"/>
              </a:rPr>
              <a:t>esearcher involved in and influences understanding through interpretation.</a:t>
            </a:r>
          </a:p>
          <a:p>
            <a:pPr eaLnBrk="1" hangingPunct="1">
              <a:lnSpc>
                <a:spcPct val="90000"/>
              </a:lnSpc>
              <a:buFont typeface="Wingdings" charset="0"/>
              <a:buChar char="q"/>
              <a:defRPr/>
            </a:pPr>
            <a:r>
              <a:rPr lang="en-GB" sz="2000" dirty="0" smtClean="0">
                <a:ea typeface="+mn-ea"/>
                <a:cs typeface="+mn-cs"/>
              </a:rPr>
              <a:t>Seeks to provide rich insight.</a:t>
            </a:r>
          </a:p>
          <a:p>
            <a:pPr eaLnBrk="1" hangingPunct="1">
              <a:lnSpc>
                <a:spcPct val="90000"/>
              </a:lnSpc>
              <a:buFont typeface="Wingdings" charset="0"/>
              <a:buChar char="q"/>
              <a:defRPr/>
            </a:pPr>
            <a:r>
              <a:rPr lang="en-GB" sz="2000" dirty="0" smtClean="0">
                <a:ea typeface="+mn-ea"/>
                <a:cs typeface="+mn-cs"/>
              </a:rPr>
              <a:t>Words.</a:t>
            </a:r>
          </a:p>
          <a:p>
            <a:pPr marL="0" indent="0" eaLnBrk="1" hangingPunct="1">
              <a:lnSpc>
                <a:spcPct val="90000"/>
              </a:lnSpc>
              <a:buFontTx/>
              <a:buNone/>
              <a:defRPr/>
            </a:pPr>
            <a:endParaRPr lang="en-GB" sz="2000" dirty="0" smtClean="0">
              <a:ea typeface="+mn-ea"/>
              <a:cs typeface="+mn-cs"/>
            </a:endParaRPr>
          </a:p>
        </p:txBody>
      </p:sp>
    </p:spTree>
    <p:extLst>
      <p:ext uri="{BB962C8B-B14F-4D97-AF65-F5344CB8AC3E}">
        <p14:creationId xmlns:p14="http://schemas.microsoft.com/office/powerpoint/2010/main" val="3403338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normAutofit fontScale="90000"/>
          </a:bodyPr>
          <a:lstStyle/>
          <a:p>
            <a:r>
              <a:rPr lang="en-GB" dirty="0" smtClean="0">
                <a:latin typeface="Arial" charset="0"/>
                <a:ea typeface="MS PGothic" charset="0"/>
              </a:rPr>
              <a:t>Ways of seeing the world ‘qualitatively’</a:t>
            </a:r>
            <a:endParaRPr lang="en-GB" dirty="0">
              <a:latin typeface="Arial" charset="0"/>
              <a:ea typeface="MS PGothic" charset="0"/>
            </a:endParaRPr>
          </a:p>
        </p:txBody>
      </p:sp>
      <p:sp>
        <p:nvSpPr>
          <p:cNvPr id="22530" name="Content Placeholder 2"/>
          <p:cNvSpPr>
            <a:spLocks noGrp="1"/>
          </p:cNvSpPr>
          <p:nvPr>
            <p:ph idx="1"/>
          </p:nvPr>
        </p:nvSpPr>
        <p:spPr/>
        <p:txBody>
          <a:bodyPr/>
          <a:lstStyle/>
          <a:p>
            <a:r>
              <a:rPr lang="en-GB" dirty="0">
                <a:latin typeface="Arial" charset="0"/>
                <a:ea typeface="MS PGothic" charset="0"/>
              </a:rPr>
              <a:t>Phenomenology</a:t>
            </a:r>
          </a:p>
          <a:p>
            <a:r>
              <a:rPr lang="en-GB" dirty="0">
                <a:latin typeface="Arial" charset="0"/>
                <a:ea typeface="MS PGothic" charset="0"/>
              </a:rPr>
              <a:t>Action </a:t>
            </a:r>
            <a:r>
              <a:rPr lang="en-GB" dirty="0" smtClean="0">
                <a:latin typeface="Arial" charset="0"/>
                <a:ea typeface="MS PGothic" charset="0"/>
              </a:rPr>
              <a:t>Research</a:t>
            </a:r>
            <a:endParaRPr lang="en-GB" dirty="0">
              <a:latin typeface="Arial" charset="0"/>
              <a:ea typeface="MS PGothic" charset="0"/>
            </a:endParaRPr>
          </a:p>
          <a:p>
            <a:r>
              <a:rPr lang="en-GB" dirty="0">
                <a:latin typeface="Arial" charset="0"/>
                <a:ea typeface="MS PGothic" charset="0"/>
              </a:rPr>
              <a:t>Case Studies</a:t>
            </a:r>
          </a:p>
          <a:p>
            <a:r>
              <a:rPr lang="en-GB" dirty="0" smtClean="0">
                <a:latin typeface="Arial" charset="0"/>
                <a:ea typeface="MS PGothic" charset="0"/>
              </a:rPr>
              <a:t>Ethnography</a:t>
            </a:r>
          </a:p>
          <a:p>
            <a:r>
              <a:rPr lang="en-GB" dirty="0" smtClean="0">
                <a:latin typeface="Arial" charset="0"/>
                <a:ea typeface="MS PGothic" charset="0"/>
              </a:rPr>
              <a:t>Grounded theory</a:t>
            </a:r>
          </a:p>
          <a:p>
            <a:r>
              <a:rPr lang="en-GB" dirty="0" smtClean="0">
                <a:latin typeface="Arial" charset="0"/>
                <a:ea typeface="MS PGothic" charset="0"/>
              </a:rPr>
              <a:t>And many more </a:t>
            </a:r>
            <a:r>
              <a:rPr lang="is-IS" dirty="0" smtClean="0">
                <a:latin typeface="Arial" charset="0"/>
                <a:ea typeface="MS PGothic" charset="0"/>
              </a:rPr>
              <a:t>…</a:t>
            </a:r>
            <a:endParaRPr lang="en-GB" dirty="0">
              <a:latin typeface="Arial" charset="0"/>
              <a:ea typeface="MS PGothic" charset="0"/>
            </a:endParaRPr>
          </a:p>
        </p:txBody>
      </p:sp>
      <p:pic>
        <p:nvPicPr>
          <p:cNvPr id="2" name="Picture 1"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4702" y="1828800"/>
            <a:ext cx="3492500" cy="2324100"/>
          </a:xfrm>
          <a:prstGeom prst="rect">
            <a:avLst/>
          </a:prstGeom>
        </p:spPr>
      </p:pic>
      <p:pic>
        <p:nvPicPr>
          <p:cNvPr id="3" name="Picture 2"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04607" y="3881664"/>
            <a:ext cx="3492500" cy="2324100"/>
          </a:xfrm>
          <a:prstGeom prst="rect">
            <a:avLst/>
          </a:prstGeom>
        </p:spPr>
      </p:pic>
    </p:spTree>
    <p:extLst>
      <p:ext uri="{BB962C8B-B14F-4D97-AF65-F5344CB8AC3E}">
        <p14:creationId xmlns:p14="http://schemas.microsoft.com/office/powerpoint/2010/main" val="344653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4"/>
          <p:cNvSpPr>
            <a:spLocks noGrp="1"/>
          </p:cNvSpPr>
          <p:nvPr>
            <p:ph type="title"/>
          </p:nvPr>
        </p:nvSpPr>
        <p:spPr/>
        <p:txBody>
          <a:bodyPr/>
          <a:lstStyle/>
          <a:p>
            <a:r>
              <a:rPr lang="en-GB">
                <a:latin typeface="Arial" charset="0"/>
                <a:ea typeface="MS PGothic" charset="0"/>
              </a:rPr>
              <a:t>Phenomenology</a:t>
            </a:r>
          </a:p>
        </p:txBody>
      </p:sp>
      <p:sp>
        <p:nvSpPr>
          <p:cNvPr id="23554" name="Content Placeholder 5"/>
          <p:cNvSpPr>
            <a:spLocks noGrp="1"/>
          </p:cNvSpPr>
          <p:nvPr>
            <p:ph idx="1"/>
          </p:nvPr>
        </p:nvSpPr>
        <p:spPr>
          <a:xfrm>
            <a:off x="684213" y="1700213"/>
            <a:ext cx="7772400" cy="4114800"/>
          </a:xfrm>
        </p:spPr>
        <p:txBody>
          <a:bodyPr/>
          <a:lstStyle/>
          <a:p>
            <a:r>
              <a:rPr lang="en-GB" sz="2400">
                <a:latin typeface="Arial" charset="0"/>
                <a:ea typeface="MS PGothic" charset="0"/>
              </a:rPr>
              <a:t>The meaning of a phenomenon for several individuals</a:t>
            </a:r>
          </a:p>
          <a:p>
            <a:r>
              <a:rPr lang="en-GB" sz="2400">
                <a:latin typeface="Arial" charset="0"/>
                <a:ea typeface="MS PGothic" charset="0"/>
              </a:rPr>
              <a:t>Primarily through interviews where researchers describe their re-lived experience of the phenomenon.</a:t>
            </a:r>
          </a:p>
          <a:p>
            <a:r>
              <a:rPr lang="en-GB" sz="2400">
                <a:latin typeface="Arial" charset="0"/>
                <a:ea typeface="MS PGothic" charset="0"/>
              </a:rPr>
              <a:t>Seeks to describe the ‘essence’ of the experience.</a:t>
            </a:r>
          </a:p>
          <a:p>
            <a:r>
              <a:rPr lang="en-GB" sz="2400">
                <a:latin typeface="Arial" charset="0"/>
                <a:ea typeface="MS PGothic" charset="0"/>
              </a:rPr>
              <a:t>Analysis of meaning from significant statements.</a:t>
            </a:r>
          </a:p>
          <a:p>
            <a:endParaRPr lang="en-GB">
              <a:latin typeface="Arial" charset="0"/>
              <a:ea typeface="MS PGothic" charset="0"/>
            </a:endParaRPr>
          </a:p>
        </p:txBody>
      </p:sp>
    </p:spTree>
    <p:extLst>
      <p:ext uri="{BB962C8B-B14F-4D97-AF65-F5344CB8AC3E}">
        <p14:creationId xmlns:p14="http://schemas.microsoft.com/office/powerpoint/2010/main" val="3624475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r>
              <a:rPr lang="en-GB">
                <a:latin typeface="Arial" charset="0"/>
                <a:ea typeface="MS PGothic" charset="0"/>
              </a:rPr>
              <a:t>Action Research</a:t>
            </a:r>
          </a:p>
        </p:txBody>
      </p:sp>
      <p:sp>
        <p:nvSpPr>
          <p:cNvPr id="24578" name="Content Placeholder 2"/>
          <p:cNvSpPr>
            <a:spLocks noGrp="1"/>
          </p:cNvSpPr>
          <p:nvPr>
            <p:ph idx="1"/>
          </p:nvPr>
        </p:nvSpPr>
        <p:spPr/>
        <p:txBody>
          <a:bodyPr>
            <a:normAutofit lnSpcReduction="10000"/>
          </a:bodyPr>
          <a:lstStyle/>
          <a:p>
            <a:r>
              <a:rPr lang="en-GB" sz="2800">
                <a:latin typeface="Arial" charset="0"/>
                <a:ea typeface="MS PGothic" charset="0"/>
              </a:rPr>
              <a:t>the research is an active participant in a socially changing world.</a:t>
            </a:r>
          </a:p>
          <a:p>
            <a:r>
              <a:rPr lang="en-GB" sz="2800">
                <a:latin typeface="Arial" charset="0"/>
                <a:ea typeface="MS PGothic" charset="0"/>
              </a:rPr>
              <a:t>Process of enquiry of acting, observing and reflection.</a:t>
            </a:r>
          </a:p>
          <a:p>
            <a:r>
              <a:rPr lang="en-GB" sz="2800">
                <a:latin typeface="Arial" charset="0"/>
                <a:ea typeface="MS PGothic" charset="0"/>
              </a:rPr>
              <a:t>To enter the research phenomenon, attempt to influence it and bring about some change.</a:t>
            </a:r>
          </a:p>
          <a:p>
            <a:r>
              <a:rPr lang="en-GB" sz="2800">
                <a:latin typeface="Arial" charset="0"/>
                <a:ea typeface="MS PGothic" charset="0"/>
              </a:rPr>
              <a:t>Collaboration between researcher an practitioner</a:t>
            </a:r>
          </a:p>
          <a:p>
            <a:endParaRPr lang="en-GB">
              <a:latin typeface="Arial" charset="0"/>
              <a:ea typeface="MS PGothic" charset="0"/>
            </a:endParaRPr>
          </a:p>
        </p:txBody>
      </p:sp>
    </p:spTree>
    <p:extLst>
      <p:ext uri="{BB962C8B-B14F-4D97-AF65-F5344CB8AC3E}">
        <p14:creationId xmlns:p14="http://schemas.microsoft.com/office/powerpoint/2010/main" val="2703687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p:cNvSpPr>
            <a:spLocks noGrp="1"/>
          </p:cNvSpPr>
          <p:nvPr>
            <p:ph type="title"/>
          </p:nvPr>
        </p:nvSpPr>
        <p:spPr/>
        <p:txBody>
          <a:bodyPr/>
          <a:lstStyle/>
          <a:p>
            <a:r>
              <a:rPr lang="en-GB">
                <a:latin typeface="Arial" charset="0"/>
                <a:ea typeface="MS PGothic" charset="0"/>
              </a:rPr>
              <a:t>Case Studies</a:t>
            </a:r>
          </a:p>
        </p:txBody>
      </p:sp>
      <p:sp>
        <p:nvSpPr>
          <p:cNvPr id="25602" name="Content Placeholder 2"/>
          <p:cNvSpPr>
            <a:spLocks noGrp="1"/>
          </p:cNvSpPr>
          <p:nvPr>
            <p:ph idx="1"/>
          </p:nvPr>
        </p:nvSpPr>
        <p:spPr>
          <a:xfrm>
            <a:off x="611188" y="1700213"/>
            <a:ext cx="7772400" cy="4114800"/>
          </a:xfrm>
        </p:spPr>
        <p:txBody>
          <a:bodyPr/>
          <a:lstStyle/>
          <a:p>
            <a:r>
              <a:rPr lang="en-GB" sz="2400">
                <a:latin typeface="Arial" charset="0"/>
                <a:ea typeface="MS PGothic" charset="0"/>
              </a:rPr>
              <a:t>extensive examination of a single instance of a phenomenon</a:t>
            </a:r>
          </a:p>
          <a:p>
            <a:r>
              <a:rPr lang="en-GB" sz="2400">
                <a:latin typeface="Arial" charset="0"/>
                <a:ea typeface="MS PGothic" charset="0"/>
              </a:rPr>
              <a:t>focuses on examining the dynamics of the phenomenon.  E.g. management worker relations.</a:t>
            </a:r>
          </a:p>
          <a:p>
            <a:r>
              <a:rPr lang="en-GB" sz="2400">
                <a:latin typeface="Arial" charset="0"/>
                <a:ea typeface="MS PGothic" charset="0"/>
              </a:rPr>
              <a:t>The gathering of detailed information (a rich account) from many sources and stakeholders</a:t>
            </a:r>
          </a:p>
          <a:p>
            <a:r>
              <a:rPr lang="en-GB" sz="2400">
                <a:latin typeface="Arial" charset="0"/>
                <a:ea typeface="MS PGothic" charset="0"/>
              </a:rPr>
              <a:t>Extensive quoting and textual analysis of interviews, documents, and recorded observations.</a:t>
            </a:r>
          </a:p>
        </p:txBody>
      </p:sp>
    </p:spTree>
    <p:extLst>
      <p:ext uri="{BB962C8B-B14F-4D97-AF65-F5344CB8AC3E}">
        <p14:creationId xmlns:p14="http://schemas.microsoft.com/office/powerpoint/2010/main" val="2303565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p:txBody>
          <a:bodyPr/>
          <a:lstStyle/>
          <a:p>
            <a:r>
              <a:rPr lang="en-GB">
                <a:latin typeface="Arial" charset="0"/>
                <a:ea typeface="MS PGothic" charset="0"/>
              </a:rPr>
              <a:t>Ethnography</a:t>
            </a:r>
          </a:p>
        </p:txBody>
      </p:sp>
      <p:sp>
        <p:nvSpPr>
          <p:cNvPr id="26626" name="Content Placeholder 2"/>
          <p:cNvSpPr>
            <a:spLocks noGrp="1"/>
          </p:cNvSpPr>
          <p:nvPr>
            <p:ph idx="1"/>
          </p:nvPr>
        </p:nvSpPr>
        <p:spPr/>
        <p:txBody>
          <a:bodyPr>
            <a:normAutofit/>
          </a:bodyPr>
          <a:lstStyle/>
          <a:p>
            <a:r>
              <a:rPr lang="en-GB" sz="2400">
                <a:latin typeface="Arial" charset="0"/>
                <a:ea typeface="MS PGothic" charset="0"/>
              </a:rPr>
              <a:t>Uses socially acquired and shared knowledge to understand and observe shared patterns</a:t>
            </a:r>
          </a:p>
          <a:p>
            <a:r>
              <a:rPr lang="en-GB" sz="2400">
                <a:latin typeface="Arial" charset="0"/>
                <a:ea typeface="MS PGothic" charset="0"/>
              </a:rPr>
              <a:t>Ethno – folk; graphy - writing</a:t>
            </a:r>
          </a:p>
          <a:p>
            <a:r>
              <a:rPr lang="en-GB" sz="2400">
                <a:latin typeface="Arial" charset="0"/>
                <a:ea typeface="MS PGothic" charset="0"/>
              </a:rPr>
              <a:t>Mainly involves observation, where the researcher becomes full member of the group under observation, over a long period of time, in a clearly defined location</a:t>
            </a:r>
          </a:p>
          <a:p>
            <a:r>
              <a:rPr lang="en-GB" sz="2400">
                <a:latin typeface="Arial" charset="0"/>
                <a:ea typeface="MS PGothic" charset="0"/>
              </a:rPr>
              <a:t>Seeks to interpret the social world in the way that the members of the group do.</a:t>
            </a:r>
          </a:p>
          <a:p>
            <a:endParaRPr lang="en-GB" sz="2400">
              <a:latin typeface="Arial" charset="0"/>
              <a:ea typeface="MS PGothic" charset="0"/>
            </a:endParaRPr>
          </a:p>
        </p:txBody>
      </p:sp>
    </p:spTree>
    <p:extLst>
      <p:ext uri="{BB962C8B-B14F-4D97-AF65-F5344CB8AC3E}">
        <p14:creationId xmlns:p14="http://schemas.microsoft.com/office/powerpoint/2010/main" val="2027998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r>
              <a:rPr lang="en-GB">
                <a:latin typeface="Arial" charset="0"/>
                <a:ea typeface="MS PGothic" charset="0"/>
              </a:rPr>
              <a:t>Grounded Theory</a:t>
            </a:r>
          </a:p>
        </p:txBody>
      </p:sp>
      <p:sp>
        <p:nvSpPr>
          <p:cNvPr id="27650" name="Content Placeholder 2"/>
          <p:cNvSpPr>
            <a:spLocks noGrp="1"/>
          </p:cNvSpPr>
          <p:nvPr>
            <p:ph idx="1"/>
          </p:nvPr>
        </p:nvSpPr>
        <p:spPr>
          <a:xfrm>
            <a:off x="755650" y="1628775"/>
            <a:ext cx="7772400" cy="4114800"/>
          </a:xfrm>
        </p:spPr>
        <p:txBody>
          <a:bodyPr>
            <a:normAutofit fontScale="92500" lnSpcReduction="20000"/>
          </a:bodyPr>
          <a:lstStyle/>
          <a:p>
            <a:r>
              <a:rPr lang="en-GB" sz="2400">
                <a:latin typeface="Arial" charset="0"/>
                <a:ea typeface="MS PGothic" charset="0"/>
              </a:rPr>
              <a:t>A systematic set of procedures to inductively derive a grounded theory of a phenomenon.</a:t>
            </a:r>
          </a:p>
          <a:p>
            <a:r>
              <a:rPr lang="en-GB" sz="2400">
                <a:latin typeface="Arial" charset="0"/>
                <a:ea typeface="MS PGothic" charset="0"/>
              </a:rPr>
              <a:t>Theory is built post study instead of being set out prior to study and tested</a:t>
            </a:r>
          </a:p>
          <a:p>
            <a:r>
              <a:rPr lang="en-GB" sz="2400">
                <a:latin typeface="Arial" charset="0"/>
                <a:ea typeface="MS PGothic" charset="0"/>
              </a:rPr>
              <a:t>To build practice which is likely to be useful to those in the situation</a:t>
            </a:r>
          </a:p>
          <a:p>
            <a:r>
              <a:rPr lang="en-GB" sz="2400">
                <a:latin typeface="Arial" charset="0"/>
                <a:ea typeface="MS PGothic" charset="0"/>
              </a:rPr>
              <a:t>Following inductive theory development, researcher departs and deductively through rational thinking, and then returns to test.</a:t>
            </a:r>
          </a:p>
          <a:p>
            <a:r>
              <a:rPr lang="en-GB" sz="2400">
                <a:latin typeface="Arial" charset="0"/>
                <a:ea typeface="MS PGothic" charset="0"/>
              </a:rPr>
              <a:t>Iterative re-modification continues</a:t>
            </a:r>
          </a:p>
          <a:p>
            <a:endParaRPr lang="en-GB" sz="2800">
              <a:latin typeface="Arial" charset="0"/>
              <a:ea typeface="MS PGothic" charset="0"/>
            </a:endParaRPr>
          </a:p>
        </p:txBody>
      </p:sp>
    </p:spTree>
    <p:extLst>
      <p:ext uri="{BB962C8B-B14F-4D97-AF65-F5344CB8AC3E}">
        <p14:creationId xmlns:p14="http://schemas.microsoft.com/office/powerpoint/2010/main" val="37287597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Seeing the world quantitatively</a:t>
            </a:r>
            <a:endParaRPr lang="en-GB" dirty="0"/>
          </a:p>
        </p:txBody>
      </p:sp>
      <p:pic>
        <p:nvPicPr>
          <p:cNvPr id="4" name="Content Placeholder 3" descr="storks2.gif"/>
          <p:cNvPicPr>
            <a:picLocks noGrp="1" noChangeAspect="1"/>
          </p:cNvPicPr>
          <p:nvPr>
            <p:ph idx="1"/>
          </p:nvPr>
        </p:nvPicPr>
        <p:blipFill>
          <a:blip r:embed="rId2" cstate="print"/>
          <a:stretch>
            <a:fillRect/>
          </a:stretch>
        </p:blipFill>
        <p:spPr>
          <a:xfrm>
            <a:off x="1835696" y="1676820"/>
            <a:ext cx="5184576" cy="4142578"/>
          </a:xfrm>
        </p:spPr>
      </p:pic>
      <p:pic>
        <p:nvPicPr>
          <p:cNvPr id="5" name="Picture 4" descr="images (1).jpg"/>
          <p:cNvPicPr>
            <a:picLocks noChangeAspect="1"/>
          </p:cNvPicPr>
          <p:nvPr/>
        </p:nvPicPr>
        <p:blipFill>
          <a:blip r:embed="rId3" cstate="print"/>
          <a:stretch>
            <a:fillRect/>
          </a:stretch>
        </p:blipFill>
        <p:spPr>
          <a:xfrm>
            <a:off x="6300192" y="3429000"/>
            <a:ext cx="2466975" cy="1847850"/>
          </a:xfrm>
          <a:prstGeom prst="rect">
            <a:avLst/>
          </a:prstGeom>
        </p:spPr>
      </p:pic>
    </p:spTree>
    <p:extLst>
      <p:ext uri="{BB962C8B-B14F-4D97-AF65-F5344CB8AC3E}">
        <p14:creationId xmlns:p14="http://schemas.microsoft.com/office/powerpoint/2010/main" val="3164888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descr="_64194593_chocolate.gif"/>
          <p:cNvPicPr>
            <a:picLocks noGrp="1" noChangeAspect="1"/>
          </p:cNvPicPr>
          <p:nvPr>
            <p:ph idx="1"/>
          </p:nvPr>
        </p:nvPicPr>
        <p:blipFill>
          <a:blip r:embed="rId2" cstate="print"/>
          <a:srcRect t="18054" b="18054"/>
          <a:stretch>
            <a:fillRect/>
          </a:stretch>
        </p:blipFill>
        <p:spPr/>
      </p:pic>
    </p:spTree>
    <p:extLst>
      <p:ext uri="{BB962C8B-B14F-4D97-AF65-F5344CB8AC3E}">
        <p14:creationId xmlns:p14="http://schemas.microsoft.com/office/powerpoint/2010/main" val="270374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www.snapsurveys.com/blog/wp-content/uploads/2012/03/customer-survey.jpg"/>
          <p:cNvPicPr>
            <a:picLocks noChangeAspect="1" noChangeArrowheads="1"/>
          </p:cNvPicPr>
          <p:nvPr/>
        </p:nvPicPr>
        <p:blipFill>
          <a:blip r:embed="rId2" cstate="print"/>
          <a:srcRect/>
          <a:stretch>
            <a:fillRect/>
          </a:stretch>
        </p:blipFill>
        <p:spPr bwMode="auto">
          <a:xfrm>
            <a:off x="3779912" y="4509120"/>
            <a:ext cx="2853882" cy="2504282"/>
          </a:xfrm>
          <a:prstGeom prst="rect">
            <a:avLst/>
          </a:prstGeom>
          <a:noFill/>
        </p:spPr>
      </p:pic>
      <p:sp>
        <p:nvSpPr>
          <p:cNvPr id="2" name="Title 1"/>
          <p:cNvSpPr>
            <a:spLocks noGrp="1"/>
          </p:cNvSpPr>
          <p:nvPr>
            <p:ph type="title"/>
          </p:nvPr>
        </p:nvSpPr>
        <p:spPr/>
        <p:txBody>
          <a:bodyPr/>
          <a:lstStyle/>
          <a:p>
            <a:endParaRPr lang="en-GB"/>
          </a:p>
        </p:txBody>
      </p:sp>
      <p:pic>
        <p:nvPicPr>
          <p:cNvPr id="1030" name="Picture 6" descr="http://www.emeraldinsight.com/content_images/fig/0750180504004.png"/>
          <p:cNvPicPr>
            <a:picLocks noChangeAspect="1" noChangeArrowheads="1"/>
          </p:cNvPicPr>
          <p:nvPr/>
        </p:nvPicPr>
        <p:blipFill>
          <a:blip r:embed="rId3" cstate="print"/>
          <a:srcRect/>
          <a:stretch>
            <a:fillRect/>
          </a:stretch>
        </p:blipFill>
        <p:spPr bwMode="auto">
          <a:xfrm>
            <a:off x="467544" y="1484783"/>
            <a:ext cx="8208912" cy="3355873"/>
          </a:xfrm>
          <a:prstGeom prst="rect">
            <a:avLst/>
          </a:prstGeom>
          <a:noFill/>
        </p:spPr>
      </p:pic>
    </p:spTree>
    <p:extLst>
      <p:ext uri="{BB962C8B-B14F-4D97-AF65-F5344CB8AC3E}">
        <p14:creationId xmlns:p14="http://schemas.microsoft.com/office/powerpoint/2010/main" val="2299253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787052"/>
            <a:ext cx="7583487" cy="1044388"/>
          </a:xfrm>
        </p:spPr>
        <p:txBody>
          <a:bodyPr>
            <a:normAutofit fontScale="90000"/>
          </a:bodyPr>
          <a:lstStyle/>
          <a:p>
            <a:r>
              <a:rPr lang="en-GB" dirty="0"/>
              <a:t>What kinds of research questions are appropriate for quantitative research?</a:t>
            </a:r>
          </a:p>
        </p:txBody>
      </p:sp>
      <p:sp>
        <p:nvSpPr>
          <p:cNvPr id="3" name="Content Placeholder 2"/>
          <p:cNvSpPr>
            <a:spLocks noGrp="1"/>
          </p:cNvSpPr>
          <p:nvPr>
            <p:ph idx="1"/>
          </p:nvPr>
        </p:nvSpPr>
        <p:spPr>
          <a:xfrm>
            <a:off x="779463" y="2334404"/>
            <a:ext cx="7583487" cy="3333073"/>
          </a:xfrm>
        </p:spPr>
        <p:txBody>
          <a:bodyPr/>
          <a:lstStyle/>
          <a:p>
            <a:pPr lvl="1"/>
            <a:r>
              <a:rPr lang="en-GB" dirty="0" smtClean="0"/>
              <a:t>How much, how many, how large, what effect...</a:t>
            </a:r>
          </a:p>
          <a:p>
            <a:pPr lvl="1"/>
            <a:r>
              <a:rPr lang="en-GB" dirty="0" smtClean="0"/>
              <a:t>Can also look for correlations or comparisons of numerical values (e.g. Mean)]</a:t>
            </a:r>
          </a:p>
          <a:p>
            <a:pPr lvl="1"/>
            <a:r>
              <a:rPr lang="en-GB" dirty="0" smtClean="0"/>
              <a:t>Through measured impacts</a:t>
            </a:r>
          </a:p>
          <a:p>
            <a:pPr lvl="1"/>
            <a:r>
              <a:rPr lang="en-GB" dirty="0" smtClean="0"/>
              <a:t>Cause and effect. If this happens then what will be the cause</a:t>
            </a:r>
          </a:p>
          <a:p>
            <a:pPr lvl="1"/>
            <a:r>
              <a:rPr lang="en-GB" dirty="0" smtClean="0"/>
              <a:t>Must be very clearly specified</a:t>
            </a:r>
            <a:endParaRPr lang="en-GB" dirty="0"/>
          </a:p>
        </p:txBody>
      </p:sp>
      <p:pic>
        <p:nvPicPr>
          <p:cNvPr id="4" name="Picture 3"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3701" y="5028244"/>
            <a:ext cx="2928378" cy="1278466"/>
          </a:xfrm>
          <a:prstGeom prst="rect">
            <a:avLst/>
          </a:prstGeom>
        </p:spPr>
      </p:pic>
    </p:spTree>
    <p:extLst>
      <p:ext uri="{BB962C8B-B14F-4D97-AF65-F5344CB8AC3E}">
        <p14:creationId xmlns:p14="http://schemas.microsoft.com/office/powerpoint/2010/main" val="4054236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dirty="0" smtClean="0"/>
              <a:t>Involves measurement</a:t>
            </a:r>
          </a:p>
        </p:txBody>
      </p:sp>
      <p:sp>
        <p:nvSpPr>
          <p:cNvPr id="65539" name="Rectangle 3"/>
          <p:cNvSpPr>
            <a:spLocks noGrp="1" noChangeArrowheads="1"/>
          </p:cNvSpPr>
          <p:nvPr>
            <p:ph idx="1"/>
          </p:nvPr>
        </p:nvSpPr>
        <p:spPr/>
        <p:txBody>
          <a:bodyPr/>
          <a:lstStyle/>
          <a:p>
            <a:r>
              <a:rPr lang="en-GB" dirty="0" smtClean="0"/>
              <a:t>Statistics relies on numerical measurement, or </a:t>
            </a:r>
            <a:r>
              <a:rPr lang="en-GB" u="sng" dirty="0" smtClean="0"/>
              <a:t>operationalisation</a:t>
            </a:r>
            <a:r>
              <a:rPr lang="en-GB" dirty="0" smtClean="0"/>
              <a:t>, of phenomena</a:t>
            </a:r>
          </a:p>
          <a:p>
            <a:r>
              <a:rPr lang="en-GB" dirty="0" smtClean="0"/>
              <a:t>When we measure a single phenomenon we represent this numerically as a </a:t>
            </a:r>
            <a:r>
              <a:rPr lang="en-GB" u="sng" dirty="0" smtClean="0"/>
              <a:t>variable.</a:t>
            </a:r>
            <a:endParaRPr lang="en-GB" dirty="0" smtClean="0"/>
          </a:p>
          <a:p>
            <a:r>
              <a:rPr lang="en-GB" dirty="0" smtClean="0"/>
              <a:t>Some concepts are easy to measure; others require some creativity</a:t>
            </a:r>
          </a:p>
          <a:p>
            <a:pPr>
              <a:buFontTx/>
              <a:buNone/>
            </a:pPr>
            <a:endParaRPr lang="en-GB" dirty="0" smtClean="0"/>
          </a:p>
        </p:txBody>
      </p:sp>
      <p:pic>
        <p:nvPicPr>
          <p:cNvPr id="2" name="Picture 1"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7189" y="4523619"/>
            <a:ext cx="1725192" cy="1717524"/>
          </a:xfrm>
          <a:prstGeom prst="rect">
            <a:avLst/>
          </a:prstGeom>
        </p:spPr>
      </p:pic>
    </p:spTree>
    <p:extLst>
      <p:ext uri="{BB962C8B-B14F-4D97-AF65-F5344CB8AC3E}">
        <p14:creationId xmlns:p14="http://schemas.microsoft.com/office/powerpoint/2010/main" val="6077884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collection methods (typical)</a:t>
            </a:r>
            <a:endParaRPr lang="en-US" dirty="0"/>
          </a:p>
        </p:txBody>
      </p:sp>
      <p:sp>
        <p:nvSpPr>
          <p:cNvPr id="3" name="Content Placeholder 2"/>
          <p:cNvSpPr>
            <a:spLocks noGrp="1"/>
          </p:cNvSpPr>
          <p:nvPr>
            <p:ph sz="half" idx="1"/>
          </p:nvPr>
        </p:nvSpPr>
        <p:spPr/>
        <p:txBody>
          <a:bodyPr>
            <a:normAutofit lnSpcReduction="10000"/>
          </a:bodyPr>
          <a:lstStyle/>
          <a:p>
            <a:pPr marL="0" indent="0">
              <a:buNone/>
            </a:pPr>
            <a:r>
              <a:rPr lang="en-US" sz="2400" b="1" dirty="0" smtClean="0"/>
              <a:t>Qualitative</a:t>
            </a:r>
          </a:p>
          <a:p>
            <a:r>
              <a:rPr lang="en-US" dirty="0" smtClean="0">
                <a:solidFill>
                  <a:srgbClr val="EBF98B"/>
                </a:solidFill>
              </a:rPr>
              <a:t>Interviews</a:t>
            </a:r>
          </a:p>
          <a:p>
            <a:pPr lvl="1"/>
            <a:r>
              <a:rPr lang="en-US" dirty="0" smtClean="0"/>
              <a:t>Perspectives</a:t>
            </a:r>
          </a:p>
          <a:p>
            <a:pPr lvl="1"/>
            <a:r>
              <a:rPr lang="en-US" dirty="0" smtClean="0"/>
              <a:t>Experiences</a:t>
            </a:r>
          </a:p>
          <a:p>
            <a:r>
              <a:rPr lang="en-US" dirty="0" smtClean="0"/>
              <a:t>Joining in with a stakeholder group (shadowing a bank manager)</a:t>
            </a:r>
          </a:p>
          <a:p>
            <a:r>
              <a:rPr lang="en-US" dirty="0" smtClean="0"/>
              <a:t>Historical accounts (</a:t>
            </a:r>
          </a:p>
          <a:p>
            <a:r>
              <a:rPr lang="en-US" dirty="0" smtClean="0"/>
              <a:t>Immersion in a culture</a:t>
            </a:r>
          </a:p>
          <a:p>
            <a:endParaRPr lang="en-US" dirty="0" smtClean="0"/>
          </a:p>
        </p:txBody>
      </p:sp>
      <p:sp>
        <p:nvSpPr>
          <p:cNvPr id="4" name="Content Placeholder 3"/>
          <p:cNvSpPr>
            <a:spLocks noGrp="1"/>
          </p:cNvSpPr>
          <p:nvPr>
            <p:ph sz="half" idx="2"/>
          </p:nvPr>
        </p:nvSpPr>
        <p:spPr/>
        <p:txBody>
          <a:bodyPr>
            <a:normAutofit lnSpcReduction="10000"/>
          </a:bodyPr>
          <a:lstStyle/>
          <a:p>
            <a:pPr marL="0" indent="0">
              <a:buNone/>
            </a:pPr>
            <a:r>
              <a:rPr lang="en-US" sz="2400" b="1" dirty="0" smtClean="0"/>
              <a:t>Quantitative</a:t>
            </a:r>
          </a:p>
          <a:p>
            <a:r>
              <a:rPr lang="en-US" dirty="0" smtClean="0">
                <a:solidFill>
                  <a:srgbClr val="EBF98B"/>
                </a:solidFill>
              </a:rPr>
              <a:t>Surveys or questionnaires</a:t>
            </a:r>
          </a:p>
          <a:p>
            <a:r>
              <a:rPr lang="en-US" dirty="0" smtClean="0"/>
              <a:t>Experiments</a:t>
            </a:r>
          </a:p>
          <a:p>
            <a:r>
              <a:rPr lang="en-US" dirty="0" smtClean="0"/>
              <a:t>Simulations</a:t>
            </a:r>
          </a:p>
          <a:p>
            <a:endParaRPr lang="en-US" dirty="0"/>
          </a:p>
        </p:txBody>
      </p:sp>
      <p:pic>
        <p:nvPicPr>
          <p:cNvPr id="5" name="Picture 4"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8681" y="4051450"/>
            <a:ext cx="2000712" cy="1331383"/>
          </a:xfrm>
          <a:prstGeom prst="rect">
            <a:avLst/>
          </a:prstGeom>
        </p:spPr>
      </p:pic>
      <p:pic>
        <p:nvPicPr>
          <p:cNvPr id="6" name="Picture 5"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2693" y="4953151"/>
            <a:ext cx="1979854" cy="1300843"/>
          </a:xfrm>
          <a:prstGeom prst="rect">
            <a:avLst/>
          </a:prstGeom>
        </p:spPr>
      </p:pic>
    </p:spTree>
    <p:extLst>
      <p:ext uri="{BB962C8B-B14F-4D97-AF65-F5344CB8AC3E}">
        <p14:creationId xmlns:p14="http://schemas.microsoft.com/office/powerpoint/2010/main" val="7219921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b="1">
                <a:latin typeface="Arial" charset="0"/>
                <a:ea typeface="ＭＳ Ｐゴシック" charset="0"/>
              </a:rPr>
              <a:t>What do we mean by ethics?</a:t>
            </a:r>
          </a:p>
        </p:txBody>
      </p:sp>
      <p:sp>
        <p:nvSpPr>
          <p:cNvPr id="3075" name="Content Placeholder 2"/>
          <p:cNvSpPr>
            <a:spLocks noGrp="1"/>
          </p:cNvSpPr>
          <p:nvPr>
            <p:ph idx="1"/>
          </p:nvPr>
        </p:nvSpPr>
        <p:spPr/>
        <p:txBody>
          <a:bodyPr/>
          <a:lstStyle/>
          <a:p>
            <a:r>
              <a:rPr lang="en-GB">
                <a:latin typeface="Arial" charset="0"/>
                <a:ea typeface="ＭＳ Ｐゴシック" charset="0"/>
              </a:rPr>
              <a:t>The </a:t>
            </a:r>
            <a:r>
              <a:rPr lang="en-GB" u="sng">
                <a:latin typeface="Arial" charset="0"/>
                <a:ea typeface="ＭＳ Ｐゴシック" charset="0"/>
              </a:rPr>
              <a:t>rules</a:t>
            </a:r>
            <a:r>
              <a:rPr lang="en-GB">
                <a:latin typeface="Arial" charset="0"/>
                <a:ea typeface="ＭＳ Ｐゴシック" charset="0"/>
              </a:rPr>
              <a:t> or </a:t>
            </a:r>
            <a:r>
              <a:rPr lang="en-GB" u="sng">
                <a:latin typeface="Arial" charset="0"/>
                <a:ea typeface="ＭＳ Ｐゴシック" charset="0"/>
              </a:rPr>
              <a:t>standards </a:t>
            </a:r>
            <a:r>
              <a:rPr lang="en-GB">
                <a:latin typeface="Arial" charset="0"/>
                <a:ea typeface="ＭＳ Ｐゴシック" charset="0"/>
              </a:rPr>
              <a:t>governing the conduct of a person or the members of a profession (right)</a:t>
            </a:r>
          </a:p>
          <a:p>
            <a:r>
              <a:rPr lang="en-GB">
                <a:latin typeface="Arial" charset="0"/>
                <a:ea typeface="ＭＳ Ｐゴシック" charset="0"/>
              </a:rPr>
              <a:t>The actions which produce positive </a:t>
            </a:r>
            <a:r>
              <a:rPr lang="en-GB" u="sng">
                <a:latin typeface="Arial" charset="0"/>
                <a:ea typeface="ＭＳ Ｐゴシック" charset="0"/>
              </a:rPr>
              <a:t>consequences</a:t>
            </a:r>
            <a:r>
              <a:rPr lang="en-GB">
                <a:latin typeface="Arial" charset="0"/>
                <a:ea typeface="ＭＳ Ｐゴシック" charset="0"/>
              </a:rPr>
              <a:t> or </a:t>
            </a:r>
            <a:r>
              <a:rPr lang="en-GB" u="sng">
                <a:latin typeface="Arial" charset="0"/>
                <a:ea typeface="ＭＳ Ｐゴシック" charset="0"/>
              </a:rPr>
              <a:t>outcomes</a:t>
            </a:r>
            <a:r>
              <a:rPr lang="en-GB">
                <a:latin typeface="Arial" charset="0"/>
                <a:ea typeface="ＭＳ Ｐゴシック" charset="0"/>
              </a:rPr>
              <a:t> for those involved (good)</a:t>
            </a:r>
          </a:p>
          <a:p>
            <a:endParaRPr lang="en-GB">
              <a:latin typeface="Arial" charset="0"/>
              <a:ea typeface="ＭＳ Ｐゴシック" charset="0"/>
            </a:endParaRPr>
          </a:p>
        </p:txBody>
      </p:sp>
      <p:pic>
        <p:nvPicPr>
          <p:cNvPr id="2" name="Picture 1"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5507" y="3916830"/>
            <a:ext cx="3822700" cy="2120900"/>
          </a:xfrm>
          <a:prstGeom prst="rect">
            <a:avLst/>
          </a:prstGeom>
        </p:spPr>
      </p:pic>
    </p:spTree>
    <p:extLst>
      <p:ext uri="{BB962C8B-B14F-4D97-AF65-F5344CB8AC3E}">
        <p14:creationId xmlns:p14="http://schemas.microsoft.com/office/powerpoint/2010/main" val="2277547721"/>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685800" y="404813"/>
            <a:ext cx="7772400" cy="1152525"/>
          </a:xfrm>
        </p:spPr>
        <p:txBody>
          <a:bodyPr/>
          <a:lstStyle/>
          <a:p>
            <a:r>
              <a:rPr lang="en-GB" b="1">
                <a:latin typeface="Arial" charset="0"/>
                <a:ea typeface="ＭＳ Ｐゴシック" charset="0"/>
              </a:rPr>
              <a:t>Why Research Ethics?</a:t>
            </a:r>
          </a:p>
        </p:txBody>
      </p:sp>
      <p:sp>
        <p:nvSpPr>
          <p:cNvPr id="4099" name="Content Placeholder 2"/>
          <p:cNvSpPr>
            <a:spLocks noGrp="1"/>
          </p:cNvSpPr>
          <p:nvPr>
            <p:ph idx="1"/>
          </p:nvPr>
        </p:nvSpPr>
        <p:spPr>
          <a:xfrm>
            <a:off x="685800" y="1628775"/>
            <a:ext cx="7772400" cy="4467225"/>
          </a:xfrm>
        </p:spPr>
        <p:txBody>
          <a:bodyPr/>
          <a:lstStyle/>
          <a:p>
            <a:r>
              <a:rPr lang="en-GB" b="1">
                <a:latin typeface="Arial" charset="0"/>
                <a:ea typeface="ＭＳ Ｐゴシック" charset="0"/>
              </a:rPr>
              <a:t>System of research governance</a:t>
            </a:r>
            <a:r>
              <a:rPr lang="en-GB">
                <a:latin typeface="Arial" charset="0"/>
                <a:ea typeface="ＭＳ Ｐゴシック" charset="0"/>
              </a:rPr>
              <a:t>:</a:t>
            </a:r>
          </a:p>
          <a:p>
            <a:endParaRPr lang="en-GB">
              <a:latin typeface="Arial" charset="0"/>
              <a:ea typeface="ＭＳ Ｐゴシック" charset="0"/>
            </a:endParaRPr>
          </a:p>
          <a:p>
            <a:r>
              <a:rPr lang="en-GB" sz="2400">
                <a:latin typeface="Arial" charset="0"/>
                <a:ea typeface="ＭＳ Ｐゴシック" charset="0"/>
              </a:rPr>
              <a:t>To enhance the quality and integrity of research;</a:t>
            </a:r>
          </a:p>
          <a:p>
            <a:r>
              <a:rPr lang="en-GB" sz="2400">
                <a:latin typeface="Arial" charset="0"/>
                <a:ea typeface="ＭＳ Ｐゴシック" charset="0"/>
              </a:rPr>
              <a:t>To protect the rights and welfare of participants and minimise the risk of physical and mental discomfort, harm and danger from research procedures</a:t>
            </a:r>
            <a:r>
              <a:rPr lang="en-GB">
                <a:latin typeface="Arial" charset="0"/>
                <a:ea typeface="ＭＳ Ｐゴシック" charset="0"/>
              </a:rPr>
              <a:t>;</a:t>
            </a:r>
          </a:p>
          <a:p>
            <a:r>
              <a:rPr lang="en-GB" sz="2400">
                <a:latin typeface="Arial" charset="0"/>
                <a:ea typeface="ＭＳ Ｐゴシック" charset="0"/>
              </a:rPr>
              <a:t>To protect the welfare of researchers and their right to carry out legitimate investigations;</a:t>
            </a:r>
          </a:p>
        </p:txBody>
      </p:sp>
    </p:spTree>
    <p:extLst>
      <p:ext uri="{BB962C8B-B14F-4D97-AF65-F5344CB8AC3E}">
        <p14:creationId xmlns:p14="http://schemas.microsoft.com/office/powerpoint/2010/main" val="1323470349"/>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pPr eaLnBrk="1" hangingPunct="1"/>
            <a:r>
              <a:rPr lang="en-GB" dirty="0" smtClean="0">
                <a:latin typeface="Arial" charset="0"/>
                <a:ea typeface="ＭＳ Ｐゴシック" charset="0"/>
              </a:rPr>
              <a:t>Some principles </a:t>
            </a:r>
            <a:r>
              <a:rPr lang="en-GB" dirty="0">
                <a:latin typeface="Arial" charset="0"/>
                <a:ea typeface="ＭＳ Ｐゴシック" charset="0"/>
              </a:rPr>
              <a:t>of ethical research</a:t>
            </a:r>
          </a:p>
        </p:txBody>
      </p:sp>
      <p:sp>
        <p:nvSpPr>
          <p:cNvPr id="6147" name="Content Placeholder 2"/>
          <p:cNvSpPr>
            <a:spLocks noGrp="1"/>
          </p:cNvSpPr>
          <p:nvPr>
            <p:ph idx="1"/>
          </p:nvPr>
        </p:nvSpPr>
        <p:spPr>
          <a:xfrm>
            <a:off x="684213" y="1844675"/>
            <a:ext cx="7772400" cy="4114800"/>
          </a:xfrm>
        </p:spPr>
        <p:txBody>
          <a:bodyPr>
            <a:normAutofit lnSpcReduction="10000"/>
          </a:bodyPr>
          <a:lstStyle/>
          <a:p>
            <a:pPr eaLnBrk="1" hangingPunct="1"/>
            <a:r>
              <a:rPr lang="en-GB" sz="2000" i="1" dirty="0">
                <a:latin typeface="Arial" charset="0"/>
                <a:ea typeface="ＭＳ Ｐゴシック" charset="0"/>
              </a:rPr>
              <a:t>Beneficence</a:t>
            </a:r>
            <a:r>
              <a:rPr lang="en-GB" sz="2000" dirty="0">
                <a:latin typeface="Arial" charset="0"/>
                <a:ea typeface="ＭＳ Ｐゴシック" charset="0"/>
              </a:rPr>
              <a:t> </a:t>
            </a:r>
          </a:p>
          <a:p>
            <a:pPr lvl="1" eaLnBrk="1" hangingPunct="1"/>
            <a:r>
              <a:rPr lang="en-GB" sz="1800" dirty="0">
                <a:latin typeface="Arial" charset="0"/>
                <a:ea typeface="ＭＳ Ｐゴシック" charset="0"/>
              </a:rPr>
              <a:t>maximizing good outcomes for science, humanity, and the individual research participants while avoiding or minimizing unnecessary risk, harm, or wrong.</a:t>
            </a:r>
          </a:p>
          <a:p>
            <a:pPr eaLnBrk="1" hangingPunct="1"/>
            <a:r>
              <a:rPr lang="en-GB" sz="2000" i="1" dirty="0">
                <a:latin typeface="Arial" charset="0"/>
                <a:ea typeface="ＭＳ Ｐゴシック" charset="0"/>
              </a:rPr>
              <a:t>Respect</a:t>
            </a:r>
            <a:r>
              <a:rPr lang="en-GB" sz="2000" dirty="0">
                <a:latin typeface="Arial" charset="0"/>
                <a:ea typeface="ＭＳ Ｐゴシック" charset="0"/>
              </a:rPr>
              <a:t> </a:t>
            </a:r>
          </a:p>
          <a:p>
            <a:pPr lvl="1" eaLnBrk="1" hangingPunct="1"/>
            <a:r>
              <a:rPr lang="en-GB" sz="1800" dirty="0">
                <a:latin typeface="Arial" charset="0"/>
                <a:ea typeface="ＭＳ Ｐゴシック" charset="0"/>
              </a:rPr>
              <a:t>protecting the autonomy of persons, with courtesy and respect for individuals as persons, including those who are not autonomous</a:t>
            </a:r>
          </a:p>
          <a:p>
            <a:pPr eaLnBrk="1" hangingPunct="1"/>
            <a:r>
              <a:rPr lang="en-GB" sz="2000" i="1" dirty="0">
                <a:latin typeface="Arial" charset="0"/>
                <a:ea typeface="ＭＳ Ｐゴシック" charset="0"/>
              </a:rPr>
              <a:t>Justice</a:t>
            </a:r>
            <a:r>
              <a:rPr lang="en-GB" sz="2000" dirty="0">
                <a:latin typeface="Arial" charset="0"/>
                <a:ea typeface="ＭＳ Ｐゴシック" charset="0"/>
              </a:rPr>
              <a:t> </a:t>
            </a:r>
          </a:p>
          <a:p>
            <a:pPr lvl="1" eaLnBrk="1" hangingPunct="1"/>
            <a:r>
              <a:rPr lang="en-GB" sz="1800" dirty="0">
                <a:latin typeface="Arial" charset="0"/>
                <a:ea typeface="ＭＳ Ｐゴシック" charset="0"/>
              </a:rPr>
              <a:t>ensuring reasonable, </a:t>
            </a:r>
            <a:r>
              <a:rPr lang="en-GB" sz="1800" dirty="0" err="1">
                <a:latin typeface="Arial" charset="0"/>
                <a:ea typeface="ＭＳ Ｐゴシック" charset="0"/>
              </a:rPr>
              <a:t>nonexploitative</a:t>
            </a:r>
            <a:r>
              <a:rPr lang="en-GB" sz="1800" dirty="0">
                <a:latin typeface="Arial" charset="0"/>
                <a:ea typeface="ＭＳ Ｐゴシック" charset="0"/>
              </a:rPr>
              <a:t>, and carefully considered procedures and their fair administration; fair distribution of costs and benefits among persons and groups </a:t>
            </a:r>
          </a:p>
          <a:p>
            <a:pPr algn="r" eaLnBrk="1" hangingPunct="1"/>
            <a:r>
              <a:rPr lang="en-GB" sz="1200" dirty="0">
                <a:latin typeface="Arial" charset="0"/>
                <a:ea typeface="ＭＳ Ｐゴシック" charset="0"/>
              </a:rPr>
              <a:t>(Siebert, 1992, p. 18)</a:t>
            </a:r>
          </a:p>
          <a:p>
            <a:pPr eaLnBrk="1" hangingPunct="1"/>
            <a:endParaRPr lang="en-GB" sz="2000" dirty="0">
              <a:latin typeface="Arial" charset="0"/>
              <a:ea typeface="ＭＳ Ｐゴシック" charset="0"/>
            </a:endParaRPr>
          </a:p>
        </p:txBody>
      </p:sp>
    </p:spTree>
    <p:extLst>
      <p:ext uri="{BB962C8B-B14F-4D97-AF65-F5344CB8AC3E}">
        <p14:creationId xmlns:p14="http://schemas.microsoft.com/office/powerpoint/2010/main" val="11298586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atin typeface="Arial" charset="0"/>
                <a:ea typeface="ＭＳ Ｐゴシック" charset="0"/>
              </a:rPr>
              <a:t>Checklist for ethical research</a:t>
            </a:r>
          </a:p>
        </p:txBody>
      </p:sp>
      <p:sp>
        <p:nvSpPr>
          <p:cNvPr id="7171" name="Content Placeholder 2"/>
          <p:cNvSpPr>
            <a:spLocks noGrp="1"/>
          </p:cNvSpPr>
          <p:nvPr>
            <p:ph sz="half" idx="1"/>
          </p:nvPr>
        </p:nvSpPr>
        <p:spPr/>
        <p:txBody>
          <a:bodyPr/>
          <a:lstStyle/>
          <a:p>
            <a:pPr eaLnBrk="1" hangingPunct="1"/>
            <a:r>
              <a:rPr lang="en-GB">
                <a:latin typeface="Arial" charset="0"/>
                <a:ea typeface="ＭＳ Ｐゴシック" charset="0"/>
              </a:rPr>
              <a:t>Explaining purpose. </a:t>
            </a:r>
          </a:p>
          <a:p>
            <a:pPr eaLnBrk="1" hangingPunct="1"/>
            <a:r>
              <a:rPr lang="en-GB">
                <a:latin typeface="Arial" charset="0"/>
                <a:ea typeface="ＭＳ Ｐゴシック" charset="0"/>
              </a:rPr>
              <a:t>Informed consent.</a:t>
            </a:r>
          </a:p>
          <a:p>
            <a:pPr eaLnBrk="1" hangingPunct="1"/>
            <a:r>
              <a:rPr lang="en-GB">
                <a:latin typeface="Arial" charset="0"/>
                <a:ea typeface="ＭＳ Ｐゴシック" charset="0"/>
              </a:rPr>
              <a:t>Allow withdrawal.</a:t>
            </a:r>
          </a:p>
          <a:p>
            <a:pPr eaLnBrk="1" hangingPunct="1"/>
            <a:r>
              <a:rPr lang="en-GB">
                <a:latin typeface="Arial" charset="0"/>
                <a:ea typeface="ＭＳ Ｐゴシック" charset="0"/>
              </a:rPr>
              <a:t>Promises and reciprocity.  </a:t>
            </a:r>
          </a:p>
          <a:p>
            <a:pPr eaLnBrk="1" hangingPunct="1"/>
            <a:r>
              <a:rPr lang="en-GB">
                <a:latin typeface="Arial" charset="0"/>
                <a:ea typeface="ＭＳ Ｐゴシック" charset="0"/>
              </a:rPr>
              <a:t>Risk assessment. </a:t>
            </a:r>
          </a:p>
          <a:p>
            <a:pPr eaLnBrk="1" hangingPunct="1"/>
            <a:r>
              <a:rPr lang="en-GB">
                <a:latin typeface="Arial" charset="0"/>
                <a:ea typeface="ＭＳ Ｐゴシック" charset="0"/>
              </a:rPr>
              <a:t>Confidentiality.</a:t>
            </a:r>
          </a:p>
          <a:p>
            <a:pPr eaLnBrk="1" hangingPunct="1"/>
            <a:endParaRPr lang="en-GB" sz="3000">
              <a:latin typeface="Arial" charset="0"/>
              <a:ea typeface="ＭＳ Ｐゴシック" charset="0"/>
            </a:endParaRPr>
          </a:p>
        </p:txBody>
      </p:sp>
      <p:sp>
        <p:nvSpPr>
          <p:cNvPr id="7172" name="Content Placeholder 3"/>
          <p:cNvSpPr>
            <a:spLocks noGrp="1"/>
          </p:cNvSpPr>
          <p:nvPr>
            <p:ph sz="half" idx="2"/>
          </p:nvPr>
        </p:nvSpPr>
        <p:spPr/>
        <p:txBody>
          <a:bodyPr/>
          <a:lstStyle/>
          <a:p>
            <a:pPr eaLnBrk="1" hangingPunct="1"/>
            <a:r>
              <a:rPr lang="en-GB">
                <a:latin typeface="Arial" charset="0"/>
                <a:ea typeface="ＭＳ Ｐゴシック" charset="0"/>
              </a:rPr>
              <a:t>Ethical sampling.  </a:t>
            </a:r>
          </a:p>
          <a:p>
            <a:pPr eaLnBrk="1" hangingPunct="1"/>
            <a:r>
              <a:rPr lang="en-GB">
                <a:latin typeface="Arial" charset="0"/>
                <a:ea typeface="ＭＳ Ｐゴシック" charset="0"/>
              </a:rPr>
              <a:t>Data access and ownership.  </a:t>
            </a:r>
          </a:p>
          <a:p>
            <a:pPr eaLnBrk="1" hangingPunct="1"/>
            <a:r>
              <a:rPr lang="en-GB">
                <a:latin typeface="Arial" charset="0"/>
                <a:ea typeface="ＭＳ Ｐゴシック" charset="0"/>
              </a:rPr>
              <a:t>Interviewer mental health. </a:t>
            </a:r>
          </a:p>
          <a:p>
            <a:pPr eaLnBrk="1" hangingPunct="1"/>
            <a:r>
              <a:rPr lang="en-GB">
                <a:latin typeface="Arial" charset="0"/>
                <a:ea typeface="ＭＳ Ｐゴシック" charset="0"/>
              </a:rPr>
              <a:t>Data collection boundaries.  </a:t>
            </a:r>
          </a:p>
          <a:p>
            <a:pPr eaLnBrk="1" hangingPunct="1"/>
            <a:r>
              <a:rPr lang="en-GB">
                <a:latin typeface="Arial" charset="0"/>
                <a:ea typeface="ＭＳ Ｐゴシック" charset="0"/>
              </a:rPr>
              <a:t>Not covert.</a:t>
            </a:r>
          </a:p>
          <a:p>
            <a:endParaRPr lang="en-US">
              <a:latin typeface="Arial" charset="0"/>
              <a:ea typeface="ＭＳ Ｐゴシック" charset="0"/>
            </a:endParaRPr>
          </a:p>
        </p:txBody>
      </p:sp>
    </p:spTree>
    <p:extLst>
      <p:ext uri="{BB962C8B-B14F-4D97-AF65-F5344CB8AC3E}">
        <p14:creationId xmlns:p14="http://schemas.microsoft.com/office/powerpoint/2010/main" val="10964710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r>
              <a:rPr lang="en-GB">
                <a:latin typeface="Arial" charset="0"/>
                <a:ea typeface="ＭＳ Ｐゴシック" charset="0"/>
              </a:rPr>
              <a:t>Safeguarding children and vulnerable adults</a:t>
            </a:r>
            <a:endParaRPr lang="en-GB" b="1">
              <a:latin typeface="Arial" charset="0"/>
              <a:ea typeface="ＭＳ Ｐゴシック" charset="0"/>
            </a:endParaRPr>
          </a:p>
        </p:txBody>
      </p:sp>
      <p:sp>
        <p:nvSpPr>
          <p:cNvPr id="9219" name="Content Placeholder 2"/>
          <p:cNvSpPr>
            <a:spLocks noGrp="1"/>
          </p:cNvSpPr>
          <p:nvPr>
            <p:ph idx="1"/>
          </p:nvPr>
        </p:nvSpPr>
        <p:spPr>
          <a:xfrm>
            <a:off x="685800" y="2133600"/>
            <a:ext cx="7772400" cy="3962400"/>
          </a:xfrm>
        </p:spPr>
        <p:txBody>
          <a:bodyPr/>
          <a:lstStyle/>
          <a:p>
            <a:r>
              <a:rPr lang="en-GB" sz="2400">
                <a:latin typeface="Arial" charset="0"/>
                <a:ea typeface="ＭＳ Ｐゴシック" charset="0"/>
              </a:rPr>
              <a:t>Staff undertaking research work which involves one-to-one or other unsupervised contact with children or vulnerable adults will be required to obtain a Criminal Records Bureau (CRB) check. </a:t>
            </a:r>
          </a:p>
          <a:p>
            <a:r>
              <a:rPr lang="en-GB" sz="2400">
                <a:latin typeface="Arial" charset="0"/>
                <a:ea typeface="ＭＳ Ｐゴシック" charset="0"/>
              </a:rPr>
              <a:t>Applications should be submitted for approval as early as possible. All projects must be signed off from an ethics perspective before that part of the work for which approval is being sought begins. </a:t>
            </a:r>
          </a:p>
          <a:p>
            <a:pPr>
              <a:buFontTx/>
              <a:buNone/>
            </a:pPr>
            <a:endParaRPr lang="en-GB" sz="2400">
              <a:latin typeface="Arial" charset="0"/>
              <a:ea typeface="ＭＳ Ｐゴシック" charset="0"/>
            </a:endParaRPr>
          </a:p>
        </p:txBody>
      </p:sp>
    </p:spTree>
    <p:extLst>
      <p:ext uri="{BB962C8B-B14F-4D97-AF65-F5344CB8AC3E}">
        <p14:creationId xmlns:p14="http://schemas.microsoft.com/office/powerpoint/2010/main" val="1191109019"/>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atin typeface="Arial" charset="0"/>
                <a:ea typeface="ＭＳ Ｐゴシック" charset="0"/>
              </a:rPr>
              <a:t>What is a literature review?</a:t>
            </a:r>
          </a:p>
        </p:txBody>
      </p:sp>
      <p:sp>
        <p:nvSpPr>
          <p:cNvPr id="9219" name="Rectangle 3"/>
          <p:cNvSpPr>
            <a:spLocks noGrp="1" noChangeArrowheads="1"/>
          </p:cNvSpPr>
          <p:nvPr>
            <p:ph idx="1"/>
          </p:nvPr>
        </p:nvSpPr>
        <p:spPr>
          <a:xfrm>
            <a:off x="755650" y="1628775"/>
            <a:ext cx="7772400" cy="4114800"/>
          </a:xfrm>
        </p:spPr>
        <p:txBody>
          <a:bodyPr/>
          <a:lstStyle/>
          <a:p>
            <a:pPr eaLnBrk="1" hangingPunct="1"/>
            <a:r>
              <a:rPr lang="en-GB" sz="2800">
                <a:latin typeface="Arial" charset="0"/>
                <a:ea typeface="ＭＳ Ｐゴシック" charset="0"/>
              </a:rPr>
              <a:t>‘the </a:t>
            </a:r>
            <a:r>
              <a:rPr lang="en-GB" sz="2800">
                <a:solidFill>
                  <a:srgbClr val="C00000"/>
                </a:solidFill>
                <a:latin typeface="Arial" charset="0"/>
                <a:ea typeface="ＭＳ Ｐゴシック" charset="0"/>
              </a:rPr>
              <a:t>selection </a:t>
            </a:r>
            <a:r>
              <a:rPr lang="en-GB" sz="2800">
                <a:latin typeface="Arial" charset="0"/>
                <a:ea typeface="ＭＳ Ｐゴシック" charset="0"/>
              </a:rPr>
              <a:t>of available documents... on the topic, which contain </a:t>
            </a:r>
            <a:r>
              <a:rPr lang="en-GB">
                <a:solidFill>
                  <a:srgbClr val="C00000"/>
                </a:solidFill>
                <a:latin typeface="Arial" charset="0"/>
                <a:ea typeface="ＭＳ Ｐゴシック" charset="0"/>
              </a:rPr>
              <a:t>information, ideas, data and evidence written </a:t>
            </a:r>
            <a:r>
              <a:rPr lang="en-GB" sz="2800">
                <a:latin typeface="Arial" charset="0"/>
                <a:ea typeface="ＭＳ Ｐゴシック" charset="0"/>
              </a:rPr>
              <a:t>from a particular standpoint to fulfil certain aims or express certain views </a:t>
            </a:r>
            <a:r>
              <a:rPr lang="en-GB" sz="2800">
                <a:solidFill>
                  <a:srgbClr val="C00000"/>
                </a:solidFill>
                <a:latin typeface="Arial" charset="0"/>
                <a:ea typeface="ＭＳ Ｐゴシック" charset="0"/>
              </a:rPr>
              <a:t>on the nature of the topic </a:t>
            </a:r>
            <a:r>
              <a:rPr lang="en-GB" sz="2800">
                <a:latin typeface="Arial" charset="0"/>
                <a:ea typeface="ＭＳ Ｐゴシック" charset="0"/>
              </a:rPr>
              <a:t>and </a:t>
            </a:r>
            <a:r>
              <a:rPr lang="en-GB" sz="2800">
                <a:solidFill>
                  <a:srgbClr val="C00000"/>
                </a:solidFill>
                <a:latin typeface="Arial" charset="0"/>
                <a:ea typeface="ＭＳ Ｐゴシック" charset="0"/>
              </a:rPr>
              <a:t>how it is to be investigated</a:t>
            </a:r>
            <a:r>
              <a:rPr lang="en-GB" sz="2800">
                <a:latin typeface="Arial" charset="0"/>
                <a:ea typeface="ＭＳ Ｐゴシック" charset="0"/>
              </a:rPr>
              <a:t>, and the effective </a:t>
            </a:r>
            <a:r>
              <a:rPr lang="en-GB" sz="2800">
                <a:solidFill>
                  <a:srgbClr val="C00000"/>
                </a:solidFill>
                <a:latin typeface="Arial" charset="0"/>
                <a:ea typeface="ＭＳ Ｐゴシック" charset="0"/>
              </a:rPr>
              <a:t>evaluation of these documents </a:t>
            </a:r>
            <a:r>
              <a:rPr lang="en-GB" sz="2800">
                <a:latin typeface="Arial" charset="0"/>
                <a:ea typeface="ＭＳ Ｐゴシック" charset="0"/>
              </a:rPr>
              <a:t>in </a:t>
            </a:r>
            <a:r>
              <a:rPr lang="en-GB" sz="2800">
                <a:solidFill>
                  <a:srgbClr val="C00000"/>
                </a:solidFill>
                <a:latin typeface="Arial" charset="0"/>
                <a:ea typeface="ＭＳ Ｐゴシック" charset="0"/>
              </a:rPr>
              <a:t>relation to the research </a:t>
            </a:r>
            <a:r>
              <a:rPr lang="en-GB" sz="2800">
                <a:latin typeface="Arial" charset="0"/>
                <a:ea typeface="ＭＳ Ｐゴシック" charset="0"/>
              </a:rPr>
              <a:t>being proposed’ </a:t>
            </a:r>
          </a:p>
          <a:p>
            <a:pPr eaLnBrk="1" hangingPunct="1"/>
            <a:r>
              <a:rPr lang="en-GB" sz="2000">
                <a:latin typeface="Arial" charset="0"/>
                <a:ea typeface="ＭＳ Ｐゴシック" charset="0"/>
              </a:rPr>
              <a:t>(Hart, 1998, p. 13). </a:t>
            </a:r>
            <a:endParaRPr lang="en-GB" sz="2400">
              <a:latin typeface="Arial" charset="0"/>
              <a:ea typeface="ＭＳ Ｐゴシック" charset="0"/>
            </a:endParaRPr>
          </a:p>
        </p:txBody>
      </p:sp>
      <p:pic>
        <p:nvPicPr>
          <p:cNvPr id="2" name="Picture 1"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0673" y="5038876"/>
            <a:ext cx="1759993" cy="1409397"/>
          </a:xfrm>
          <a:prstGeom prst="rect">
            <a:avLst/>
          </a:prstGeom>
        </p:spPr>
      </p:pic>
    </p:spTree>
    <p:extLst>
      <p:ext uri="{BB962C8B-B14F-4D97-AF65-F5344CB8AC3E}">
        <p14:creationId xmlns:p14="http://schemas.microsoft.com/office/powerpoint/2010/main" val="36377854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609600"/>
            <a:ext cx="7989888" cy="1143000"/>
          </a:xfrm>
        </p:spPr>
        <p:txBody>
          <a:bodyPr/>
          <a:lstStyle/>
          <a:p>
            <a:pPr eaLnBrk="1" hangingPunct="1"/>
            <a:r>
              <a:rPr lang="en-GB" sz="4000">
                <a:latin typeface="Arial" charset="0"/>
                <a:ea typeface="ＭＳ Ｐゴシック" charset="0"/>
              </a:rPr>
              <a:t>Purposes of the literature review</a:t>
            </a:r>
          </a:p>
        </p:txBody>
      </p:sp>
      <p:sp>
        <p:nvSpPr>
          <p:cNvPr id="10243" name="Rectangle 3"/>
          <p:cNvSpPr>
            <a:spLocks noGrp="1" noChangeArrowheads="1"/>
          </p:cNvSpPr>
          <p:nvPr>
            <p:ph idx="1"/>
          </p:nvPr>
        </p:nvSpPr>
        <p:spPr/>
        <p:txBody>
          <a:bodyPr/>
          <a:lstStyle/>
          <a:p>
            <a:pPr eaLnBrk="1" hangingPunct="1"/>
            <a:r>
              <a:rPr lang="en-GB">
                <a:latin typeface="Arial" charset="0"/>
                <a:ea typeface="ＭＳ Ｐゴシック" charset="0"/>
              </a:rPr>
              <a:t>Summarise the main viewpoints and important facts from your reading, </a:t>
            </a:r>
            <a:r>
              <a:rPr lang="en-GB" i="1">
                <a:latin typeface="Arial" charset="0"/>
                <a:ea typeface="ＭＳ Ｐゴシック" charset="0"/>
              </a:rPr>
              <a:t>as they relate to your chosen topic</a:t>
            </a:r>
            <a:r>
              <a:rPr lang="en-GB">
                <a:latin typeface="Arial" charset="0"/>
                <a:ea typeface="ＭＳ Ｐゴシック" charset="0"/>
              </a:rPr>
              <a:t>.  </a:t>
            </a:r>
          </a:p>
          <a:p>
            <a:pPr eaLnBrk="1" hangingPunct="1"/>
            <a:r>
              <a:rPr lang="en-GB">
                <a:latin typeface="Arial" charset="0"/>
                <a:ea typeface="ＭＳ Ｐゴシック" charset="0"/>
              </a:rPr>
              <a:t>Justify the value of doing research on your topic, by showing what is already known, what is not yet known, and how it is relevant. </a:t>
            </a:r>
          </a:p>
        </p:txBody>
      </p:sp>
    </p:spTree>
    <p:extLst>
      <p:ext uri="{BB962C8B-B14F-4D97-AF65-F5344CB8AC3E}">
        <p14:creationId xmlns:p14="http://schemas.microsoft.com/office/powerpoint/2010/main" val="21225723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atin typeface="Arial" charset="0"/>
                <a:ea typeface="ＭＳ Ｐゴシック" charset="0"/>
              </a:rPr>
              <a:t>Organising a literature review</a:t>
            </a:r>
          </a:p>
        </p:txBody>
      </p:sp>
      <p:sp>
        <p:nvSpPr>
          <p:cNvPr id="11267" name="Rectangle 3"/>
          <p:cNvSpPr>
            <a:spLocks noGrp="1" noChangeArrowheads="1"/>
          </p:cNvSpPr>
          <p:nvPr>
            <p:ph idx="1"/>
          </p:nvPr>
        </p:nvSpPr>
        <p:spPr>
          <a:xfrm>
            <a:off x="684213" y="1773238"/>
            <a:ext cx="7772400" cy="4114800"/>
          </a:xfrm>
        </p:spPr>
        <p:txBody>
          <a:bodyPr/>
          <a:lstStyle/>
          <a:p>
            <a:pPr eaLnBrk="1" hangingPunct="1"/>
            <a:r>
              <a:rPr lang="en-GB">
                <a:latin typeface="Arial" charset="0"/>
                <a:ea typeface="ＭＳ Ｐゴシック" charset="0"/>
              </a:rPr>
              <a:t>Summary of existing work on the topic.  </a:t>
            </a:r>
          </a:p>
          <a:p>
            <a:pPr lvl="1" eaLnBrk="1" hangingPunct="1"/>
            <a:r>
              <a:rPr lang="en-GB">
                <a:latin typeface="Arial" charset="0"/>
                <a:ea typeface="ＭＳ Ｐゴシック" charset="0"/>
              </a:rPr>
              <a:t>Make an outline reflecting the main themes or subtopics.</a:t>
            </a:r>
          </a:p>
          <a:p>
            <a:pPr lvl="1" eaLnBrk="1" hangingPunct="1"/>
            <a:r>
              <a:rPr lang="en-GB">
                <a:latin typeface="Arial" charset="0"/>
                <a:ea typeface="ＭＳ Ｐゴシック" charset="0"/>
              </a:rPr>
              <a:t>You don’t need to describe each source individually – stick to your outline.</a:t>
            </a:r>
          </a:p>
          <a:p>
            <a:pPr eaLnBrk="1" hangingPunct="1"/>
            <a:r>
              <a:rPr lang="en-GB">
                <a:latin typeface="Arial" charset="0"/>
                <a:ea typeface="ＭＳ Ｐゴシック" charset="0"/>
              </a:rPr>
              <a:t>Critical evaluation of previous work.  </a:t>
            </a:r>
          </a:p>
          <a:p>
            <a:pPr eaLnBrk="1" hangingPunct="1"/>
            <a:r>
              <a:rPr lang="en-GB">
                <a:latin typeface="Arial" charset="0"/>
                <a:ea typeface="ＭＳ Ｐゴシック" charset="0"/>
              </a:rPr>
              <a:t>Conclusions about work done to date</a:t>
            </a:r>
          </a:p>
        </p:txBody>
      </p:sp>
    </p:spTree>
    <p:extLst>
      <p:ext uri="{BB962C8B-B14F-4D97-AF65-F5344CB8AC3E}">
        <p14:creationId xmlns:p14="http://schemas.microsoft.com/office/powerpoint/2010/main" val="16586222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atin typeface="Arial" charset="0"/>
                <a:ea typeface="ＭＳ Ｐゴシック" charset="0"/>
              </a:rPr>
              <a:t>Writing your literature review</a:t>
            </a:r>
          </a:p>
        </p:txBody>
      </p:sp>
      <p:sp>
        <p:nvSpPr>
          <p:cNvPr id="12291" name="Rectangle 3"/>
          <p:cNvSpPr>
            <a:spLocks noGrp="1" noChangeArrowheads="1"/>
          </p:cNvSpPr>
          <p:nvPr>
            <p:ph idx="1"/>
          </p:nvPr>
        </p:nvSpPr>
        <p:spPr/>
        <p:txBody>
          <a:bodyPr/>
          <a:lstStyle/>
          <a:p>
            <a:pPr eaLnBrk="1" hangingPunct="1">
              <a:lnSpc>
                <a:spcPct val="80000"/>
              </a:lnSpc>
            </a:pPr>
            <a:r>
              <a:rPr lang="en-GB" sz="2800">
                <a:latin typeface="Arial" charset="0"/>
                <a:ea typeface="ＭＳ Ｐゴシック" charset="0"/>
              </a:rPr>
              <a:t>Summarise the main findings or arguments under each point in your outline.  </a:t>
            </a:r>
          </a:p>
          <a:p>
            <a:pPr eaLnBrk="1" hangingPunct="1">
              <a:lnSpc>
                <a:spcPct val="80000"/>
              </a:lnSpc>
            </a:pPr>
            <a:r>
              <a:rPr lang="en-GB" sz="2800">
                <a:latin typeface="Arial" charset="0"/>
                <a:ea typeface="ＭＳ Ｐゴシック" charset="0"/>
              </a:rPr>
              <a:t>Comparing and contrasting different authors’ approaches can be a useful way of doing this. </a:t>
            </a:r>
          </a:p>
          <a:p>
            <a:pPr eaLnBrk="1" hangingPunct="1">
              <a:lnSpc>
                <a:spcPct val="80000"/>
              </a:lnSpc>
            </a:pPr>
            <a:r>
              <a:rPr lang="en-GB" sz="2800">
                <a:latin typeface="Arial" charset="0"/>
                <a:ea typeface="ＭＳ Ｐゴシック" charset="0"/>
              </a:rPr>
              <a:t>Critically evaluate the sources.  </a:t>
            </a:r>
          </a:p>
          <a:p>
            <a:pPr eaLnBrk="1" hangingPunct="1">
              <a:lnSpc>
                <a:spcPct val="80000"/>
              </a:lnSpc>
            </a:pPr>
            <a:r>
              <a:rPr lang="en-GB" sz="2800">
                <a:latin typeface="Arial" charset="0"/>
                <a:ea typeface="ＭＳ Ｐゴシック" charset="0"/>
              </a:rPr>
              <a:t>Summarise the relevance of your background reading to the work that you intend to undertake.</a:t>
            </a:r>
          </a:p>
        </p:txBody>
      </p:sp>
    </p:spTree>
    <p:extLst>
      <p:ext uri="{BB962C8B-B14F-4D97-AF65-F5344CB8AC3E}">
        <p14:creationId xmlns:p14="http://schemas.microsoft.com/office/powerpoint/2010/main" val="27058128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2735233"/>
      </p:ext>
    </p:extLst>
  </p:cSld>
  <p:clrMapOvr>
    <a:masterClrMapping/>
  </p:clrMapOvr>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font script="Hans" typeface="宋体"/>
        <a:font script="Hant" typeface="新細明體"/>
      </a:majorFont>
      <a:minorFont>
        <a:latin typeface="Trebuchet MS"/>
        <a:ea typeface=""/>
        <a:cs typeface=""/>
        <a:font script="Jpan" typeface="ＭＳ ゴシック"/>
        <a:font script="Hans" typeface="宋体"/>
        <a:font script="Hant" typeface="新細明體"/>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Revolution.thmx</Template>
  <TotalTime>231</TotalTime>
  <Words>1217</Words>
  <Application>Microsoft Macintosh PowerPoint</Application>
  <PresentationFormat>On-screen Show (4:3)</PresentationFormat>
  <Paragraphs>154</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Revolution</vt:lpstr>
      <vt:lpstr>Pre-induction week</vt:lpstr>
      <vt:lpstr>Typical steps in research</vt:lpstr>
      <vt:lpstr>Choosing a research topic</vt:lpstr>
      <vt:lpstr>Introduction to research paradigms</vt:lpstr>
      <vt:lpstr>Two overarching paradigms</vt:lpstr>
      <vt:lpstr>Basic differences in approach</vt:lpstr>
      <vt:lpstr>Ways of seeing the world ‘qualitatively’</vt:lpstr>
      <vt:lpstr>Phenomenology</vt:lpstr>
      <vt:lpstr>Action Research</vt:lpstr>
      <vt:lpstr>Case Studies</vt:lpstr>
      <vt:lpstr>Ethnography</vt:lpstr>
      <vt:lpstr>Grounded Theory</vt:lpstr>
      <vt:lpstr>Seeing the world quantitatively</vt:lpstr>
      <vt:lpstr>PowerPoint Presentation</vt:lpstr>
      <vt:lpstr>PowerPoint Presentation</vt:lpstr>
      <vt:lpstr>What kinds of research questions are appropriate for quantitative research?</vt:lpstr>
      <vt:lpstr>Involves measurement</vt:lpstr>
      <vt:lpstr>Data collection methods (typical)</vt:lpstr>
      <vt:lpstr>What do we mean by ethics?</vt:lpstr>
      <vt:lpstr>Why Research Ethics?</vt:lpstr>
      <vt:lpstr>Some principles of ethical research</vt:lpstr>
      <vt:lpstr>Checklist for ethical research</vt:lpstr>
      <vt:lpstr>Safeguarding children and vulnerable adults</vt:lpstr>
      <vt:lpstr>What is a literature review?</vt:lpstr>
      <vt:lpstr>Purposes of the literature review</vt:lpstr>
      <vt:lpstr>Organising a literature review</vt:lpstr>
      <vt:lpstr>Writing your literature review</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Pre-induction week</dc:title>
  <dc:creator>Alex Bell</dc:creator>
  <cp:lastModifiedBy>Alex Bell</cp:lastModifiedBy>
  <cp:revision>10</cp:revision>
  <dcterms:created xsi:type="dcterms:W3CDTF">2016-05-15T21:11:48Z</dcterms:created>
  <dcterms:modified xsi:type="dcterms:W3CDTF">2016-10-13T19:02:55Z</dcterms:modified>
</cp:coreProperties>
</file>