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0" r:id="rId3"/>
    <p:sldId id="265" r:id="rId4"/>
    <p:sldId id="257" r:id="rId5"/>
    <p:sldId id="266" r:id="rId6"/>
    <p:sldId id="267" r:id="rId7"/>
    <p:sldId id="268" r:id="rId8"/>
    <p:sldId id="258" r:id="rId9"/>
    <p:sldId id="259" r:id="rId10"/>
    <p:sldId id="261" r:id="rId11"/>
    <p:sldId id="264" r:id="rId12"/>
    <p:sldId id="263"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57143" autoAdjust="0"/>
  </p:normalViewPr>
  <p:slideViewPr>
    <p:cSldViewPr snapToGrid="0">
      <p:cViewPr>
        <p:scale>
          <a:sx n="50" d="100"/>
          <a:sy n="50" d="100"/>
        </p:scale>
        <p:origin x="48"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FA09B9-5EE6-4426-98E8-94257729252A}" type="datetimeFigureOut">
              <a:rPr lang="en-GB" smtClean="0"/>
              <a:t>30/01/2019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2C828B-FCBE-4B12-B3EA-C6E713DD5A8E}" type="slidenum">
              <a:rPr lang="en-GB" smtClean="0"/>
              <a:t>‹#›</a:t>
            </a:fld>
            <a:endParaRPr lang="en-GB"/>
          </a:p>
        </p:txBody>
      </p:sp>
    </p:spTree>
    <p:extLst>
      <p:ext uri="{BB962C8B-B14F-4D97-AF65-F5344CB8AC3E}">
        <p14:creationId xmlns:p14="http://schemas.microsoft.com/office/powerpoint/2010/main" val="2032414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be discussing the site of Numantia. And how it is a key site from the 3</a:t>
            </a:r>
            <a:r>
              <a:rPr lang="en-GB" baseline="30000" dirty="0"/>
              <a:t>rd</a:t>
            </a:r>
            <a:r>
              <a:rPr lang="en-GB" dirty="0"/>
              <a:t>-2</a:t>
            </a:r>
            <a:r>
              <a:rPr lang="en-GB" baseline="30000" dirty="0"/>
              <a:t>nd</a:t>
            </a:r>
            <a:r>
              <a:rPr lang="en-GB" dirty="0"/>
              <a:t> century BC that highlights the diversity of the “Celtic” world.</a:t>
            </a:r>
          </a:p>
        </p:txBody>
      </p:sp>
      <p:sp>
        <p:nvSpPr>
          <p:cNvPr id="4" name="Slide Number Placeholder 3"/>
          <p:cNvSpPr>
            <a:spLocks noGrp="1"/>
          </p:cNvSpPr>
          <p:nvPr>
            <p:ph type="sldNum" sz="quarter" idx="5"/>
          </p:nvPr>
        </p:nvSpPr>
        <p:spPr/>
        <p:txBody>
          <a:bodyPr/>
          <a:lstStyle/>
          <a:p>
            <a:fld id="{352C828B-FCBE-4B12-B3EA-C6E713DD5A8E}" type="slidenum">
              <a:rPr lang="en-GB" smtClean="0"/>
              <a:t>1</a:t>
            </a:fld>
            <a:endParaRPr lang="en-GB"/>
          </a:p>
        </p:txBody>
      </p:sp>
    </p:spTree>
    <p:extLst>
      <p:ext uri="{BB962C8B-B14F-4D97-AF65-F5344CB8AC3E}">
        <p14:creationId xmlns:p14="http://schemas.microsoft.com/office/powerpoint/2010/main" val="3301411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analyse the Numantian site, we must first discuss the theories in which we will use to analyse the evidence. The first theory we have is the Processual Archaeology theory. This consists of the idea that rather than randomly digging across a large patch of land, archaeologists should first create a theory and use archaeology as a tool to gather and analyse evidence that was retrieved. This differs from the Cultural-history where evidence from certain sites are grouped together based on the type of evidence discovered and whether they are all from one culture from a time period. Both argue the cases for Subjectivity vs. Objectify. And both aspects should be consider in tandem with one another rather than used separately and as 2 individual tools. Being because by using them together, although difficult, it ensures that majority of bases have been covered.</a:t>
            </a:r>
          </a:p>
        </p:txBody>
      </p:sp>
      <p:sp>
        <p:nvSpPr>
          <p:cNvPr id="4" name="Slide Number Placeholder 3"/>
          <p:cNvSpPr>
            <a:spLocks noGrp="1"/>
          </p:cNvSpPr>
          <p:nvPr>
            <p:ph type="sldNum" sz="quarter" idx="5"/>
          </p:nvPr>
        </p:nvSpPr>
        <p:spPr/>
        <p:txBody>
          <a:bodyPr/>
          <a:lstStyle/>
          <a:p>
            <a:fld id="{352C828B-FCBE-4B12-B3EA-C6E713DD5A8E}" type="slidenum">
              <a:rPr lang="en-GB" smtClean="0"/>
              <a:t>2</a:t>
            </a:fld>
            <a:endParaRPr lang="en-GB"/>
          </a:p>
        </p:txBody>
      </p:sp>
    </p:spTree>
    <p:extLst>
      <p:ext uri="{BB962C8B-B14F-4D97-AF65-F5344CB8AC3E}">
        <p14:creationId xmlns:p14="http://schemas.microsoft.com/office/powerpoint/2010/main" val="3114657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type of theory to consider when talking about the diversity of the Celtic world is the theories on identity. Mainly the Social identity theory and Cultural Identity theory. Both are important for explaining our behaviours within groups. The social identity theory explains our interactions by looking at them in the context of individuals and within larger social settings. The cultural identity theory explains our behaviour through what we identify with (for example, religion and ethnicity), and how we represent not only ourselves but the category/group we are associating with. </a:t>
            </a:r>
          </a:p>
        </p:txBody>
      </p:sp>
      <p:sp>
        <p:nvSpPr>
          <p:cNvPr id="4" name="Slide Number Placeholder 3"/>
          <p:cNvSpPr>
            <a:spLocks noGrp="1"/>
          </p:cNvSpPr>
          <p:nvPr>
            <p:ph type="sldNum" sz="quarter" idx="5"/>
          </p:nvPr>
        </p:nvSpPr>
        <p:spPr/>
        <p:txBody>
          <a:bodyPr/>
          <a:lstStyle/>
          <a:p>
            <a:fld id="{352C828B-FCBE-4B12-B3EA-C6E713DD5A8E}" type="slidenum">
              <a:rPr lang="en-GB" smtClean="0"/>
              <a:t>3</a:t>
            </a:fld>
            <a:endParaRPr lang="en-GB"/>
          </a:p>
        </p:txBody>
      </p:sp>
    </p:spTree>
    <p:extLst>
      <p:ext uri="{BB962C8B-B14F-4D97-AF65-F5344CB8AC3E}">
        <p14:creationId xmlns:p14="http://schemas.microsoft.com/office/powerpoint/2010/main" val="2970135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Numantia is located within the northern part of Spain. Mainly on the Muela de Garray hill which is located near where the </a:t>
            </a:r>
            <a:r>
              <a:rPr lang="en-GB" dirty="0" err="1"/>
              <a:t>Duoro</a:t>
            </a:r>
            <a:r>
              <a:rPr lang="en-GB" dirty="0"/>
              <a:t>, Tera &amp; Merdancho rivers meet. An ideal location to place a hill-fort settlement, as it has natural protection from the hillsides and river. It has been occupied for thousands of years, but today we will only be focusing on the 3</a:t>
            </a:r>
            <a:r>
              <a:rPr lang="en-GB" baseline="30000" dirty="0"/>
              <a:t>rd</a:t>
            </a:r>
            <a:r>
              <a:rPr lang="en-GB" dirty="0"/>
              <a:t> and 2</a:t>
            </a:r>
            <a:r>
              <a:rPr lang="en-GB" baseline="30000" dirty="0"/>
              <a:t>nd</a:t>
            </a:r>
            <a:r>
              <a:rPr lang="en-GB" dirty="0"/>
              <a:t> century BC. This coincides with the start of the Celtiberian culture. During the 19</a:t>
            </a:r>
            <a:r>
              <a:rPr lang="en-GB" baseline="30000" dirty="0"/>
              <a:t>th</a:t>
            </a:r>
            <a:r>
              <a:rPr lang="en-GB" dirty="0"/>
              <a:t> century AD the site of Numantia became the obsession for Eduardo Saavedra who started excavations in 1853 BC. It is considered an important site for the Spanish who used the idolised Numantia when naming military regiments. In the 20</a:t>
            </a:r>
            <a:r>
              <a:rPr lang="en-GB" baseline="30000" dirty="0"/>
              <a:t>th</a:t>
            </a:r>
            <a:r>
              <a:rPr lang="en-GB" dirty="0"/>
              <a:t> century it became the obsession for the German Adolf </a:t>
            </a:r>
            <a:r>
              <a:rPr lang="en-GB" dirty="0" err="1"/>
              <a:t>Schulten</a:t>
            </a:r>
            <a:r>
              <a:rPr lang="en-GB" dirty="0"/>
              <a:t> who was excavating under the command of Kaiser Wilhelm II.</a:t>
            </a:r>
          </a:p>
        </p:txBody>
      </p:sp>
      <p:sp>
        <p:nvSpPr>
          <p:cNvPr id="4" name="Slide Number Placeholder 3"/>
          <p:cNvSpPr>
            <a:spLocks noGrp="1"/>
          </p:cNvSpPr>
          <p:nvPr>
            <p:ph type="sldNum" sz="quarter" idx="5"/>
          </p:nvPr>
        </p:nvSpPr>
        <p:spPr/>
        <p:txBody>
          <a:bodyPr/>
          <a:lstStyle/>
          <a:p>
            <a:fld id="{352C828B-FCBE-4B12-B3EA-C6E713DD5A8E}" type="slidenum">
              <a:rPr lang="en-GB" smtClean="0"/>
              <a:t>4</a:t>
            </a:fld>
            <a:endParaRPr lang="en-GB"/>
          </a:p>
        </p:txBody>
      </p:sp>
    </p:spTree>
    <p:extLst>
      <p:ext uri="{BB962C8B-B14F-4D97-AF65-F5344CB8AC3E}">
        <p14:creationId xmlns:p14="http://schemas.microsoft.com/office/powerpoint/2010/main" val="2298772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3</a:t>
            </a:r>
            <a:r>
              <a:rPr lang="en-GB" baseline="30000" dirty="0"/>
              <a:t>rd</a:t>
            </a:r>
            <a:r>
              <a:rPr lang="en-GB" dirty="0"/>
              <a:t> century Rome decided to expand their conquest of Europe into Spain. In order to keep the peace the Celtiberians signed a peace treaty with the Romans in 179 BCE, part of this arrangement was that neither side could expand into territory and enclose places off through walls and fortifications. Unfortunately, Segeda did not uphold this part of the treaty, by building a wall and assuming control over nearby villages and towns. This meant that Rome sprang into action. So, the Segeda people asked for help from Numantia who took them in as allies. Rome recognised Numantia as an impressive danger and so sent Publius Cornelius Scipio Aemilianus to Spain to destroy Numantia as he had done Carthage. Overall his tactics were a success. This is because he learnt from previous Celtiberian/Roman altercations and decided to entrap the Numantians within their own city. By the time starvation and disease had taken hold, Numantia was willing to surrender. As a result Scipio burnt the city to the ground, sold 8000 men, women and children into slavery. And as part of the celebration sent 50 leaders to Rome so that they could be sacrificed.</a:t>
            </a:r>
          </a:p>
        </p:txBody>
      </p:sp>
      <p:sp>
        <p:nvSpPr>
          <p:cNvPr id="4" name="Slide Number Placeholder 3"/>
          <p:cNvSpPr>
            <a:spLocks noGrp="1"/>
          </p:cNvSpPr>
          <p:nvPr>
            <p:ph type="sldNum" sz="quarter" idx="5"/>
          </p:nvPr>
        </p:nvSpPr>
        <p:spPr/>
        <p:txBody>
          <a:bodyPr/>
          <a:lstStyle/>
          <a:p>
            <a:fld id="{352C828B-FCBE-4B12-B3EA-C6E713DD5A8E}" type="slidenum">
              <a:rPr lang="en-GB" smtClean="0"/>
              <a:t>5</a:t>
            </a:fld>
            <a:endParaRPr lang="en-GB"/>
          </a:p>
        </p:txBody>
      </p:sp>
    </p:spTree>
    <p:extLst>
      <p:ext uri="{BB962C8B-B14F-4D97-AF65-F5344CB8AC3E}">
        <p14:creationId xmlns:p14="http://schemas.microsoft.com/office/powerpoint/2010/main" val="3358949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Scipio managed to gain a victory by encompassing Numantia with 2 camps, one commanded by himself and the other by his brother, and 7 forts around Numantia. Outside of his encampment he created a moat in which his men placed stakes within, so that if any Numantian tried to escape they would end up trapped or impaled. 30 metres apart from one another, armed towers were raised and running along a cable that connected these towers were daggers and stakes. An interesting tool against resistance as the line would be cut and anyone underneath impaled. According to history there was a Celtiberian hero named Rhetogenes who managed to sneak out of Numantia with 5 warriors aiding him, they managed to kill a patrol and escape. They attempted to raise a rebellion on the outside, but when Scipio found out he sacked Loutia. The warrior’s punishment was to have their right hand cut off. In Celtiberian funeral rites, it was the right hand used in battle, and so to be unable to die on the battlefield meant that the vultures would not help raise your soul to the Afterlife. With the rebellion quashed outside, Scipio refocused on the hill-side fort.  </a:t>
            </a:r>
            <a:r>
              <a:rPr lang="en-GB" dirty="0" err="1"/>
              <a:t>Numantia’s</a:t>
            </a:r>
            <a:r>
              <a:rPr lang="en-GB" dirty="0"/>
              <a:t> leader Avarus pleaded for mercy, but his people did not believe that this was on behalf of them, so murdered him. Eventually Scipio entered the city, burnt it to the ground and sold the living into slavery. 50 leaders were sent to Rome to be ritually sacrificed. </a:t>
            </a:r>
          </a:p>
        </p:txBody>
      </p:sp>
      <p:sp>
        <p:nvSpPr>
          <p:cNvPr id="4" name="Slide Number Placeholder 3"/>
          <p:cNvSpPr>
            <a:spLocks noGrp="1"/>
          </p:cNvSpPr>
          <p:nvPr>
            <p:ph type="sldNum" sz="quarter" idx="5"/>
          </p:nvPr>
        </p:nvSpPr>
        <p:spPr/>
        <p:txBody>
          <a:bodyPr/>
          <a:lstStyle/>
          <a:p>
            <a:fld id="{352C828B-FCBE-4B12-B3EA-C6E713DD5A8E}" type="slidenum">
              <a:rPr lang="en-GB" smtClean="0"/>
              <a:t>6</a:t>
            </a:fld>
            <a:endParaRPr lang="en-GB"/>
          </a:p>
        </p:txBody>
      </p:sp>
    </p:spTree>
    <p:extLst>
      <p:ext uri="{BB962C8B-B14F-4D97-AF65-F5344CB8AC3E}">
        <p14:creationId xmlns:p14="http://schemas.microsoft.com/office/powerpoint/2010/main" val="3758256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Numantia is an important site for analysing Celtic identity because we get to decipher the difference in warrior graves. For example, in Numantia we know that fallen warriors were left on the battlefield as it was believed that the vultures who fed on the flesh helped transport the soul of the deceased to the company of the gods. We can then compare this to the surgeon tomb in </a:t>
            </a:r>
            <a:r>
              <a:rPr lang="en-GB" dirty="0" err="1"/>
              <a:t>Obermenzing</a:t>
            </a:r>
            <a:r>
              <a:rPr lang="en-GB" dirty="0"/>
              <a:t>, where a soldier who was also a physician was buried with both professions equipment, indicating that both professions were important. Evidence differing from the pot shards left behind in Numantia. Numantia is still relevant to this day for </a:t>
            </a:r>
            <a:r>
              <a:rPr lang="en-GB" dirty="0" err="1"/>
              <a:t>Spains</a:t>
            </a:r>
            <a:r>
              <a:rPr lang="en-GB" dirty="0"/>
              <a:t> identity, as they have named modern military regiments after the idolised site. </a:t>
            </a:r>
          </a:p>
        </p:txBody>
      </p:sp>
      <p:sp>
        <p:nvSpPr>
          <p:cNvPr id="4" name="Slide Number Placeholder 3"/>
          <p:cNvSpPr>
            <a:spLocks noGrp="1"/>
          </p:cNvSpPr>
          <p:nvPr>
            <p:ph type="sldNum" sz="quarter" idx="5"/>
          </p:nvPr>
        </p:nvSpPr>
        <p:spPr/>
        <p:txBody>
          <a:bodyPr/>
          <a:lstStyle/>
          <a:p>
            <a:fld id="{352C828B-FCBE-4B12-B3EA-C6E713DD5A8E}" type="slidenum">
              <a:rPr lang="en-GB" smtClean="0"/>
              <a:t>8</a:t>
            </a:fld>
            <a:endParaRPr lang="en-GB"/>
          </a:p>
        </p:txBody>
      </p:sp>
    </p:spTree>
    <p:extLst>
      <p:ext uri="{BB962C8B-B14F-4D97-AF65-F5344CB8AC3E}">
        <p14:creationId xmlns:p14="http://schemas.microsoft.com/office/powerpoint/2010/main" val="1751874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847FB4C-2EE1-4551-8415-CBF2A56DFB1A}" type="datetimeFigureOut">
              <a:rPr lang="en-GB" smtClean="0"/>
              <a:t>30/01/2019</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07BB204D-0803-489E-BCFE-CD52BB24C366}" type="slidenum">
              <a:rPr lang="en-GB" smtClean="0"/>
              <a:t>‹#›</a:t>
            </a:fld>
            <a:endParaRPr lang="en-GB"/>
          </a:p>
        </p:txBody>
      </p:sp>
    </p:spTree>
    <p:extLst>
      <p:ext uri="{BB962C8B-B14F-4D97-AF65-F5344CB8AC3E}">
        <p14:creationId xmlns:p14="http://schemas.microsoft.com/office/powerpoint/2010/main" val="1594528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47FB4C-2EE1-4551-8415-CBF2A56DFB1A}"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3830071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847FB4C-2EE1-4551-8415-CBF2A56DFB1A}" type="datetimeFigureOut">
              <a:rPr lang="en-GB" smtClean="0"/>
              <a:t>30/01/2019</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07BB204D-0803-489E-BCFE-CD52BB24C366}" type="slidenum">
              <a:rPr lang="en-GB" smtClean="0"/>
              <a:t>‹#›</a:t>
            </a:fld>
            <a:endParaRPr lang="en-GB"/>
          </a:p>
        </p:txBody>
      </p:sp>
    </p:spTree>
    <p:extLst>
      <p:ext uri="{BB962C8B-B14F-4D97-AF65-F5344CB8AC3E}">
        <p14:creationId xmlns:p14="http://schemas.microsoft.com/office/powerpoint/2010/main" val="840697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47FB4C-2EE1-4551-8415-CBF2A56DFB1A}"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1926718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47FB4C-2EE1-4551-8415-CBF2A56DFB1A}"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2085652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47FB4C-2EE1-4551-8415-CBF2A56DFB1A}" type="datetimeFigureOut">
              <a:rPr lang="en-GB" smtClean="0"/>
              <a:t>30/01/2019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3970796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7FB4C-2EE1-4551-8415-CBF2A56DFB1A}" type="datetimeFigureOut">
              <a:rPr lang="en-GB" smtClean="0"/>
              <a:t>30/01/2019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2407345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847FB4C-2EE1-4551-8415-CBF2A56DFB1A}" type="datetimeFigureOut">
              <a:rPr lang="en-GB" smtClean="0"/>
              <a:t>30/01/2019</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07BB204D-0803-489E-BCFE-CD52BB24C366}" type="slidenum">
              <a:rPr lang="en-GB" smtClean="0"/>
              <a:t>‹#›</a:t>
            </a:fld>
            <a:endParaRPr lang="en-GB"/>
          </a:p>
        </p:txBody>
      </p:sp>
    </p:spTree>
    <p:extLst>
      <p:ext uri="{BB962C8B-B14F-4D97-AF65-F5344CB8AC3E}">
        <p14:creationId xmlns:p14="http://schemas.microsoft.com/office/powerpoint/2010/main" val="542928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847FB4C-2EE1-4551-8415-CBF2A56DFB1A}"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3298334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47FB4C-2EE1-4551-8415-CBF2A56DFB1A}"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BB204D-0803-489E-BCFE-CD52BB24C366}" type="slidenum">
              <a:rPr lang="en-GB" smtClean="0"/>
              <a:t>‹#›</a:t>
            </a:fld>
            <a:endParaRPr lang="en-GB"/>
          </a:p>
        </p:txBody>
      </p:sp>
    </p:spTree>
    <p:extLst>
      <p:ext uri="{BB962C8B-B14F-4D97-AF65-F5344CB8AC3E}">
        <p14:creationId xmlns:p14="http://schemas.microsoft.com/office/powerpoint/2010/main" val="3390096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847FB4C-2EE1-4551-8415-CBF2A56DFB1A}" type="datetimeFigureOut">
              <a:rPr lang="en-GB" smtClean="0"/>
              <a:t>30/01/2019</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07BB204D-0803-489E-BCFE-CD52BB24C366}" type="slidenum">
              <a:rPr lang="en-GB" smtClean="0"/>
              <a:t>‹#›</a:t>
            </a:fld>
            <a:endParaRPr lang="en-GB"/>
          </a:p>
        </p:txBody>
      </p:sp>
    </p:spTree>
    <p:extLst>
      <p:ext uri="{BB962C8B-B14F-4D97-AF65-F5344CB8AC3E}">
        <p14:creationId xmlns:p14="http://schemas.microsoft.com/office/powerpoint/2010/main" val="2344478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847FB4C-2EE1-4551-8415-CBF2A56DFB1A}" type="datetimeFigureOut">
              <a:rPr lang="en-GB" smtClean="0"/>
              <a:t>30/01/2019</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07BB204D-0803-489E-BCFE-CD52BB24C366}"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99394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numanciamultimedia.com/en/chapter-5/The-Calendar-Changing-Celtiberians-Wars/6#&amp;gid=1&amp;pid=5" TargetMode="External"/><Relationship Id="rId2" Type="http://schemas.openxmlformats.org/officeDocument/2006/relationships/hyperlink" Target="https://www.spanish-fiestas.com/history/roman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panish-fiestas.com/history/roman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79A45-40A4-4C5E-8FA4-BDE0F499EFB8}"/>
              </a:ext>
            </a:extLst>
          </p:cNvPr>
          <p:cNvSpPr>
            <a:spLocks noGrp="1"/>
          </p:cNvSpPr>
          <p:nvPr>
            <p:ph type="ctrTitle"/>
          </p:nvPr>
        </p:nvSpPr>
        <p:spPr/>
        <p:txBody>
          <a:bodyPr>
            <a:normAutofit/>
          </a:bodyPr>
          <a:lstStyle/>
          <a:p>
            <a:r>
              <a:rPr lang="en-GB" dirty="0"/>
              <a:t>Numantia </a:t>
            </a:r>
          </a:p>
        </p:txBody>
      </p:sp>
      <p:sp>
        <p:nvSpPr>
          <p:cNvPr id="3" name="Subtitle 2">
            <a:extLst>
              <a:ext uri="{FF2B5EF4-FFF2-40B4-BE49-F238E27FC236}">
                <a16:creationId xmlns:a16="http://schemas.microsoft.com/office/drawing/2014/main" id="{0EA5B486-DA67-4D6A-814C-0FCA2B6DD438}"/>
              </a:ext>
            </a:extLst>
          </p:cNvPr>
          <p:cNvSpPr>
            <a:spLocks noGrp="1"/>
          </p:cNvSpPr>
          <p:nvPr>
            <p:ph type="subTitle" idx="1"/>
          </p:nvPr>
        </p:nvSpPr>
        <p:spPr/>
        <p:txBody>
          <a:bodyPr/>
          <a:lstStyle/>
          <a:p>
            <a:r>
              <a:rPr lang="en-GB" dirty="0"/>
              <a:t>Isobel Allen- 1601189 </a:t>
            </a:r>
          </a:p>
        </p:txBody>
      </p:sp>
    </p:spTree>
    <p:extLst>
      <p:ext uri="{BB962C8B-B14F-4D97-AF65-F5344CB8AC3E}">
        <p14:creationId xmlns:p14="http://schemas.microsoft.com/office/powerpoint/2010/main" val="2854030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9C1C5-9C8A-45EE-9371-9DED711DEDD2}"/>
              </a:ext>
            </a:extLst>
          </p:cNvPr>
          <p:cNvSpPr>
            <a:spLocks noGrp="1"/>
          </p:cNvSpPr>
          <p:nvPr>
            <p:ph type="title"/>
          </p:nvPr>
        </p:nvSpPr>
        <p:spPr/>
        <p:txBody>
          <a:bodyPr/>
          <a:lstStyle/>
          <a:p>
            <a:r>
              <a:rPr lang="en-GB" dirty="0"/>
              <a:t>Theories - Archaeological</a:t>
            </a:r>
          </a:p>
        </p:txBody>
      </p:sp>
      <p:sp>
        <p:nvSpPr>
          <p:cNvPr id="3" name="Content Placeholder 2">
            <a:extLst>
              <a:ext uri="{FF2B5EF4-FFF2-40B4-BE49-F238E27FC236}">
                <a16:creationId xmlns:a16="http://schemas.microsoft.com/office/drawing/2014/main" id="{33027935-45DD-4152-A655-30B5F190F0FC}"/>
              </a:ext>
            </a:extLst>
          </p:cNvPr>
          <p:cNvSpPr>
            <a:spLocks noGrp="1"/>
          </p:cNvSpPr>
          <p:nvPr>
            <p:ph idx="1"/>
          </p:nvPr>
        </p:nvSpPr>
        <p:spPr/>
        <p:txBody>
          <a:bodyPr/>
          <a:lstStyle/>
          <a:p>
            <a:r>
              <a:rPr lang="en-GB" dirty="0"/>
              <a:t>Processual Archaeology </a:t>
            </a:r>
          </a:p>
          <a:p>
            <a:pPr lvl="1"/>
            <a:r>
              <a:rPr lang="en-GB" dirty="0"/>
              <a:t>Having a theory and excavating to prove that theory with the evidence collected.</a:t>
            </a:r>
          </a:p>
          <a:p>
            <a:pPr lvl="1"/>
            <a:r>
              <a:rPr lang="en-GB" dirty="0"/>
              <a:t>Different from cultural-history where “cultures” grouped together dependent on time period and the development of evidence left behind.</a:t>
            </a:r>
          </a:p>
          <a:p>
            <a:pPr lvl="1"/>
            <a:r>
              <a:rPr lang="en-GB" dirty="0"/>
              <a:t>Subjective vs Objective</a:t>
            </a:r>
          </a:p>
        </p:txBody>
      </p:sp>
    </p:spTree>
    <p:extLst>
      <p:ext uri="{BB962C8B-B14F-4D97-AF65-F5344CB8AC3E}">
        <p14:creationId xmlns:p14="http://schemas.microsoft.com/office/powerpoint/2010/main" val="270072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C0F7-E3A7-40F0-8662-88613BFF171C}"/>
              </a:ext>
            </a:extLst>
          </p:cNvPr>
          <p:cNvSpPr>
            <a:spLocks noGrp="1"/>
          </p:cNvSpPr>
          <p:nvPr>
            <p:ph type="title"/>
          </p:nvPr>
        </p:nvSpPr>
        <p:spPr/>
        <p:txBody>
          <a:bodyPr/>
          <a:lstStyle/>
          <a:p>
            <a:r>
              <a:rPr lang="en-GB" dirty="0"/>
              <a:t>Theories – identity</a:t>
            </a:r>
          </a:p>
        </p:txBody>
      </p:sp>
      <p:sp>
        <p:nvSpPr>
          <p:cNvPr id="3" name="Content Placeholder 2">
            <a:extLst>
              <a:ext uri="{FF2B5EF4-FFF2-40B4-BE49-F238E27FC236}">
                <a16:creationId xmlns:a16="http://schemas.microsoft.com/office/drawing/2014/main" id="{F0E7A8C5-E30A-40D7-BE89-B6032F19EDE6}"/>
              </a:ext>
            </a:extLst>
          </p:cNvPr>
          <p:cNvSpPr>
            <a:spLocks noGrp="1"/>
          </p:cNvSpPr>
          <p:nvPr>
            <p:ph idx="1"/>
          </p:nvPr>
        </p:nvSpPr>
        <p:spPr/>
        <p:txBody>
          <a:bodyPr/>
          <a:lstStyle/>
          <a:p>
            <a:r>
              <a:rPr lang="en-GB" dirty="0"/>
              <a:t>Social identity theory </a:t>
            </a:r>
          </a:p>
          <a:p>
            <a:pPr lvl="1"/>
            <a:r>
              <a:rPr lang="en-GB" dirty="0"/>
              <a:t>A way to explain our behaviours and actions within inter-group interactions. </a:t>
            </a:r>
          </a:p>
          <a:p>
            <a:endParaRPr lang="en-GB" dirty="0"/>
          </a:p>
          <a:p>
            <a:r>
              <a:rPr lang="en-GB" dirty="0"/>
              <a:t>Cultural Identity</a:t>
            </a:r>
          </a:p>
          <a:p>
            <a:pPr lvl="1"/>
            <a:r>
              <a:rPr lang="en-GB" dirty="0"/>
              <a:t>Is how we identify with others through similarities such as religion and ethnicity, and is also a factor in how we act towards others also. </a:t>
            </a:r>
          </a:p>
        </p:txBody>
      </p:sp>
    </p:spTree>
    <p:extLst>
      <p:ext uri="{BB962C8B-B14F-4D97-AF65-F5344CB8AC3E}">
        <p14:creationId xmlns:p14="http://schemas.microsoft.com/office/powerpoint/2010/main" val="2733253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5E80-061F-4ED2-BFF5-9F28B5EFC992}"/>
              </a:ext>
            </a:extLst>
          </p:cNvPr>
          <p:cNvSpPr>
            <a:spLocks noGrp="1"/>
          </p:cNvSpPr>
          <p:nvPr>
            <p:ph type="title"/>
          </p:nvPr>
        </p:nvSpPr>
        <p:spPr/>
        <p:txBody>
          <a:bodyPr/>
          <a:lstStyle/>
          <a:p>
            <a:r>
              <a:rPr lang="en-GB" dirty="0"/>
              <a:t>History </a:t>
            </a:r>
          </a:p>
        </p:txBody>
      </p:sp>
      <p:sp>
        <p:nvSpPr>
          <p:cNvPr id="3" name="Content Placeholder 2">
            <a:extLst>
              <a:ext uri="{FF2B5EF4-FFF2-40B4-BE49-F238E27FC236}">
                <a16:creationId xmlns:a16="http://schemas.microsoft.com/office/drawing/2014/main" id="{827A5867-3FED-48D0-A6FE-47CAC932A74A}"/>
              </a:ext>
            </a:extLst>
          </p:cNvPr>
          <p:cNvSpPr>
            <a:spLocks noGrp="1"/>
          </p:cNvSpPr>
          <p:nvPr>
            <p:ph idx="1"/>
          </p:nvPr>
        </p:nvSpPr>
        <p:spPr/>
        <p:txBody>
          <a:bodyPr/>
          <a:lstStyle/>
          <a:p>
            <a:r>
              <a:rPr lang="en-GB" dirty="0"/>
              <a:t>Numantia is a hill fort on top of Muela de Garray hill and has the Douro, Tera &amp; Merdancho rivers meeting close by.</a:t>
            </a:r>
          </a:p>
          <a:p>
            <a:r>
              <a:rPr lang="en-GB" dirty="0"/>
              <a:t>First occupied Aeneolithic period/beginning Bronze Age (2500-1600 BC).*</a:t>
            </a:r>
          </a:p>
          <a:p>
            <a:r>
              <a:rPr lang="en-GB" dirty="0"/>
              <a:t>No continuous occupation till 7</a:t>
            </a:r>
            <a:r>
              <a:rPr lang="en-GB" baseline="30000" dirty="0"/>
              <a:t>th</a:t>
            </a:r>
            <a:r>
              <a:rPr lang="en-GB" dirty="0"/>
              <a:t>/6</a:t>
            </a:r>
            <a:r>
              <a:rPr lang="en-GB" baseline="30000" dirty="0"/>
              <a:t>th</a:t>
            </a:r>
            <a:r>
              <a:rPr lang="en-GB" dirty="0"/>
              <a:t> century BC, by Peledones.</a:t>
            </a:r>
          </a:p>
          <a:p>
            <a:r>
              <a:rPr lang="en-GB" dirty="0"/>
              <a:t>Settlement founded 4</a:t>
            </a:r>
            <a:r>
              <a:rPr lang="en-GB" baseline="30000" dirty="0"/>
              <a:t>th</a:t>
            </a:r>
            <a:r>
              <a:rPr lang="en-GB" dirty="0"/>
              <a:t> century BC.</a:t>
            </a:r>
          </a:p>
          <a:p>
            <a:r>
              <a:rPr lang="en-GB" dirty="0"/>
              <a:t>Peledones forced northward by Arevaci who took over Numantia region.</a:t>
            </a:r>
          </a:p>
          <a:p>
            <a:r>
              <a:rPr lang="en-GB" dirty="0"/>
              <a:t>3</a:t>
            </a:r>
            <a:r>
              <a:rPr lang="en-GB" baseline="30000" dirty="0"/>
              <a:t>rd</a:t>
            </a:r>
            <a:r>
              <a:rPr lang="en-GB" dirty="0"/>
              <a:t> century BC is when Numantia prospers.**</a:t>
            </a:r>
          </a:p>
          <a:p>
            <a:r>
              <a:rPr lang="en-GB" dirty="0"/>
              <a:t>First excavated in 1853 by Eduardo Saavedra. </a:t>
            </a:r>
          </a:p>
          <a:p>
            <a:r>
              <a:rPr lang="en-GB" dirty="0"/>
              <a:t>Then during the 20</a:t>
            </a:r>
            <a:r>
              <a:rPr lang="en-GB" baseline="30000" dirty="0"/>
              <a:t>th</a:t>
            </a:r>
            <a:r>
              <a:rPr lang="en-GB" dirty="0"/>
              <a:t> century Adolf </a:t>
            </a:r>
            <a:r>
              <a:rPr lang="en-GB" dirty="0" err="1"/>
              <a:t>Schulten</a:t>
            </a:r>
            <a:r>
              <a:rPr lang="en-GB" dirty="0"/>
              <a:t>.</a:t>
            </a:r>
          </a:p>
        </p:txBody>
      </p:sp>
      <p:pic>
        <p:nvPicPr>
          <p:cNvPr id="5" name="Picture 4">
            <a:extLst>
              <a:ext uri="{FF2B5EF4-FFF2-40B4-BE49-F238E27FC236}">
                <a16:creationId xmlns:a16="http://schemas.microsoft.com/office/drawing/2014/main" id="{F60EBBF1-6BDC-4708-B190-B349BD584B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0939" y="3429000"/>
            <a:ext cx="3962400" cy="3257550"/>
          </a:xfrm>
          <a:prstGeom prst="rect">
            <a:avLst/>
          </a:prstGeom>
        </p:spPr>
      </p:pic>
      <p:sp>
        <p:nvSpPr>
          <p:cNvPr id="6" name="TextBox 5">
            <a:extLst>
              <a:ext uri="{FF2B5EF4-FFF2-40B4-BE49-F238E27FC236}">
                <a16:creationId xmlns:a16="http://schemas.microsoft.com/office/drawing/2014/main" id="{D14E0A38-41BD-42B8-8329-0E2E6BE68534}"/>
              </a:ext>
            </a:extLst>
          </p:cNvPr>
          <p:cNvSpPr txBox="1"/>
          <p:nvPr/>
        </p:nvSpPr>
        <p:spPr>
          <a:xfrm>
            <a:off x="4532243" y="5858799"/>
            <a:ext cx="3061253" cy="369332"/>
          </a:xfrm>
          <a:prstGeom prst="rect">
            <a:avLst/>
          </a:prstGeom>
          <a:noFill/>
        </p:spPr>
        <p:txBody>
          <a:bodyPr wrap="square" rtlCol="0">
            <a:spAutoFit/>
          </a:bodyPr>
          <a:lstStyle/>
          <a:p>
            <a:r>
              <a:rPr lang="en-GB" dirty="0"/>
              <a:t>Figure 1 – A map of Spain. </a:t>
            </a:r>
          </a:p>
        </p:txBody>
      </p:sp>
    </p:spTree>
    <p:extLst>
      <p:ext uri="{BB962C8B-B14F-4D97-AF65-F5344CB8AC3E}">
        <p14:creationId xmlns:p14="http://schemas.microsoft.com/office/powerpoint/2010/main" val="2879380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B1299-9AE5-4FC6-84D5-AD1C997659C8}"/>
              </a:ext>
            </a:extLst>
          </p:cNvPr>
          <p:cNvSpPr>
            <a:spLocks noGrp="1"/>
          </p:cNvSpPr>
          <p:nvPr>
            <p:ph type="title"/>
          </p:nvPr>
        </p:nvSpPr>
        <p:spPr/>
        <p:txBody>
          <a:bodyPr/>
          <a:lstStyle/>
          <a:p>
            <a:r>
              <a:rPr lang="en-GB" dirty="0"/>
              <a:t>History – roman invasion</a:t>
            </a:r>
          </a:p>
        </p:txBody>
      </p:sp>
      <p:sp>
        <p:nvSpPr>
          <p:cNvPr id="3" name="Content Placeholder 2">
            <a:extLst>
              <a:ext uri="{FF2B5EF4-FFF2-40B4-BE49-F238E27FC236}">
                <a16:creationId xmlns:a16="http://schemas.microsoft.com/office/drawing/2014/main" id="{478A826A-FA14-4C7F-9FE3-73CACE669ED4}"/>
              </a:ext>
            </a:extLst>
          </p:cNvPr>
          <p:cNvSpPr>
            <a:spLocks noGrp="1"/>
          </p:cNvSpPr>
          <p:nvPr>
            <p:ph idx="1"/>
          </p:nvPr>
        </p:nvSpPr>
        <p:spPr/>
        <p:txBody>
          <a:bodyPr/>
          <a:lstStyle/>
          <a:p>
            <a:r>
              <a:rPr lang="en-GB" dirty="0"/>
              <a:t>Rome's conquest of Spain started in the 3</a:t>
            </a:r>
            <a:r>
              <a:rPr lang="en-GB" baseline="30000" dirty="0"/>
              <a:t>rd</a:t>
            </a:r>
            <a:r>
              <a:rPr lang="en-GB" dirty="0"/>
              <a:t> century BC.</a:t>
            </a:r>
          </a:p>
          <a:p>
            <a:r>
              <a:rPr lang="en-GB" dirty="0"/>
              <a:t>Peace treaty signed 179 BCE but broken by Segeda.</a:t>
            </a:r>
          </a:p>
          <a:p>
            <a:r>
              <a:rPr lang="en-GB" dirty="0"/>
              <a:t>Numantia take Segeda in as allies.</a:t>
            </a:r>
          </a:p>
          <a:p>
            <a:r>
              <a:rPr lang="en-GB" dirty="0"/>
              <a:t>Publius Cornelius Scipio Aemilianus sent to destroy Numantia as he did Carthage.</a:t>
            </a:r>
          </a:p>
          <a:p>
            <a:r>
              <a:rPr lang="en-GB" dirty="0"/>
              <a:t>He succeeded by forcing starvation onto the settlement leading to eventual surrender. </a:t>
            </a:r>
          </a:p>
          <a:p>
            <a:r>
              <a:rPr lang="en-GB" dirty="0"/>
              <a:t>8000 men, women, and children captured and sold into slavery.***</a:t>
            </a:r>
          </a:p>
          <a:p>
            <a:r>
              <a:rPr lang="en-GB" dirty="0"/>
              <a:t>50 leaders sacrificed in Rome. ****</a:t>
            </a:r>
          </a:p>
        </p:txBody>
      </p:sp>
    </p:spTree>
    <p:extLst>
      <p:ext uri="{BB962C8B-B14F-4D97-AF65-F5344CB8AC3E}">
        <p14:creationId xmlns:p14="http://schemas.microsoft.com/office/powerpoint/2010/main" val="2132496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2C479-8CF8-4013-BA1D-BC32EF370E6C}"/>
              </a:ext>
            </a:extLst>
          </p:cNvPr>
          <p:cNvSpPr>
            <a:spLocks noGrp="1"/>
          </p:cNvSpPr>
          <p:nvPr>
            <p:ph type="title"/>
          </p:nvPr>
        </p:nvSpPr>
        <p:spPr/>
        <p:txBody>
          <a:bodyPr/>
          <a:lstStyle/>
          <a:p>
            <a:r>
              <a:rPr lang="en-GB" dirty="0"/>
              <a:t>History – Scipio’s plan </a:t>
            </a:r>
          </a:p>
        </p:txBody>
      </p:sp>
      <p:pic>
        <p:nvPicPr>
          <p:cNvPr id="9" name="Content Placeholder 8">
            <a:extLst>
              <a:ext uri="{FF2B5EF4-FFF2-40B4-BE49-F238E27FC236}">
                <a16:creationId xmlns:a16="http://schemas.microsoft.com/office/drawing/2014/main" id="{0912CE3F-9A23-4A2B-8845-0BBDF04B5F7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34470" y="3199833"/>
            <a:ext cx="4524507" cy="2956012"/>
          </a:xfrm>
        </p:spPr>
      </p:pic>
      <p:sp>
        <p:nvSpPr>
          <p:cNvPr id="10" name="TextBox 9">
            <a:extLst>
              <a:ext uri="{FF2B5EF4-FFF2-40B4-BE49-F238E27FC236}">
                <a16:creationId xmlns:a16="http://schemas.microsoft.com/office/drawing/2014/main" id="{3B4947FF-26F2-4E61-8EDD-F2C4243CC9E5}"/>
              </a:ext>
            </a:extLst>
          </p:cNvPr>
          <p:cNvSpPr txBox="1"/>
          <p:nvPr/>
        </p:nvSpPr>
        <p:spPr>
          <a:xfrm>
            <a:off x="9554817" y="6268278"/>
            <a:ext cx="2425148" cy="646331"/>
          </a:xfrm>
          <a:prstGeom prst="rect">
            <a:avLst/>
          </a:prstGeom>
          <a:noFill/>
        </p:spPr>
        <p:txBody>
          <a:bodyPr wrap="square" rtlCol="0">
            <a:spAutoFit/>
          </a:bodyPr>
          <a:lstStyle/>
          <a:p>
            <a:r>
              <a:rPr lang="en-GB" dirty="0"/>
              <a:t>Figure 2: Ultimo </a:t>
            </a:r>
            <a:r>
              <a:rPr lang="en-GB" dirty="0" err="1"/>
              <a:t>dia</a:t>
            </a:r>
            <a:r>
              <a:rPr lang="en-GB" dirty="0"/>
              <a:t> </a:t>
            </a:r>
            <a:r>
              <a:rPr lang="en-GB" dirty="0" err="1"/>
              <a:t>Numancia</a:t>
            </a:r>
            <a:r>
              <a:rPr lang="en-GB" dirty="0"/>
              <a:t> – </a:t>
            </a:r>
            <a:r>
              <a:rPr lang="en-GB" dirty="0" err="1"/>
              <a:t>Alejo</a:t>
            </a:r>
            <a:r>
              <a:rPr lang="en-GB" dirty="0"/>
              <a:t> Vera</a:t>
            </a:r>
          </a:p>
        </p:txBody>
      </p:sp>
      <p:sp>
        <p:nvSpPr>
          <p:cNvPr id="11" name="TextBox 10">
            <a:extLst>
              <a:ext uri="{FF2B5EF4-FFF2-40B4-BE49-F238E27FC236}">
                <a16:creationId xmlns:a16="http://schemas.microsoft.com/office/drawing/2014/main" id="{D4A94E76-67BF-4A4D-A44D-9590F2EAE66F}"/>
              </a:ext>
            </a:extLst>
          </p:cNvPr>
          <p:cNvSpPr txBox="1"/>
          <p:nvPr/>
        </p:nvSpPr>
        <p:spPr>
          <a:xfrm>
            <a:off x="424071" y="2170331"/>
            <a:ext cx="6771860" cy="3477875"/>
          </a:xfrm>
          <a:prstGeom prst="rect">
            <a:avLst/>
          </a:prstGeom>
          <a:noFill/>
        </p:spPr>
        <p:txBody>
          <a:bodyPr wrap="square" rtlCol="0">
            <a:spAutoFit/>
          </a:bodyPr>
          <a:lstStyle/>
          <a:p>
            <a:pPr marL="285750" indent="-285750">
              <a:buFont typeface="Wingdings" panose="05000000000000000000" pitchFamily="2" charset="2"/>
              <a:buChar char="§"/>
            </a:pPr>
            <a:r>
              <a:rPr lang="en-GB" sz="2000" dirty="0"/>
              <a:t>He built 2 camps and 7 forts all blockading access into and out of Numantia. </a:t>
            </a:r>
          </a:p>
          <a:p>
            <a:pPr marL="285750" indent="-285750">
              <a:buFont typeface="Wingdings" panose="05000000000000000000" pitchFamily="2" charset="2"/>
              <a:buChar char="§"/>
            </a:pPr>
            <a:r>
              <a:rPr lang="en-GB" sz="2000" dirty="0"/>
              <a:t>Inside a moat he placed stakes. </a:t>
            </a:r>
          </a:p>
          <a:p>
            <a:pPr marL="285750" indent="-285750">
              <a:buFont typeface="Wingdings" panose="05000000000000000000" pitchFamily="2" charset="2"/>
              <a:buChar char="§"/>
            </a:pPr>
            <a:r>
              <a:rPr lang="en-GB" sz="2000" dirty="0"/>
              <a:t>Armed towers 30 metres apart, between the towers he placed a cable strung with blades across the gap.</a:t>
            </a:r>
          </a:p>
          <a:p>
            <a:pPr marL="285750" indent="-285750">
              <a:buFont typeface="Wingdings" panose="05000000000000000000" pitchFamily="2" charset="2"/>
              <a:buChar char="§"/>
            </a:pPr>
            <a:r>
              <a:rPr lang="en-GB" sz="2000" dirty="0"/>
              <a:t>When Celtiberian hero </a:t>
            </a:r>
            <a:r>
              <a:rPr lang="en-GB" sz="2000" dirty="0" err="1"/>
              <a:t>Rhetogenes</a:t>
            </a:r>
            <a:r>
              <a:rPr lang="en-GB" sz="2000" dirty="0"/>
              <a:t> escaped and went in search for help Scipio captured those warriors willing to rebel and cut off their right hand. </a:t>
            </a:r>
          </a:p>
          <a:p>
            <a:pPr marL="285750" indent="-285750">
              <a:buFont typeface="Wingdings" panose="05000000000000000000" pitchFamily="2" charset="2"/>
              <a:buChar char="§"/>
            </a:pPr>
            <a:r>
              <a:rPr lang="en-GB" sz="2000" dirty="0"/>
              <a:t>Thus denying the warriors an afterlife with the gods. </a:t>
            </a:r>
          </a:p>
          <a:p>
            <a:pPr marL="285750" indent="-285750">
              <a:buFont typeface="Wingdings" panose="05000000000000000000" pitchFamily="2" charset="2"/>
              <a:buChar char="§"/>
            </a:pPr>
            <a:r>
              <a:rPr lang="en-GB" sz="2000" dirty="0"/>
              <a:t>When Numantia eventually surrendered, he burnt it to the ground.</a:t>
            </a:r>
          </a:p>
        </p:txBody>
      </p:sp>
    </p:spTree>
    <p:extLst>
      <p:ext uri="{BB962C8B-B14F-4D97-AF65-F5344CB8AC3E}">
        <p14:creationId xmlns:p14="http://schemas.microsoft.com/office/powerpoint/2010/main" val="3073421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9688F28-1DE1-4DF2-A831-E2F0BA7E8594}"/>
              </a:ext>
            </a:extLst>
          </p:cNvPr>
          <p:cNvPicPr>
            <a:picLocks noChangeAspect="1"/>
          </p:cNvPicPr>
          <p:nvPr/>
        </p:nvPicPr>
        <p:blipFill>
          <a:blip r:embed="rId2"/>
          <a:stretch>
            <a:fillRect/>
          </a:stretch>
        </p:blipFill>
        <p:spPr>
          <a:xfrm>
            <a:off x="3002810" y="732746"/>
            <a:ext cx="5629789" cy="6125254"/>
          </a:xfrm>
          <a:prstGeom prst="rect">
            <a:avLst/>
          </a:prstGeom>
        </p:spPr>
      </p:pic>
      <p:sp>
        <p:nvSpPr>
          <p:cNvPr id="3" name="TextBox 2">
            <a:extLst>
              <a:ext uri="{FF2B5EF4-FFF2-40B4-BE49-F238E27FC236}">
                <a16:creationId xmlns:a16="http://schemas.microsoft.com/office/drawing/2014/main" id="{FFDE7F8B-A3B2-4D2B-ACE1-2D4EF7C73654}"/>
              </a:ext>
            </a:extLst>
          </p:cNvPr>
          <p:cNvSpPr txBox="1"/>
          <p:nvPr/>
        </p:nvSpPr>
        <p:spPr>
          <a:xfrm>
            <a:off x="9528313" y="1033670"/>
            <a:ext cx="1656522" cy="1477328"/>
          </a:xfrm>
          <a:prstGeom prst="rect">
            <a:avLst/>
          </a:prstGeom>
          <a:noFill/>
        </p:spPr>
        <p:txBody>
          <a:bodyPr wrap="square" rtlCol="0">
            <a:spAutoFit/>
          </a:bodyPr>
          <a:lstStyle/>
          <a:p>
            <a:r>
              <a:rPr lang="en-GB" dirty="0"/>
              <a:t>Figure 3 – Map of Scipio’s camps and forts surrounding </a:t>
            </a:r>
            <a:r>
              <a:rPr lang="en-GB" dirty="0" err="1"/>
              <a:t>Numancia</a:t>
            </a:r>
            <a:r>
              <a:rPr lang="en-GB" dirty="0"/>
              <a:t>.</a:t>
            </a:r>
          </a:p>
        </p:txBody>
      </p:sp>
    </p:spTree>
    <p:extLst>
      <p:ext uri="{BB962C8B-B14F-4D97-AF65-F5344CB8AC3E}">
        <p14:creationId xmlns:p14="http://schemas.microsoft.com/office/powerpoint/2010/main" val="3188177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9862-7CEA-427F-B078-952B3F480014}"/>
              </a:ext>
            </a:extLst>
          </p:cNvPr>
          <p:cNvSpPr>
            <a:spLocks noGrp="1"/>
          </p:cNvSpPr>
          <p:nvPr>
            <p:ph type="title"/>
          </p:nvPr>
        </p:nvSpPr>
        <p:spPr/>
        <p:txBody>
          <a:bodyPr/>
          <a:lstStyle/>
          <a:p>
            <a:r>
              <a:rPr lang="en-GB" dirty="0"/>
              <a:t>Importance</a:t>
            </a:r>
          </a:p>
        </p:txBody>
      </p:sp>
      <p:sp>
        <p:nvSpPr>
          <p:cNvPr id="3" name="Content Placeholder 2">
            <a:extLst>
              <a:ext uri="{FF2B5EF4-FFF2-40B4-BE49-F238E27FC236}">
                <a16:creationId xmlns:a16="http://schemas.microsoft.com/office/drawing/2014/main" id="{26468AFA-846A-414D-9758-C150F28572B4}"/>
              </a:ext>
            </a:extLst>
          </p:cNvPr>
          <p:cNvSpPr>
            <a:spLocks noGrp="1"/>
          </p:cNvSpPr>
          <p:nvPr>
            <p:ph idx="1"/>
          </p:nvPr>
        </p:nvSpPr>
        <p:spPr/>
        <p:txBody>
          <a:bodyPr>
            <a:normAutofit fontScale="92500" lnSpcReduction="10000"/>
          </a:bodyPr>
          <a:lstStyle/>
          <a:p>
            <a:r>
              <a:rPr lang="en-GB" dirty="0"/>
              <a:t>Necropolis located nearby. Gives us information on how the dead were buried. </a:t>
            </a:r>
          </a:p>
          <a:p>
            <a:pPr lvl="1"/>
            <a:r>
              <a:rPr lang="en-GB" dirty="0"/>
              <a:t>Silius Italicus “they cremate people who die of illness …, but those who die in battle … are thrown to the vultures, which are regarded as sacred.”*****</a:t>
            </a:r>
          </a:p>
          <a:p>
            <a:r>
              <a:rPr lang="en-GB" dirty="0"/>
              <a:t>Pottery that has been excavated from the site also shows the importance of warriors being exposed after death.</a:t>
            </a:r>
          </a:p>
          <a:p>
            <a:pPr lvl="1"/>
            <a:r>
              <a:rPr lang="en-GB" dirty="0"/>
              <a:t>Pottery also gives an indication of how progressed the society was, because we can examine what type of technology was used to create it. </a:t>
            </a:r>
          </a:p>
          <a:p>
            <a:r>
              <a:rPr lang="en-GB" dirty="0"/>
              <a:t>Numantia is an important site because it is a Spanish hill-fort. Enabling us to compare this to other forts across the world that are “Celtic”. </a:t>
            </a:r>
          </a:p>
          <a:p>
            <a:r>
              <a:rPr lang="en-GB" dirty="0"/>
              <a:t>The site most importantly is known for its significance in trying to keep its identity, through battling the Romans.</a:t>
            </a:r>
          </a:p>
          <a:p>
            <a:pPr lvl="1"/>
            <a:r>
              <a:rPr lang="en-GB" dirty="0"/>
              <a:t>“This commemoration aims to bring out the importance and significance of one of the key historical moments in Spain’s past, occurring in 133 BCE and since going down in history as an emblematic symbol of a people’s heroic resistance and struggle for its freedom.”******</a:t>
            </a:r>
          </a:p>
        </p:txBody>
      </p:sp>
    </p:spTree>
    <p:extLst>
      <p:ext uri="{BB962C8B-B14F-4D97-AF65-F5344CB8AC3E}">
        <p14:creationId xmlns:p14="http://schemas.microsoft.com/office/powerpoint/2010/main" val="1705913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3E3A-D9CB-47CB-9D64-F85DC2DB954A}"/>
              </a:ext>
            </a:extLst>
          </p:cNvPr>
          <p:cNvSpPr>
            <a:spLocks noGrp="1"/>
          </p:cNvSpPr>
          <p:nvPr>
            <p:ph type="title"/>
          </p:nvPr>
        </p:nvSpPr>
        <p:spPr/>
        <p:txBody>
          <a:bodyPr/>
          <a:lstStyle/>
          <a:p>
            <a:r>
              <a:rPr lang="en-GB" dirty="0"/>
              <a:t>Comparison </a:t>
            </a:r>
          </a:p>
        </p:txBody>
      </p:sp>
      <p:sp>
        <p:nvSpPr>
          <p:cNvPr id="3" name="Content Placeholder 2">
            <a:extLst>
              <a:ext uri="{FF2B5EF4-FFF2-40B4-BE49-F238E27FC236}">
                <a16:creationId xmlns:a16="http://schemas.microsoft.com/office/drawing/2014/main" id="{41E6B29F-08E0-4F39-9B0A-64A4264A1799}"/>
              </a:ext>
            </a:extLst>
          </p:cNvPr>
          <p:cNvSpPr>
            <a:spLocks noGrp="1"/>
          </p:cNvSpPr>
          <p:nvPr>
            <p:ph idx="1"/>
          </p:nvPr>
        </p:nvSpPr>
        <p:spPr/>
        <p:txBody>
          <a:bodyPr/>
          <a:lstStyle/>
          <a:p>
            <a:r>
              <a:rPr lang="en-GB" dirty="0"/>
              <a:t>Hill-forts: Maiden Castle (Dorset), </a:t>
            </a:r>
            <a:r>
              <a:rPr lang="en-GB" dirty="0" err="1"/>
              <a:t>Danebury</a:t>
            </a:r>
            <a:r>
              <a:rPr lang="en-GB" dirty="0"/>
              <a:t> (Hampshire). Both were hill forts that over time expanded and fortified. </a:t>
            </a:r>
          </a:p>
          <a:p>
            <a:pPr lvl="1"/>
            <a:r>
              <a:rPr lang="en-GB" dirty="0"/>
              <a:t>Important because knowing these sites progressed in this way suggests that we can apply the same knowledge to Numantia as the sites were all threatened by the Romans. </a:t>
            </a:r>
          </a:p>
          <a:p>
            <a:r>
              <a:rPr lang="en-GB" dirty="0"/>
              <a:t>Funerary Rites – The tomb of the surgeon at </a:t>
            </a:r>
            <a:r>
              <a:rPr lang="en-GB" dirty="0" err="1"/>
              <a:t>Obermenzing</a:t>
            </a:r>
            <a:r>
              <a:rPr lang="en-GB" dirty="0"/>
              <a:t> </a:t>
            </a:r>
          </a:p>
          <a:p>
            <a:pPr lvl="1"/>
            <a:r>
              <a:rPr lang="en-GB" dirty="0"/>
              <a:t>The cremation grave of a soldier and surgeon in Grave 7 at München-Obermenzing. Located within the grave were weapons and surgical equipment.</a:t>
            </a:r>
          </a:p>
          <a:p>
            <a:pPr lvl="1"/>
            <a:r>
              <a:rPr lang="en-GB" dirty="0"/>
              <a:t>The difference being in Numantia that when the vultures ripped the flesh off the body of the deceased, their spirit was raised to the Afterlife so they could be in the company of the gods. </a:t>
            </a:r>
          </a:p>
        </p:txBody>
      </p:sp>
    </p:spTree>
    <p:extLst>
      <p:ext uri="{BB962C8B-B14F-4D97-AF65-F5344CB8AC3E}">
        <p14:creationId xmlns:p14="http://schemas.microsoft.com/office/powerpoint/2010/main" val="4171256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F1E3-0754-4479-921F-BE281DC6349A}"/>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912F5C93-5969-40F5-AAE1-C194270EC2EC}"/>
              </a:ext>
            </a:extLst>
          </p:cNvPr>
          <p:cNvSpPr>
            <a:spLocks noGrp="1"/>
          </p:cNvSpPr>
          <p:nvPr>
            <p:ph idx="1"/>
          </p:nvPr>
        </p:nvSpPr>
        <p:spPr/>
        <p:txBody>
          <a:bodyPr/>
          <a:lstStyle/>
          <a:p>
            <a:r>
              <a:rPr lang="en-GB" dirty="0"/>
              <a:t>* Moscati, S., Arslan, E. and Vitali, D. (1991). The Celts. London: Thames &amp; Hudson. Pg. 406</a:t>
            </a:r>
          </a:p>
          <a:p>
            <a:r>
              <a:rPr lang="en-GB" dirty="0"/>
              <a:t>** Berresford Ellis, P. (2003). Brief history of the Celts. Croydon: CPI Group. Pg. 152</a:t>
            </a:r>
          </a:p>
          <a:p>
            <a:r>
              <a:rPr lang="en-GB" dirty="0"/>
              <a:t>***Berresford Ellis, P. (2003). Brief history of the Celts. Croydon: CPI Group. Pg. 211</a:t>
            </a:r>
          </a:p>
          <a:p>
            <a:r>
              <a:rPr lang="en-GB" dirty="0"/>
              <a:t>****Berresford Ellis, P. (2003). Brief history of the Celts. Croydon: CPI Group. Pg. 211</a:t>
            </a:r>
          </a:p>
          <a:p>
            <a:r>
              <a:rPr lang="en-GB" dirty="0"/>
              <a:t>*****Moscati, S., Arslan, E. and Vitali, D. (1991). The Celts. London: Thames &amp; Hudson. Pg. 407</a:t>
            </a:r>
          </a:p>
          <a:p>
            <a:r>
              <a:rPr lang="en-GB" dirty="0"/>
              <a:t>******Fernando, R. (2019). Numantia: archaeology and history. [online] </a:t>
            </a:r>
            <a:r>
              <a:rPr lang="en-GB" dirty="0" err="1"/>
              <a:t>Numancia</a:t>
            </a:r>
            <a:r>
              <a:rPr lang="en-GB" dirty="0"/>
              <a:t> multimedia. Available at: http://www.numanciamultimedia.com/en#prologue [Accessed 24 Jan. 2019].</a:t>
            </a:r>
          </a:p>
          <a:p>
            <a:endParaRPr lang="en-GB" dirty="0"/>
          </a:p>
          <a:p>
            <a:endParaRPr lang="en-GB" dirty="0"/>
          </a:p>
        </p:txBody>
      </p:sp>
    </p:spTree>
    <p:extLst>
      <p:ext uri="{BB962C8B-B14F-4D97-AF65-F5344CB8AC3E}">
        <p14:creationId xmlns:p14="http://schemas.microsoft.com/office/powerpoint/2010/main" val="2481113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3F4AC-AFDC-4A55-98D3-5088B1C64669}"/>
              </a:ext>
            </a:extLst>
          </p:cNvPr>
          <p:cNvSpPr>
            <a:spLocks noGrp="1"/>
          </p:cNvSpPr>
          <p:nvPr>
            <p:ph type="title"/>
          </p:nvPr>
        </p:nvSpPr>
        <p:spPr/>
        <p:txBody>
          <a:bodyPr/>
          <a:lstStyle/>
          <a:p>
            <a:r>
              <a:rPr lang="en-GB" dirty="0"/>
              <a:t>Table of figures</a:t>
            </a:r>
          </a:p>
        </p:txBody>
      </p:sp>
      <p:sp>
        <p:nvSpPr>
          <p:cNvPr id="3" name="Content Placeholder 2">
            <a:extLst>
              <a:ext uri="{FF2B5EF4-FFF2-40B4-BE49-F238E27FC236}">
                <a16:creationId xmlns:a16="http://schemas.microsoft.com/office/drawing/2014/main" id="{E10232A0-D0BA-44B2-8C15-CB1FD3531312}"/>
              </a:ext>
            </a:extLst>
          </p:cNvPr>
          <p:cNvSpPr>
            <a:spLocks noGrp="1"/>
          </p:cNvSpPr>
          <p:nvPr>
            <p:ph idx="1"/>
          </p:nvPr>
        </p:nvSpPr>
        <p:spPr/>
        <p:txBody>
          <a:bodyPr/>
          <a:lstStyle/>
          <a:p>
            <a:r>
              <a:rPr lang="en-GB" dirty="0"/>
              <a:t>Figure 1 - </a:t>
            </a:r>
            <a:r>
              <a:rPr lang="en-GB" dirty="0">
                <a:hlinkClick r:id="rId2"/>
              </a:rPr>
              <a:t>https://www.spanish-fiestas.com/history/romans/</a:t>
            </a:r>
            <a:r>
              <a:rPr lang="en-GB" dirty="0"/>
              <a:t> </a:t>
            </a:r>
          </a:p>
          <a:p>
            <a:r>
              <a:rPr lang="en-GB" dirty="0"/>
              <a:t>Figure 2 - Fernando, R. (2019). Numantia: archaeology and history. [online] </a:t>
            </a:r>
            <a:r>
              <a:rPr lang="en-GB" dirty="0" err="1"/>
              <a:t>Numancia</a:t>
            </a:r>
            <a:r>
              <a:rPr lang="en-GB" dirty="0"/>
              <a:t> multimedia. Available at: http://www.numanciamultimedia.com/en#prologue [Accessed 24 Jan. 2019].</a:t>
            </a:r>
          </a:p>
          <a:p>
            <a:r>
              <a:rPr lang="en-GB" dirty="0"/>
              <a:t>Figure 3 - </a:t>
            </a:r>
            <a:r>
              <a:rPr lang="en-GB" dirty="0">
                <a:hlinkClick r:id="rId3"/>
              </a:rPr>
              <a:t>http://www.numanciamultimedia.com/en/chapter-5/The-Calendar-Changing-Celtiberians-Wars/6#&amp;gid=1&amp;pid=5</a:t>
            </a:r>
            <a:r>
              <a:rPr lang="en-GB" dirty="0"/>
              <a:t> </a:t>
            </a:r>
          </a:p>
          <a:p>
            <a:endParaRPr lang="en-GB" dirty="0"/>
          </a:p>
        </p:txBody>
      </p:sp>
    </p:spTree>
    <p:extLst>
      <p:ext uri="{BB962C8B-B14F-4D97-AF65-F5344CB8AC3E}">
        <p14:creationId xmlns:p14="http://schemas.microsoft.com/office/powerpoint/2010/main" val="1255718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6365-15AE-44CB-80BA-8E864DFCE2D3}"/>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33A4864B-DA66-44CF-80F0-8D5F6C85351D}"/>
              </a:ext>
            </a:extLst>
          </p:cNvPr>
          <p:cNvSpPr>
            <a:spLocks noGrp="1"/>
          </p:cNvSpPr>
          <p:nvPr>
            <p:ph idx="1"/>
          </p:nvPr>
        </p:nvSpPr>
        <p:spPr/>
        <p:txBody>
          <a:bodyPr>
            <a:normAutofit fontScale="62500" lnSpcReduction="20000"/>
          </a:bodyPr>
          <a:lstStyle/>
          <a:p>
            <a:r>
              <a:rPr lang="en-GB" dirty="0"/>
              <a:t>Berresford Ellis, P. (2003). Brief history of the Celts. Croydon: CPI Group.</a:t>
            </a:r>
          </a:p>
          <a:p>
            <a:r>
              <a:rPr lang="en-GB" dirty="0"/>
              <a:t>Fernando, R. (2019). History of the Research - Numantia: archaeology and history. [online] Numancia multimedia. Available at: http://www.numanciamultimedia.com/en/chapter-2/History-of-the-Research/3 [Accessed 24 Jan. 2019].</a:t>
            </a:r>
          </a:p>
          <a:p>
            <a:r>
              <a:rPr lang="en-GB" dirty="0"/>
              <a:t>Fernando, R. (2019). Numantia and its Surroundings - Numantia: archaeology and history. [online] Numancia multimedia. Available at: http://www.numanciamultimedia.com/en/chapter-3/Numantia-and-its-Surroundings/4 [Accessed 24 Jan. 2019].</a:t>
            </a:r>
          </a:p>
          <a:p>
            <a:r>
              <a:rPr lang="en-GB" dirty="0"/>
              <a:t>Fernando, R. (2019). Numantia, Historical City and Symbol of Resistance - Numantia: archaeology and history. [online] Numancia multimedia. Available at: http://www.numanciamultimedia.com/en/chapter-1/Numantia-Historical-City-and-Symbol-of-Resistance/2 [Accessed 24 Jan. 2019].</a:t>
            </a:r>
          </a:p>
          <a:p>
            <a:r>
              <a:rPr lang="en-GB" dirty="0"/>
              <a:t>Fernando, R. (2019). Numantia: archaeology and history. [online] Numancia multimedia. Available at: http://www.numanciamultimedia.com/en [Accessed 24 Jan. 2019].</a:t>
            </a:r>
          </a:p>
          <a:p>
            <a:r>
              <a:rPr lang="en-GB" dirty="0"/>
              <a:t>Fernando, R. (2019). Numantia: archaeology and history. [online] Numancia multimedia. Available at: http://www.numanciamultimedia.com/en#prologue [Accessed 24 Jan. 2019].</a:t>
            </a:r>
          </a:p>
          <a:p>
            <a:r>
              <a:rPr lang="en-GB" dirty="0"/>
              <a:t>Fernando, R. (2019). The Calendar-Changing Celtiberians Wars - Numantia: archaeology and history. [online] Numancia multimedia. Available at: http://www.numanciamultimedia.com/en/chapter-5/The-Calendar-Changing-Celtiberians-Wars/6 [Accessed 24 Jan. 2019].</a:t>
            </a:r>
          </a:p>
          <a:p>
            <a:r>
              <a:rPr lang="en-GB" dirty="0"/>
              <a:t>Harris, O.J.T. and C.N. Cipolla. (2017). Archaeological Theory at the Millennium: Introducing Current Perspectives. Routledge, London.</a:t>
            </a:r>
          </a:p>
          <a:p>
            <a:r>
              <a:rPr lang="en-GB" dirty="0"/>
              <a:t>Johnson, Matthew (2010). Archaeological Theory: An Introduction (second edition). Oxford: Blackwell.</a:t>
            </a:r>
          </a:p>
          <a:p>
            <a:r>
              <a:rPr lang="en-GB" dirty="0"/>
              <a:t>Moscati, S., Arslan, E. and Vitali, D. (1991). The Celts. London: Thames &amp; Hudson.</a:t>
            </a:r>
          </a:p>
          <a:p>
            <a:r>
              <a:rPr lang="en-GB" dirty="0">
                <a:hlinkClick r:id="rId2"/>
              </a:rPr>
              <a:t>https://www.spanish-fiestas.com/history/romans/</a:t>
            </a:r>
            <a:r>
              <a:rPr lang="en-GB" dirty="0"/>
              <a:t> </a:t>
            </a:r>
          </a:p>
          <a:p>
            <a:r>
              <a:rPr lang="en-GB" dirty="0"/>
              <a:t>http://www.numanciamultimedia.com/en/chapter-5/The-Calendar-Changing-Celtiberians-Wars/6#&amp;gid=1&amp;pid=5</a:t>
            </a:r>
          </a:p>
        </p:txBody>
      </p:sp>
    </p:spTree>
    <p:extLst>
      <p:ext uri="{BB962C8B-B14F-4D97-AF65-F5344CB8AC3E}">
        <p14:creationId xmlns:p14="http://schemas.microsoft.com/office/powerpoint/2010/main" val="2530175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4C080-7548-4C57-AF7E-DAA5AADBCAC4}"/>
              </a:ext>
            </a:extLst>
          </p:cNvPr>
          <p:cNvSpPr>
            <a:spLocks noGrp="1"/>
          </p:cNvSpPr>
          <p:nvPr>
            <p:ph type="title"/>
          </p:nvPr>
        </p:nvSpPr>
        <p:spPr/>
        <p:txBody>
          <a:bodyPr/>
          <a:lstStyle/>
          <a:p>
            <a:r>
              <a:rPr lang="en-GB" dirty="0"/>
              <a:t>Poster</a:t>
            </a:r>
          </a:p>
        </p:txBody>
      </p:sp>
      <p:pic>
        <p:nvPicPr>
          <p:cNvPr id="3" name="Picture 2">
            <a:extLst>
              <a:ext uri="{FF2B5EF4-FFF2-40B4-BE49-F238E27FC236}">
                <a16:creationId xmlns:a16="http://schemas.microsoft.com/office/drawing/2014/main" id="{983EB616-1781-4366-AE81-C67F96BA7E08}"/>
              </a:ext>
            </a:extLst>
          </p:cNvPr>
          <p:cNvPicPr>
            <a:picLocks noChangeAspect="1"/>
          </p:cNvPicPr>
          <p:nvPr/>
        </p:nvPicPr>
        <p:blipFill rotWithShape="1">
          <a:blip r:embed="rId2"/>
          <a:srcRect l="32110" t="27489" r="21250" b="13941"/>
          <a:stretch/>
        </p:blipFill>
        <p:spPr>
          <a:xfrm>
            <a:off x="3357562" y="2014537"/>
            <a:ext cx="5686425" cy="4014788"/>
          </a:xfrm>
          <a:prstGeom prst="rect">
            <a:avLst/>
          </a:prstGeom>
        </p:spPr>
      </p:pic>
    </p:spTree>
    <p:extLst>
      <p:ext uri="{BB962C8B-B14F-4D97-AF65-F5344CB8AC3E}">
        <p14:creationId xmlns:p14="http://schemas.microsoft.com/office/powerpoint/2010/main" val="35445326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628</TotalTime>
  <Words>2423</Words>
  <Application>Microsoft Office PowerPoint</Application>
  <PresentationFormat>Widescreen</PresentationFormat>
  <Paragraphs>93</Paragraphs>
  <Slides>13</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Gill Sans MT</vt:lpstr>
      <vt:lpstr>Wingdings</vt:lpstr>
      <vt:lpstr>Wingdings 2</vt:lpstr>
      <vt:lpstr>Dividend</vt:lpstr>
      <vt:lpstr>Numantia </vt:lpstr>
      <vt:lpstr>Theories - Archaeological</vt:lpstr>
      <vt:lpstr>Theories – identity</vt:lpstr>
      <vt:lpstr>History </vt:lpstr>
      <vt:lpstr>History – roman invasion</vt:lpstr>
      <vt:lpstr>History – Scipio’s plan </vt:lpstr>
      <vt:lpstr>PowerPoint Presentation</vt:lpstr>
      <vt:lpstr>Importance</vt:lpstr>
      <vt:lpstr>Comparison </vt:lpstr>
      <vt:lpstr>Reference </vt:lpstr>
      <vt:lpstr>Table of figures</vt:lpstr>
      <vt:lpstr>Bibliography </vt:lpstr>
      <vt:lpstr>Poster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Numantia </dc:title>
  <dc:creator>Isobel Allen</dc:creator>
  <cp:lastModifiedBy>Isobel Allen</cp:lastModifiedBy>
  <cp:revision>79</cp:revision>
  <dcterms:created xsi:type="dcterms:W3CDTF">2019-01-25T14:47:40Z</dcterms:created>
  <dcterms:modified xsi:type="dcterms:W3CDTF">2019-01-30T19:12:54Z</dcterms:modified>
</cp:coreProperties>
</file>