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880"/>
  </p:normalViewPr>
  <p:slideViewPr>
    <p:cSldViewPr snapToGrid="0">
      <p:cViewPr varScale="1">
        <p:scale>
          <a:sx n="87" d="100"/>
          <a:sy n="87" d="100"/>
        </p:scale>
        <p:origin x="6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8002-315D-49B1-B10F-137139C4BF9E}"/>
              </a:ext>
            </a:extLst>
          </p:cNvPr>
          <p:cNvSpPr>
            <a:spLocks noGrp="1"/>
          </p:cNvSpPr>
          <p:nvPr>
            <p:ph type="ctrTitle"/>
          </p:nvPr>
        </p:nvSpPr>
        <p:spPr>
          <a:xfrm>
            <a:off x="854896" y="1122363"/>
            <a:ext cx="7276733" cy="3381398"/>
          </a:xfrm>
        </p:spPr>
        <p:txBody>
          <a:bodyPr anchor="b">
            <a:normAutofit/>
          </a:bodyPr>
          <a:lstStyle>
            <a:lvl1pPr algn="l">
              <a:defRPr sz="4800" cap="none" spc="0" baseline="0"/>
            </a:lvl1pPr>
          </a:lstStyle>
          <a:p>
            <a:r>
              <a:rPr lang="en-US" dirty="0"/>
              <a:t>Click to edit Master title style</a:t>
            </a:r>
          </a:p>
        </p:txBody>
      </p:sp>
      <p:sp>
        <p:nvSpPr>
          <p:cNvPr id="3" name="Subtitle 2">
            <a:extLst>
              <a:ext uri="{FF2B5EF4-FFF2-40B4-BE49-F238E27FC236}">
                <a16:creationId xmlns:a16="http://schemas.microsoft.com/office/drawing/2014/main" id="{804535E0-4D9C-4DCA-8569-64503C5DC1D4}"/>
              </a:ext>
            </a:extLst>
          </p:cNvPr>
          <p:cNvSpPr>
            <a:spLocks noGrp="1"/>
          </p:cNvSpPr>
          <p:nvPr>
            <p:ph type="subTitle" idx="1"/>
          </p:nvPr>
        </p:nvSpPr>
        <p:spPr>
          <a:xfrm>
            <a:off x="854894" y="4612942"/>
            <a:ext cx="7276733" cy="1181683"/>
          </a:xfrm>
        </p:spPr>
        <p:txBody>
          <a:bodyPr>
            <a:normAutofit/>
          </a:bodyPr>
          <a:lstStyle>
            <a:lvl1pPr marL="0" indent="0" algn="l">
              <a:buNone/>
              <a:defRPr sz="18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283B68-70CF-4A98-948C-6EA4BD68D2BC}"/>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5" name="Footer Placeholder 4">
            <a:extLst>
              <a:ext uri="{FF2B5EF4-FFF2-40B4-BE49-F238E27FC236}">
                <a16:creationId xmlns:a16="http://schemas.microsoft.com/office/drawing/2014/main" id="{B3EC2EF9-7F83-4AD3-B3F6-B9D4618D6E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1B751B-3464-41CD-B728-A72BB191E29F}"/>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032053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FD42-94A9-4345-AF38-7D562B5021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864C458-A63B-4032-B4EC-732DAC188C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A855B5-7F2F-408B-800D-92CB34B99234}"/>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5" name="Footer Placeholder 4">
            <a:extLst>
              <a:ext uri="{FF2B5EF4-FFF2-40B4-BE49-F238E27FC236}">
                <a16:creationId xmlns:a16="http://schemas.microsoft.com/office/drawing/2014/main" id="{5C203412-EA6B-43CA-8B3A-F502587CBB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46E9EE-F895-4ECE-B4B2-586D65ED843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790790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8193F-AFAD-4A9A-B0EF-530DFB19D8DD}"/>
              </a:ext>
            </a:extLst>
          </p:cNvPr>
          <p:cNvSpPr>
            <a:spLocks noGrp="1"/>
          </p:cNvSpPr>
          <p:nvPr>
            <p:ph type="title"/>
          </p:nvPr>
        </p:nvSpPr>
        <p:spPr>
          <a:xfrm>
            <a:off x="831849" y="876299"/>
            <a:ext cx="7876722" cy="3713165"/>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EFD1BBE4-9FC1-4F89-B120-1C49D816FDB9}"/>
              </a:ext>
            </a:extLst>
          </p:cNvPr>
          <p:cNvSpPr>
            <a:spLocks noGrp="1"/>
          </p:cNvSpPr>
          <p:nvPr>
            <p:ph type="body" idx="1"/>
          </p:nvPr>
        </p:nvSpPr>
        <p:spPr>
          <a:xfrm>
            <a:off x="831850" y="4746170"/>
            <a:ext cx="6781301" cy="1048455"/>
          </a:xfrm>
        </p:spPr>
        <p:txBody>
          <a:bodyPr>
            <a:normAutofit/>
          </a:bodyPr>
          <a:lstStyle>
            <a:lvl1pPr marL="0" indent="0">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3530A6B-E3FD-4920-8128-C263CA1D65D1}"/>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5" name="Footer Placeholder 4">
            <a:extLst>
              <a:ext uri="{FF2B5EF4-FFF2-40B4-BE49-F238E27FC236}">
                <a16:creationId xmlns:a16="http://schemas.microsoft.com/office/drawing/2014/main" id="{8C166B85-0649-47DB-AD69-458D8F6009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B25931-A293-42E9-BDF5-B2AE121D73AD}"/>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3822590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62B-ECD6-47BB-A6F1-92A6033E93C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8B8779-51E9-44D1-9F7B-28F3C6D3C44D}"/>
              </a:ext>
            </a:extLst>
          </p:cNvPr>
          <p:cNvSpPr>
            <a:spLocks noGrp="1"/>
          </p:cNvSpPr>
          <p:nvPr>
            <p:ph sz="half" idx="1"/>
          </p:nvPr>
        </p:nvSpPr>
        <p:spPr>
          <a:xfrm>
            <a:off x="848474" y="2080517"/>
            <a:ext cx="4970124" cy="397738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E8BFB-5295-4C5E-9CB1-E276E9D0E51F}"/>
              </a:ext>
            </a:extLst>
          </p:cNvPr>
          <p:cNvSpPr>
            <a:spLocks noGrp="1"/>
          </p:cNvSpPr>
          <p:nvPr>
            <p:ph sz="half" idx="2"/>
          </p:nvPr>
        </p:nvSpPr>
        <p:spPr>
          <a:xfrm>
            <a:off x="6310899" y="2080517"/>
            <a:ext cx="4970124" cy="39773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75E22BF-1819-4301-B699-EF5A2F4D9BC4}"/>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6" name="Footer Placeholder 5">
            <a:extLst>
              <a:ext uri="{FF2B5EF4-FFF2-40B4-BE49-F238E27FC236}">
                <a16:creationId xmlns:a16="http://schemas.microsoft.com/office/drawing/2014/main" id="{3600A2DF-39DE-49C3-A213-3E8423C7AC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55D3A8-238B-4A68-A9F9-672D2F06070B}"/>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741711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D468-D010-4225-B024-DCEF543BCEB9}"/>
              </a:ext>
            </a:extLst>
          </p:cNvPr>
          <p:cNvSpPr>
            <a:spLocks noGrp="1"/>
          </p:cNvSpPr>
          <p:nvPr>
            <p:ph type="title"/>
          </p:nvPr>
        </p:nvSpPr>
        <p:spPr>
          <a:xfrm>
            <a:off x="839788" y="571955"/>
            <a:ext cx="10441236" cy="139835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73D60A0-FCAB-425A-9ECD-94CDE4F472C6}"/>
              </a:ext>
            </a:extLst>
          </p:cNvPr>
          <p:cNvSpPr>
            <a:spLocks noGrp="1"/>
          </p:cNvSpPr>
          <p:nvPr>
            <p:ph type="body" idx="1"/>
          </p:nvPr>
        </p:nvSpPr>
        <p:spPr>
          <a:xfrm>
            <a:off x="844926" y="1983242"/>
            <a:ext cx="5007110"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16F986B-07CB-4FB0-9419-2AAB318B8A10}"/>
              </a:ext>
            </a:extLst>
          </p:cNvPr>
          <p:cNvSpPr>
            <a:spLocks noGrp="1"/>
          </p:cNvSpPr>
          <p:nvPr>
            <p:ph sz="half" idx="2"/>
          </p:nvPr>
        </p:nvSpPr>
        <p:spPr>
          <a:xfrm>
            <a:off x="850063" y="2813959"/>
            <a:ext cx="5007110"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DA9D784-7968-4E8B-B704-E42EE8F1872F}"/>
              </a:ext>
            </a:extLst>
          </p:cNvPr>
          <p:cNvSpPr>
            <a:spLocks noGrp="1"/>
          </p:cNvSpPr>
          <p:nvPr>
            <p:ph type="body" sz="quarter" idx="3"/>
          </p:nvPr>
        </p:nvSpPr>
        <p:spPr>
          <a:xfrm>
            <a:off x="6249255" y="1983242"/>
            <a:ext cx="5031769" cy="814387"/>
          </a:xfrm>
        </p:spPr>
        <p:txBody>
          <a:bodyPr anchor="b">
            <a:normAutofit/>
          </a:bodyPr>
          <a:lstStyle>
            <a:lvl1pPr marL="0" indent="0">
              <a:lnSpc>
                <a:spcPct val="110000"/>
              </a:lnSpc>
              <a:buNone/>
              <a:defRPr sz="2000" b="0" cap="all" spc="14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45754F-08D1-4593-988F-95F0ED1A017D}"/>
              </a:ext>
            </a:extLst>
          </p:cNvPr>
          <p:cNvSpPr>
            <a:spLocks noGrp="1"/>
          </p:cNvSpPr>
          <p:nvPr>
            <p:ph sz="quarter" idx="4"/>
          </p:nvPr>
        </p:nvSpPr>
        <p:spPr>
          <a:xfrm>
            <a:off x="6249255" y="2813959"/>
            <a:ext cx="5031769" cy="32439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FED2E61-83B4-4C8F-BBFE-D95920342A1B}"/>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8" name="Footer Placeholder 7">
            <a:extLst>
              <a:ext uri="{FF2B5EF4-FFF2-40B4-BE49-F238E27FC236}">
                <a16:creationId xmlns:a16="http://schemas.microsoft.com/office/drawing/2014/main" id="{5E80C136-A664-4013-8073-B0C6BDEF8CC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AE9547-8EE7-461B-9E99-484B11E918A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794525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2E667-0EFA-4EE6-8E4D-20805309A8A4}"/>
              </a:ext>
            </a:extLst>
          </p:cNvPr>
          <p:cNvSpPr>
            <a:spLocks noGrp="1"/>
          </p:cNvSpPr>
          <p:nvPr>
            <p:ph type="title"/>
          </p:nvPr>
        </p:nvSpPr>
        <p:spPr>
          <a:xfrm>
            <a:off x="849759" y="895440"/>
            <a:ext cx="10138451" cy="1832349"/>
          </a:xfrm>
        </p:spPr>
        <p:txBody>
          <a:bodyPr anchor="t">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27EE4825-BB8C-4567-B407-B4452409D7D8}"/>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4" name="Footer Placeholder 3">
            <a:extLst>
              <a:ext uri="{FF2B5EF4-FFF2-40B4-BE49-F238E27FC236}">
                <a16:creationId xmlns:a16="http://schemas.microsoft.com/office/drawing/2014/main" id="{70838892-25DB-4A4E-9D43-6058C45C53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C3DDDA-48EF-4B42-9980-4762AF5094E2}"/>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771429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EFA7D9-6801-4DD0-8D7D-505212F466BD}"/>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3" name="Footer Placeholder 2">
            <a:extLst>
              <a:ext uri="{FF2B5EF4-FFF2-40B4-BE49-F238E27FC236}">
                <a16:creationId xmlns:a16="http://schemas.microsoft.com/office/drawing/2014/main" id="{9E6FA3EA-1519-4178-AC3A-231A5BAA79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423DBE-6FD6-4D60-8336-7843B4BD30B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300739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2D9AE-CA1A-4751-9B33-0AC09CE629C8}"/>
              </a:ext>
            </a:extLst>
          </p:cNvPr>
          <p:cNvSpPr>
            <a:spLocks noGrp="1"/>
          </p:cNvSpPr>
          <p:nvPr>
            <p:ph type="title"/>
          </p:nvPr>
        </p:nvSpPr>
        <p:spPr>
          <a:xfrm>
            <a:off x="839789" y="996948"/>
            <a:ext cx="3046410" cy="1479551"/>
          </a:xfrm>
        </p:spPr>
        <p:txBody>
          <a:bodyPr anchor="t">
            <a:normAutofit/>
          </a:bodyPr>
          <a:lstStyle>
            <a:lvl1pPr>
              <a:lnSpc>
                <a:spcPct val="110000"/>
              </a:lnSpc>
              <a:defRPr sz="2400" cap="all" spc="4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E4DF9941-76E5-42B5-8464-C1A7010D94F0}"/>
              </a:ext>
            </a:extLst>
          </p:cNvPr>
          <p:cNvSpPr>
            <a:spLocks noGrp="1"/>
          </p:cNvSpPr>
          <p:nvPr>
            <p:ph idx="1"/>
          </p:nvPr>
        </p:nvSpPr>
        <p:spPr>
          <a:xfrm>
            <a:off x="5260796" y="876300"/>
            <a:ext cx="5758235" cy="5181599"/>
          </a:xfrm>
        </p:spPr>
        <p:txBody>
          <a:bodyPr>
            <a:normAutofit/>
          </a:bodyPr>
          <a:lstStyle>
            <a:lvl1pPr>
              <a:defRPr sz="3600"/>
            </a:lvl1pPr>
            <a:lvl2pPr>
              <a:defRPr sz="3200"/>
            </a:lvl2pPr>
            <a:lvl3pPr>
              <a:defRPr sz="2800"/>
            </a:lvl3pPr>
            <a:lvl4pPr>
              <a:defRPr sz="2400"/>
            </a:lvl4pPr>
            <a:lvl5pPr>
              <a:defRPr sz="2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484785D8-F112-415F-9AB4-5F2AC060D127}"/>
              </a:ext>
            </a:extLst>
          </p:cNvPr>
          <p:cNvSpPr>
            <a:spLocks noGrp="1"/>
          </p:cNvSpPr>
          <p:nvPr>
            <p:ph type="body" sz="half" idx="2"/>
          </p:nvPr>
        </p:nvSpPr>
        <p:spPr>
          <a:xfrm>
            <a:off x="839789" y="2666144"/>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670A0B3-4E9C-4FAC-B1D1-2673F7B5A10F}"/>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6" name="Footer Placeholder 5">
            <a:extLst>
              <a:ext uri="{FF2B5EF4-FFF2-40B4-BE49-F238E27FC236}">
                <a16:creationId xmlns:a16="http://schemas.microsoft.com/office/drawing/2014/main" id="{E1AA370A-33F5-48A6-962A-47C0F15D4C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8AD606-A37D-4697-AA7A-EAE4F101A707}"/>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9" name="Straight Connector 8">
            <a:extLst>
              <a:ext uri="{FF2B5EF4-FFF2-40B4-BE49-F238E27FC236}">
                <a16:creationId xmlns:a16="http://schemas.microsoft.com/office/drawing/2014/main" id="{644E0B5E-1030-4A34-AB09-05ACB45CE993}"/>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8362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21D4C-0A93-40A6-9645-5EF7DE6C5977}"/>
              </a:ext>
            </a:extLst>
          </p:cNvPr>
          <p:cNvSpPr>
            <a:spLocks noGrp="1"/>
          </p:cNvSpPr>
          <p:nvPr>
            <p:ph type="title"/>
          </p:nvPr>
        </p:nvSpPr>
        <p:spPr>
          <a:xfrm>
            <a:off x="839789" y="989314"/>
            <a:ext cx="3046409" cy="1487185"/>
          </a:xfrm>
        </p:spPr>
        <p:txBody>
          <a:bodyPr anchor="t">
            <a:normAutofit/>
          </a:bodyPr>
          <a:lstStyle>
            <a:lvl1pPr>
              <a:lnSpc>
                <a:spcPct val="110000"/>
              </a:lnSpc>
              <a:defRPr sz="2400" cap="all" spc="300" baseline="0"/>
            </a:lvl1pPr>
          </a:lstStyle>
          <a:p>
            <a:r>
              <a:rPr lang="en-US" dirty="0"/>
              <a:t>Click to edit Master title style</a:t>
            </a:r>
          </a:p>
        </p:txBody>
      </p:sp>
      <p:sp>
        <p:nvSpPr>
          <p:cNvPr id="3" name="Picture Placeholder 2">
            <a:extLst>
              <a:ext uri="{FF2B5EF4-FFF2-40B4-BE49-F238E27FC236}">
                <a16:creationId xmlns:a16="http://schemas.microsoft.com/office/drawing/2014/main" id="{222F9455-852F-4604-87D4-801E8D5DB502}"/>
              </a:ext>
            </a:extLst>
          </p:cNvPr>
          <p:cNvSpPr>
            <a:spLocks noGrp="1"/>
          </p:cNvSpPr>
          <p:nvPr>
            <p:ph type="pic" idx="1"/>
          </p:nvPr>
        </p:nvSpPr>
        <p:spPr>
          <a:xfrm>
            <a:off x="5334004" y="876300"/>
            <a:ext cx="5943596"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842061-B161-4973-9EE4-76D0B73FC18C}"/>
              </a:ext>
            </a:extLst>
          </p:cNvPr>
          <p:cNvSpPr>
            <a:spLocks noGrp="1"/>
          </p:cNvSpPr>
          <p:nvPr>
            <p:ph type="body" sz="half" idx="2"/>
          </p:nvPr>
        </p:nvSpPr>
        <p:spPr>
          <a:xfrm>
            <a:off x="839789" y="2666143"/>
            <a:ext cx="3046409" cy="319490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5DDCE2E0-050A-4BC2-91DF-7A00811D28EB}"/>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6" name="Footer Placeholder 5">
            <a:extLst>
              <a:ext uri="{FF2B5EF4-FFF2-40B4-BE49-F238E27FC236}">
                <a16:creationId xmlns:a16="http://schemas.microsoft.com/office/drawing/2014/main" id="{260AB003-B443-4B96-9DD9-4284E7E1ED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79DBA-16C0-4FFB-B367-B96169B4B005}"/>
              </a:ext>
            </a:extLst>
          </p:cNvPr>
          <p:cNvSpPr>
            <a:spLocks noGrp="1"/>
          </p:cNvSpPr>
          <p:nvPr>
            <p:ph type="sldNum" sz="quarter" idx="12"/>
          </p:nvPr>
        </p:nvSpPr>
        <p:spPr/>
        <p:txBody>
          <a:bodyPr/>
          <a:lstStyle/>
          <a:p>
            <a:fld id="{57871EFB-7B9E-4E86-A89E-697E8EBB06F2}" type="slidenum">
              <a:rPr lang="en-US" smtClean="0"/>
              <a:t>‹#›</a:t>
            </a:fld>
            <a:endParaRPr lang="en-US"/>
          </a:p>
        </p:txBody>
      </p:sp>
      <p:cxnSp>
        <p:nvCxnSpPr>
          <p:cNvPr id="13" name="Straight Connector 12">
            <a:extLst>
              <a:ext uri="{FF2B5EF4-FFF2-40B4-BE49-F238E27FC236}">
                <a16:creationId xmlns:a16="http://schemas.microsoft.com/office/drawing/2014/main" id="{C9F2BD78-1D6B-4742-9726-75646D91F4AC}"/>
              </a:ext>
            </a:extLst>
          </p:cNvPr>
          <p:cNvCxnSpPr>
            <a:cxnSpLocks/>
          </p:cNvCxnSpPr>
          <p:nvPr/>
        </p:nvCxnSpPr>
        <p:spPr>
          <a:xfrm>
            <a:off x="4610100" y="898989"/>
            <a:ext cx="0" cy="5138791"/>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019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B5731-248B-49C2-93DE-8A3260C9FB3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46D4D5C5-3D5A-4F3D-8A08-7053DACF1F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9E5372-3FC6-4227-B2DD-6CB24E65178F}"/>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5" name="Footer Placeholder 4">
            <a:extLst>
              <a:ext uri="{FF2B5EF4-FFF2-40B4-BE49-F238E27FC236}">
                <a16:creationId xmlns:a16="http://schemas.microsoft.com/office/drawing/2014/main" id="{B7C1B1B1-B637-4E46-B64C-F082B54C20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5567AD-4B78-41F6-B814-726D4BD4CE50}"/>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1877109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74D5E-67E6-4C23-B80A-0C66B53315EB}"/>
              </a:ext>
            </a:extLst>
          </p:cNvPr>
          <p:cNvSpPr>
            <a:spLocks noGrp="1"/>
          </p:cNvSpPr>
          <p:nvPr>
            <p:ph type="title" orient="vert"/>
          </p:nvPr>
        </p:nvSpPr>
        <p:spPr>
          <a:xfrm>
            <a:off x="8724900" y="876299"/>
            <a:ext cx="2628900" cy="5181601"/>
          </a:xfrm>
        </p:spPr>
        <p:txBody>
          <a:bodyPr vert="eaVert" anchor="b"/>
          <a:lstStyle/>
          <a:p>
            <a:r>
              <a:rPr lang="en-US" dirty="0"/>
              <a:t>Click to edit Master title style</a:t>
            </a:r>
          </a:p>
        </p:txBody>
      </p:sp>
      <p:sp>
        <p:nvSpPr>
          <p:cNvPr id="3" name="Vertical Text Placeholder 2">
            <a:extLst>
              <a:ext uri="{FF2B5EF4-FFF2-40B4-BE49-F238E27FC236}">
                <a16:creationId xmlns:a16="http://schemas.microsoft.com/office/drawing/2014/main" id="{42FEFF2A-08E8-447D-85C7-7D5A9C422C9D}"/>
              </a:ext>
            </a:extLst>
          </p:cNvPr>
          <p:cNvSpPr>
            <a:spLocks noGrp="1"/>
          </p:cNvSpPr>
          <p:nvPr>
            <p:ph type="body" orient="vert" idx="1"/>
          </p:nvPr>
        </p:nvSpPr>
        <p:spPr>
          <a:xfrm>
            <a:off x="838200" y="876299"/>
            <a:ext cx="7734300" cy="51816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D40030D-E580-4B0C-B5A8-2C8A094D9D8A}"/>
              </a:ext>
            </a:extLst>
          </p:cNvPr>
          <p:cNvSpPr>
            <a:spLocks noGrp="1"/>
          </p:cNvSpPr>
          <p:nvPr>
            <p:ph type="dt" sz="half" idx="10"/>
          </p:nvPr>
        </p:nvSpPr>
        <p:spPr/>
        <p:txBody>
          <a:bodyPr/>
          <a:lstStyle/>
          <a:p>
            <a:fld id="{326951E3-958F-4611-B170-D081BA0250F9}" type="datetimeFigureOut">
              <a:rPr lang="en-US" smtClean="0"/>
              <a:t>11/16/2023</a:t>
            </a:fld>
            <a:endParaRPr lang="en-US"/>
          </a:p>
        </p:txBody>
      </p:sp>
      <p:sp>
        <p:nvSpPr>
          <p:cNvPr id="5" name="Footer Placeholder 4">
            <a:extLst>
              <a:ext uri="{FF2B5EF4-FFF2-40B4-BE49-F238E27FC236}">
                <a16:creationId xmlns:a16="http://schemas.microsoft.com/office/drawing/2014/main" id="{4F2DCAEB-1B6E-492E-918E-47179AF48A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AE4A38-A745-436E-9E33-63B9F81C0917}"/>
              </a:ext>
            </a:extLst>
          </p:cNvPr>
          <p:cNvSpPr>
            <a:spLocks noGrp="1"/>
          </p:cNvSpPr>
          <p:nvPr>
            <p:ph type="sldNum" sz="quarter" idx="12"/>
          </p:nvPr>
        </p:nvSpPr>
        <p:spPr/>
        <p:txBody>
          <a:bodyPr/>
          <a:lstStyle/>
          <a:p>
            <a:fld id="{57871EFB-7B9E-4E86-A89E-697E8EBB06F2}" type="slidenum">
              <a:rPr lang="en-US" smtClean="0"/>
              <a:t>‹#›</a:t>
            </a:fld>
            <a:endParaRPr lang="en-US"/>
          </a:p>
        </p:txBody>
      </p:sp>
    </p:spTree>
    <p:extLst>
      <p:ext uri="{BB962C8B-B14F-4D97-AF65-F5344CB8AC3E}">
        <p14:creationId xmlns:p14="http://schemas.microsoft.com/office/powerpoint/2010/main" val="2420752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98CBCD-166B-4F97-A6DF-DAA3BF2B25A3}"/>
              </a:ext>
            </a:extLst>
          </p:cNvPr>
          <p:cNvSpPr>
            <a:spLocks noGrp="1"/>
          </p:cNvSpPr>
          <p:nvPr>
            <p:ph type="title"/>
          </p:nvPr>
        </p:nvSpPr>
        <p:spPr>
          <a:xfrm>
            <a:off x="849760" y="876302"/>
            <a:ext cx="10427840" cy="1086056"/>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0664D6D9-636D-450B-839A-22AE0CED2315}"/>
              </a:ext>
            </a:extLst>
          </p:cNvPr>
          <p:cNvSpPr>
            <a:spLocks noGrp="1"/>
          </p:cNvSpPr>
          <p:nvPr>
            <p:ph type="body" idx="1"/>
          </p:nvPr>
        </p:nvSpPr>
        <p:spPr>
          <a:xfrm>
            <a:off x="849758" y="2065984"/>
            <a:ext cx="10427841" cy="390329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FE6CAEC-1EE5-4B71-9646-5C378EEBEFE8}"/>
              </a:ext>
            </a:extLst>
          </p:cNvPr>
          <p:cNvSpPr>
            <a:spLocks noGrp="1"/>
          </p:cNvSpPr>
          <p:nvPr>
            <p:ph type="dt" sz="half" idx="2"/>
          </p:nvPr>
        </p:nvSpPr>
        <p:spPr>
          <a:xfrm>
            <a:off x="7382838" y="6356350"/>
            <a:ext cx="3361362" cy="365125"/>
          </a:xfrm>
          <a:prstGeom prst="rect">
            <a:avLst/>
          </a:prstGeom>
        </p:spPr>
        <p:txBody>
          <a:bodyPr vert="horz" lIns="91440" tIns="45720" rIns="91440" bIns="45720" rtlCol="0" anchor="ctr"/>
          <a:lstStyle>
            <a:lvl1pPr algn="r">
              <a:defRPr sz="900">
                <a:solidFill>
                  <a:schemeClr val="tx2"/>
                </a:solidFill>
              </a:defRPr>
            </a:lvl1pPr>
          </a:lstStyle>
          <a:p>
            <a:fld id="{326951E3-958F-4611-B170-D081BA0250F9}" type="datetimeFigureOut">
              <a:rPr lang="en-US" smtClean="0"/>
              <a:pPr/>
              <a:t>11/16/2023</a:t>
            </a:fld>
            <a:endParaRPr lang="en-US" dirty="0"/>
          </a:p>
        </p:txBody>
      </p:sp>
      <p:sp>
        <p:nvSpPr>
          <p:cNvPr id="5" name="Footer Placeholder 4">
            <a:extLst>
              <a:ext uri="{FF2B5EF4-FFF2-40B4-BE49-F238E27FC236}">
                <a16:creationId xmlns:a16="http://schemas.microsoft.com/office/drawing/2014/main" id="{66570EF8-70B2-4AFC-8388-691A146AA75A}"/>
              </a:ext>
            </a:extLst>
          </p:cNvPr>
          <p:cNvSpPr>
            <a:spLocks noGrp="1"/>
          </p:cNvSpPr>
          <p:nvPr>
            <p:ph type="ftr" sz="quarter" idx="3"/>
          </p:nvPr>
        </p:nvSpPr>
        <p:spPr>
          <a:xfrm>
            <a:off x="858748" y="6356350"/>
            <a:ext cx="4114800" cy="365125"/>
          </a:xfrm>
          <a:prstGeom prst="rect">
            <a:avLst/>
          </a:prstGeom>
        </p:spPr>
        <p:txBody>
          <a:bodyPr vert="horz" lIns="91440" tIns="45720" rIns="91440" bIns="45720" rtlCol="0" anchor="ctr"/>
          <a:lstStyle>
            <a:lvl1pPr algn="l">
              <a:defRPr sz="900" cap="none" spc="0" baseline="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52F07DC7-D05C-4038-B51A-F00B7B9C996A}"/>
              </a:ext>
            </a:extLst>
          </p:cNvPr>
          <p:cNvSpPr>
            <a:spLocks noGrp="1"/>
          </p:cNvSpPr>
          <p:nvPr>
            <p:ph type="sldNum" sz="quarter" idx="4"/>
          </p:nvPr>
        </p:nvSpPr>
        <p:spPr>
          <a:xfrm>
            <a:off x="10820400" y="6356350"/>
            <a:ext cx="617669" cy="365125"/>
          </a:xfrm>
          <a:prstGeom prst="rect">
            <a:avLst/>
          </a:prstGeom>
        </p:spPr>
        <p:txBody>
          <a:bodyPr vert="horz" lIns="91440" tIns="45720" rIns="91440" bIns="45720" rtlCol="0" anchor="ctr"/>
          <a:lstStyle>
            <a:lvl1pPr algn="r">
              <a:defRPr sz="900" i="1">
                <a:solidFill>
                  <a:schemeClr val="tx2"/>
                </a:solidFill>
              </a:defRPr>
            </a:lvl1pPr>
          </a:lstStyle>
          <a:p>
            <a:fld id="{57871EFB-7B9E-4E86-A89E-697E8EBB06F2}" type="slidenum">
              <a:rPr lang="en-US" smtClean="0"/>
              <a:pPr/>
              <a:t>‹#›</a:t>
            </a:fld>
            <a:endParaRPr lang="en-US" dirty="0"/>
          </a:p>
        </p:txBody>
      </p:sp>
      <p:cxnSp>
        <p:nvCxnSpPr>
          <p:cNvPr id="34" name="Straight Connector 33">
            <a:extLst>
              <a:ext uri="{FF2B5EF4-FFF2-40B4-BE49-F238E27FC236}">
                <a16:creationId xmlns:a16="http://schemas.microsoft.com/office/drawing/2014/main" id="{EAD4CCDA-06BF-4D2A-B44F-195AEC0B5B22}"/>
              </a:ext>
            </a:extLst>
          </p:cNvPr>
          <p:cNvCxnSpPr>
            <a:cxnSpLocks/>
          </p:cNvCxnSpPr>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27693"/>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SzPct val="70000"/>
        <a:buFont typeface="Arial" panose="020B0604020202020204" pitchFamily="34" charset="0"/>
        <a:buChar char="•"/>
        <a:defRPr sz="2000" kern="1200">
          <a:solidFill>
            <a:schemeClr val="tx2"/>
          </a:solidFill>
          <a:latin typeface="+mn-lt"/>
          <a:ea typeface="+mn-ea"/>
          <a:cs typeface="+mn-cs"/>
        </a:defRPr>
      </a:lvl1pPr>
      <a:lvl2pPr marL="274320" indent="0" algn="l" defTabSz="914400" rtl="0" eaLnBrk="1" latinLnBrk="0" hangingPunct="1">
        <a:lnSpc>
          <a:spcPct val="120000"/>
        </a:lnSpc>
        <a:spcBef>
          <a:spcPts val="500"/>
        </a:spcBef>
        <a:buSzPct val="70000"/>
        <a:buFontTx/>
        <a:buNone/>
        <a:defRPr sz="1800" i="1" kern="1200">
          <a:solidFill>
            <a:schemeClr val="tx2"/>
          </a:solidFill>
          <a:latin typeface="+mn-lt"/>
          <a:ea typeface="+mn-ea"/>
          <a:cs typeface="+mn-cs"/>
        </a:defRPr>
      </a:lvl2pPr>
      <a:lvl3pPr marL="502920" indent="-228600" algn="l" defTabSz="914400" rtl="0" eaLnBrk="1" latinLnBrk="0" hangingPunct="1">
        <a:lnSpc>
          <a:spcPct val="120000"/>
        </a:lnSpc>
        <a:spcBef>
          <a:spcPts val="500"/>
        </a:spcBef>
        <a:buSzPct val="70000"/>
        <a:buFont typeface="Arial" panose="020B0604020202020204" pitchFamily="34" charset="0"/>
        <a:buChar char="•"/>
        <a:defRPr sz="1800" kern="1200">
          <a:solidFill>
            <a:schemeClr val="tx2"/>
          </a:solidFill>
          <a:latin typeface="+mn-lt"/>
          <a:ea typeface="+mn-ea"/>
          <a:cs typeface="+mn-cs"/>
        </a:defRPr>
      </a:lvl3pPr>
      <a:lvl4pPr marL="548640" indent="0" algn="l" defTabSz="914400" rtl="0" eaLnBrk="1" latinLnBrk="0" hangingPunct="1">
        <a:lnSpc>
          <a:spcPct val="120000"/>
        </a:lnSpc>
        <a:spcBef>
          <a:spcPts val="500"/>
        </a:spcBef>
        <a:buSzPct val="70000"/>
        <a:buFont typeface="Arial" panose="020B0604020202020204" pitchFamily="34" charset="0"/>
        <a:buNone/>
        <a:defRPr sz="1600" i="1" kern="1200">
          <a:solidFill>
            <a:schemeClr val="tx2"/>
          </a:solidFill>
          <a:latin typeface="+mn-lt"/>
          <a:ea typeface="+mn-ea"/>
          <a:cs typeface="+mn-cs"/>
        </a:defRPr>
      </a:lvl4pPr>
      <a:lvl5pPr marL="822960" indent="-228600" algn="l" defTabSz="914400" rtl="0" eaLnBrk="1" latinLnBrk="0" hangingPunct="1">
        <a:lnSpc>
          <a:spcPct val="120000"/>
        </a:lnSpc>
        <a:spcBef>
          <a:spcPts val="500"/>
        </a:spcBef>
        <a:buSzPct val="7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98C10BD4-F3F8-4089-8DB0-71FB15FD9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1059BD-B98B-7ADB-A337-33A2B9353FB7}"/>
              </a:ext>
            </a:extLst>
          </p:cNvPr>
          <p:cNvSpPr>
            <a:spLocks noGrp="1"/>
          </p:cNvSpPr>
          <p:nvPr>
            <p:ph type="ctrTitle"/>
          </p:nvPr>
        </p:nvSpPr>
        <p:spPr>
          <a:xfrm>
            <a:off x="1332753" y="4177552"/>
            <a:ext cx="5686605" cy="1880347"/>
          </a:xfrm>
        </p:spPr>
        <p:txBody>
          <a:bodyPr anchor="ctr">
            <a:normAutofit/>
          </a:bodyPr>
          <a:lstStyle/>
          <a:p>
            <a:pPr algn="r"/>
            <a:r>
              <a:rPr lang="en-RO" dirty="0"/>
              <a:t>Birmingham Cafe</a:t>
            </a:r>
          </a:p>
        </p:txBody>
      </p:sp>
      <p:sp>
        <p:nvSpPr>
          <p:cNvPr id="3" name="Subtitle 2">
            <a:extLst>
              <a:ext uri="{FF2B5EF4-FFF2-40B4-BE49-F238E27FC236}">
                <a16:creationId xmlns:a16="http://schemas.microsoft.com/office/drawing/2014/main" id="{4EF92AF5-1F99-6DC6-2612-82FCC0D90E37}"/>
              </a:ext>
            </a:extLst>
          </p:cNvPr>
          <p:cNvSpPr>
            <a:spLocks noGrp="1"/>
          </p:cNvSpPr>
          <p:nvPr>
            <p:ph type="subTitle" idx="1"/>
          </p:nvPr>
        </p:nvSpPr>
        <p:spPr>
          <a:xfrm>
            <a:off x="7750635" y="4511168"/>
            <a:ext cx="3108608" cy="1250950"/>
          </a:xfrm>
        </p:spPr>
        <p:txBody>
          <a:bodyPr anchor="ctr">
            <a:noAutofit/>
          </a:bodyPr>
          <a:lstStyle/>
          <a:p>
            <a:pPr>
              <a:lnSpc>
                <a:spcPct val="110000"/>
              </a:lnSpc>
            </a:pPr>
            <a:r>
              <a:rPr lang="en-GB" sz="800" b="1" dirty="0">
                <a:latin typeface="Times New Roman" panose="02020603050405020304" pitchFamily="18" charset="0"/>
                <a:cs typeface="Times New Roman" panose="02020603050405020304" pitchFamily="18" charset="0"/>
              </a:rPr>
              <a:t>BA Business Management</a:t>
            </a:r>
            <a:endParaRPr lang="en-RO" sz="800" b="1" dirty="0">
              <a:latin typeface="Times New Roman" panose="02020603050405020304" pitchFamily="18" charset="0"/>
              <a:cs typeface="Times New Roman" panose="02020603050405020304" pitchFamily="18" charset="0"/>
            </a:endParaRPr>
          </a:p>
          <a:p>
            <a:pPr>
              <a:lnSpc>
                <a:spcPct val="110000"/>
              </a:lnSpc>
            </a:pPr>
            <a:r>
              <a:rPr lang="en-GB" sz="800" b="1" dirty="0">
                <a:latin typeface="Times New Roman" panose="02020603050405020304" pitchFamily="18" charset="0"/>
                <a:cs typeface="Times New Roman" panose="02020603050405020304" pitchFamily="18" charset="0"/>
              </a:rPr>
              <a:t>Module name and code: LCBB5001 - Entrepreneurship</a:t>
            </a:r>
            <a:endParaRPr lang="en-RO" sz="800" b="1" dirty="0">
              <a:latin typeface="Times New Roman" panose="02020603050405020304" pitchFamily="18" charset="0"/>
              <a:cs typeface="Times New Roman" panose="02020603050405020304" pitchFamily="18" charset="0"/>
            </a:endParaRPr>
          </a:p>
          <a:p>
            <a:pPr>
              <a:lnSpc>
                <a:spcPct val="110000"/>
              </a:lnSpc>
            </a:pPr>
            <a:r>
              <a:rPr lang="en-GB" sz="800" b="1" dirty="0">
                <a:latin typeface="Times New Roman" panose="02020603050405020304" pitchFamily="18" charset="0"/>
                <a:cs typeface="Times New Roman" panose="02020603050405020304" pitchFamily="18" charset="0"/>
              </a:rPr>
              <a:t>Assignment title:</a:t>
            </a:r>
            <a:r>
              <a:rPr lang="en-US" sz="800" b="1" dirty="0">
                <a:latin typeface="Times New Roman" panose="02020603050405020304" pitchFamily="18" charset="0"/>
                <a:cs typeface="Times New Roman" panose="02020603050405020304" pitchFamily="18" charset="0"/>
              </a:rPr>
              <a:t> Presentation</a:t>
            </a:r>
            <a:endParaRPr lang="en-RO" sz="800" b="1" dirty="0">
              <a:latin typeface="Times New Roman" panose="02020603050405020304" pitchFamily="18" charset="0"/>
              <a:cs typeface="Times New Roman" panose="02020603050405020304" pitchFamily="18" charset="0"/>
            </a:endParaRPr>
          </a:p>
          <a:p>
            <a:pPr>
              <a:lnSpc>
                <a:spcPct val="110000"/>
              </a:lnSpc>
            </a:pPr>
            <a:r>
              <a:rPr lang="en-GB" sz="800" b="1" dirty="0">
                <a:latin typeface="Times New Roman" panose="02020603050405020304" pitchFamily="18" charset="0"/>
                <a:cs typeface="Times New Roman" panose="02020603050405020304" pitchFamily="18" charset="0"/>
              </a:rPr>
              <a:t>Lecturer </a:t>
            </a:r>
            <a:r>
              <a:rPr lang="en-GB" sz="800" dirty="0">
                <a:latin typeface="Arial" panose="020B0604020202020204" pitchFamily="34" charset="0"/>
                <a:cs typeface="Arial" panose="020B0604020202020204" pitchFamily="34" charset="0"/>
              </a:rPr>
              <a:t>name: </a:t>
            </a:r>
            <a:r>
              <a:rPr lang="en-GB" sz="800" b="1" dirty="0" err="1">
                <a:latin typeface="Times New Roman" panose="02020603050405020304" pitchFamily="18" charset="0"/>
                <a:cs typeface="Times New Roman" panose="02020603050405020304" pitchFamily="18" charset="0"/>
              </a:rPr>
              <a:t>essa</a:t>
            </a:r>
            <a:r>
              <a:rPr lang="en-GB" sz="800" b="1" dirty="0">
                <a:latin typeface="Times New Roman" panose="02020603050405020304" pitchFamily="18" charset="0"/>
                <a:cs typeface="Times New Roman" panose="02020603050405020304" pitchFamily="18" charset="0"/>
              </a:rPr>
              <a:t> bah</a:t>
            </a:r>
          </a:p>
          <a:p>
            <a:pPr>
              <a:lnSpc>
                <a:spcPct val="110000"/>
              </a:lnSpc>
            </a:pPr>
            <a:r>
              <a:rPr lang="en-GB" sz="800" b="1" dirty="0">
                <a:latin typeface="Times New Roman" panose="02020603050405020304" pitchFamily="18" charset="0"/>
                <a:cs typeface="Times New Roman" panose="02020603050405020304" pitchFamily="18" charset="0"/>
              </a:rPr>
              <a:t>Student name and number : Adriana Mihaela </a:t>
            </a:r>
            <a:r>
              <a:rPr lang="en-GB" sz="800" b="1" dirty="0" err="1">
                <a:latin typeface="Times New Roman" panose="02020603050405020304" pitchFamily="18" charset="0"/>
                <a:cs typeface="Times New Roman" panose="02020603050405020304" pitchFamily="18" charset="0"/>
              </a:rPr>
              <a:t>petcu</a:t>
            </a:r>
            <a:r>
              <a:rPr lang="en-GB" sz="800" b="1">
                <a:latin typeface="Times New Roman" panose="02020603050405020304" pitchFamily="18" charset="0"/>
                <a:cs typeface="Times New Roman" panose="02020603050405020304" pitchFamily="18" charset="0"/>
              </a:rPr>
              <a:t> - 2126831</a:t>
            </a:r>
            <a:endParaRPr lang="en-RO" sz="800" dirty="0">
              <a:latin typeface="Arial" panose="020B0604020202020204" pitchFamily="34" charset="0"/>
              <a:cs typeface="Arial" panose="020B0604020202020204" pitchFamily="34" charset="0"/>
            </a:endParaRPr>
          </a:p>
        </p:txBody>
      </p:sp>
      <p:pic>
        <p:nvPicPr>
          <p:cNvPr id="6" name="Picture 5" descr="Woman in a cafe">
            <a:extLst>
              <a:ext uri="{FF2B5EF4-FFF2-40B4-BE49-F238E27FC236}">
                <a16:creationId xmlns:a16="http://schemas.microsoft.com/office/drawing/2014/main" id="{483B4A0C-EDEC-4EB8-6A22-15E97F2611B5}"/>
              </a:ext>
            </a:extLst>
          </p:cNvPr>
          <p:cNvPicPr>
            <a:picLocks noChangeAspect="1"/>
          </p:cNvPicPr>
          <p:nvPr/>
        </p:nvPicPr>
        <p:blipFill rotWithShape="1">
          <a:blip r:embed="rId2"/>
          <a:srcRect b="15730"/>
          <a:stretch/>
        </p:blipFill>
        <p:spPr>
          <a:xfrm>
            <a:off x="952500" y="910676"/>
            <a:ext cx="4872568" cy="2740830"/>
          </a:xfrm>
          <a:prstGeom prst="rect">
            <a:avLst/>
          </a:prstGeom>
        </p:spPr>
      </p:pic>
      <p:pic>
        <p:nvPicPr>
          <p:cNvPr id="12" name="Picture 11" descr="Holding a bottomless portafilter before making a fresh coffee">
            <a:extLst>
              <a:ext uri="{FF2B5EF4-FFF2-40B4-BE49-F238E27FC236}">
                <a16:creationId xmlns:a16="http://schemas.microsoft.com/office/drawing/2014/main" id="{B49BCEC2-E061-5E0C-4D77-5DBF77CF49E1}"/>
              </a:ext>
            </a:extLst>
          </p:cNvPr>
          <p:cNvPicPr>
            <a:picLocks noChangeAspect="1"/>
          </p:cNvPicPr>
          <p:nvPr/>
        </p:nvPicPr>
        <p:blipFill>
          <a:blip r:embed="rId3"/>
          <a:stretch>
            <a:fillRect/>
          </a:stretch>
        </p:blipFill>
        <p:spPr>
          <a:xfrm>
            <a:off x="6366933" y="876301"/>
            <a:ext cx="4224932" cy="2809580"/>
          </a:xfrm>
          <a:prstGeom prst="rect">
            <a:avLst/>
          </a:prstGeom>
        </p:spPr>
      </p:pic>
      <p:cxnSp>
        <p:nvCxnSpPr>
          <p:cNvPr id="36" name="Straight Connector 30">
            <a:extLst>
              <a:ext uri="{FF2B5EF4-FFF2-40B4-BE49-F238E27FC236}">
                <a16:creationId xmlns:a16="http://schemas.microsoft.com/office/drawing/2014/main" id="{76A5D06F-DF26-4A88-BF73-C1B592E66D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1900" y="4536141"/>
            <a:ext cx="0" cy="125095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626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office table">
            <a:extLst>
              <a:ext uri="{FF2B5EF4-FFF2-40B4-BE49-F238E27FC236}">
                <a16:creationId xmlns:a16="http://schemas.microsoft.com/office/drawing/2014/main" id="{9FEB2697-58E6-DD57-E9C9-44BDB2F8D659}"/>
              </a:ext>
            </a:extLst>
          </p:cNvPr>
          <p:cNvPicPr>
            <a:picLocks noChangeAspect="1"/>
          </p:cNvPicPr>
          <p:nvPr/>
        </p:nvPicPr>
        <p:blipFill rotWithShape="1">
          <a:blip r:embed="rId2"/>
          <a:srcRect l="15855" r="39384" b="2"/>
          <a:stretch/>
        </p:blipFill>
        <p:spPr>
          <a:xfrm>
            <a:off x="1" y="-16591"/>
            <a:ext cx="4610100" cy="6874591"/>
          </a:xfrm>
          <a:prstGeom prst="rect">
            <a:avLst/>
          </a:prstGeom>
        </p:spPr>
      </p:pic>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2A900E8-72CF-E0AF-6834-0DB698E02A09}"/>
              </a:ext>
            </a:extLst>
          </p:cNvPr>
          <p:cNvSpPr txBox="1"/>
          <p:nvPr/>
        </p:nvSpPr>
        <p:spPr>
          <a:xfrm>
            <a:off x="5974717" y="1378934"/>
            <a:ext cx="5302882" cy="3494854"/>
          </a:xfrm>
          <a:prstGeom prst="rect">
            <a:avLst/>
          </a:prstGeom>
        </p:spPr>
        <p:txBody>
          <a:bodyPr vert="horz" lIns="91440" tIns="45720" rIns="91440" bIns="45720" rtlCol="0" anchor="t">
            <a:noAutofit/>
          </a:bodyPr>
          <a:lstStyle/>
          <a:p>
            <a:pPr algn="ctr">
              <a:lnSpc>
                <a:spcPct val="110000"/>
              </a:lnSpc>
              <a:spcAft>
                <a:spcPts val="600"/>
              </a:spcAft>
              <a:buSzPct val="70000"/>
            </a:pPr>
            <a:r>
              <a:rPr lang="en-US" sz="1600" b="1" dirty="0">
                <a:solidFill>
                  <a:schemeClr val="tx2"/>
                </a:solidFill>
                <a:effectLst/>
              </a:rPr>
              <a:t>Overview of the business idea</a:t>
            </a:r>
            <a:r>
              <a:rPr lang="en-US" sz="1200" dirty="0">
                <a:solidFill>
                  <a:schemeClr val="tx2"/>
                </a:solidFill>
                <a:effectLst/>
              </a:rPr>
              <a:t> </a:t>
            </a:r>
          </a:p>
          <a:p>
            <a:pPr>
              <a:lnSpc>
                <a:spcPct val="110000"/>
              </a:lnSpc>
              <a:spcAft>
                <a:spcPts val="600"/>
              </a:spcAft>
              <a:buSzPct val="70000"/>
            </a:pPr>
            <a:r>
              <a:rPr lang="en-US" sz="1200" dirty="0">
                <a:solidFill>
                  <a:schemeClr val="tx2"/>
                </a:solidFill>
                <a:effectLst/>
              </a:rPr>
              <a:t> </a:t>
            </a:r>
          </a:p>
          <a:p>
            <a:pPr indent="457200">
              <a:lnSpc>
                <a:spcPct val="110000"/>
              </a:lnSpc>
              <a:spcAft>
                <a:spcPts val="600"/>
              </a:spcAft>
              <a:buSzPct val="70000"/>
            </a:pPr>
            <a:r>
              <a:rPr lang="en-US" sz="1200" dirty="0">
                <a:solidFill>
                  <a:schemeClr val="tx2"/>
                </a:solidFill>
                <a:effectLst/>
              </a:rPr>
              <a:t>The aim is to create an environment that offers both comfort and inspiration. Drawing from Birmingham's rich heritage, the café will blend the vintage charm of the old industrial age with a sleek, modern ambiance. This blend reflects Birmingham's transition from a manufacturing hub to a service-oriented city, making the café not just a place to have coffee but an experience that resonates with the city's past and present (Johnson, 2020).</a:t>
            </a:r>
          </a:p>
          <a:p>
            <a:pPr>
              <a:lnSpc>
                <a:spcPct val="110000"/>
              </a:lnSpc>
              <a:spcAft>
                <a:spcPts val="600"/>
              </a:spcAft>
              <a:buSzPct val="70000"/>
            </a:pPr>
            <a:r>
              <a:rPr lang="en-US" sz="1200" dirty="0">
                <a:solidFill>
                  <a:schemeClr val="tx2"/>
                </a:solidFill>
                <a:effectLst/>
              </a:rPr>
              <a:t> </a:t>
            </a:r>
          </a:p>
          <a:p>
            <a:pPr>
              <a:lnSpc>
                <a:spcPct val="110000"/>
              </a:lnSpc>
              <a:spcAft>
                <a:spcPts val="600"/>
              </a:spcAft>
              <a:buSzPct val="70000"/>
            </a:pPr>
            <a:r>
              <a:rPr lang="en-US" sz="1200" dirty="0">
                <a:solidFill>
                  <a:schemeClr val="tx2"/>
                </a:solidFill>
                <a:effectLst/>
              </a:rPr>
              <a:t>Products and Services:</a:t>
            </a:r>
          </a:p>
          <a:p>
            <a:pPr marL="342900" lvl="0" indent="-342900">
              <a:lnSpc>
                <a:spcPct val="110000"/>
              </a:lnSpc>
              <a:spcAft>
                <a:spcPts val="600"/>
              </a:spcAft>
              <a:buSzPct val="70000"/>
              <a:buFont typeface="+mj-lt"/>
              <a:buAutoNum type="arabicPeriod"/>
            </a:pPr>
            <a:r>
              <a:rPr lang="en-US" sz="1200" dirty="0">
                <a:solidFill>
                  <a:schemeClr val="tx2"/>
                </a:solidFill>
                <a:effectLst/>
              </a:rPr>
              <a:t>Specialty Coffees and Teas: Sourced from ethical suppliers, ensuring quality and sustainability (Williams, 2019).</a:t>
            </a:r>
          </a:p>
          <a:p>
            <a:pPr marL="342900" lvl="0" indent="-342900">
              <a:lnSpc>
                <a:spcPct val="110000"/>
              </a:lnSpc>
              <a:spcAft>
                <a:spcPts val="600"/>
              </a:spcAft>
              <a:buSzPct val="70000"/>
              <a:buFont typeface="+mj-lt"/>
              <a:buAutoNum type="arabicPeriod"/>
            </a:pPr>
            <a:r>
              <a:rPr lang="en-US" sz="1200" dirty="0">
                <a:solidFill>
                  <a:schemeClr val="tx2"/>
                </a:solidFill>
                <a:effectLst/>
              </a:rPr>
              <a:t>Artisan Pastries and Snacks: Collaborating with local bakers, providing traditional British pastries with a modern twist.</a:t>
            </a:r>
          </a:p>
          <a:p>
            <a:pPr marL="342900" lvl="0" indent="-342900">
              <a:lnSpc>
                <a:spcPct val="110000"/>
              </a:lnSpc>
              <a:spcAft>
                <a:spcPts val="600"/>
              </a:spcAft>
              <a:buSzPct val="70000"/>
              <a:buFont typeface="+mj-lt"/>
              <a:buAutoNum type="arabicPeriod"/>
            </a:pPr>
            <a:r>
              <a:rPr lang="en-US" sz="1200" dirty="0">
                <a:solidFill>
                  <a:schemeClr val="tx2"/>
                </a:solidFill>
                <a:effectLst/>
              </a:rPr>
              <a:t>Space for Events: Hosting events like poetry readings, live music, and art displays, turning the café into a community hub.</a:t>
            </a:r>
          </a:p>
          <a:p>
            <a:pPr marL="342900" lvl="0" indent="-342900">
              <a:lnSpc>
                <a:spcPct val="110000"/>
              </a:lnSpc>
              <a:spcAft>
                <a:spcPts val="600"/>
              </a:spcAft>
              <a:buSzPct val="70000"/>
              <a:buFont typeface="+mj-lt"/>
              <a:buAutoNum type="arabicPeriod"/>
            </a:pPr>
            <a:r>
              <a:rPr lang="en-US" sz="1200" dirty="0">
                <a:solidFill>
                  <a:schemeClr val="tx2"/>
                </a:solidFill>
                <a:effectLst/>
              </a:rPr>
              <a:t>Merchandise: Offering products such as branded mugs, shirts, and reusable tumblers, enhancing brand visibility (Thompson, 2021).</a:t>
            </a:r>
          </a:p>
          <a:p>
            <a:pPr marL="342900" lvl="0" indent="-342900">
              <a:lnSpc>
                <a:spcPct val="110000"/>
              </a:lnSpc>
              <a:spcAft>
                <a:spcPts val="600"/>
              </a:spcAft>
              <a:buSzPct val="70000"/>
              <a:buFont typeface="+mj-lt"/>
              <a:buAutoNum type="arabicPeriod"/>
            </a:pPr>
            <a:r>
              <a:rPr lang="en-US" sz="1200" dirty="0">
                <a:solidFill>
                  <a:schemeClr val="tx2"/>
                </a:solidFill>
                <a:effectLst/>
              </a:rPr>
              <a:t>Loyalty Programs: Rewarding regular customers with discounts and promotional offers.</a:t>
            </a:r>
          </a:p>
          <a:p>
            <a:pPr>
              <a:lnSpc>
                <a:spcPct val="110000"/>
              </a:lnSpc>
              <a:spcAft>
                <a:spcPts val="600"/>
              </a:spcAft>
              <a:buSzPct val="70000"/>
            </a:pPr>
            <a:r>
              <a:rPr lang="en-US" sz="1200" dirty="0">
                <a:solidFill>
                  <a:schemeClr val="tx2"/>
                </a:solidFill>
                <a:effectLst/>
              </a:rPr>
              <a:t> </a:t>
            </a:r>
          </a:p>
        </p:txBody>
      </p:sp>
    </p:spTree>
    <p:extLst>
      <p:ext uri="{BB962C8B-B14F-4D97-AF65-F5344CB8AC3E}">
        <p14:creationId xmlns:p14="http://schemas.microsoft.com/office/powerpoint/2010/main" val="1387108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DE95508-042D-7B85-8252-21D84158F86C}"/>
              </a:ext>
            </a:extLst>
          </p:cNvPr>
          <p:cNvSpPr txBox="1"/>
          <p:nvPr/>
        </p:nvSpPr>
        <p:spPr>
          <a:xfrm>
            <a:off x="1212201" y="605277"/>
            <a:ext cx="4624097" cy="3402555"/>
          </a:xfrm>
          <a:prstGeom prst="rect">
            <a:avLst/>
          </a:prstGeom>
        </p:spPr>
        <p:txBody>
          <a:bodyPr vert="horz" lIns="91440" tIns="45720" rIns="91440" bIns="45720" rtlCol="0" anchor="t">
            <a:noAutofit/>
          </a:bodyPr>
          <a:lstStyle/>
          <a:p>
            <a:pPr marR="102235" algn="ctr">
              <a:lnSpc>
                <a:spcPct val="110000"/>
              </a:lnSpc>
              <a:spcAft>
                <a:spcPts val="600"/>
              </a:spcAft>
              <a:buSzPct val="70000"/>
            </a:pPr>
            <a:r>
              <a:rPr lang="en-US" sz="1600" b="1" dirty="0">
                <a:solidFill>
                  <a:schemeClr val="tx2"/>
                </a:solidFill>
                <a:effectLst/>
              </a:rPr>
              <a:t>Ownership, Legal format </a:t>
            </a:r>
          </a:p>
          <a:p>
            <a:pPr marL="727710" marR="102235" indent="-229235">
              <a:lnSpc>
                <a:spcPct val="110000"/>
              </a:lnSpc>
              <a:spcAft>
                <a:spcPts val="600"/>
              </a:spcAft>
              <a:buSzPct val="70000"/>
            </a:pPr>
            <a:r>
              <a:rPr lang="en-US" sz="1200" dirty="0">
                <a:solidFill>
                  <a:schemeClr val="tx2"/>
                </a:solidFill>
                <a:effectLst/>
              </a:rPr>
              <a:t> </a:t>
            </a:r>
          </a:p>
          <a:p>
            <a:pPr indent="457200">
              <a:lnSpc>
                <a:spcPct val="110000"/>
              </a:lnSpc>
              <a:spcAft>
                <a:spcPts val="600"/>
              </a:spcAft>
              <a:buSzPct val="70000"/>
            </a:pPr>
            <a:r>
              <a:rPr lang="en-US" sz="1200" dirty="0">
                <a:solidFill>
                  <a:schemeClr val="tx2"/>
                </a:solidFill>
                <a:effectLst/>
              </a:rPr>
              <a:t>For the Birmingham café, the decision was on the Limited Liability Partnership (LLP) format</a:t>
            </a:r>
            <a:r>
              <a:rPr lang="en-US" sz="1200" dirty="0">
                <a:solidFill>
                  <a:schemeClr val="tx2"/>
                </a:solidFill>
              </a:rPr>
              <a:t>.</a:t>
            </a:r>
            <a:endParaRPr lang="en-US" sz="1200" dirty="0">
              <a:solidFill>
                <a:schemeClr val="tx2"/>
              </a:solidFill>
              <a:effectLst/>
            </a:endParaRPr>
          </a:p>
          <a:p>
            <a:pPr>
              <a:lnSpc>
                <a:spcPct val="110000"/>
              </a:lnSpc>
              <a:spcAft>
                <a:spcPts val="600"/>
              </a:spcAft>
              <a:buSzPct val="70000"/>
            </a:pPr>
            <a:r>
              <a:rPr lang="en-US" sz="1200" dirty="0">
                <a:solidFill>
                  <a:schemeClr val="tx2"/>
                </a:solidFill>
                <a:effectLst/>
              </a:rPr>
              <a:t>Features of an LLP:</a:t>
            </a:r>
          </a:p>
          <a:p>
            <a:pPr marL="342900" lvl="0" indent="-342900">
              <a:lnSpc>
                <a:spcPct val="110000"/>
              </a:lnSpc>
              <a:spcAft>
                <a:spcPts val="600"/>
              </a:spcAft>
              <a:buSzPct val="70000"/>
              <a:buFont typeface="Symbol" pitchFamily="2" charset="2"/>
              <a:buChar char=""/>
            </a:pPr>
            <a:r>
              <a:rPr lang="en-US" sz="1200" dirty="0">
                <a:solidFill>
                  <a:schemeClr val="tx2"/>
                </a:solidFill>
                <a:effectLst/>
              </a:rPr>
              <a:t>Limited Liability: Members (or partners) of an LLP are not personally liable for any debts the business can't pay. Their liability is limited to the amount they invest and any personal guarantees they might give (Peters, 2021).</a:t>
            </a:r>
          </a:p>
          <a:p>
            <a:pPr marL="342900" lvl="0" indent="-342900">
              <a:lnSpc>
                <a:spcPct val="110000"/>
              </a:lnSpc>
              <a:spcAft>
                <a:spcPts val="600"/>
              </a:spcAft>
              <a:buSzPct val="70000"/>
              <a:buFont typeface="Symbol" pitchFamily="2" charset="2"/>
              <a:buChar char=""/>
            </a:pPr>
            <a:r>
              <a:rPr lang="en-US" sz="1200" dirty="0">
                <a:solidFill>
                  <a:schemeClr val="tx2"/>
                </a:solidFill>
                <a:effectLst/>
              </a:rPr>
              <a:t>Flexibility in Management: Unlike limited companies, LLPs offer more freedom in setting out management structures. Each member’s role and responsibilities can be defined through an LLP agreement (Jones, 2020).</a:t>
            </a:r>
          </a:p>
          <a:p>
            <a:pPr marL="342900" lvl="0" indent="-342900">
              <a:lnSpc>
                <a:spcPct val="110000"/>
              </a:lnSpc>
              <a:spcAft>
                <a:spcPts val="600"/>
              </a:spcAft>
              <a:buSzPct val="70000"/>
              <a:buFont typeface="Symbol" pitchFamily="2" charset="2"/>
              <a:buChar char=""/>
            </a:pPr>
            <a:r>
              <a:rPr lang="en-US" sz="1200" dirty="0">
                <a:solidFill>
                  <a:schemeClr val="tx2"/>
                </a:solidFill>
                <a:effectLst/>
              </a:rPr>
              <a:t>Taxation: LLPs are tax-transparent. This means that members are taxed individually based on their share of the profits, not the partnership itself. This offers certain tax efficiencies compared to a limited company (Walker, 2018).</a:t>
            </a:r>
          </a:p>
          <a:p>
            <a:pPr marR="102235">
              <a:lnSpc>
                <a:spcPct val="110000"/>
              </a:lnSpc>
              <a:spcAft>
                <a:spcPts val="600"/>
              </a:spcAft>
              <a:buSzPct val="70000"/>
            </a:pPr>
            <a:r>
              <a:rPr lang="en-US" sz="1200" dirty="0">
                <a:solidFill>
                  <a:schemeClr val="tx2"/>
                </a:solidFill>
                <a:effectLst/>
              </a:rPr>
              <a:t> </a:t>
            </a:r>
          </a:p>
          <a:p>
            <a:pPr marR="102235" indent="457200">
              <a:lnSpc>
                <a:spcPct val="110000"/>
              </a:lnSpc>
              <a:spcAft>
                <a:spcPts val="600"/>
              </a:spcAft>
              <a:buSzPct val="70000"/>
            </a:pPr>
            <a:r>
              <a:rPr lang="en-US" sz="1200" dirty="0">
                <a:solidFill>
                  <a:schemeClr val="tx2"/>
                </a:solidFill>
                <a:effectLst/>
              </a:rPr>
              <a:t>The LLP structure is suitable for the café because it allows the owners to collaborate with multiple partners, possibly those with culinary or event-management expertise, ensuring a collective investment of capital, skills, and knowledge through stakeholders’ collaboration. The limited liability feature </a:t>
            </a:r>
            <a:r>
              <a:rPr lang="en-US" sz="1200" dirty="0" err="1">
                <a:solidFill>
                  <a:schemeClr val="tx2"/>
                </a:solidFill>
                <a:effectLst/>
              </a:rPr>
              <a:t>minimises</a:t>
            </a:r>
            <a:r>
              <a:rPr lang="en-US" sz="1200" dirty="0">
                <a:solidFill>
                  <a:schemeClr val="tx2"/>
                </a:solidFill>
                <a:effectLst/>
              </a:rPr>
              <a:t> financial risks, making it attractive for potential partners (Harrison, 2019).</a:t>
            </a:r>
          </a:p>
        </p:txBody>
      </p:sp>
      <p:pic>
        <p:nvPicPr>
          <p:cNvPr id="5" name="Picture 4">
            <a:extLst>
              <a:ext uri="{FF2B5EF4-FFF2-40B4-BE49-F238E27FC236}">
                <a16:creationId xmlns:a16="http://schemas.microsoft.com/office/drawing/2014/main" id="{BD54D6B3-D6D3-B29B-CF94-93C404C727BA}"/>
              </a:ext>
            </a:extLst>
          </p:cNvPr>
          <p:cNvPicPr>
            <a:picLocks noChangeAspect="1"/>
          </p:cNvPicPr>
          <p:nvPr/>
        </p:nvPicPr>
        <p:blipFill rotWithShape="1">
          <a:blip r:embed="rId2"/>
          <a:srcRect l="14036" r="35995" b="1"/>
          <a:stretch/>
        </p:blipFill>
        <p:spPr>
          <a:xfrm>
            <a:off x="6096000" y="-16591"/>
            <a:ext cx="6107073" cy="6874591"/>
          </a:xfrm>
          <a:prstGeom prst="rect">
            <a:avLst/>
          </a:prstGeom>
        </p:spPr>
      </p:pic>
    </p:spTree>
    <p:extLst>
      <p:ext uri="{BB962C8B-B14F-4D97-AF65-F5344CB8AC3E}">
        <p14:creationId xmlns:p14="http://schemas.microsoft.com/office/powerpoint/2010/main" val="997554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5" name="Straight Connector 8">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6" name="Rectangle 10">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2">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500"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7E59339-FBC9-BFE2-854C-B121028FD2A8}"/>
              </a:ext>
            </a:extLst>
          </p:cNvPr>
          <p:cNvSpPr txBox="1"/>
          <p:nvPr/>
        </p:nvSpPr>
        <p:spPr>
          <a:xfrm>
            <a:off x="1079345" y="199917"/>
            <a:ext cx="5035703" cy="3402555"/>
          </a:xfrm>
          <a:prstGeom prst="rect">
            <a:avLst/>
          </a:prstGeom>
        </p:spPr>
        <p:txBody>
          <a:bodyPr vert="horz" lIns="91440" tIns="45720" rIns="91440" bIns="45720" rtlCol="0" anchor="t">
            <a:noAutofit/>
          </a:bodyPr>
          <a:lstStyle/>
          <a:p>
            <a:pPr marR="102235" algn="ctr">
              <a:lnSpc>
                <a:spcPct val="110000"/>
              </a:lnSpc>
              <a:spcAft>
                <a:spcPts val="600"/>
              </a:spcAft>
              <a:buSzPct val="70000"/>
            </a:pPr>
            <a:r>
              <a:rPr lang="en-US" sz="1600" b="1" dirty="0">
                <a:solidFill>
                  <a:schemeClr val="tx2"/>
                </a:solidFill>
                <a:effectLst/>
              </a:rPr>
              <a:t>Management of the company</a:t>
            </a:r>
          </a:p>
          <a:p>
            <a:pPr marR="102235">
              <a:lnSpc>
                <a:spcPct val="110000"/>
              </a:lnSpc>
              <a:spcAft>
                <a:spcPts val="600"/>
              </a:spcAft>
              <a:buSzPct val="70000"/>
            </a:pPr>
            <a:r>
              <a:rPr lang="en-US" sz="1200" dirty="0">
                <a:solidFill>
                  <a:schemeClr val="tx2"/>
                </a:solidFill>
                <a:effectLst/>
              </a:rPr>
              <a:t> </a:t>
            </a:r>
          </a:p>
          <a:p>
            <a:pPr indent="457200">
              <a:lnSpc>
                <a:spcPct val="110000"/>
              </a:lnSpc>
              <a:spcAft>
                <a:spcPts val="600"/>
              </a:spcAft>
              <a:buSzPct val="70000"/>
            </a:pPr>
            <a:r>
              <a:rPr lang="en-US" sz="1200" dirty="0">
                <a:solidFill>
                  <a:schemeClr val="tx2"/>
                </a:solidFill>
                <a:effectLst/>
              </a:rPr>
              <a:t>Owner's Role: The primary owner and founder will be responsible for the strategic direction and oversight of the café. Key roles will include financial management, partnership negotiations, and branding initiatives.</a:t>
            </a:r>
          </a:p>
          <a:p>
            <a:pPr indent="457200">
              <a:lnSpc>
                <a:spcPct val="110000"/>
              </a:lnSpc>
              <a:spcAft>
                <a:spcPts val="600"/>
              </a:spcAft>
              <a:buSzPct val="70000"/>
            </a:pPr>
            <a:r>
              <a:rPr lang="en-US" sz="1200" dirty="0">
                <a:solidFill>
                  <a:schemeClr val="tx2"/>
                </a:solidFill>
                <a:effectLst/>
              </a:rPr>
              <a:t>Employees: Employees are the face of the café, interacting directly with the customers. The aim is to hire a diverse team that represents Birmingham's rich cultural tapestry, ensuring the café resonates with the wider community (Clarke, 2019).</a:t>
            </a:r>
          </a:p>
          <a:p>
            <a:pPr indent="457200">
              <a:lnSpc>
                <a:spcPct val="110000"/>
              </a:lnSpc>
              <a:spcAft>
                <a:spcPts val="600"/>
              </a:spcAft>
              <a:buSzPct val="70000"/>
            </a:pPr>
            <a:r>
              <a:rPr lang="en-US" sz="1200" dirty="0">
                <a:solidFill>
                  <a:schemeClr val="tx2"/>
                </a:solidFill>
                <a:effectLst/>
              </a:rPr>
              <a:t>Café Manager: With experience in café operations, this role is pivotal for day-to-day functioning, from inventory management to employee scheduling.</a:t>
            </a:r>
          </a:p>
          <a:p>
            <a:pPr indent="457200">
              <a:lnSpc>
                <a:spcPct val="110000"/>
              </a:lnSpc>
              <a:spcAft>
                <a:spcPts val="600"/>
              </a:spcAft>
              <a:buSzPct val="70000"/>
            </a:pPr>
            <a:r>
              <a:rPr lang="en-US" sz="1200" dirty="0">
                <a:solidFill>
                  <a:schemeClr val="tx2"/>
                </a:solidFill>
                <a:effectLst/>
              </a:rPr>
              <a:t>Baristas: Trained professionals who not only craft beverages but also engage with customers, ensuring their café experience is unparalleled.</a:t>
            </a:r>
          </a:p>
          <a:p>
            <a:pPr indent="457200">
              <a:lnSpc>
                <a:spcPct val="110000"/>
              </a:lnSpc>
              <a:spcAft>
                <a:spcPts val="600"/>
              </a:spcAft>
              <a:buSzPct val="70000"/>
            </a:pPr>
            <a:r>
              <a:rPr lang="en-US" sz="1200" dirty="0">
                <a:solidFill>
                  <a:schemeClr val="tx2"/>
                </a:solidFill>
                <a:effectLst/>
              </a:rPr>
              <a:t>Event Coordinator: As the café also focuses on community events, this role will manage event schedules, liaise with artists, and ensure successful event execution.</a:t>
            </a:r>
          </a:p>
          <a:p>
            <a:pPr>
              <a:lnSpc>
                <a:spcPct val="110000"/>
              </a:lnSpc>
              <a:spcAft>
                <a:spcPts val="600"/>
              </a:spcAft>
              <a:buSzPct val="70000"/>
            </a:pPr>
            <a:r>
              <a:rPr lang="en-US" sz="1200" dirty="0">
                <a:solidFill>
                  <a:schemeClr val="tx2"/>
                </a:solidFill>
                <a:effectLst/>
              </a:rPr>
              <a:t> </a:t>
            </a:r>
          </a:p>
          <a:p>
            <a:pPr>
              <a:lnSpc>
                <a:spcPct val="110000"/>
              </a:lnSpc>
              <a:spcAft>
                <a:spcPts val="600"/>
              </a:spcAft>
              <a:buSzPct val="70000"/>
            </a:pPr>
            <a:r>
              <a:rPr lang="en-US" sz="1200" dirty="0">
                <a:solidFill>
                  <a:schemeClr val="tx2"/>
                </a:solidFill>
                <a:effectLst/>
              </a:rPr>
              <a:t>External Professional Services:</a:t>
            </a:r>
          </a:p>
          <a:p>
            <a:pPr indent="457200">
              <a:lnSpc>
                <a:spcPct val="110000"/>
              </a:lnSpc>
              <a:spcAft>
                <a:spcPts val="600"/>
              </a:spcAft>
              <a:buSzPct val="70000"/>
            </a:pPr>
            <a:r>
              <a:rPr lang="en-US" sz="1200" dirty="0">
                <a:solidFill>
                  <a:schemeClr val="tx2"/>
                </a:solidFill>
                <a:effectLst/>
              </a:rPr>
              <a:t>Accountant: They will handle bookkeeping, tax filings, and offer financial insights (Adams, 2020).</a:t>
            </a:r>
          </a:p>
          <a:p>
            <a:pPr indent="457200">
              <a:lnSpc>
                <a:spcPct val="110000"/>
              </a:lnSpc>
              <a:spcAft>
                <a:spcPts val="600"/>
              </a:spcAft>
              <a:buSzPct val="70000"/>
            </a:pPr>
            <a:r>
              <a:rPr lang="en-US" sz="1200" dirty="0">
                <a:solidFill>
                  <a:schemeClr val="tx2"/>
                </a:solidFill>
                <a:effectLst/>
              </a:rPr>
              <a:t>Marketing Expert: With the café industry being competitive, a marketing expert will be consulted to craft branding and promotional campaigns, making the café stand out (Lewis, 2022).</a:t>
            </a:r>
          </a:p>
          <a:p>
            <a:pPr indent="457200">
              <a:lnSpc>
                <a:spcPct val="110000"/>
              </a:lnSpc>
              <a:spcAft>
                <a:spcPts val="600"/>
              </a:spcAft>
              <a:buSzPct val="70000"/>
            </a:pPr>
            <a:r>
              <a:rPr lang="en-US" sz="1200" dirty="0">
                <a:solidFill>
                  <a:schemeClr val="tx2"/>
                </a:solidFill>
                <a:effectLst/>
              </a:rPr>
              <a:t>Legal Counsel: To navigate regulatory requirements, lease agreements, and employee contracts, periodic consultation with a legal expert is essential (Watson, 2021).</a:t>
            </a:r>
          </a:p>
        </p:txBody>
      </p:sp>
      <p:pic>
        <p:nvPicPr>
          <p:cNvPr id="18" name="Picture 4" descr="White paper ships being led by a yellow ship">
            <a:extLst>
              <a:ext uri="{FF2B5EF4-FFF2-40B4-BE49-F238E27FC236}">
                <a16:creationId xmlns:a16="http://schemas.microsoft.com/office/drawing/2014/main" id="{3EBC044B-F6E4-375A-B1AE-5822EB933E6B}"/>
              </a:ext>
            </a:extLst>
          </p:cNvPr>
          <p:cNvPicPr>
            <a:picLocks noChangeAspect="1"/>
          </p:cNvPicPr>
          <p:nvPr/>
        </p:nvPicPr>
        <p:blipFill rotWithShape="1">
          <a:blip r:embed="rId2"/>
          <a:srcRect l="34131" r="6573" b="2"/>
          <a:stretch/>
        </p:blipFill>
        <p:spPr>
          <a:xfrm>
            <a:off x="6096000" y="-16591"/>
            <a:ext cx="6107073" cy="6874591"/>
          </a:xfrm>
          <a:prstGeom prst="rect">
            <a:avLst/>
          </a:prstGeom>
        </p:spPr>
      </p:pic>
    </p:spTree>
    <p:extLst>
      <p:ext uri="{BB962C8B-B14F-4D97-AF65-F5344CB8AC3E}">
        <p14:creationId xmlns:p14="http://schemas.microsoft.com/office/powerpoint/2010/main" val="1897705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5B50A36-B86F-A03D-38E5-E4F7AE8003B6}"/>
              </a:ext>
            </a:extLst>
          </p:cNvPr>
          <p:cNvGraphicFramePr>
            <a:graphicFrameLocks noGrp="1"/>
          </p:cNvGraphicFramePr>
          <p:nvPr>
            <p:extLst>
              <p:ext uri="{D42A27DB-BD31-4B8C-83A1-F6EECF244321}">
                <p14:modId xmlns:p14="http://schemas.microsoft.com/office/powerpoint/2010/main" val="2423350728"/>
              </p:ext>
            </p:extLst>
          </p:nvPr>
        </p:nvGraphicFramePr>
        <p:xfrm>
          <a:off x="1316810" y="1449659"/>
          <a:ext cx="9795300" cy="5018368"/>
        </p:xfrm>
        <a:graphic>
          <a:graphicData uri="http://schemas.openxmlformats.org/drawingml/2006/table">
            <a:tbl>
              <a:tblPr firstRow="1" firstCol="1" bandRow="1">
                <a:tableStyleId>{5C22544A-7EE6-4342-B048-85BDC9FD1C3A}</a:tableStyleId>
              </a:tblPr>
              <a:tblGrid>
                <a:gridCol w="2613747">
                  <a:extLst>
                    <a:ext uri="{9D8B030D-6E8A-4147-A177-3AD203B41FA5}">
                      <a16:colId xmlns:a16="http://schemas.microsoft.com/office/drawing/2014/main" val="67733582"/>
                    </a:ext>
                  </a:extLst>
                </a:gridCol>
                <a:gridCol w="2461595">
                  <a:extLst>
                    <a:ext uri="{9D8B030D-6E8A-4147-A177-3AD203B41FA5}">
                      <a16:colId xmlns:a16="http://schemas.microsoft.com/office/drawing/2014/main" val="3616421718"/>
                    </a:ext>
                  </a:extLst>
                </a:gridCol>
                <a:gridCol w="2270319">
                  <a:extLst>
                    <a:ext uri="{9D8B030D-6E8A-4147-A177-3AD203B41FA5}">
                      <a16:colId xmlns:a16="http://schemas.microsoft.com/office/drawing/2014/main" val="2044953528"/>
                    </a:ext>
                  </a:extLst>
                </a:gridCol>
                <a:gridCol w="2449639">
                  <a:extLst>
                    <a:ext uri="{9D8B030D-6E8A-4147-A177-3AD203B41FA5}">
                      <a16:colId xmlns:a16="http://schemas.microsoft.com/office/drawing/2014/main" val="195491791"/>
                    </a:ext>
                  </a:extLst>
                </a:gridCol>
              </a:tblGrid>
              <a:tr h="434897">
                <a:tc>
                  <a:txBody>
                    <a:bodyPr/>
                    <a:lstStyle/>
                    <a:p>
                      <a:pPr marR="102235" algn="ctr"/>
                      <a:r>
                        <a:rPr lang="en-GB" sz="1400" kern="100">
                          <a:effectLst/>
                        </a:rPr>
                        <a:t>Strenghts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dirty="0">
                          <a:effectLst/>
                        </a:rPr>
                        <a:t>Weaknesses</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Opportunities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Threats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extLst>
                  <a:ext uri="{0D108BD9-81ED-4DB2-BD59-A6C34878D82A}">
                    <a16:rowId xmlns:a16="http://schemas.microsoft.com/office/drawing/2014/main" val="2715922860"/>
                  </a:ext>
                </a:extLst>
              </a:tr>
              <a:tr h="1375041">
                <a:tc>
                  <a:txBody>
                    <a:bodyPr/>
                    <a:lstStyle/>
                    <a:p>
                      <a:pPr marR="102235" algn="ctr"/>
                      <a:r>
                        <a:rPr lang="en-GB" sz="1400" kern="100" dirty="0">
                          <a:effectLst/>
                        </a:rPr>
                        <a:t>Unique Concept: Integrating Birmingham's heritage with a modern ambiance provides a distinct identity compared to competitors</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dirty="0">
                          <a:effectLst/>
                        </a:rPr>
                        <a:t>Start up Challenges: As a new entrant, building a customer base will be time-consuming and require substantial marketing efforts</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Growing Café Culture: With Birmingham witnessing a rise in its café scene, there's a growing market to tap into</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Competition: Established brands and new entrants alike pose a constant competitive threat, potentially affecting market share</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extLst>
                  <a:ext uri="{0D108BD9-81ED-4DB2-BD59-A6C34878D82A}">
                    <a16:rowId xmlns:a16="http://schemas.microsoft.com/office/drawing/2014/main" val="1327901009"/>
                  </a:ext>
                </a:extLst>
              </a:tr>
              <a:tr h="1527824">
                <a:tc>
                  <a:txBody>
                    <a:bodyPr/>
                    <a:lstStyle/>
                    <a:p>
                      <a:pPr marR="102235" algn="ctr"/>
                      <a:r>
                        <a:rPr lang="en-GB" sz="1400" kern="100">
                          <a:effectLst/>
                        </a:rPr>
                        <a:t>Location: Being in Birmingham, a bustling city with a growing café culture, offers a steady stream of potential customers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dirty="0">
                          <a:effectLst/>
                        </a:rPr>
                        <a:t>Operational Hurdles: Managing diverse offerings (events, café operations) simultaneously can pose coordination challenges</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Collaborations: Partnerships with local artists, musicians, and bakers can enhance the café's offerings and community engagement</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Economic Downturn: Economic challenges can reduce discretionary spending, impacting café visits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extLst>
                  <a:ext uri="{0D108BD9-81ED-4DB2-BD59-A6C34878D82A}">
                    <a16:rowId xmlns:a16="http://schemas.microsoft.com/office/drawing/2014/main" val="3289690602"/>
                  </a:ext>
                </a:extLst>
              </a:tr>
              <a:tr h="1680606">
                <a:tc>
                  <a:txBody>
                    <a:bodyPr/>
                    <a:lstStyle/>
                    <a:p>
                      <a:pPr marR="102235" algn="ctr"/>
                      <a:r>
                        <a:rPr lang="en-GB" sz="1400" kern="100">
                          <a:effectLst/>
                        </a:rPr>
                        <a:t>Diverse Offerings: By hosting community events and selling merchandise, and the diversity of the revenue streams and reduced dependency on food and beverage sales alone</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Dependence on Suppliers: A limited network of suppliers initially may lead to disruptions if any supplier-related issues arise</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a:effectLst/>
                        </a:rPr>
                        <a:t>Expansion: Successful replication of the café’s model can lead to multiple outlets in other UK cities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tc>
                  <a:txBody>
                    <a:bodyPr/>
                    <a:lstStyle/>
                    <a:p>
                      <a:pPr marR="102235" algn="ctr"/>
                      <a:r>
                        <a:rPr lang="en-GB" sz="1400" kern="100" dirty="0">
                          <a:effectLst/>
                        </a:rPr>
                        <a:t>Regulatory Changes: Alterations in food and beverage regulations, or restrictions due to unforeseen events (like pandemics), can disrupt operations</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53232" marR="53232" marT="0" marB="0" anchor="ctr"/>
                </a:tc>
                <a:extLst>
                  <a:ext uri="{0D108BD9-81ED-4DB2-BD59-A6C34878D82A}">
                    <a16:rowId xmlns:a16="http://schemas.microsoft.com/office/drawing/2014/main" val="2165690899"/>
                  </a:ext>
                </a:extLst>
              </a:tr>
            </a:tbl>
          </a:graphicData>
        </a:graphic>
      </p:graphicFrame>
      <p:sp>
        <p:nvSpPr>
          <p:cNvPr id="4" name="TextBox 3">
            <a:extLst>
              <a:ext uri="{FF2B5EF4-FFF2-40B4-BE49-F238E27FC236}">
                <a16:creationId xmlns:a16="http://schemas.microsoft.com/office/drawing/2014/main" id="{0921D7CA-5E79-38F7-388B-1881894E9E6D}"/>
              </a:ext>
            </a:extLst>
          </p:cNvPr>
          <p:cNvSpPr txBox="1"/>
          <p:nvPr/>
        </p:nvSpPr>
        <p:spPr>
          <a:xfrm>
            <a:off x="5665707" y="518301"/>
            <a:ext cx="1097506" cy="461665"/>
          </a:xfrm>
          <a:prstGeom prst="rect">
            <a:avLst/>
          </a:prstGeom>
          <a:noFill/>
        </p:spPr>
        <p:txBody>
          <a:bodyPr wrap="square">
            <a:spAutoFit/>
          </a:bodyPr>
          <a:lstStyle/>
          <a:p>
            <a:r>
              <a:rPr lang="en-GB" sz="2400" b="1" kern="0" dirty="0">
                <a:effectLst/>
                <a:latin typeface="Arial" panose="020B0604020202020204" pitchFamily="34" charset="0"/>
                <a:ea typeface="Arial" panose="020B0604020202020204" pitchFamily="34" charset="0"/>
              </a:rPr>
              <a:t>SWOT</a:t>
            </a:r>
            <a:endParaRPr lang="en-RO" sz="2400" b="1" dirty="0"/>
          </a:p>
        </p:txBody>
      </p:sp>
    </p:spTree>
    <p:extLst>
      <p:ext uri="{BB962C8B-B14F-4D97-AF65-F5344CB8AC3E}">
        <p14:creationId xmlns:p14="http://schemas.microsoft.com/office/powerpoint/2010/main" val="3950174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FE9530-A021-086A-0417-7DF903BBBE1B}"/>
              </a:ext>
            </a:extLst>
          </p:cNvPr>
          <p:cNvSpPr txBox="1"/>
          <p:nvPr/>
        </p:nvSpPr>
        <p:spPr>
          <a:xfrm>
            <a:off x="7246935" y="334621"/>
            <a:ext cx="4554894" cy="2166415"/>
          </a:xfrm>
          <a:prstGeom prst="rect">
            <a:avLst/>
          </a:prstGeom>
        </p:spPr>
        <p:txBody>
          <a:bodyPr vert="horz" lIns="91440" tIns="45720" rIns="91440" bIns="45720" rtlCol="0" anchor="b">
            <a:normAutofit/>
          </a:bodyPr>
          <a:lstStyle/>
          <a:p>
            <a:pPr algn="ctr">
              <a:spcBef>
                <a:spcPct val="0"/>
              </a:spcBef>
              <a:spcAft>
                <a:spcPts val="600"/>
              </a:spcAft>
            </a:pPr>
            <a:r>
              <a:rPr lang="en-US" sz="2800" kern="1200" dirty="0">
                <a:solidFill>
                  <a:schemeClr val="tx2"/>
                </a:solidFill>
                <a:effectLst/>
                <a:latin typeface="+mj-lt"/>
                <a:ea typeface="+mj-ea"/>
                <a:cs typeface="+mj-cs"/>
              </a:rPr>
              <a:t>A cash flow forecast for the first 12 months </a:t>
            </a:r>
            <a:endParaRPr lang="en-US" sz="2800" kern="1200" dirty="0">
              <a:solidFill>
                <a:schemeClr val="tx2"/>
              </a:solidFill>
              <a:latin typeface="+mj-lt"/>
              <a:ea typeface="+mj-ea"/>
              <a:cs typeface="+mj-cs"/>
            </a:endParaRPr>
          </a:p>
        </p:txBody>
      </p:sp>
      <p:cxnSp>
        <p:nvCxnSpPr>
          <p:cNvPr id="15" name="Straight Connector 14">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56765" y="3429000"/>
            <a:ext cx="0" cy="2629328"/>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27AE1C5-6878-5414-1BB2-2FAC26CAD470}"/>
              </a:ext>
            </a:extLst>
          </p:cNvPr>
          <p:cNvSpPr txBox="1"/>
          <p:nvPr/>
        </p:nvSpPr>
        <p:spPr>
          <a:xfrm>
            <a:off x="7039603" y="3542583"/>
            <a:ext cx="4969559" cy="2710139"/>
          </a:xfrm>
          <a:prstGeom prst="rect">
            <a:avLst/>
          </a:prstGeom>
        </p:spPr>
        <p:txBody>
          <a:bodyPr vert="horz" lIns="91440" tIns="45720" rIns="91440" bIns="45720" rtlCol="0" anchor="b">
            <a:noAutofit/>
          </a:bodyPr>
          <a:lstStyle/>
          <a:p>
            <a:pPr>
              <a:lnSpc>
                <a:spcPct val="110000"/>
              </a:lnSpc>
              <a:spcAft>
                <a:spcPts val="600"/>
              </a:spcAft>
              <a:buSzPct val="70000"/>
            </a:pPr>
            <a:r>
              <a:rPr lang="en-US" sz="1200" dirty="0">
                <a:solidFill>
                  <a:schemeClr val="tx2"/>
                </a:solidFill>
                <a:effectLst/>
              </a:rPr>
              <a:t>Assumptions:</a:t>
            </a:r>
          </a:p>
          <a:p>
            <a:pPr marL="342900" lvl="0" indent="-342900">
              <a:lnSpc>
                <a:spcPct val="110000"/>
              </a:lnSpc>
              <a:spcAft>
                <a:spcPts val="600"/>
              </a:spcAft>
              <a:buSzPct val="70000"/>
              <a:buFont typeface="Symbol" pitchFamily="2" charset="2"/>
              <a:buChar char=""/>
            </a:pPr>
            <a:r>
              <a:rPr lang="en-US" sz="1200" dirty="0">
                <a:solidFill>
                  <a:schemeClr val="tx2"/>
                </a:solidFill>
                <a:effectLst/>
              </a:rPr>
              <a:t>Inflows: Represented by sales which are expected to grow month on month as the café gains popularity and traction.</a:t>
            </a:r>
          </a:p>
          <a:p>
            <a:pPr marL="342900" lvl="0" indent="-342900">
              <a:lnSpc>
                <a:spcPct val="110000"/>
              </a:lnSpc>
              <a:spcAft>
                <a:spcPts val="600"/>
              </a:spcAft>
              <a:buSzPct val="70000"/>
              <a:buFont typeface="Symbol" pitchFamily="2" charset="2"/>
              <a:buChar char=""/>
            </a:pPr>
            <a:r>
              <a:rPr lang="en-US" sz="1200" dirty="0">
                <a:solidFill>
                  <a:schemeClr val="tx2"/>
                </a:solidFill>
                <a:effectLst/>
              </a:rPr>
              <a:t>Outflows: The initial high outlay in the first month represents setup costs (decor, initial inventory, and licenses). Operational expenses include rent, salaries, utilities, and inventory (Turner, 2021).</a:t>
            </a:r>
          </a:p>
          <a:p>
            <a:pPr>
              <a:lnSpc>
                <a:spcPct val="110000"/>
              </a:lnSpc>
              <a:spcAft>
                <a:spcPts val="600"/>
              </a:spcAft>
              <a:buSzPct val="70000"/>
            </a:pPr>
            <a:r>
              <a:rPr lang="en-US" sz="1200" dirty="0">
                <a:solidFill>
                  <a:schemeClr val="tx2"/>
                </a:solidFill>
                <a:effectLst/>
              </a:rPr>
              <a:t> </a:t>
            </a:r>
          </a:p>
          <a:p>
            <a:pPr indent="228600">
              <a:lnSpc>
                <a:spcPct val="110000"/>
              </a:lnSpc>
              <a:spcAft>
                <a:spcPts val="600"/>
              </a:spcAft>
              <a:buSzPct val="70000"/>
            </a:pPr>
            <a:r>
              <a:rPr lang="en-US" sz="1200" dirty="0">
                <a:solidFill>
                  <a:schemeClr val="tx2"/>
                </a:solidFill>
                <a:effectLst/>
              </a:rPr>
              <a:t>A conservative approach was taken, estimating a gradual increase in inflows and accounting for possible unexpected expenses.</a:t>
            </a:r>
          </a:p>
          <a:p>
            <a:pPr indent="228600">
              <a:lnSpc>
                <a:spcPct val="110000"/>
              </a:lnSpc>
              <a:spcAft>
                <a:spcPts val="600"/>
              </a:spcAft>
              <a:buSzPct val="70000"/>
            </a:pPr>
            <a:r>
              <a:rPr lang="en-US" sz="1200" dirty="0">
                <a:solidFill>
                  <a:schemeClr val="tx2"/>
                </a:solidFill>
                <a:effectLst/>
              </a:rPr>
              <a:t>With an ending balance of £25,500 at the end of year one, the forecast is positive. However, continuous monitoring is essential to ensure liquidity and address any unforeseen financial challenges (Robinson, 2022).</a:t>
            </a:r>
          </a:p>
        </p:txBody>
      </p:sp>
      <p:graphicFrame>
        <p:nvGraphicFramePr>
          <p:cNvPr id="6" name="Table 5">
            <a:extLst>
              <a:ext uri="{FF2B5EF4-FFF2-40B4-BE49-F238E27FC236}">
                <a16:creationId xmlns:a16="http://schemas.microsoft.com/office/drawing/2014/main" id="{F4C29F5E-6D28-CE3E-44FA-FEBF19C56E87}"/>
              </a:ext>
            </a:extLst>
          </p:cNvPr>
          <p:cNvGraphicFramePr>
            <a:graphicFrameLocks noGrp="1"/>
          </p:cNvGraphicFramePr>
          <p:nvPr>
            <p:extLst>
              <p:ext uri="{D42A27DB-BD31-4B8C-83A1-F6EECF244321}">
                <p14:modId xmlns:p14="http://schemas.microsoft.com/office/powerpoint/2010/main" val="3046930761"/>
              </p:ext>
            </p:extLst>
          </p:nvPr>
        </p:nvGraphicFramePr>
        <p:xfrm>
          <a:off x="390171" y="895440"/>
          <a:ext cx="6076419" cy="5197651"/>
        </p:xfrm>
        <a:graphic>
          <a:graphicData uri="http://schemas.openxmlformats.org/drawingml/2006/table">
            <a:tbl>
              <a:tblPr firstRow="1" firstCol="1" bandRow="1">
                <a:tableStyleId>{5C22544A-7EE6-4342-B048-85BDC9FD1C3A}</a:tableStyleId>
              </a:tblPr>
              <a:tblGrid>
                <a:gridCol w="933855">
                  <a:extLst>
                    <a:ext uri="{9D8B030D-6E8A-4147-A177-3AD203B41FA5}">
                      <a16:colId xmlns:a16="http://schemas.microsoft.com/office/drawing/2014/main" val="3781824108"/>
                    </a:ext>
                  </a:extLst>
                </a:gridCol>
                <a:gridCol w="1191015">
                  <a:extLst>
                    <a:ext uri="{9D8B030D-6E8A-4147-A177-3AD203B41FA5}">
                      <a16:colId xmlns:a16="http://schemas.microsoft.com/office/drawing/2014/main" val="459310413"/>
                    </a:ext>
                  </a:extLst>
                </a:gridCol>
                <a:gridCol w="1020538">
                  <a:extLst>
                    <a:ext uri="{9D8B030D-6E8A-4147-A177-3AD203B41FA5}">
                      <a16:colId xmlns:a16="http://schemas.microsoft.com/office/drawing/2014/main" val="17785186"/>
                    </a:ext>
                  </a:extLst>
                </a:gridCol>
                <a:gridCol w="1780451">
                  <a:extLst>
                    <a:ext uri="{9D8B030D-6E8A-4147-A177-3AD203B41FA5}">
                      <a16:colId xmlns:a16="http://schemas.microsoft.com/office/drawing/2014/main" val="1393785434"/>
                    </a:ext>
                  </a:extLst>
                </a:gridCol>
                <a:gridCol w="1150560">
                  <a:extLst>
                    <a:ext uri="{9D8B030D-6E8A-4147-A177-3AD203B41FA5}">
                      <a16:colId xmlns:a16="http://schemas.microsoft.com/office/drawing/2014/main" val="935173905"/>
                    </a:ext>
                  </a:extLst>
                </a:gridCol>
              </a:tblGrid>
              <a:tr h="592779">
                <a:tc>
                  <a:txBody>
                    <a:bodyPr/>
                    <a:lstStyle/>
                    <a:p>
                      <a:pPr algn="ctr">
                        <a:lnSpc>
                          <a:spcPct val="150000"/>
                        </a:lnSpc>
                      </a:pPr>
                      <a:r>
                        <a:rPr lang="en-GB" sz="1400" b="1" kern="100" dirty="0">
                          <a:effectLst/>
                        </a:rPr>
                        <a:t>Month</a:t>
                      </a:r>
                      <a:endParaRPr lang="en-RO" sz="1400" b="1"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b="1" kern="100">
                          <a:effectLst/>
                        </a:rPr>
                        <a:t>Opening Balance</a:t>
                      </a:r>
                      <a:endParaRPr lang="en-RO" sz="1400" b="1"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b="1" kern="100">
                          <a:effectLst/>
                        </a:rPr>
                        <a:t>Inflows</a:t>
                      </a:r>
                      <a:endParaRPr lang="en-RO" sz="1400" b="1"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b="1" kern="100">
                          <a:effectLst/>
                        </a:rPr>
                        <a:t>Outflows</a:t>
                      </a:r>
                      <a:endParaRPr lang="en-RO" sz="1400" b="1"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b="1" kern="100" dirty="0">
                          <a:effectLst/>
                        </a:rPr>
                        <a:t>Closing Balance</a:t>
                      </a:r>
                      <a:endParaRPr lang="en-RO" sz="1400" b="1"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2303197988"/>
                  </a:ext>
                </a:extLst>
              </a:tr>
              <a:tr h="592779">
                <a:tc>
                  <a:txBody>
                    <a:bodyPr/>
                    <a:lstStyle/>
                    <a:p>
                      <a:pPr algn="ctr">
                        <a:lnSpc>
                          <a:spcPct val="150000"/>
                        </a:lnSpc>
                      </a:pPr>
                      <a:r>
                        <a:rPr lang="en-GB" sz="1400" kern="100" dirty="0">
                          <a:effectLst/>
                        </a:rPr>
                        <a:t>1</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25,000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3,500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dirty="0">
                          <a:effectLst/>
                        </a:rPr>
                        <a:t>10,000 (setup costs)</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18,500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1294243185"/>
                  </a:ext>
                </a:extLst>
              </a:tr>
              <a:tr h="875360">
                <a:tc>
                  <a:txBody>
                    <a:bodyPr/>
                    <a:lstStyle/>
                    <a:p>
                      <a:pPr algn="ctr">
                        <a:lnSpc>
                          <a:spcPct val="150000"/>
                        </a:lnSpc>
                      </a:pPr>
                      <a:r>
                        <a:rPr lang="en-GB" sz="1400" kern="100" dirty="0">
                          <a:effectLst/>
                        </a:rPr>
                        <a:t>2</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18,500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4,000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5,500 (operational expenses)</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17,000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3729618183"/>
                  </a:ext>
                </a:extLst>
              </a:tr>
              <a:tr h="310198">
                <a:tc>
                  <a:txBody>
                    <a:bodyPr/>
                    <a:lstStyle/>
                    <a:p>
                      <a:pPr algn="ctr">
                        <a:lnSpc>
                          <a:spcPct val="150000"/>
                        </a:lnSpc>
                      </a:pPr>
                      <a:r>
                        <a:rPr lang="en-GB" sz="1400" kern="100" dirty="0">
                          <a:effectLst/>
                        </a:rPr>
                        <a:t>3</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17,000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4,500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5,000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16,500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2368700650"/>
                  </a:ext>
                </a:extLst>
              </a:tr>
              <a:tr h="310198">
                <a:tc>
                  <a:txBody>
                    <a:bodyPr/>
                    <a:lstStyle/>
                    <a:p>
                      <a:pPr algn="ctr">
                        <a:lnSpc>
                          <a:spcPct val="150000"/>
                        </a:lnSpc>
                      </a:pPr>
                      <a:r>
                        <a:rPr lang="en-GB" sz="1400" kern="100" dirty="0">
                          <a:effectLst/>
                        </a:rPr>
                        <a:t>4</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16,500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5,500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5,200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16,800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2505118714"/>
                  </a:ext>
                </a:extLst>
              </a:tr>
              <a:tr h="310198">
                <a:tc>
                  <a:txBody>
                    <a:bodyPr/>
                    <a:lstStyle/>
                    <a:p>
                      <a:pPr algn="ctr">
                        <a:lnSpc>
                          <a:spcPct val="150000"/>
                        </a:lnSpc>
                      </a:pPr>
                      <a:r>
                        <a:rPr lang="en-GB" sz="1400" kern="100" dirty="0">
                          <a:effectLst/>
                        </a:rPr>
                        <a:t>5</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16,800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dirty="0">
                          <a:effectLst/>
                        </a:rPr>
                        <a:t>6,000</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5,500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17,300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4290753667"/>
                  </a:ext>
                </a:extLst>
              </a:tr>
              <a:tr h="310198">
                <a:tc>
                  <a:txBody>
                    <a:bodyPr/>
                    <a:lstStyle/>
                    <a:p>
                      <a:pPr algn="ctr">
                        <a:lnSpc>
                          <a:spcPct val="150000"/>
                        </a:lnSpc>
                      </a:pPr>
                      <a:r>
                        <a:rPr lang="en-GB" sz="1400" kern="100" dirty="0">
                          <a:effectLst/>
                        </a:rPr>
                        <a:t>6</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17,300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6,500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5,800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18,000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749334149"/>
                  </a:ext>
                </a:extLst>
              </a:tr>
              <a:tr h="310198">
                <a:tc>
                  <a:txBody>
                    <a:bodyPr/>
                    <a:lstStyle/>
                    <a:p>
                      <a:pPr algn="ctr">
                        <a:lnSpc>
                          <a:spcPct val="150000"/>
                        </a:lnSpc>
                      </a:pPr>
                      <a:r>
                        <a:rPr lang="en-GB" sz="1400" kern="100" dirty="0">
                          <a:effectLst/>
                        </a:rPr>
                        <a:t>7</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18,000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7,000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6,000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19,000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1485422427"/>
                  </a:ext>
                </a:extLst>
              </a:tr>
              <a:tr h="310198">
                <a:tc>
                  <a:txBody>
                    <a:bodyPr/>
                    <a:lstStyle/>
                    <a:p>
                      <a:pPr algn="ctr">
                        <a:lnSpc>
                          <a:spcPct val="150000"/>
                        </a:lnSpc>
                      </a:pPr>
                      <a:r>
                        <a:rPr lang="en-GB" sz="1400" kern="100" dirty="0">
                          <a:effectLst/>
                        </a:rPr>
                        <a:t>8</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19,000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7,500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6,200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20,300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3148372750"/>
                  </a:ext>
                </a:extLst>
              </a:tr>
              <a:tr h="310198">
                <a:tc>
                  <a:txBody>
                    <a:bodyPr/>
                    <a:lstStyle/>
                    <a:p>
                      <a:pPr algn="ctr">
                        <a:lnSpc>
                          <a:spcPct val="150000"/>
                        </a:lnSpc>
                      </a:pPr>
                      <a:r>
                        <a:rPr lang="en-GB" sz="1400" kern="100" dirty="0">
                          <a:effectLst/>
                        </a:rPr>
                        <a:t>9</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20,300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7,500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6,500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21,300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1346636167"/>
                  </a:ext>
                </a:extLst>
              </a:tr>
              <a:tr h="310198">
                <a:tc>
                  <a:txBody>
                    <a:bodyPr/>
                    <a:lstStyle/>
                    <a:p>
                      <a:pPr algn="ctr">
                        <a:lnSpc>
                          <a:spcPct val="150000"/>
                        </a:lnSpc>
                      </a:pPr>
                      <a:r>
                        <a:rPr lang="en-GB" sz="1400" kern="100" dirty="0">
                          <a:effectLst/>
                        </a:rPr>
                        <a:t>10</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21,300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8,000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6,800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22,500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3039880843"/>
                  </a:ext>
                </a:extLst>
              </a:tr>
              <a:tr h="310198">
                <a:tc>
                  <a:txBody>
                    <a:bodyPr/>
                    <a:lstStyle/>
                    <a:p>
                      <a:pPr algn="ctr">
                        <a:lnSpc>
                          <a:spcPct val="150000"/>
                        </a:lnSpc>
                      </a:pPr>
                      <a:r>
                        <a:rPr lang="en-GB" sz="1400" kern="100" dirty="0">
                          <a:effectLst/>
                        </a:rPr>
                        <a:t>11</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22,500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8,500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7,000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24,000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181930867"/>
                  </a:ext>
                </a:extLst>
              </a:tr>
              <a:tr h="310198">
                <a:tc>
                  <a:txBody>
                    <a:bodyPr/>
                    <a:lstStyle/>
                    <a:p>
                      <a:pPr algn="ctr">
                        <a:lnSpc>
                          <a:spcPct val="150000"/>
                        </a:lnSpc>
                      </a:pPr>
                      <a:r>
                        <a:rPr lang="en-GB" sz="1400" kern="100" dirty="0">
                          <a:effectLst/>
                        </a:rPr>
                        <a:t>12</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24,000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9,000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a:effectLst/>
                        </a:rPr>
                        <a:t>7,500</a:t>
                      </a:r>
                      <a:endParaRPr lang="en-RO" sz="1400" kern="10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tc>
                  <a:txBody>
                    <a:bodyPr/>
                    <a:lstStyle/>
                    <a:p>
                      <a:pPr algn="ctr">
                        <a:lnSpc>
                          <a:spcPct val="150000"/>
                        </a:lnSpc>
                      </a:pPr>
                      <a:r>
                        <a:rPr lang="en-GB" sz="1400" kern="100" dirty="0">
                          <a:effectLst/>
                        </a:rPr>
                        <a:t>25,500</a:t>
                      </a:r>
                      <a:endParaRPr lang="en-RO" sz="1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10744" marR="10744" marT="10744" marB="10744" anchor="b"/>
                </a:tc>
                <a:extLst>
                  <a:ext uri="{0D108BD9-81ED-4DB2-BD59-A6C34878D82A}">
                    <a16:rowId xmlns:a16="http://schemas.microsoft.com/office/drawing/2014/main" val="601389593"/>
                  </a:ext>
                </a:extLst>
              </a:tr>
            </a:tbl>
          </a:graphicData>
        </a:graphic>
      </p:graphicFrame>
    </p:spTree>
    <p:extLst>
      <p:ext uri="{BB962C8B-B14F-4D97-AF65-F5344CB8AC3E}">
        <p14:creationId xmlns:p14="http://schemas.microsoft.com/office/powerpoint/2010/main" val="3747960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EAD4CCDA-06BF-4D2A-B44F-195AEC0B5B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52498" y="6252722"/>
            <a:ext cx="10325101" cy="0"/>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8" name="Rectangle 12">
            <a:extLst>
              <a:ext uri="{FF2B5EF4-FFF2-40B4-BE49-F238E27FC236}">
                <a16:creationId xmlns:a16="http://schemas.microsoft.com/office/drawing/2014/main" id="{BF02845A-8571-40C5-9F56-8F9B3F7C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03FC03B-FDF5-65E4-F9E4-0DB2CADBFA4D}"/>
              </a:ext>
            </a:extLst>
          </p:cNvPr>
          <p:cNvSpPr txBox="1"/>
          <p:nvPr/>
        </p:nvSpPr>
        <p:spPr>
          <a:xfrm>
            <a:off x="5152238" y="895440"/>
            <a:ext cx="6125361" cy="1560083"/>
          </a:xfrm>
          <a:prstGeom prst="rect">
            <a:avLst/>
          </a:prstGeom>
        </p:spPr>
        <p:txBody>
          <a:bodyPr vert="horz" lIns="91440" tIns="45720" rIns="91440" bIns="45720" rtlCol="0" anchor="b">
            <a:normAutofit/>
          </a:bodyPr>
          <a:lstStyle/>
          <a:p>
            <a:pPr>
              <a:spcBef>
                <a:spcPct val="0"/>
              </a:spcBef>
              <a:spcAft>
                <a:spcPts val="600"/>
              </a:spcAft>
            </a:pPr>
            <a:r>
              <a:rPr lang="en-US" sz="4400" kern="1200">
                <a:solidFill>
                  <a:schemeClr val="tx2"/>
                </a:solidFill>
                <a:effectLst/>
                <a:latin typeface="+mj-lt"/>
                <a:ea typeface="+mj-ea"/>
                <a:cs typeface="+mj-cs"/>
              </a:rPr>
              <a:t>Reference List </a:t>
            </a:r>
            <a:endParaRPr lang="en-US" sz="4400" kern="1200">
              <a:solidFill>
                <a:schemeClr val="tx2"/>
              </a:solidFill>
              <a:latin typeface="+mj-lt"/>
              <a:ea typeface="+mj-ea"/>
              <a:cs typeface="+mj-cs"/>
            </a:endParaRPr>
          </a:p>
        </p:txBody>
      </p:sp>
      <p:pic>
        <p:nvPicPr>
          <p:cNvPr id="19" name="Picture 6" descr="Hot drink on table">
            <a:extLst>
              <a:ext uri="{FF2B5EF4-FFF2-40B4-BE49-F238E27FC236}">
                <a16:creationId xmlns:a16="http://schemas.microsoft.com/office/drawing/2014/main" id="{93F9CBF5-9385-0989-8721-A23D477C2DB4}"/>
              </a:ext>
            </a:extLst>
          </p:cNvPr>
          <p:cNvPicPr>
            <a:picLocks noChangeAspect="1"/>
          </p:cNvPicPr>
          <p:nvPr/>
        </p:nvPicPr>
        <p:blipFill rotWithShape="1">
          <a:blip r:embed="rId2"/>
          <a:srcRect l="28644" r="19720"/>
          <a:stretch/>
        </p:blipFill>
        <p:spPr>
          <a:xfrm>
            <a:off x="1" y="-16591"/>
            <a:ext cx="4610100" cy="6874591"/>
          </a:xfrm>
          <a:prstGeom prst="rect">
            <a:avLst/>
          </a:prstGeom>
        </p:spPr>
      </p:pic>
      <p:cxnSp>
        <p:nvCxnSpPr>
          <p:cNvPr id="20" name="Straight Connector 14">
            <a:extLst>
              <a:ext uri="{FF2B5EF4-FFF2-40B4-BE49-F238E27FC236}">
                <a16:creationId xmlns:a16="http://schemas.microsoft.com/office/drawing/2014/main" id="{F30BB598-81B4-41BB-BC44-CD9C29AE2E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0145" y="2871627"/>
            <a:ext cx="0" cy="3186701"/>
          </a:xfrm>
          <a:prstGeom prst="line">
            <a:avLst/>
          </a:prstGeom>
          <a:ln w="10795">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34BE1DB-E000-30D6-9029-BE00146D8C80}"/>
              </a:ext>
            </a:extLst>
          </p:cNvPr>
          <p:cNvSpPr txBox="1"/>
          <p:nvPr/>
        </p:nvSpPr>
        <p:spPr>
          <a:xfrm>
            <a:off x="5562598" y="2871627"/>
            <a:ext cx="6215741" cy="3494854"/>
          </a:xfrm>
          <a:prstGeom prst="rect">
            <a:avLst/>
          </a:prstGeom>
        </p:spPr>
        <p:txBody>
          <a:bodyPr vert="horz" lIns="91440" tIns="45720" rIns="91440" bIns="45720" rtlCol="0" anchor="t">
            <a:noAutofit/>
          </a:bodyPr>
          <a:lstStyle/>
          <a:p>
            <a:pPr>
              <a:lnSpc>
                <a:spcPct val="110000"/>
              </a:lnSpc>
              <a:spcAft>
                <a:spcPts val="600"/>
              </a:spcAft>
              <a:buSzPct val="70000"/>
            </a:pPr>
            <a:r>
              <a:rPr lang="en-US" sz="900" dirty="0">
                <a:solidFill>
                  <a:schemeClr val="tx2"/>
                </a:solidFill>
                <a:effectLst/>
              </a:rPr>
              <a:t>Adams, B. (2020) Financial Management in Cafés. Finance Today, 15(6), pp. 40-47.</a:t>
            </a:r>
          </a:p>
          <a:p>
            <a:pPr>
              <a:lnSpc>
                <a:spcPct val="110000"/>
              </a:lnSpc>
              <a:spcAft>
                <a:spcPts val="600"/>
              </a:spcAft>
              <a:buSzPct val="70000"/>
            </a:pPr>
            <a:r>
              <a:rPr lang="en-US" sz="900" dirty="0">
                <a:solidFill>
                  <a:schemeClr val="tx2"/>
                </a:solidFill>
                <a:effectLst/>
              </a:rPr>
              <a:t>Clarke, E. (2019) Cultural Diversity in Hospitality. Hotel &amp; Café Review, 4(3), pp. 28-34.</a:t>
            </a:r>
          </a:p>
          <a:p>
            <a:pPr>
              <a:lnSpc>
                <a:spcPct val="110000"/>
              </a:lnSpc>
              <a:spcAft>
                <a:spcPts val="600"/>
              </a:spcAft>
              <a:buSzPct val="70000"/>
            </a:pPr>
            <a:r>
              <a:rPr lang="en-US" sz="900" dirty="0">
                <a:solidFill>
                  <a:schemeClr val="tx2"/>
                </a:solidFill>
                <a:effectLst/>
              </a:rPr>
              <a:t>Harrison, A. (2019) Choosing the Right Legal Structure for Your Business. Business Strategy Journal, 6(3), pp. 23-29.</a:t>
            </a:r>
          </a:p>
          <a:p>
            <a:pPr>
              <a:lnSpc>
                <a:spcPct val="110000"/>
              </a:lnSpc>
              <a:spcAft>
                <a:spcPts val="600"/>
              </a:spcAft>
              <a:buSzPct val="70000"/>
            </a:pPr>
            <a:r>
              <a:rPr lang="en-US" sz="900" dirty="0">
                <a:solidFill>
                  <a:schemeClr val="tx2"/>
                </a:solidFill>
                <a:effectLst/>
              </a:rPr>
              <a:t>Johnson, L. (2020) Modern Cafés: Design, Ambiance, and Experience. Cafe Journal, 5(2), pp. 10-20.</a:t>
            </a:r>
          </a:p>
          <a:p>
            <a:pPr>
              <a:lnSpc>
                <a:spcPct val="110000"/>
              </a:lnSpc>
              <a:spcAft>
                <a:spcPts val="600"/>
              </a:spcAft>
              <a:buSzPct val="70000"/>
            </a:pPr>
            <a:r>
              <a:rPr lang="en-US" sz="900" dirty="0">
                <a:solidFill>
                  <a:schemeClr val="tx2"/>
                </a:solidFill>
                <a:effectLst/>
              </a:rPr>
              <a:t>Jones, M. (2020) LLP in the Modern Business Environment. Business Legalities Journal, 7(2), pp. 30-37.</a:t>
            </a:r>
          </a:p>
          <a:p>
            <a:pPr>
              <a:lnSpc>
                <a:spcPct val="110000"/>
              </a:lnSpc>
              <a:spcAft>
                <a:spcPts val="600"/>
              </a:spcAft>
              <a:buSzPct val="70000"/>
            </a:pPr>
            <a:r>
              <a:rPr lang="en-US" sz="900" dirty="0">
                <a:solidFill>
                  <a:schemeClr val="tx2"/>
                </a:solidFill>
                <a:effectLst/>
              </a:rPr>
              <a:t>Lewis, G. (2022) Branding in the Coffee Industry. Marketing Weekly, 10(2), pp. 14-20.</a:t>
            </a:r>
          </a:p>
          <a:p>
            <a:pPr>
              <a:lnSpc>
                <a:spcPct val="110000"/>
              </a:lnSpc>
              <a:spcAft>
                <a:spcPts val="600"/>
              </a:spcAft>
              <a:buSzPct val="70000"/>
            </a:pPr>
            <a:r>
              <a:rPr lang="en-US" sz="900" dirty="0">
                <a:solidFill>
                  <a:schemeClr val="tx2"/>
                </a:solidFill>
                <a:effectLst/>
              </a:rPr>
              <a:t>Peters, L. (2021) Benefits and Drawbacks of LLPs. Legal Review, 10(1), pp. 14-20.</a:t>
            </a:r>
          </a:p>
          <a:p>
            <a:pPr>
              <a:lnSpc>
                <a:spcPct val="110000"/>
              </a:lnSpc>
              <a:spcAft>
                <a:spcPts val="600"/>
              </a:spcAft>
              <a:buSzPct val="70000"/>
            </a:pPr>
            <a:r>
              <a:rPr lang="en-US" sz="900" dirty="0">
                <a:solidFill>
                  <a:schemeClr val="tx2"/>
                </a:solidFill>
                <a:effectLst/>
              </a:rPr>
              <a:t>Robinson, N. (2022) Navigating Business Compliance in the UK. UK Business Review, 9(1), pp. 55-60.</a:t>
            </a:r>
          </a:p>
          <a:p>
            <a:pPr>
              <a:lnSpc>
                <a:spcPct val="110000"/>
              </a:lnSpc>
              <a:spcAft>
                <a:spcPts val="600"/>
              </a:spcAft>
              <a:buSzPct val="70000"/>
            </a:pPr>
            <a:r>
              <a:rPr lang="en-US" sz="900" dirty="0">
                <a:solidFill>
                  <a:schemeClr val="tx2"/>
                </a:solidFill>
                <a:effectLst/>
              </a:rPr>
              <a:t>Smith, J. (2018) The Evolution of Birmingham: From Industry to Service. Birmingham University Press.</a:t>
            </a:r>
          </a:p>
          <a:p>
            <a:pPr>
              <a:lnSpc>
                <a:spcPct val="110000"/>
              </a:lnSpc>
              <a:spcAft>
                <a:spcPts val="600"/>
              </a:spcAft>
              <a:buSzPct val="70000"/>
            </a:pPr>
            <a:r>
              <a:rPr lang="en-US" sz="900" dirty="0">
                <a:solidFill>
                  <a:schemeClr val="tx2"/>
                </a:solidFill>
                <a:effectLst/>
              </a:rPr>
              <a:t>Thompson, S. (2021) The Impact of Brand Merchandise on Customer Loyalty. Marketing Review, 4(4), pp. 45-54.</a:t>
            </a:r>
          </a:p>
          <a:p>
            <a:pPr>
              <a:lnSpc>
                <a:spcPct val="110000"/>
              </a:lnSpc>
              <a:spcAft>
                <a:spcPts val="600"/>
              </a:spcAft>
              <a:buSzPct val="70000"/>
            </a:pPr>
            <a:r>
              <a:rPr lang="en-US" sz="900" dirty="0">
                <a:solidFill>
                  <a:schemeClr val="tx2"/>
                </a:solidFill>
                <a:effectLst/>
              </a:rPr>
              <a:t>Turner, R. (2021) The Role of the Founder in Startups. Entrepreneurship Journal, 12(1), pp. 5-12.</a:t>
            </a:r>
          </a:p>
          <a:p>
            <a:pPr>
              <a:lnSpc>
                <a:spcPct val="110000"/>
              </a:lnSpc>
              <a:spcAft>
                <a:spcPts val="600"/>
              </a:spcAft>
              <a:buSzPct val="70000"/>
            </a:pPr>
            <a:r>
              <a:rPr lang="en-US" sz="900" dirty="0">
                <a:solidFill>
                  <a:schemeClr val="tx2"/>
                </a:solidFill>
                <a:effectLst/>
              </a:rPr>
              <a:t>Walker, D. (2018) Tax Implications for Startups: LLP vs. Limited Companies. Tax Journal UK, 11(4), pp. 45-51.</a:t>
            </a:r>
          </a:p>
          <a:p>
            <a:pPr>
              <a:lnSpc>
                <a:spcPct val="110000"/>
              </a:lnSpc>
              <a:spcAft>
                <a:spcPts val="600"/>
              </a:spcAft>
              <a:buSzPct val="70000"/>
            </a:pPr>
            <a:r>
              <a:rPr lang="en-US" sz="900" dirty="0">
                <a:solidFill>
                  <a:schemeClr val="tx2"/>
                </a:solidFill>
                <a:effectLst/>
              </a:rPr>
              <a:t>Watson, T. (2021) Legalities in the UK Café Business. Legal Review UK, 9(4), pp. 65-70.</a:t>
            </a:r>
          </a:p>
          <a:p>
            <a:pPr>
              <a:lnSpc>
                <a:spcPct val="110000"/>
              </a:lnSpc>
              <a:spcAft>
                <a:spcPts val="600"/>
              </a:spcAft>
              <a:buSzPct val="70000"/>
            </a:pPr>
            <a:r>
              <a:rPr lang="en-US" sz="900" dirty="0">
                <a:solidFill>
                  <a:schemeClr val="tx2"/>
                </a:solidFill>
                <a:effectLst/>
              </a:rPr>
              <a:t>Williams, R. (2019) Ethical Coffee Sourcing and Sustainability. Coffee Times, 8(1), pp. 25-30.</a:t>
            </a:r>
          </a:p>
        </p:txBody>
      </p:sp>
    </p:spTree>
    <p:extLst>
      <p:ext uri="{BB962C8B-B14F-4D97-AF65-F5344CB8AC3E}">
        <p14:creationId xmlns:p14="http://schemas.microsoft.com/office/powerpoint/2010/main" val="3140437794"/>
      </p:ext>
    </p:extLst>
  </p:cSld>
  <p:clrMapOvr>
    <a:masterClrMapping/>
  </p:clrMapOvr>
</p:sld>
</file>

<file path=ppt/theme/theme1.xml><?xml version="1.0" encoding="utf-8"?>
<a:theme xmlns:a="http://schemas.openxmlformats.org/drawingml/2006/main" name="Vault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Custom 5">
      <a:majorFont>
        <a:latin typeface="Georgia Pro Light"/>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ultVTI" id="{144E1EB0-F9F9-4F8D-8264-A2820BA0C47A}" vid="{3A992A48-7697-4A22-A884-B4A11E62184D}"/>
    </a:ext>
  </a:extLst>
</a:theme>
</file>

<file path=docProps/app.xml><?xml version="1.0" encoding="utf-8"?>
<Properties xmlns="http://schemas.openxmlformats.org/officeDocument/2006/extended-properties" xmlns:vt="http://schemas.openxmlformats.org/officeDocument/2006/docPropsVTypes">
  <TotalTime>0</TotalTime>
  <Words>1453</Words>
  <Application>Microsoft Office PowerPoint</Application>
  <PresentationFormat>Widescreen</PresentationFormat>
  <Paragraphs>142</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Georgia Pro Light</vt:lpstr>
      <vt:lpstr>Symbol</vt:lpstr>
      <vt:lpstr>Times New Roman</vt:lpstr>
      <vt:lpstr>VaultVTI</vt:lpstr>
      <vt:lpstr>Birmingham Cafe</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Birmingham Cafe</dc:title>
  <dc:subject/>
  <dc:creator>TG</dc:creator>
  <cp:keywords/>
  <dc:description/>
  <cp:lastModifiedBy>Stefan Costache (2126833)</cp:lastModifiedBy>
  <cp:revision>4</cp:revision>
  <dcterms:created xsi:type="dcterms:W3CDTF">2023-10-30T19:19:42Z</dcterms:created>
  <dcterms:modified xsi:type="dcterms:W3CDTF">2023-11-16T22:48:22Z</dcterms:modified>
  <cp:category/>
</cp:coreProperties>
</file>