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33" r:id="rId3"/>
    <p:sldId id="334" r:id="rId4"/>
    <p:sldId id="343" r:id="rId5"/>
    <p:sldId id="344" r:id="rId6"/>
    <p:sldId id="377" r:id="rId7"/>
    <p:sldId id="378" r:id="rId8"/>
    <p:sldId id="379" r:id="rId9"/>
    <p:sldId id="380" r:id="rId10"/>
    <p:sldId id="381" r:id="rId11"/>
    <p:sldId id="342" r:id="rId12"/>
    <p:sldId id="340" r:id="rId13"/>
    <p:sldId id="336" r:id="rId14"/>
    <p:sldId id="337" r:id="rId15"/>
    <p:sldId id="338" r:id="rId16"/>
    <p:sldId id="339" r:id="rId17"/>
    <p:sldId id="33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C1EF74-8A0A-269E-A8D8-A76BEE17571D}" v="605" dt="2024-06-26T11:30:06.221"/>
    <p1510:client id="{E3145086-B506-21A8-1EEA-7990855DA986}" v="21" dt="2024-06-26T10:13:53.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2" d="100"/>
          <a:sy n="92" d="100"/>
        </p:scale>
        <p:origin x="102"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203C7-8420-4133-902F-E1BBD05695F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DC5E5F1-C991-4913-B6E1-BC02337B8659}">
      <dgm:prSet/>
      <dgm:spPr/>
      <dgm:t>
        <a:bodyPr/>
        <a:lstStyle/>
        <a:p>
          <a:r>
            <a:rPr lang="en-US" b="0" i="0" baseline="0"/>
            <a:t>A GP and district nurse visit the care home regularly to monitor residents with chronic conditions and update care plans with staff.</a:t>
          </a:r>
          <a:endParaRPr lang="en-US"/>
        </a:p>
      </dgm:t>
    </dgm:pt>
    <dgm:pt modelId="{169CC3DA-8CCF-4676-AB4E-C65BA929FF93}" type="parTrans" cxnId="{CA08E902-D3CF-4D7E-A2AE-3B89B0728D65}">
      <dgm:prSet/>
      <dgm:spPr/>
      <dgm:t>
        <a:bodyPr/>
        <a:lstStyle/>
        <a:p>
          <a:endParaRPr lang="en-US"/>
        </a:p>
      </dgm:t>
    </dgm:pt>
    <dgm:pt modelId="{ED35420F-8CCE-4A52-AF7B-8F17FD43D419}" type="sibTrans" cxnId="{CA08E902-D3CF-4D7E-A2AE-3B89B0728D65}">
      <dgm:prSet/>
      <dgm:spPr/>
      <dgm:t>
        <a:bodyPr/>
        <a:lstStyle/>
        <a:p>
          <a:endParaRPr lang="en-US"/>
        </a:p>
      </dgm:t>
    </dgm:pt>
    <dgm:pt modelId="{5F47A8E5-2C31-458B-9EC7-472AE5B617D5}">
      <dgm:prSet/>
      <dgm:spPr/>
      <dgm:t>
        <a:bodyPr/>
        <a:lstStyle/>
        <a:p>
          <a:r>
            <a:rPr lang="en-US" b="0" i="0" baseline="0"/>
            <a:t>A resident’s family members attend meetings with care home staff to review care plans and share insights about personal preferences and routines.</a:t>
          </a:r>
          <a:endParaRPr lang="en-US"/>
        </a:p>
      </dgm:t>
    </dgm:pt>
    <dgm:pt modelId="{DAB29ECD-54F7-4571-B570-370CF6AF3375}" type="parTrans" cxnId="{6928A12C-CCB8-41E1-A154-0C88C6CAD005}">
      <dgm:prSet/>
      <dgm:spPr/>
      <dgm:t>
        <a:bodyPr/>
        <a:lstStyle/>
        <a:p>
          <a:endParaRPr lang="en-US"/>
        </a:p>
      </dgm:t>
    </dgm:pt>
    <dgm:pt modelId="{AA9F16B3-57C1-4531-B0EC-6A8B863E3EC1}" type="sibTrans" cxnId="{6928A12C-CCB8-41E1-A154-0C88C6CAD005}">
      <dgm:prSet/>
      <dgm:spPr/>
      <dgm:t>
        <a:bodyPr/>
        <a:lstStyle/>
        <a:p>
          <a:endParaRPr lang="en-US"/>
        </a:p>
      </dgm:t>
    </dgm:pt>
    <dgm:pt modelId="{B02DD03E-125D-4A3F-96C4-75EC65CDB125}">
      <dgm:prSet/>
      <dgm:spPr/>
      <dgm:t>
        <a:bodyPr/>
        <a:lstStyle/>
        <a:p>
          <a:r>
            <a:rPr lang="en-US" b="0" i="0" baseline="0"/>
            <a:t>The care home works with a local physiotherapy team to support a resident’s rehabilitation after surgery.</a:t>
          </a:r>
          <a:endParaRPr lang="en-US"/>
        </a:p>
      </dgm:t>
    </dgm:pt>
    <dgm:pt modelId="{945E980B-9310-4F8C-AB4E-CE266C6F3F37}" type="parTrans" cxnId="{8D1C1BC3-524D-4AFD-8765-9547E174AEE7}">
      <dgm:prSet/>
      <dgm:spPr/>
      <dgm:t>
        <a:bodyPr/>
        <a:lstStyle/>
        <a:p>
          <a:endParaRPr lang="en-US"/>
        </a:p>
      </dgm:t>
    </dgm:pt>
    <dgm:pt modelId="{E47C1817-ADE9-439F-9934-C601F07347F6}" type="sibTrans" cxnId="{8D1C1BC3-524D-4AFD-8765-9547E174AEE7}">
      <dgm:prSet/>
      <dgm:spPr/>
      <dgm:t>
        <a:bodyPr/>
        <a:lstStyle/>
        <a:p>
          <a:endParaRPr lang="en-US"/>
        </a:p>
      </dgm:t>
    </dgm:pt>
    <dgm:pt modelId="{E34DAD74-D884-43F9-8FD0-85543257F3AF}">
      <dgm:prSet/>
      <dgm:spPr/>
      <dgm:t>
        <a:bodyPr/>
        <a:lstStyle/>
        <a:p>
          <a:r>
            <a:rPr lang="en-US" b="0" i="0" baseline="0"/>
            <a:t>A social worker collaborates with care staff to assess a resident’s financial eligibility for funding support.</a:t>
          </a:r>
          <a:endParaRPr lang="en-US"/>
        </a:p>
      </dgm:t>
    </dgm:pt>
    <dgm:pt modelId="{ED378934-B2B5-405D-ADFB-4C2C513D385B}" type="parTrans" cxnId="{8522B6F5-8D8E-45D0-9832-1CE58B967169}">
      <dgm:prSet/>
      <dgm:spPr/>
      <dgm:t>
        <a:bodyPr/>
        <a:lstStyle/>
        <a:p>
          <a:endParaRPr lang="en-US"/>
        </a:p>
      </dgm:t>
    </dgm:pt>
    <dgm:pt modelId="{678624B1-9EAB-41D7-BD6B-6B4C081D14E2}" type="sibTrans" cxnId="{8522B6F5-8D8E-45D0-9832-1CE58B967169}">
      <dgm:prSet/>
      <dgm:spPr/>
      <dgm:t>
        <a:bodyPr/>
        <a:lstStyle/>
        <a:p>
          <a:endParaRPr lang="en-US"/>
        </a:p>
      </dgm:t>
    </dgm:pt>
    <dgm:pt modelId="{772F4E83-F00F-4995-ADCD-885B7C493B2C}">
      <dgm:prSet/>
      <dgm:spPr/>
      <dgm:t>
        <a:bodyPr/>
        <a:lstStyle/>
        <a:p>
          <a:r>
            <a:rPr lang="en-US" b="0" i="0" baseline="0"/>
            <a:t>The care home partners with a local pharmacy to manage and deliver residents’ medication and conduct regular medication reviews.</a:t>
          </a:r>
          <a:endParaRPr lang="en-US"/>
        </a:p>
      </dgm:t>
    </dgm:pt>
    <dgm:pt modelId="{9337132A-A672-41A7-8DE6-7F6523232AF7}" type="parTrans" cxnId="{0AF45293-79F4-4DE4-AC62-7EB70E1819B1}">
      <dgm:prSet/>
      <dgm:spPr/>
      <dgm:t>
        <a:bodyPr/>
        <a:lstStyle/>
        <a:p>
          <a:endParaRPr lang="en-US"/>
        </a:p>
      </dgm:t>
    </dgm:pt>
    <dgm:pt modelId="{D8E923D4-078C-4BBE-A10E-6BC8B0463022}" type="sibTrans" cxnId="{0AF45293-79F4-4DE4-AC62-7EB70E1819B1}">
      <dgm:prSet/>
      <dgm:spPr/>
      <dgm:t>
        <a:bodyPr/>
        <a:lstStyle/>
        <a:p>
          <a:endParaRPr lang="en-US"/>
        </a:p>
      </dgm:t>
    </dgm:pt>
    <dgm:pt modelId="{A79E5827-A88C-4FD2-8CDA-4ECEC30E0AC1}">
      <dgm:prSet/>
      <dgm:spPr/>
      <dgm:t>
        <a:bodyPr/>
        <a:lstStyle/>
        <a:p>
          <a:r>
            <a:rPr lang="en-US" b="0" i="0" baseline="0"/>
            <a:t>Staff receive dementia training from the Alzheimer’s Society to improve care for residents with dementia.</a:t>
          </a:r>
          <a:endParaRPr lang="en-US"/>
        </a:p>
      </dgm:t>
    </dgm:pt>
    <dgm:pt modelId="{FBF7CC3B-1CB8-47A9-834B-D9CB1CD5D6CA}" type="parTrans" cxnId="{0412F77D-49B2-4C8C-B47D-6683B35EB987}">
      <dgm:prSet/>
      <dgm:spPr/>
      <dgm:t>
        <a:bodyPr/>
        <a:lstStyle/>
        <a:p>
          <a:endParaRPr lang="en-US"/>
        </a:p>
      </dgm:t>
    </dgm:pt>
    <dgm:pt modelId="{092D5F6F-D28E-4DE4-9BF7-E61E8A7C6DC1}" type="sibTrans" cxnId="{0412F77D-49B2-4C8C-B47D-6683B35EB987}">
      <dgm:prSet/>
      <dgm:spPr/>
      <dgm:t>
        <a:bodyPr/>
        <a:lstStyle/>
        <a:p>
          <a:endParaRPr lang="en-US"/>
        </a:p>
      </dgm:t>
    </dgm:pt>
    <dgm:pt modelId="{15304E3A-6CD3-4B1F-83C1-AF06F6B403A9}">
      <dgm:prSet/>
      <dgm:spPr/>
      <dgm:t>
        <a:bodyPr/>
        <a:lstStyle/>
        <a:p>
          <a:r>
            <a:rPr lang="en-US" b="0" i="0" baseline="0" dirty="0"/>
            <a:t>A mental health nurse from the Community Mental Health Team (CMHT) visits monthly to support residents with depression and anxiety.</a:t>
          </a:r>
          <a:endParaRPr lang="en-US" dirty="0"/>
        </a:p>
      </dgm:t>
    </dgm:pt>
    <dgm:pt modelId="{F9803F24-0807-4476-99AD-7D66F85CAE0C}" type="parTrans" cxnId="{20832656-A05C-424E-9399-1628FD8B7988}">
      <dgm:prSet/>
      <dgm:spPr/>
      <dgm:t>
        <a:bodyPr/>
        <a:lstStyle/>
        <a:p>
          <a:endParaRPr lang="en-US"/>
        </a:p>
      </dgm:t>
    </dgm:pt>
    <dgm:pt modelId="{D02FBC98-81B4-4A30-836E-D5D39C3130AC}" type="sibTrans" cxnId="{20832656-A05C-424E-9399-1628FD8B7988}">
      <dgm:prSet/>
      <dgm:spPr/>
      <dgm:t>
        <a:bodyPr/>
        <a:lstStyle/>
        <a:p>
          <a:endParaRPr lang="en-US"/>
        </a:p>
      </dgm:t>
    </dgm:pt>
    <dgm:pt modelId="{C86917A5-EC7F-48A5-B542-142542C8339F}">
      <dgm:prSet/>
      <dgm:spPr/>
      <dgm:t>
        <a:bodyPr/>
        <a:lstStyle/>
        <a:p>
          <a:r>
            <a:rPr lang="en-US" b="0" i="0" baseline="0"/>
            <a:t>A local hospice team works with care home staff to provide end-of-life care and emotional support to residents and their families.</a:t>
          </a:r>
          <a:endParaRPr lang="en-US"/>
        </a:p>
      </dgm:t>
    </dgm:pt>
    <dgm:pt modelId="{1AE65317-B6A4-4389-B8B7-F952CF395DA1}" type="parTrans" cxnId="{89B5E2CF-BA1B-486C-A82C-8E54419BAE6D}">
      <dgm:prSet/>
      <dgm:spPr/>
      <dgm:t>
        <a:bodyPr/>
        <a:lstStyle/>
        <a:p>
          <a:endParaRPr lang="en-US"/>
        </a:p>
      </dgm:t>
    </dgm:pt>
    <dgm:pt modelId="{123FD65C-6801-4D8C-AAEB-5EFBBA669197}" type="sibTrans" cxnId="{89B5E2CF-BA1B-486C-A82C-8E54419BAE6D}">
      <dgm:prSet/>
      <dgm:spPr/>
      <dgm:t>
        <a:bodyPr/>
        <a:lstStyle/>
        <a:p>
          <a:endParaRPr lang="en-US"/>
        </a:p>
      </dgm:t>
    </dgm:pt>
    <dgm:pt modelId="{B437D2D8-B0FE-4327-9355-F29185F86DB1}">
      <dgm:prSet/>
      <dgm:spPr/>
      <dgm:t>
        <a:bodyPr/>
        <a:lstStyle/>
        <a:p>
          <a:r>
            <a:rPr lang="en-US" b="0" i="0" baseline="0" dirty="0"/>
            <a:t>Hospital discharge planners coordinate with the care home to ensure a safe and smooth transition for a resident returning after a hospital stay.</a:t>
          </a:r>
          <a:endParaRPr lang="en-US" dirty="0"/>
        </a:p>
      </dgm:t>
    </dgm:pt>
    <dgm:pt modelId="{65A3F0A5-1C1E-4A1F-8677-1304CF563468}" type="parTrans" cxnId="{F3E4AD65-F46D-47EE-AAF4-F007D3FF8A5F}">
      <dgm:prSet/>
      <dgm:spPr/>
      <dgm:t>
        <a:bodyPr/>
        <a:lstStyle/>
        <a:p>
          <a:endParaRPr lang="en-US"/>
        </a:p>
      </dgm:t>
    </dgm:pt>
    <dgm:pt modelId="{FA2613D3-4B84-4D88-B443-91A392BB7633}" type="sibTrans" cxnId="{F3E4AD65-F46D-47EE-AAF4-F007D3FF8A5F}">
      <dgm:prSet/>
      <dgm:spPr/>
      <dgm:t>
        <a:bodyPr/>
        <a:lstStyle/>
        <a:p>
          <a:endParaRPr lang="en-US"/>
        </a:p>
      </dgm:t>
    </dgm:pt>
    <dgm:pt modelId="{A4D0B3BD-7D81-4AAE-9CB8-E650A048C776}" type="pres">
      <dgm:prSet presAssocID="{7D6203C7-8420-4133-902F-E1BBD05695F4}" presName="linear" presStyleCnt="0">
        <dgm:presLayoutVars>
          <dgm:animLvl val="lvl"/>
          <dgm:resizeHandles val="exact"/>
        </dgm:presLayoutVars>
      </dgm:prSet>
      <dgm:spPr/>
    </dgm:pt>
    <dgm:pt modelId="{D3AC8308-6949-453A-864E-114F815F6FF3}" type="pres">
      <dgm:prSet presAssocID="{CDC5E5F1-C991-4913-B6E1-BC02337B8659}" presName="parentText" presStyleLbl="node1" presStyleIdx="0" presStyleCnt="9">
        <dgm:presLayoutVars>
          <dgm:chMax val="0"/>
          <dgm:bulletEnabled val="1"/>
        </dgm:presLayoutVars>
      </dgm:prSet>
      <dgm:spPr/>
    </dgm:pt>
    <dgm:pt modelId="{A32F0F72-9D12-4088-9106-A4BDA8B6E42E}" type="pres">
      <dgm:prSet presAssocID="{ED35420F-8CCE-4A52-AF7B-8F17FD43D419}" presName="spacer" presStyleCnt="0"/>
      <dgm:spPr/>
    </dgm:pt>
    <dgm:pt modelId="{FD148516-AB4E-46B3-BEFB-59A33AC0A213}" type="pres">
      <dgm:prSet presAssocID="{5F47A8E5-2C31-458B-9EC7-472AE5B617D5}" presName="parentText" presStyleLbl="node1" presStyleIdx="1" presStyleCnt="9">
        <dgm:presLayoutVars>
          <dgm:chMax val="0"/>
          <dgm:bulletEnabled val="1"/>
        </dgm:presLayoutVars>
      </dgm:prSet>
      <dgm:spPr/>
    </dgm:pt>
    <dgm:pt modelId="{EFACC29C-6157-47E9-BA2F-1EE16CEFDDF9}" type="pres">
      <dgm:prSet presAssocID="{AA9F16B3-57C1-4531-B0EC-6A8B863E3EC1}" presName="spacer" presStyleCnt="0"/>
      <dgm:spPr/>
    </dgm:pt>
    <dgm:pt modelId="{EA620CBB-853B-4960-8C12-492DE6E80F53}" type="pres">
      <dgm:prSet presAssocID="{B02DD03E-125D-4A3F-96C4-75EC65CDB125}" presName="parentText" presStyleLbl="node1" presStyleIdx="2" presStyleCnt="9">
        <dgm:presLayoutVars>
          <dgm:chMax val="0"/>
          <dgm:bulletEnabled val="1"/>
        </dgm:presLayoutVars>
      </dgm:prSet>
      <dgm:spPr/>
    </dgm:pt>
    <dgm:pt modelId="{903B202E-93E9-412C-8D72-192B011AD226}" type="pres">
      <dgm:prSet presAssocID="{E47C1817-ADE9-439F-9934-C601F07347F6}" presName="spacer" presStyleCnt="0"/>
      <dgm:spPr/>
    </dgm:pt>
    <dgm:pt modelId="{DF36BADD-0C13-4575-814F-D1E4007D0D7C}" type="pres">
      <dgm:prSet presAssocID="{E34DAD74-D884-43F9-8FD0-85543257F3AF}" presName="parentText" presStyleLbl="node1" presStyleIdx="3" presStyleCnt="9">
        <dgm:presLayoutVars>
          <dgm:chMax val="0"/>
          <dgm:bulletEnabled val="1"/>
        </dgm:presLayoutVars>
      </dgm:prSet>
      <dgm:spPr/>
    </dgm:pt>
    <dgm:pt modelId="{4222F62E-8B62-454D-9986-A47245B29276}" type="pres">
      <dgm:prSet presAssocID="{678624B1-9EAB-41D7-BD6B-6B4C081D14E2}" presName="spacer" presStyleCnt="0"/>
      <dgm:spPr/>
    </dgm:pt>
    <dgm:pt modelId="{5F123FDE-D95A-422B-8563-6AAE64BBD2F1}" type="pres">
      <dgm:prSet presAssocID="{772F4E83-F00F-4995-ADCD-885B7C493B2C}" presName="parentText" presStyleLbl="node1" presStyleIdx="4" presStyleCnt="9">
        <dgm:presLayoutVars>
          <dgm:chMax val="0"/>
          <dgm:bulletEnabled val="1"/>
        </dgm:presLayoutVars>
      </dgm:prSet>
      <dgm:spPr/>
    </dgm:pt>
    <dgm:pt modelId="{C59AA62E-FFED-4041-9BB6-29DBE373EB00}" type="pres">
      <dgm:prSet presAssocID="{D8E923D4-078C-4BBE-A10E-6BC8B0463022}" presName="spacer" presStyleCnt="0"/>
      <dgm:spPr/>
    </dgm:pt>
    <dgm:pt modelId="{9A3FD2B4-1222-487A-A21A-C662509632A2}" type="pres">
      <dgm:prSet presAssocID="{A79E5827-A88C-4FD2-8CDA-4ECEC30E0AC1}" presName="parentText" presStyleLbl="node1" presStyleIdx="5" presStyleCnt="9">
        <dgm:presLayoutVars>
          <dgm:chMax val="0"/>
          <dgm:bulletEnabled val="1"/>
        </dgm:presLayoutVars>
      </dgm:prSet>
      <dgm:spPr/>
    </dgm:pt>
    <dgm:pt modelId="{4E055E32-FF8F-4D10-9910-96E58644234C}" type="pres">
      <dgm:prSet presAssocID="{092D5F6F-D28E-4DE4-9BF7-E61E8A7C6DC1}" presName="spacer" presStyleCnt="0"/>
      <dgm:spPr/>
    </dgm:pt>
    <dgm:pt modelId="{E208217B-50D9-40B3-93DA-DC10713DF485}" type="pres">
      <dgm:prSet presAssocID="{15304E3A-6CD3-4B1F-83C1-AF06F6B403A9}" presName="parentText" presStyleLbl="node1" presStyleIdx="6" presStyleCnt="9">
        <dgm:presLayoutVars>
          <dgm:chMax val="0"/>
          <dgm:bulletEnabled val="1"/>
        </dgm:presLayoutVars>
      </dgm:prSet>
      <dgm:spPr/>
    </dgm:pt>
    <dgm:pt modelId="{79F3A478-5D22-409E-8671-E5AC41901CD5}" type="pres">
      <dgm:prSet presAssocID="{D02FBC98-81B4-4A30-836E-D5D39C3130AC}" presName="spacer" presStyleCnt="0"/>
      <dgm:spPr/>
    </dgm:pt>
    <dgm:pt modelId="{FF5CF4C9-6FA5-4472-AC19-DFFCD94CB194}" type="pres">
      <dgm:prSet presAssocID="{C86917A5-EC7F-48A5-B542-142542C8339F}" presName="parentText" presStyleLbl="node1" presStyleIdx="7" presStyleCnt="9">
        <dgm:presLayoutVars>
          <dgm:chMax val="0"/>
          <dgm:bulletEnabled val="1"/>
        </dgm:presLayoutVars>
      </dgm:prSet>
      <dgm:spPr/>
    </dgm:pt>
    <dgm:pt modelId="{0897700C-FFB5-4668-9D27-9F0F1413BCA7}" type="pres">
      <dgm:prSet presAssocID="{123FD65C-6801-4D8C-AAEB-5EFBBA669197}" presName="spacer" presStyleCnt="0"/>
      <dgm:spPr/>
    </dgm:pt>
    <dgm:pt modelId="{F7749FB7-2301-4BAB-BAB9-588732CDB878}" type="pres">
      <dgm:prSet presAssocID="{B437D2D8-B0FE-4327-9355-F29185F86DB1}" presName="parentText" presStyleLbl="node1" presStyleIdx="8" presStyleCnt="9">
        <dgm:presLayoutVars>
          <dgm:chMax val="0"/>
          <dgm:bulletEnabled val="1"/>
        </dgm:presLayoutVars>
      </dgm:prSet>
      <dgm:spPr/>
    </dgm:pt>
  </dgm:ptLst>
  <dgm:cxnLst>
    <dgm:cxn modelId="{CA08E902-D3CF-4D7E-A2AE-3B89B0728D65}" srcId="{7D6203C7-8420-4133-902F-E1BBD05695F4}" destId="{CDC5E5F1-C991-4913-B6E1-BC02337B8659}" srcOrd="0" destOrd="0" parTransId="{169CC3DA-8CCF-4676-AB4E-C65BA929FF93}" sibTransId="{ED35420F-8CCE-4A52-AF7B-8F17FD43D419}"/>
    <dgm:cxn modelId="{377D7A1F-819B-48BA-85DD-C96132D82918}" type="presOf" srcId="{A79E5827-A88C-4FD2-8CDA-4ECEC30E0AC1}" destId="{9A3FD2B4-1222-487A-A21A-C662509632A2}" srcOrd="0" destOrd="0" presId="urn:microsoft.com/office/officeart/2005/8/layout/vList2"/>
    <dgm:cxn modelId="{24A8CF25-D69D-4591-9E3D-F0B141C251CF}" type="presOf" srcId="{772F4E83-F00F-4995-ADCD-885B7C493B2C}" destId="{5F123FDE-D95A-422B-8563-6AAE64BBD2F1}" srcOrd="0" destOrd="0" presId="urn:microsoft.com/office/officeart/2005/8/layout/vList2"/>
    <dgm:cxn modelId="{6928A12C-CCB8-41E1-A154-0C88C6CAD005}" srcId="{7D6203C7-8420-4133-902F-E1BBD05695F4}" destId="{5F47A8E5-2C31-458B-9EC7-472AE5B617D5}" srcOrd="1" destOrd="0" parTransId="{DAB29ECD-54F7-4571-B570-370CF6AF3375}" sibTransId="{AA9F16B3-57C1-4531-B0EC-6A8B863E3EC1}"/>
    <dgm:cxn modelId="{C3493D65-712F-4ED0-BEC5-0086D101664F}" type="presOf" srcId="{5F47A8E5-2C31-458B-9EC7-472AE5B617D5}" destId="{FD148516-AB4E-46B3-BEFB-59A33AC0A213}" srcOrd="0" destOrd="0" presId="urn:microsoft.com/office/officeart/2005/8/layout/vList2"/>
    <dgm:cxn modelId="{F3E4AD65-F46D-47EE-AAF4-F007D3FF8A5F}" srcId="{7D6203C7-8420-4133-902F-E1BBD05695F4}" destId="{B437D2D8-B0FE-4327-9355-F29185F86DB1}" srcOrd="8" destOrd="0" parTransId="{65A3F0A5-1C1E-4A1F-8677-1304CF563468}" sibTransId="{FA2613D3-4B84-4D88-B443-91A392BB7633}"/>
    <dgm:cxn modelId="{20832656-A05C-424E-9399-1628FD8B7988}" srcId="{7D6203C7-8420-4133-902F-E1BBD05695F4}" destId="{15304E3A-6CD3-4B1F-83C1-AF06F6B403A9}" srcOrd="6" destOrd="0" parTransId="{F9803F24-0807-4476-99AD-7D66F85CAE0C}" sibTransId="{D02FBC98-81B4-4A30-836E-D5D39C3130AC}"/>
    <dgm:cxn modelId="{6A8CA87A-5517-4808-B74C-44AF2B8BF2A6}" type="presOf" srcId="{C86917A5-EC7F-48A5-B542-142542C8339F}" destId="{FF5CF4C9-6FA5-4472-AC19-DFFCD94CB194}" srcOrd="0" destOrd="0" presId="urn:microsoft.com/office/officeart/2005/8/layout/vList2"/>
    <dgm:cxn modelId="{0412F77D-49B2-4C8C-B47D-6683B35EB987}" srcId="{7D6203C7-8420-4133-902F-E1BBD05695F4}" destId="{A79E5827-A88C-4FD2-8CDA-4ECEC30E0AC1}" srcOrd="5" destOrd="0" parTransId="{FBF7CC3B-1CB8-47A9-834B-D9CB1CD5D6CA}" sibTransId="{092D5F6F-D28E-4DE4-9BF7-E61E8A7C6DC1}"/>
    <dgm:cxn modelId="{D5BF137F-41CB-4671-AE65-826E6D821C40}" type="presOf" srcId="{15304E3A-6CD3-4B1F-83C1-AF06F6B403A9}" destId="{E208217B-50D9-40B3-93DA-DC10713DF485}" srcOrd="0" destOrd="0" presId="urn:microsoft.com/office/officeart/2005/8/layout/vList2"/>
    <dgm:cxn modelId="{0B536D92-7A8D-4E1A-BC0D-C6145957055A}" type="presOf" srcId="{B437D2D8-B0FE-4327-9355-F29185F86DB1}" destId="{F7749FB7-2301-4BAB-BAB9-588732CDB878}" srcOrd="0" destOrd="0" presId="urn:microsoft.com/office/officeart/2005/8/layout/vList2"/>
    <dgm:cxn modelId="{0AF45293-79F4-4DE4-AC62-7EB70E1819B1}" srcId="{7D6203C7-8420-4133-902F-E1BBD05695F4}" destId="{772F4E83-F00F-4995-ADCD-885B7C493B2C}" srcOrd="4" destOrd="0" parTransId="{9337132A-A672-41A7-8DE6-7F6523232AF7}" sibTransId="{D8E923D4-078C-4BBE-A10E-6BC8B0463022}"/>
    <dgm:cxn modelId="{4DC100C2-856B-4061-B79F-63954503FA66}" type="presOf" srcId="{E34DAD74-D884-43F9-8FD0-85543257F3AF}" destId="{DF36BADD-0C13-4575-814F-D1E4007D0D7C}" srcOrd="0" destOrd="0" presId="urn:microsoft.com/office/officeart/2005/8/layout/vList2"/>
    <dgm:cxn modelId="{8D1C1BC3-524D-4AFD-8765-9547E174AEE7}" srcId="{7D6203C7-8420-4133-902F-E1BBD05695F4}" destId="{B02DD03E-125D-4A3F-96C4-75EC65CDB125}" srcOrd="2" destOrd="0" parTransId="{945E980B-9310-4F8C-AB4E-CE266C6F3F37}" sibTransId="{E47C1817-ADE9-439F-9934-C601F07347F6}"/>
    <dgm:cxn modelId="{84B173C8-4F5A-410F-AC41-A6753079D689}" type="presOf" srcId="{CDC5E5F1-C991-4913-B6E1-BC02337B8659}" destId="{D3AC8308-6949-453A-864E-114F815F6FF3}" srcOrd="0" destOrd="0" presId="urn:microsoft.com/office/officeart/2005/8/layout/vList2"/>
    <dgm:cxn modelId="{0D45F7CA-0BFC-44CB-A73E-83D6F1C34912}" type="presOf" srcId="{7D6203C7-8420-4133-902F-E1BBD05695F4}" destId="{A4D0B3BD-7D81-4AAE-9CB8-E650A048C776}" srcOrd="0" destOrd="0" presId="urn:microsoft.com/office/officeart/2005/8/layout/vList2"/>
    <dgm:cxn modelId="{89B5E2CF-BA1B-486C-A82C-8E54419BAE6D}" srcId="{7D6203C7-8420-4133-902F-E1BBD05695F4}" destId="{C86917A5-EC7F-48A5-B542-142542C8339F}" srcOrd="7" destOrd="0" parTransId="{1AE65317-B6A4-4389-B8B7-F952CF395DA1}" sibTransId="{123FD65C-6801-4D8C-AAEB-5EFBBA669197}"/>
    <dgm:cxn modelId="{8522B6F5-8D8E-45D0-9832-1CE58B967169}" srcId="{7D6203C7-8420-4133-902F-E1BBD05695F4}" destId="{E34DAD74-D884-43F9-8FD0-85543257F3AF}" srcOrd="3" destOrd="0" parTransId="{ED378934-B2B5-405D-ADFB-4C2C513D385B}" sibTransId="{678624B1-9EAB-41D7-BD6B-6B4C081D14E2}"/>
    <dgm:cxn modelId="{403A3FFA-1D92-469F-A5ED-A932B7A7C8DA}" type="presOf" srcId="{B02DD03E-125D-4A3F-96C4-75EC65CDB125}" destId="{EA620CBB-853B-4960-8C12-492DE6E80F53}" srcOrd="0" destOrd="0" presId="urn:microsoft.com/office/officeart/2005/8/layout/vList2"/>
    <dgm:cxn modelId="{B0804AC9-B296-42D5-B97E-4CDEC5B87E22}" type="presParOf" srcId="{A4D0B3BD-7D81-4AAE-9CB8-E650A048C776}" destId="{D3AC8308-6949-453A-864E-114F815F6FF3}" srcOrd="0" destOrd="0" presId="urn:microsoft.com/office/officeart/2005/8/layout/vList2"/>
    <dgm:cxn modelId="{FABD7129-8658-4841-9D6E-75C46B28DF5B}" type="presParOf" srcId="{A4D0B3BD-7D81-4AAE-9CB8-E650A048C776}" destId="{A32F0F72-9D12-4088-9106-A4BDA8B6E42E}" srcOrd="1" destOrd="0" presId="urn:microsoft.com/office/officeart/2005/8/layout/vList2"/>
    <dgm:cxn modelId="{731DB723-3395-43B6-B044-A97290D065C4}" type="presParOf" srcId="{A4D0B3BD-7D81-4AAE-9CB8-E650A048C776}" destId="{FD148516-AB4E-46B3-BEFB-59A33AC0A213}" srcOrd="2" destOrd="0" presId="urn:microsoft.com/office/officeart/2005/8/layout/vList2"/>
    <dgm:cxn modelId="{9B9D8C2C-6075-453B-94CE-3C3C08BBA8B4}" type="presParOf" srcId="{A4D0B3BD-7D81-4AAE-9CB8-E650A048C776}" destId="{EFACC29C-6157-47E9-BA2F-1EE16CEFDDF9}" srcOrd="3" destOrd="0" presId="urn:microsoft.com/office/officeart/2005/8/layout/vList2"/>
    <dgm:cxn modelId="{DB63306A-A95F-4428-8CAA-836DD00FA444}" type="presParOf" srcId="{A4D0B3BD-7D81-4AAE-9CB8-E650A048C776}" destId="{EA620CBB-853B-4960-8C12-492DE6E80F53}" srcOrd="4" destOrd="0" presId="urn:microsoft.com/office/officeart/2005/8/layout/vList2"/>
    <dgm:cxn modelId="{CF691418-B1BA-43B3-A7A0-6719B9F91D16}" type="presParOf" srcId="{A4D0B3BD-7D81-4AAE-9CB8-E650A048C776}" destId="{903B202E-93E9-412C-8D72-192B011AD226}" srcOrd="5" destOrd="0" presId="urn:microsoft.com/office/officeart/2005/8/layout/vList2"/>
    <dgm:cxn modelId="{65B8008E-9B71-4609-AAAC-38BD35CA4ABB}" type="presParOf" srcId="{A4D0B3BD-7D81-4AAE-9CB8-E650A048C776}" destId="{DF36BADD-0C13-4575-814F-D1E4007D0D7C}" srcOrd="6" destOrd="0" presId="urn:microsoft.com/office/officeart/2005/8/layout/vList2"/>
    <dgm:cxn modelId="{460815D7-EEFC-4C44-8A72-3B027008565E}" type="presParOf" srcId="{A4D0B3BD-7D81-4AAE-9CB8-E650A048C776}" destId="{4222F62E-8B62-454D-9986-A47245B29276}" srcOrd="7" destOrd="0" presId="urn:microsoft.com/office/officeart/2005/8/layout/vList2"/>
    <dgm:cxn modelId="{BBE8310A-6451-41B6-B404-CD4593F35E54}" type="presParOf" srcId="{A4D0B3BD-7D81-4AAE-9CB8-E650A048C776}" destId="{5F123FDE-D95A-422B-8563-6AAE64BBD2F1}" srcOrd="8" destOrd="0" presId="urn:microsoft.com/office/officeart/2005/8/layout/vList2"/>
    <dgm:cxn modelId="{7E998CAE-EA4E-47E9-8873-9AE87815116B}" type="presParOf" srcId="{A4D0B3BD-7D81-4AAE-9CB8-E650A048C776}" destId="{C59AA62E-FFED-4041-9BB6-29DBE373EB00}" srcOrd="9" destOrd="0" presId="urn:microsoft.com/office/officeart/2005/8/layout/vList2"/>
    <dgm:cxn modelId="{B306B965-FB4E-4A71-B7C7-74BE7E5BB8D9}" type="presParOf" srcId="{A4D0B3BD-7D81-4AAE-9CB8-E650A048C776}" destId="{9A3FD2B4-1222-487A-A21A-C662509632A2}" srcOrd="10" destOrd="0" presId="urn:microsoft.com/office/officeart/2005/8/layout/vList2"/>
    <dgm:cxn modelId="{9613DDEC-91CC-4473-BE38-69210742DD74}" type="presParOf" srcId="{A4D0B3BD-7D81-4AAE-9CB8-E650A048C776}" destId="{4E055E32-FF8F-4D10-9910-96E58644234C}" srcOrd="11" destOrd="0" presId="urn:microsoft.com/office/officeart/2005/8/layout/vList2"/>
    <dgm:cxn modelId="{2A0AAA05-1944-438F-ABBA-29E38576E42E}" type="presParOf" srcId="{A4D0B3BD-7D81-4AAE-9CB8-E650A048C776}" destId="{E208217B-50D9-40B3-93DA-DC10713DF485}" srcOrd="12" destOrd="0" presId="urn:microsoft.com/office/officeart/2005/8/layout/vList2"/>
    <dgm:cxn modelId="{3C8D343A-7B0B-4D07-88F4-387A34F95197}" type="presParOf" srcId="{A4D0B3BD-7D81-4AAE-9CB8-E650A048C776}" destId="{79F3A478-5D22-409E-8671-E5AC41901CD5}" srcOrd="13" destOrd="0" presId="urn:microsoft.com/office/officeart/2005/8/layout/vList2"/>
    <dgm:cxn modelId="{B54AF0C8-6D4B-4F65-869D-1123B1A72488}" type="presParOf" srcId="{A4D0B3BD-7D81-4AAE-9CB8-E650A048C776}" destId="{FF5CF4C9-6FA5-4472-AC19-DFFCD94CB194}" srcOrd="14" destOrd="0" presId="urn:microsoft.com/office/officeart/2005/8/layout/vList2"/>
    <dgm:cxn modelId="{EB6B7746-9910-41D7-8654-82BC3EBF1F09}" type="presParOf" srcId="{A4D0B3BD-7D81-4AAE-9CB8-E650A048C776}" destId="{0897700C-FFB5-4668-9D27-9F0F1413BCA7}" srcOrd="15" destOrd="0" presId="urn:microsoft.com/office/officeart/2005/8/layout/vList2"/>
    <dgm:cxn modelId="{AD3A8A6C-B36D-4D37-AA90-634C6DA6E1BE}" type="presParOf" srcId="{A4D0B3BD-7D81-4AAE-9CB8-E650A048C776}" destId="{F7749FB7-2301-4BAB-BAB9-588732CDB878}"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C8308-6949-453A-864E-114F815F6FF3}">
      <dsp:nvSpPr>
        <dsp:cNvPr id="0" name=""/>
        <dsp:cNvSpPr/>
      </dsp:nvSpPr>
      <dsp:spPr>
        <a:xfrm>
          <a:off x="0" y="38097"/>
          <a:ext cx="10981765" cy="59889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A GP and district nurse visit the care home regularly to monitor residents with chronic conditions and update care plans with staff.</a:t>
          </a:r>
          <a:endParaRPr lang="en-US" sz="1500" kern="1200"/>
        </a:p>
      </dsp:txBody>
      <dsp:txXfrm>
        <a:off x="29236" y="67333"/>
        <a:ext cx="10923293" cy="540421"/>
      </dsp:txXfrm>
    </dsp:sp>
    <dsp:sp modelId="{FD148516-AB4E-46B3-BEFB-59A33AC0A213}">
      <dsp:nvSpPr>
        <dsp:cNvPr id="0" name=""/>
        <dsp:cNvSpPr/>
      </dsp:nvSpPr>
      <dsp:spPr>
        <a:xfrm>
          <a:off x="0" y="680190"/>
          <a:ext cx="10981765" cy="59889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A resident’s family members attend meetings with care home staff to review care plans and share insights about personal preferences and routines.</a:t>
          </a:r>
          <a:endParaRPr lang="en-US" sz="1500" kern="1200"/>
        </a:p>
      </dsp:txBody>
      <dsp:txXfrm>
        <a:off x="29236" y="709426"/>
        <a:ext cx="10923293" cy="540421"/>
      </dsp:txXfrm>
    </dsp:sp>
    <dsp:sp modelId="{EA620CBB-853B-4960-8C12-492DE6E80F53}">
      <dsp:nvSpPr>
        <dsp:cNvPr id="0" name=""/>
        <dsp:cNvSpPr/>
      </dsp:nvSpPr>
      <dsp:spPr>
        <a:xfrm>
          <a:off x="0" y="1322284"/>
          <a:ext cx="10981765" cy="59889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The care home works with a local physiotherapy team to support a resident’s rehabilitation after surgery.</a:t>
          </a:r>
          <a:endParaRPr lang="en-US" sz="1500" kern="1200"/>
        </a:p>
      </dsp:txBody>
      <dsp:txXfrm>
        <a:off x="29236" y="1351520"/>
        <a:ext cx="10923293" cy="540421"/>
      </dsp:txXfrm>
    </dsp:sp>
    <dsp:sp modelId="{DF36BADD-0C13-4575-814F-D1E4007D0D7C}">
      <dsp:nvSpPr>
        <dsp:cNvPr id="0" name=""/>
        <dsp:cNvSpPr/>
      </dsp:nvSpPr>
      <dsp:spPr>
        <a:xfrm>
          <a:off x="0" y="1964378"/>
          <a:ext cx="10981765" cy="59889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A social worker collaborates with care staff to assess a resident’s financial eligibility for funding support.</a:t>
          </a:r>
          <a:endParaRPr lang="en-US" sz="1500" kern="1200"/>
        </a:p>
      </dsp:txBody>
      <dsp:txXfrm>
        <a:off x="29236" y="1993614"/>
        <a:ext cx="10923293" cy="540421"/>
      </dsp:txXfrm>
    </dsp:sp>
    <dsp:sp modelId="{5F123FDE-D95A-422B-8563-6AAE64BBD2F1}">
      <dsp:nvSpPr>
        <dsp:cNvPr id="0" name=""/>
        <dsp:cNvSpPr/>
      </dsp:nvSpPr>
      <dsp:spPr>
        <a:xfrm>
          <a:off x="0" y="2606472"/>
          <a:ext cx="10981765" cy="59889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The care home partners with a local pharmacy to manage and deliver residents’ medication and conduct regular medication reviews.</a:t>
          </a:r>
          <a:endParaRPr lang="en-US" sz="1500" kern="1200"/>
        </a:p>
      </dsp:txBody>
      <dsp:txXfrm>
        <a:off x="29236" y="2635708"/>
        <a:ext cx="10923293" cy="540421"/>
      </dsp:txXfrm>
    </dsp:sp>
    <dsp:sp modelId="{9A3FD2B4-1222-487A-A21A-C662509632A2}">
      <dsp:nvSpPr>
        <dsp:cNvPr id="0" name=""/>
        <dsp:cNvSpPr/>
      </dsp:nvSpPr>
      <dsp:spPr>
        <a:xfrm>
          <a:off x="0" y="3248565"/>
          <a:ext cx="10981765" cy="59889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Staff receive dementia training from the Alzheimer’s Society to improve care for residents with dementia.</a:t>
          </a:r>
          <a:endParaRPr lang="en-US" sz="1500" kern="1200"/>
        </a:p>
      </dsp:txBody>
      <dsp:txXfrm>
        <a:off x="29236" y="3277801"/>
        <a:ext cx="10923293" cy="540421"/>
      </dsp:txXfrm>
    </dsp:sp>
    <dsp:sp modelId="{E208217B-50D9-40B3-93DA-DC10713DF485}">
      <dsp:nvSpPr>
        <dsp:cNvPr id="0" name=""/>
        <dsp:cNvSpPr/>
      </dsp:nvSpPr>
      <dsp:spPr>
        <a:xfrm>
          <a:off x="0" y="3890659"/>
          <a:ext cx="10981765" cy="59889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dirty="0"/>
            <a:t>A mental health nurse from the Community Mental Health Team (CMHT) visits monthly to support residents with depression and anxiety.</a:t>
          </a:r>
          <a:endParaRPr lang="en-US" sz="1500" kern="1200" dirty="0"/>
        </a:p>
      </dsp:txBody>
      <dsp:txXfrm>
        <a:off x="29236" y="3919895"/>
        <a:ext cx="10923293" cy="540421"/>
      </dsp:txXfrm>
    </dsp:sp>
    <dsp:sp modelId="{FF5CF4C9-6FA5-4472-AC19-DFFCD94CB194}">
      <dsp:nvSpPr>
        <dsp:cNvPr id="0" name=""/>
        <dsp:cNvSpPr/>
      </dsp:nvSpPr>
      <dsp:spPr>
        <a:xfrm>
          <a:off x="0" y="4532753"/>
          <a:ext cx="10981765" cy="59889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A local hospice team works with care home staff to provide end-of-life care and emotional support to residents and their families.</a:t>
          </a:r>
          <a:endParaRPr lang="en-US" sz="1500" kern="1200"/>
        </a:p>
      </dsp:txBody>
      <dsp:txXfrm>
        <a:off x="29236" y="4561989"/>
        <a:ext cx="10923293" cy="540421"/>
      </dsp:txXfrm>
    </dsp:sp>
    <dsp:sp modelId="{F7749FB7-2301-4BAB-BAB9-588732CDB878}">
      <dsp:nvSpPr>
        <dsp:cNvPr id="0" name=""/>
        <dsp:cNvSpPr/>
      </dsp:nvSpPr>
      <dsp:spPr>
        <a:xfrm>
          <a:off x="0" y="5174847"/>
          <a:ext cx="10981765" cy="59889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dirty="0"/>
            <a:t>Hospital discharge planners coordinate with the care home to ensure a safe and smooth transition for a resident returning after a hospital stay.</a:t>
          </a:r>
          <a:endParaRPr lang="en-US" sz="1500" kern="1200" dirty="0"/>
        </a:p>
      </dsp:txBody>
      <dsp:txXfrm>
        <a:off x="29236" y="5204083"/>
        <a:ext cx="10923293" cy="54042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Module Recap</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5016</a:t>
            </a:r>
          </a:p>
        </p:txBody>
      </p:sp>
      <p:pic>
        <p:nvPicPr>
          <p:cNvPr id="4" name="Picture 3" descr="A blue and white text on a blue background&#10;&#10;Description automatically generated">
            <a:extLst>
              <a:ext uri="{FF2B5EF4-FFF2-40B4-BE49-F238E27FC236}">
                <a16:creationId xmlns:a16="http://schemas.microsoft.com/office/drawing/2014/main" id="{7CE073D2-C877-A73F-1EDE-6A306EA707A9}"/>
              </a:ext>
            </a:extLst>
          </p:cNvPr>
          <p:cNvPicPr>
            <a:picLocks noChangeAspect="1"/>
          </p:cNvPicPr>
          <p:nvPr/>
        </p:nvPicPr>
        <p:blipFill>
          <a:blip r:embed="rId2"/>
          <a:stretch>
            <a:fillRect/>
          </a:stretch>
        </p:blipFill>
        <p:spPr>
          <a:xfrm>
            <a:off x="0" y="5601191"/>
            <a:ext cx="12192000" cy="125631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922B1-6EB2-5933-4BD5-8EF18D8F1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98A1B-1DF4-D043-1F35-A23CF8432D43}"/>
              </a:ext>
            </a:extLst>
          </p:cNvPr>
          <p:cNvSpPr>
            <a:spLocks noGrp="1"/>
          </p:cNvSpPr>
          <p:nvPr>
            <p:ph type="title"/>
          </p:nvPr>
        </p:nvSpPr>
        <p:spPr>
          <a:xfrm>
            <a:off x="2063552" y="491049"/>
            <a:ext cx="8229600" cy="1143000"/>
          </a:xfrm>
        </p:spPr>
        <p:txBody>
          <a:bodyPr>
            <a:normAutofit fontScale="90000"/>
          </a:bodyPr>
          <a:lstStyle/>
          <a:p>
            <a:r>
              <a:rPr lang="en-GB" dirty="0">
                <a:latin typeface="Lato" panose="020F0502020204030203" pitchFamily="34" charset="0"/>
              </a:rPr>
              <a:t>Content recap</a:t>
            </a:r>
            <a:br>
              <a:rPr lang="en-GB" b="0" i="0" dirty="0">
                <a:effectLst/>
                <a:latin typeface="Lato" panose="020F0502020204030203" pitchFamily="34" charset="0"/>
              </a:rPr>
            </a:br>
            <a:endParaRPr lang="en-GB" b="1" dirty="0"/>
          </a:p>
        </p:txBody>
      </p:sp>
      <p:sp>
        <p:nvSpPr>
          <p:cNvPr id="3" name="Content Placeholder 2">
            <a:extLst>
              <a:ext uri="{FF2B5EF4-FFF2-40B4-BE49-F238E27FC236}">
                <a16:creationId xmlns:a16="http://schemas.microsoft.com/office/drawing/2014/main" id="{4B0FD6E1-70C7-1F83-F2CF-8789A4FCE8B3}"/>
              </a:ext>
            </a:extLst>
          </p:cNvPr>
          <p:cNvSpPr>
            <a:spLocks noGrp="1"/>
          </p:cNvSpPr>
          <p:nvPr>
            <p:ph idx="1"/>
          </p:nvPr>
        </p:nvSpPr>
        <p:spPr>
          <a:xfrm>
            <a:off x="1631504" y="1470484"/>
            <a:ext cx="8784976" cy="3917032"/>
          </a:xfrm>
        </p:spPr>
        <p:txBody>
          <a:bodyPr vert="horz" lIns="91440" tIns="45720" rIns="91440" bIns="45720" rtlCol="0" anchor="t">
            <a:normAutofit lnSpcReduction="10000"/>
          </a:bodyPr>
          <a:lstStyle/>
          <a:p>
            <a:r>
              <a:rPr lang="en-GB" sz="2400" b="1" dirty="0"/>
              <a:t>Are there any concepts, theories, legislation that you would like to recap in preparation for your assignment?</a:t>
            </a:r>
          </a:p>
          <a:p>
            <a:endParaRPr lang="en-GB" sz="2400" b="1" dirty="0"/>
          </a:p>
          <a:p>
            <a:r>
              <a:rPr lang="en-GB" sz="1600" b="1" dirty="0"/>
              <a:t>Equality Act 2010, Human Rights Act 1998, Mental Capacity Act 2005, Care Act 2014, Health and Care Act 2022</a:t>
            </a:r>
          </a:p>
          <a:p>
            <a:r>
              <a:rPr lang="en-GB" sz="1600" b="1" dirty="0" err="1"/>
              <a:t>Maslows</a:t>
            </a:r>
            <a:r>
              <a:rPr lang="en-GB" sz="1600" b="1" dirty="0"/>
              <a:t> Hierarchy of Needs, Medical and Social Model of Disability, </a:t>
            </a:r>
            <a:r>
              <a:rPr lang="en-GB" sz="1600" b="1" dirty="0" err="1"/>
              <a:t>Bronfenbrenners</a:t>
            </a:r>
            <a:r>
              <a:rPr lang="en-GB" sz="1600" b="1" dirty="0"/>
              <a:t> Ecological Model, Functionalism, </a:t>
            </a:r>
            <a:r>
              <a:rPr lang="en-GB" sz="1600" b="1" dirty="0" err="1"/>
              <a:t>Bradshaws</a:t>
            </a:r>
            <a:r>
              <a:rPr lang="en-GB" sz="1600" b="1" dirty="0"/>
              <a:t> Taxonomy of Needs</a:t>
            </a:r>
          </a:p>
          <a:p>
            <a:r>
              <a:rPr lang="en-GB" sz="1600" b="1" dirty="0"/>
              <a:t>Biomedical Ethics, Regulators, Professional Bodies, codes of conduct, Inclusive language, disability. independent living, personal assistance</a:t>
            </a:r>
          </a:p>
          <a:p>
            <a:r>
              <a:rPr lang="en-GB" sz="1600" b="1" dirty="0"/>
              <a:t>Partnership working - ICS, ICB’S, Care planning, technology</a:t>
            </a:r>
          </a:p>
          <a:p>
            <a:r>
              <a:rPr lang="en-GB" sz="1600" b="1" dirty="0"/>
              <a:t>Person </a:t>
            </a:r>
            <a:r>
              <a:rPr lang="en-GB" sz="1600" b="1" dirty="0" err="1"/>
              <a:t>centered</a:t>
            </a:r>
            <a:r>
              <a:rPr lang="en-GB" sz="1600" b="1" dirty="0"/>
              <a:t> care framework, principles of support, advocacy, NHS 6’c’s</a:t>
            </a:r>
          </a:p>
          <a:p>
            <a:r>
              <a:rPr lang="en-GB" sz="1600" b="1" dirty="0"/>
              <a:t>Ethics – Autonomy, justice, non-maleficence, beneficence?</a:t>
            </a:r>
          </a:p>
        </p:txBody>
      </p:sp>
      <p:sp>
        <p:nvSpPr>
          <p:cNvPr id="4" name="Date Placeholder 3">
            <a:extLst>
              <a:ext uri="{FF2B5EF4-FFF2-40B4-BE49-F238E27FC236}">
                <a16:creationId xmlns:a16="http://schemas.microsoft.com/office/drawing/2014/main" id="{E5133983-877B-7BAF-0FF7-B11278BB7BC8}"/>
              </a:ext>
            </a:extLst>
          </p:cNvPr>
          <p:cNvSpPr>
            <a:spLocks noGrp="1"/>
          </p:cNvSpPr>
          <p:nvPr>
            <p:ph type="dt" sz="half" idx="10"/>
          </p:nvPr>
        </p:nvSpPr>
        <p:spPr/>
        <p:txBody>
          <a:bodyPr/>
          <a:lstStyle/>
          <a:p>
            <a:pPr>
              <a:defRPr/>
            </a:pPr>
            <a:fld id="{71EB28F8-D49C-40F8-A70C-70C92CA0F5D8}" type="datetime1">
              <a:rPr lang="en-GB" altLang="en-US" smtClean="0"/>
              <a:pPr>
                <a:defRPr/>
              </a:pPr>
              <a:t>04/07/2025</a:t>
            </a:fld>
            <a:endParaRPr lang="en-GB" altLang="en-US" dirty="0"/>
          </a:p>
        </p:txBody>
      </p:sp>
      <p:sp>
        <p:nvSpPr>
          <p:cNvPr id="5" name="Slide Number Placeholder 4">
            <a:extLst>
              <a:ext uri="{FF2B5EF4-FFF2-40B4-BE49-F238E27FC236}">
                <a16:creationId xmlns:a16="http://schemas.microsoft.com/office/drawing/2014/main" id="{5E05431A-276C-779F-DD22-FEFD92459269}"/>
              </a:ext>
            </a:extLst>
          </p:cNvPr>
          <p:cNvSpPr>
            <a:spLocks noGrp="1"/>
          </p:cNvSpPr>
          <p:nvPr>
            <p:ph type="sldNum" sz="quarter" idx="12"/>
          </p:nvPr>
        </p:nvSpPr>
        <p:spPr/>
        <p:txBody>
          <a:bodyPr/>
          <a:lstStyle/>
          <a:p>
            <a:pPr>
              <a:defRPr/>
            </a:pPr>
            <a:fld id="{1D396EF7-AE92-4D90-B2A9-1448F92B1D6B}" type="slidenum">
              <a:rPr lang="en-GB" altLang="en-US" smtClean="0"/>
              <a:pPr>
                <a:defRPr/>
              </a:pPr>
              <a:t>2</a:t>
            </a:fld>
            <a:endParaRPr lang="en-GB" altLang="en-US"/>
          </a:p>
        </p:txBody>
      </p:sp>
      <p:pic>
        <p:nvPicPr>
          <p:cNvPr id="6" name="Picture 5" descr="A blue and white text on a blue background&#10;&#10;Description automatically generated">
            <a:extLst>
              <a:ext uri="{FF2B5EF4-FFF2-40B4-BE49-F238E27FC236}">
                <a16:creationId xmlns:a16="http://schemas.microsoft.com/office/drawing/2014/main" id="{2A1D5381-480A-1550-0663-CAF0DFD27A91}"/>
              </a:ext>
            </a:extLst>
          </p:cNvPr>
          <p:cNvPicPr>
            <a:picLocks noChangeAspect="1"/>
          </p:cNvPicPr>
          <p:nvPr/>
        </p:nvPicPr>
        <p:blipFill>
          <a:blip r:embed="rId2"/>
          <a:stretch>
            <a:fillRect/>
          </a:stretch>
        </p:blipFill>
        <p:spPr>
          <a:xfrm>
            <a:off x="9525" y="5614988"/>
            <a:ext cx="12192000" cy="1247775"/>
          </a:xfrm>
          <a:prstGeom prst="rect">
            <a:avLst/>
          </a:prstGeom>
        </p:spPr>
      </p:pic>
    </p:spTree>
    <p:extLst>
      <p:ext uri="{BB962C8B-B14F-4D97-AF65-F5344CB8AC3E}">
        <p14:creationId xmlns:p14="http://schemas.microsoft.com/office/powerpoint/2010/main" val="2569650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922B1-6EB2-5933-4BD5-8EF18D8F18B2}"/>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E5133983-877B-7BAF-0FF7-B11278BB7BC8}"/>
              </a:ext>
            </a:extLst>
          </p:cNvPr>
          <p:cNvSpPr>
            <a:spLocks noGrp="1"/>
          </p:cNvSpPr>
          <p:nvPr>
            <p:ph type="dt" sz="half" idx="10"/>
          </p:nvPr>
        </p:nvSpPr>
        <p:spPr/>
        <p:txBody>
          <a:bodyPr/>
          <a:lstStyle/>
          <a:p>
            <a:pPr>
              <a:defRPr/>
            </a:pPr>
            <a:fld id="{71EB28F8-D49C-40F8-A70C-70C92CA0F5D8}" type="datetime1">
              <a:rPr lang="en-GB" altLang="en-US" smtClean="0"/>
              <a:pPr>
                <a:defRPr/>
              </a:pPr>
              <a:t>04/07/2025</a:t>
            </a:fld>
            <a:endParaRPr lang="en-GB" altLang="en-US" dirty="0"/>
          </a:p>
        </p:txBody>
      </p:sp>
      <p:sp>
        <p:nvSpPr>
          <p:cNvPr id="5" name="Slide Number Placeholder 4">
            <a:extLst>
              <a:ext uri="{FF2B5EF4-FFF2-40B4-BE49-F238E27FC236}">
                <a16:creationId xmlns:a16="http://schemas.microsoft.com/office/drawing/2014/main" id="{5E05431A-276C-779F-DD22-FEFD92459269}"/>
              </a:ext>
            </a:extLst>
          </p:cNvPr>
          <p:cNvSpPr>
            <a:spLocks noGrp="1"/>
          </p:cNvSpPr>
          <p:nvPr>
            <p:ph type="sldNum" sz="quarter" idx="12"/>
          </p:nvPr>
        </p:nvSpPr>
        <p:spPr/>
        <p:txBody>
          <a:bodyPr/>
          <a:lstStyle/>
          <a:p>
            <a:pPr>
              <a:defRPr/>
            </a:pPr>
            <a:fld id="{1D396EF7-AE92-4D90-B2A9-1448F92B1D6B}" type="slidenum">
              <a:rPr lang="en-GB" altLang="en-US" smtClean="0"/>
              <a:pPr>
                <a:defRPr/>
              </a:pPr>
              <a:t>3</a:t>
            </a:fld>
            <a:endParaRPr lang="en-GB" altLang="en-US"/>
          </a:p>
        </p:txBody>
      </p:sp>
      <p:pic>
        <p:nvPicPr>
          <p:cNvPr id="6" name="Picture 5" descr="A blue and white text on a blue background&#10;&#10;Description automatically generated">
            <a:extLst>
              <a:ext uri="{FF2B5EF4-FFF2-40B4-BE49-F238E27FC236}">
                <a16:creationId xmlns:a16="http://schemas.microsoft.com/office/drawing/2014/main" id="{6B72ED75-D3FB-66AD-CCC1-7FEA494964AE}"/>
              </a:ext>
            </a:extLst>
          </p:cNvPr>
          <p:cNvPicPr>
            <a:picLocks noChangeAspect="1"/>
          </p:cNvPicPr>
          <p:nvPr/>
        </p:nvPicPr>
        <p:blipFill>
          <a:blip r:embed="rId2"/>
          <a:stretch>
            <a:fillRect/>
          </a:stretch>
        </p:blipFill>
        <p:spPr>
          <a:xfrm>
            <a:off x="9525" y="5614988"/>
            <a:ext cx="12192000" cy="1247775"/>
          </a:xfrm>
          <a:prstGeom prst="rect">
            <a:avLst/>
          </a:prstGeom>
        </p:spPr>
      </p:pic>
      <p:pic>
        <p:nvPicPr>
          <p:cNvPr id="12" name="Picture 11" descr="What is person-centered care?">
            <a:extLst>
              <a:ext uri="{FF2B5EF4-FFF2-40B4-BE49-F238E27FC236}">
                <a16:creationId xmlns:a16="http://schemas.microsoft.com/office/drawing/2014/main" id="{9B0BB016-D176-FE15-9770-D58175FD2C96}"/>
              </a:ext>
            </a:extLst>
          </p:cNvPr>
          <p:cNvPicPr>
            <a:picLocks noChangeAspect="1"/>
          </p:cNvPicPr>
          <p:nvPr/>
        </p:nvPicPr>
        <p:blipFill>
          <a:blip r:embed="rId3"/>
          <a:stretch>
            <a:fillRect/>
          </a:stretch>
        </p:blipFill>
        <p:spPr>
          <a:xfrm>
            <a:off x="2073402" y="421386"/>
            <a:ext cx="8788146" cy="4986528"/>
          </a:xfrm>
          <a:prstGeom prst="rect">
            <a:avLst/>
          </a:prstGeom>
        </p:spPr>
      </p:pic>
    </p:spTree>
    <p:extLst>
      <p:ext uri="{BB962C8B-B14F-4D97-AF65-F5344CB8AC3E}">
        <p14:creationId xmlns:p14="http://schemas.microsoft.com/office/powerpoint/2010/main" val="2013311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0" name="Rectangle 2069">
            <a:extLst>
              <a:ext uri="{FF2B5EF4-FFF2-40B4-BE49-F238E27FC236}">
                <a16:creationId xmlns:a16="http://schemas.microsoft.com/office/drawing/2014/main" id="{6C9ECD1F-1B32-4E48-9736-A1BC9A3237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66D8F-9CD7-5E1F-0B85-C7EEE990EFCB}"/>
              </a:ext>
            </a:extLst>
          </p:cNvPr>
          <p:cNvSpPr>
            <a:spLocks noGrp="1"/>
          </p:cNvSpPr>
          <p:nvPr>
            <p:ph type="title"/>
          </p:nvPr>
        </p:nvSpPr>
        <p:spPr>
          <a:xfrm>
            <a:off x="454467"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Which Principles of Support can you Identify?</a:t>
            </a:r>
          </a:p>
        </p:txBody>
      </p:sp>
      <p:sp>
        <p:nvSpPr>
          <p:cNvPr id="2072" name="Rectangle 207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22480"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207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42549"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6" name="Rectangle 207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283"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Patients to benefit from largest expansion of choice in a decade - GOV.UK">
            <a:extLst>
              <a:ext uri="{FF2B5EF4-FFF2-40B4-BE49-F238E27FC236}">
                <a16:creationId xmlns:a16="http://schemas.microsoft.com/office/drawing/2014/main" id="{1E2B99A3-3AC4-F377-FC8E-E2174455FE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838"/>
          <a:stretch>
            <a:fillRect/>
          </a:stretch>
        </p:blipFill>
        <p:spPr bwMode="auto">
          <a:xfrm>
            <a:off x="4054251" y="883463"/>
            <a:ext cx="3721608" cy="254203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SHOULD BE THE LIMITS OF CONFIDENTIALITY BETWEEN DOCTOR AND PATIENT">
            <a:extLst>
              <a:ext uri="{FF2B5EF4-FFF2-40B4-BE49-F238E27FC236}">
                <a16:creationId xmlns:a16="http://schemas.microsoft.com/office/drawing/2014/main" id="{298B68DE-FB98-ECE4-F3C7-AC0BCD12D5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348" r="7355" b="1"/>
          <a:stretch>
            <a:fillRect/>
          </a:stretch>
        </p:blipFill>
        <p:spPr bwMode="auto">
          <a:xfrm>
            <a:off x="7910946" y="883463"/>
            <a:ext cx="3719192" cy="254203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The importance of choice and dignity at mealtime: Trials with crockery,  coffee, and cutlery at Athena Care Homes - Athena">
            <a:extLst>
              <a:ext uri="{FF2B5EF4-FFF2-40B4-BE49-F238E27FC236}">
                <a16:creationId xmlns:a16="http://schemas.microsoft.com/office/drawing/2014/main" id="{E020E280-44D1-1DA4-1EB0-50BBA486B1C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r="2279" b="3"/>
          <a:stretch>
            <a:fillRect/>
          </a:stretch>
        </p:blipFill>
        <p:spPr bwMode="auto">
          <a:xfrm>
            <a:off x="4054251" y="3548348"/>
            <a:ext cx="3721608" cy="254203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intas Hospital Privacy Curtain System ...">
            <a:extLst>
              <a:ext uri="{FF2B5EF4-FFF2-40B4-BE49-F238E27FC236}">
                <a16:creationId xmlns:a16="http://schemas.microsoft.com/office/drawing/2014/main" id="{84291900-F3A7-952F-047F-48DFB0E2B1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1528"/>
          <a:stretch>
            <a:fillRect/>
          </a:stretch>
        </p:blipFill>
        <p:spPr bwMode="auto">
          <a:xfrm>
            <a:off x="7916372" y="3548347"/>
            <a:ext cx="3719192" cy="25420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blue and white text on a blue background&#10;&#10;Description automatically generated">
            <a:extLst>
              <a:ext uri="{FF2B5EF4-FFF2-40B4-BE49-F238E27FC236}">
                <a16:creationId xmlns:a16="http://schemas.microsoft.com/office/drawing/2014/main" id="{CBBE4914-F79B-C67B-2E56-ED3728414A02}"/>
              </a:ext>
            </a:extLst>
          </p:cNvPr>
          <p:cNvPicPr>
            <a:picLocks noChangeAspect="1"/>
          </p:cNvPicPr>
          <p:nvPr/>
        </p:nvPicPr>
        <p:blipFill>
          <a:blip r:embed="rId6"/>
          <a:stretch>
            <a:fillRect/>
          </a:stretch>
        </p:blipFill>
        <p:spPr>
          <a:xfrm>
            <a:off x="9525" y="5974537"/>
            <a:ext cx="12192000" cy="888226"/>
          </a:xfrm>
          <a:prstGeom prst="rect">
            <a:avLst/>
          </a:prstGeom>
        </p:spPr>
      </p:pic>
    </p:spTree>
    <p:extLst>
      <p:ext uri="{BB962C8B-B14F-4D97-AF65-F5344CB8AC3E}">
        <p14:creationId xmlns:p14="http://schemas.microsoft.com/office/powerpoint/2010/main" val="2460780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3E72FA3-BD00-444A-AD9B-E6C3D069C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4B8C2A28-B1C6-3D39-4371-C70F5B03DD48}"/>
              </a:ext>
            </a:extLst>
          </p:cNvPr>
          <p:cNvSpPr txBox="1"/>
          <p:nvPr/>
        </p:nvSpPr>
        <p:spPr>
          <a:xfrm>
            <a:off x="841248" y="2969097"/>
            <a:ext cx="10506456" cy="204250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5200" kern="1200">
                <a:solidFill>
                  <a:schemeClr val="tx1"/>
                </a:solidFill>
                <a:latin typeface="+mj-lt"/>
                <a:ea typeface="+mj-ea"/>
                <a:cs typeface="+mj-cs"/>
              </a:rPr>
              <a:t>What do these Regulatory Bodies do?</a:t>
            </a:r>
          </a:p>
        </p:txBody>
      </p:sp>
      <p:pic>
        <p:nvPicPr>
          <p:cNvPr id="10" name="Picture 9" descr="A logo with a letter q&#10;&#10;Description automatically generated">
            <a:extLst>
              <a:ext uri="{FF2B5EF4-FFF2-40B4-BE49-F238E27FC236}">
                <a16:creationId xmlns:a16="http://schemas.microsoft.com/office/drawing/2014/main" id="{AF040B0E-CE1C-AE55-3367-52B058028C80}"/>
              </a:ext>
            </a:extLst>
          </p:cNvPr>
          <p:cNvPicPr>
            <a:picLocks noChangeAspect="1"/>
          </p:cNvPicPr>
          <p:nvPr/>
        </p:nvPicPr>
        <p:blipFill>
          <a:blip r:embed="rId2"/>
          <a:stretch>
            <a:fillRect/>
          </a:stretch>
        </p:blipFill>
        <p:spPr>
          <a:xfrm>
            <a:off x="198741" y="816803"/>
            <a:ext cx="2251332" cy="1701588"/>
          </a:xfrm>
          <a:prstGeom prst="rect">
            <a:avLst/>
          </a:prstGeom>
        </p:spPr>
      </p:pic>
      <p:pic>
        <p:nvPicPr>
          <p:cNvPr id="11" name="Picture 10" descr="A black text on a white background&#10;&#10;Description automatically generated">
            <a:extLst>
              <a:ext uri="{FF2B5EF4-FFF2-40B4-BE49-F238E27FC236}">
                <a16:creationId xmlns:a16="http://schemas.microsoft.com/office/drawing/2014/main" id="{BFC19A61-D834-F035-2EA4-05BD70E4B636}"/>
              </a:ext>
            </a:extLst>
          </p:cNvPr>
          <p:cNvPicPr>
            <a:picLocks noChangeAspect="1"/>
          </p:cNvPicPr>
          <p:nvPr/>
        </p:nvPicPr>
        <p:blipFill>
          <a:blip r:embed="rId3"/>
          <a:stretch>
            <a:fillRect/>
          </a:stretch>
        </p:blipFill>
        <p:spPr>
          <a:xfrm>
            <a:off x="2593006" y="918517"/>
            <a:ext cx="2251332" cy="1498159"/>
          </a:xfrm>
          <a:prstGeom prst="rect">
            <a:avLst/>
          </a:prstGeom>
        </p:spPr>
      </p:pic>
      <p:pic>
        <p:nvPicPr>
          <p:cNvPr id="14" name="Picture 13" descr="A logo with purple text&#10;&#10;Description automatically generated">
            <a:extLst>
              <a:ext uri="{FF2B5EF4-FFF2-40B4-BE49-F238E27FC236}">
                <a16:creationId xmlns:a16="http://schemas.microsoft.com/office/drawing/2014/main" id="{29B194EB-6023-BA1E-B3B6-4478E92E7EA1}"/>
              </a:ext>
            </a:extLst>
          </p:cNvPr>
          <p:cNvPicPr>
            <a:picLocks noChangeAspect="1"/>
          </p:cNvPicPr>
          <p:nvPr/>
        </p:nvPicPr>
        <p:blipFill>
          <a:blip r:embed="rId4"/>
          <a:stretch>
            <a:fillRect/>
          </a:stretch>
        </p:blipFill>
        <p:spPr>
          <a:xfrm>
            <a:off x="4977986" y="956650"/>
            <a:ext cx="2251332" cy="1421893"/>
          </a:xfrm>
          <a:prstGeom prst="rect">
            <a:avLst/>
          </a:prstGeom>
        </p:spPr>
      </p:pic>
      <p:pic>
        <p:nvPicPr>
          <p:cNvPr id="15" name="Picture 14" descr="A black and blue text&#10;&#10;Description automatically generated">
            <a:extLst>
              <a:ext uri="{FF2B5EF4-FFF2-40B4-BE49-F238E27FC236}">
                <a16:creationId xmlns:a16="http://schemas.microsoft.com/office/drawing/2014/main" id="{08CBFC4D-CD35-C314-7806-09F429724F9B}"/>
              </a:ext>
            </a:extLst>
          </p:cNvPr>
          <p:cNvPicPr>
            <a:picLocks noChangeAspect="1"/>
          </p:cNvPicPr>
          <p:nvPr/>
        </p:nvPicPr>
        <p:blipFill>
          <a:blip r:embed="rId5"/>
          <a:stretch>
            <a:fillRect/>
          </a:stretch>
        </p:blipFill>
        <p:spPr>
          <a:xfrm>
            <a:off x="7362966" y="1029216"/>
            <a:ext cx="2251332" cy="1276762"/>
          </a:xfrm>
          <a:prstGeom prst="rect">
            <a:avLst/>
          </a:prstGeom>
        </p:spPr>
      </p:pic>
      <p:pic>
        <p:nvPicPr>
          <p:cNvPr id="13" name="Picture 12" descr="A blue text on a white background&#10;&#10;Description automatically generated">
            <a:extLst>
              <a:ext uri="{FF2B5EF4-FFF2-40B4-BE49-F238E27FC236}">
                <a16:creationId xmlns:a16="http://schemas.microsoft.com/office/drawing/2014/main" id="{4FED4288-D0BB-3A3E-E81A-59669F88EFF5}"/>
              </a:ext>
            </a:extLst>
          </p:cNvPr>
          <p:cNvPicPr>
            <a:picLocks noChangeAspect="1"/>
          </p:cNvPicPr>
          <p:nvPr/>
        </p:nvPicPr>
        <p:blipFill>
          <a:blip r:embed="rId6"/>
          <a:stretch>
            <a:fillRect/>
          </a:stretch>
        </p:blipFill>
        <p:spPr>
          <a:xfrm>
            <a:off x="9747946" y="1343968"/>
            <a:ext cx="2251332" cy="647257"/>
          </a:xfrm>
          <a:prstGeom prst="rect">
            <a:avLst/>
          </a:prstGeom>
        </p:spPr>
      </p:pic>
      <p:pic>
        <p:nvPicPr>
          <p:cNvPr id="16" name="Picture 15" descr="A blue and white text on a blue background&#10;&#10;Description automatically generated">
            <a:extLst>
              <a:ext uri="{FF2B5EF4-FFF2-40B4-BE49-F238E27FC236}">
                <a16:creationId xmlns:a16="http://schemas.microsoft.com/office/drawing/2014/main" id="{98ECF188-C453-7273-8A57-B9EB5191B53D}"/>
              </a:ext>
            </a:extLst>
          </p:cNvPr>
          <p:cNvPicPr>
            <a:picLocks noChangeAspect="1"/>
          </p:cNvPicPr>
          <p:nvPr/>
        </p:nvPicPr>
        <p:blipFill>
          <a:blip r:embed="rId7"/>
          <a:stretch>
            <a:fillRect/>
          </a:stretch>
        </p:blipFill>
        <p:spPr>
          <a:xfrm>
            <a:off x="9525" y="5614988"/>
            <a:ext cx="12192000" cy="1247775"/>
          </a:xfrm>
          <a:prstGeom prst="rect">
            <a:avLst/>
          </a:prstGeom>
        </p:spPr>
      </p:pic>
    </p:spTree>
    <p:extLst>
      <p:ext uri="{BB962C8B-B14F-4D97-AF65-F5344CB8AC3E}">
        <p14:creationId xmlns:p14="http://schemas.microsoft.com/office/powerpoint/2010/main" val="326278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2" name="Rectangle 8201">
            <a:extLst>
              <a:ext uri="{FF2B5EF4-FFF2-40B4-BE49-F238E27FC236}">
                <a16:creationId xmlns:a16="http://schemas.microsoft.com/office/drawing/2014/main" id="{095B79CA-1CB8-A133-67D7-E2B7AC1F9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a:extLst>
              <a:ext uri="{FF2B5EF4-FFF2-40B4-BE49-F238E27FC236}">
                <a16:creationId xmlns:a16="http://schemas.microsoft.com/office/drawing/2014/main" id="{9631EB8D-7E21-5C30-930F-5E00C05097FE}"/>
              </a:ext>
            </a:extLst>
          </p:cNvPr>
          <p:cNvSpPr>
            <a:spLocks noGrp="1"/>
          </p:cNvSpPr>
          <p:nvPr>
            <p:ph type="title"/>
          </p:nvPr>
        </p:nvSpPr>
        <p:spPr>
          <a:xfrm>
            <a:off x="978522" y="849085"/>
            <a:ext cx="3602356" cy="5179925"/>
          </a:xfrm>
        </p:spPr>
        <p:txBody>
          <a:bodyPr anchor="ctr">
            <a:normAutofit/>
          </a:bodyPr>
          <a:lstStyle/>
          <a:p>
            <a:br>
              <a:rPr lang="en-US" altLang="en-US" b="1" dirty="0">
                <a:latin typeface="Arial" panose="020B0604020202020204" pitchFamily="34" charset="0"/>
                <a:cs typeface="Arial" panose="020B0604020202020204" pitchFamily="34" charset="0"/>
              </a:rPr>
            </a:br>
            <a:r>
              <a:rPr lang="en-US" altLang="en-US" b="1" dirty="0">
                <a:latin typeface="Arial" panose="020B0604020202020204" pitchFamily="34" charset="0"/>
                <a:cs typeface="Arial" panose="020B0604020202020204" pitchFamily="34" charset="0"/>
              </a:rPr>
              <a:t>Key Legislation and Policies in Health &amp; Social Care</a:t>
            </a:r>
            <a:br>
              <a:rPr lang="en-US" altLang="en-US" b="1" dirty="0">
                <a:latin typeface="Arial" panose="020B0604020202020204" pitchFamily="34" charset="0"/>
                <a:cs typeface="Arial" panose="020B0604020202020204" pitchFamily="34" charset="0"/>
              </a:rPr>
            </a:br>
            <a:endParaRPr lang="en-GB" alt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59B6DB-4C4A-5DC9-96BF-3B1DF0DCB680}"/>
              </a:ext>
            </a:extLst>
          </p:cNvPr>
          <p:cNvSpPr>
            <a:spLocks noGrp="1"/>
          </p:cNvSpPr>
          <p:nvPr>
            <p:ph idx="1"/>
          </p:nvPr>
        </p:nvSpPr>
        <p:spPr>
          <a:xfrm>
            <a:off x="5487394" y="849085"/>
            <a:ext cx="6144768" cy="5179925"/>
          </a:xfrm>
        </p:spPr>
        <p:txBody>
          <a:bodyPr anchor="ctr">
            <a:normAutofit fontScale="40000" lnSpcReduction="20000"/>
          </a:bodyPr>
          <a:lstStyle/>
          <a:p>
            <a:pPr>
              <a:spcAft>
                <a:spcPts val="600"/>
              </a:spcAft>
              <a:defRPr/>
            </a:pPr>
            <a:r>
              <a:rPr lang="en-GB" sz="2900" dirty="0"/>
              <a:t>Health and Care Act 2022</a:t>
            </a:r>
            <a:endParaRPr lang="en-US" sz="2900" dirty="0"/>
          </a:p>
          <a:p>
            <a:pPr>
              <a:spcAft>
                <a:spcPts val="600"/>
              </a:spcAft>
              <a:defRPr/>
            </a:pPr>
            <a:r>
              <a:rPr lang="en-GB" sz="2900" dirty="0"/>
              <a:t>Care Act 2014</a:t>
            </a:r>
          </a:p>
          <a:p>
            <a:pPr>
              <a:spcAft>
                <a:spcPts val="600"/>
              </a:spcAft>
              <a:defRPr/>
            </a:pPr>
            <a:r>
              <a:rPr lang="en-US" sz="2900" dirty="0"/>
              <a:t>Children and Social Work Act 2017</a:t>
            </a:r>
            <a:endParaRPr lang="en-GB" sz="2900" dirty="0"/>
          </a:p>
          <a:p>
            <a:pPr>
              <a:spcAft>
                <a:spcPts val="600"/>
              </a:spcAft>
              <a:defRPr/>
            </a:pPr>
            <a:r>
              <a:rPr lang="en-US" sz="2900" dirty="0"/>
              <a:t> Children and Families Act 2014</a:t>
            </a:r>
            <a:endParaRPr lang="en-GB" sz="2900" dirty="0"/>
          </a:p>
          <a:p>
            <a:pPr>
              <a:spcAft>
                <a:spcPts val="600"/>
              </a:spcAft>
              <a:defRPr/>
            </a:pPr>
            <a:r>
              <a:rPr lang="en-GB" sz="2900" dirty="0"/>
              <a:t>Health and Social Care Act 2012</a:t>
            </a:r>
          </a:p>
          <a:p>
            <a:pPr>
              <a:spcAft>
                <a:spcPts val="600"/>
              </a:spcAft>
              <a:defRPr/>
            </a:pPr>
            <a:r>
              <a:rPr lang="en-GB" sz="2900" dirty="0"/>
              <a:t>Health and Social Care Act 2008  </a:t>
            </a:r>
          </a:p>
          <a:p>
            <a:pPr>
              <a:spcAft>
                <a:spcPts val="600"/>
              </a:spcAft>
              <a:defRPr/>
            </a:pPr>
            <a:r>
              <a:rPr lang="en-GB" sz="2900" dirty="0"/>
              <a:t>Equality Act 2010</a:t>
            </a:r>
          </a:p>
          <a:p>
            <a:pPr>
              <a:spcAft>
                <a:spcPts val="600"/>
              </a:spcAft>
              <a:defRPr/>
            </a:pPr>
            <a:r>
              <a:rPr lang="en-GB" sz="2900" dirty="0"/>
              <a:t>Mental Capacity Act 2005</a:t>
            </a:r>
          </a:p>
          <a:p>
            <a:pPr>
              <a:spcAft>
                <a:spcPts val="600"/>
              </a:spcAft>
              <a:defRPr/>
            </a:pPr>
            <a:r>
              <a:rPr lang="en-GB" sz="2900" dirty="0"/>
              <a:t>Data Protection Act 1998</a:t>
            </a:r>
          </a:p>
          <a:p>
            <a:pPr>
              <a:spcAft>
                <a:spcPts val="600"/>
              </a:spcAft>
              <a:defRPr/>
            </a:pPr>
            <a:r>
              <a:rPr lang="en-GB" sz="2900" dirty="0"/>
              <a:t>Putting People First 2007</a:t>
            </a:r>
          </a:p>
          <a:p>
            <a:pPr>
              <a:spcAft>
                <a:spcPts val="600"/>
              </a:spcAft>
              <a:defRPr/>
            </a:pPr>
            <a:r>
              <a:rPr lang="en-GB" sz="2900" dirty="0"/>
              <a:t>Safeguarding Vulnerable Groups Act 2006</a:t>
            </a:r>
          </a:p>
          <a:p>
            <a:pPr>
              <a:spcAft>
                <a:spcPts val="600"/>
              </a:spcAft>
              <a:defRPr/>
            </a:pPr>
            <a:r>
              <a:rPr lang="en-GB" sz="2900" dirty="0"/>
              <a:t>The Children Act 2010/2004/1989</a:t>
            </a:r>
          </a:p>
          <a:p>
            <a:pPr>
              <a:spcAft>
                <a:spcPts val="600"/>
              </a:spcAft>
              <a:defRPr/>
            </a:pPr>
            <a:r>
              <a:rPr lang="en-US" sz="2900" dirty="0"/>
              <a:t>United Nations Convention on the Rights of the Child (UNCRC)</a:t>
            </a:r>
            <a:endParaRPr lang="en-GB" sz="2900" dirty="0"/>
          </a:p>
          <a:p>
            <a:pPr>
              <a:spcAft>
                <a:spcPts val="600"/>
              </a:spcAft>
              <a:defRPr/>
            </a:pPr>
            <a:r>
              <a:rPr lang="en-US" sz="2900" dirty="0"/>
              <a:t>Health and Safety at work Act 1974</a:t>
            </a:r>
          </a:p>
          <a:p>
            <a:pPr>
              <a:defRPr/>
            </a:pPr>
            <a:endParaRPr lang="en-GB" sz="700" dirty="0"/>
          </a:p>
          <a:p>
            <a:pPr>
              <a:defRPr/>
            </a:pPr>
            <a:endParaRPr lang="en-GB" sz="700" dirty="0"/>
          </a:p>
          <a:p>
            <a:pPr marL="0" indent="0">
              <a:buNone/>
              <a:defRPr/>
            </a:pPr>
            <a:r>
              <a:rPr lang="en-GB" sz="700" dirty="0"/>
              <a:t>  </a:t>
            </a:r>
          </a:p>
        </p:txBody>
      </p:sp>
      <p:sp>
        <p:nvSpPr>
          <p:cNvPr id="4" name="Date Placeholder 3">
            <a:extLst>
              <a:ext uri="{FF2B5EF4-FFF2-40B4-BE49-F238E27FC236}">
                <a16:creationId xmlns:a16="http://schemas.microsoft.com/office/drawing/2014/main" id="{331290E3-BF63-50DA-FD67-C5055E3A307C}"/>
              </a:ext>
            </a:extLst>
          </p:cNvPr>
          <p:cNvSpPr>
            <a:spLocks noGrp="1"/>
          </p:cNvSpPr>
          <p:nvPr>
            <p:ph type="dt" sz="quarter" idx="10"/>
          </p:nvPr>
        </p:nvSpPr>
        <p:spPr>
          <a:xfrm>
            <a:off x="137160" y="6453002"/>
            <a:ext cx="3494314" cy="365125"/>
          </a:xfrm>
        </p:spPr>
        <p:txBody>
          <a:bodyPr>
            <a:normAutofit/>
          </a:bodyPr>
          <a:lstStyle/>
          <a:p>
            <a:pPr>
              <a:spcAft>
                <a:spcPts val="600"/>
              </a:spcAft>
              <a:defRPr/>
            </a:pPr>
            <a:fld id="{28DDA8DA-7A9D-4D8F-A771-5117253E7342}" type="datetime1">
              <a:rPr lang="en-GB" altLang="en-US" smtClean="0"/>
              <a:pPr>
                <a:spcAft>
                  <a:spcPts val="600"/>
                </a:spcAft>
                <a:defRPr/>
              </a:pPr>
              <a:t>04/07/2025</a:t>
            </a:fld>
            <a:endParaRPr lang="en-GB" altLang="en-US"/>
          </a:p>
        </p:txBody>
      </p:sp>
      <p:sp>
        <p:nvSpPr>
          <p:cNvPr id="8197" name="Slide Number Placeholder 4">
            <a:extLst>
              <a:ext uri="{FF2B5EF4-FFF2-40B4-BE49-F238E27FC236}">
                <a16:creationId xmlns:a16="http://schemas.microsoft.com/office/drawing/2014/main" id="{5D3CE6FC-F24D-95C3-E97D-60553E19CD8B}"/>
              </a:ext>
            </a:extLst>
          </p:cNvPr>
          <p:cNvSpPr>
            <a:spLocks noGrp="1" noChangeArrowheads="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C40FDE29-9A86-4F8A-A55A-502467370BD1}" type="slidenum">
              <a:rPr lang="en-GB" altLang="en-US" sz="1800"/>
              <a:pPr>
                <a:lnSpc>
                  <a:spcPct val="90000"/>
                </a:lnSpc>
                <a:spcBef>
                  <a:spcPct val="0"/>
                </a:spcBef>
                <a:spcAft>
                  <a:spcPts val="600"/>
                </a:spcAft>
                <a:buFontTx/>
                <a:buNone/>
              </a:pPr>
              <a:t>6</a:t>
            </a:fld>
            <a:endParaRPr lang="en-GB" altLang="en-US" sz="1800"/>
          </a:p>
        </p:txBody>
      </p:sp>
      <p:pic>
        <p:nvPicPr>
          <p:cNvPr id="5" name="Picture 4" descr="A blue and white text on a blue background&#10;&#10;Description automatically generated">
            <a:extLst>
              <a:ext uri="{FF2B5EF4-FFF2-40B4-BE49-F238E27FC236}">
                <a16:creationId xmlns:a16="http://schemas.microsoft.com/office/drawing/2014/main" id="{044E3BD0-B2DF-8DB3-0EEE-7E9A9934ECA9}"/>
              </a:ext>
            </a:extLst>
          </p:cNvPr>
          <p:cNvPicPr>
            <a:picLocks noChangeAspect="1"/>
          </p:cNvPicPr>
          <p:nvPr/>
        </p:nvPicPr>
        <p:blipFill>
          <a:blip r:embed="rId2"/>
          <a:stretch>
            <a:fillRect/>
          </a:stretch>
        </p:blipFill>
        <p:spPr>
          <a:xfrm>
            <a:off x="9525" y="5614988"/>
            <a:ext cx="12192000" cy="1247775"/>
          </a:xfrm>
          <a:prstGeom prst="rect">
            <a:avLst/>
          </a:prstGeom>
        </p:spPr>
      </p:pic>
    </p:spTree>
    <p:extLst>
      <p:ext uri="{BB962C8B-B14F-4D97-AF65-F5344CB8AC3E}">
        <p14:creationId xmlns:p14="http://schemas.microsoft.com/office/powerpoint/2010/main" val="22505551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4BFCCA4-109C-4B21-816E-144FE75C3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29148-B0B5-9CD9-13C3-ED99C7257216}"/>
              </a:ext>
            </a:extLst>
          </p:cNvPr>
          <p:cNvSpPr>
            <a:spLocks noGrp="1"/>
          </p:cNvSpPr>
          <p:nvPr>
            <p:ph type="title"/>
          </p:nvPr>
        </p:nvSpPr>
        <p:spPr>
          <a:xfrm>
            <a:off x="630918" y="643465"/>
            <a:ext cx="3895359" cy="1846615"/>
          </a:xfrm>
        </p:spPr>
        <p:txBody>
          <a:bodyPr anchor="b">
            <a:normAutofit/>
          </a:bodyPr>
          <a:lstStyle/>
          <a:p>
            <a:r>
              <a:rPr lang="en-GB" sz="5400"/>
              <a:t>Theories and Models</a:t>
            </a:r>
          </a:p>
        </p:txBody>
      </p:sp>
      <p:sp>
        <p:nvSpPr>
          <p:cNvPr id="14" name="sketch line">
            <a:extLst>
              <a:ext uri="{FF2B5EF4-FFF2-40B4-BE49-F238E27FC236}">
                <a16:creationId xmlns:a16="http://schemas.microsoft.com/office/drawing/2014/main" id="{0059B5C0-FEC8-4370-AF45-02E3AEF6F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659144"/>
            <a:ext cx="3566160" cy="18288"/>
          </a:xfrm>
          <a:custGeom>
            <a:avLst/>
            <a:gdLst>
              <a:gd name="connsiteX0" fmla="*/ 0 w 3566160"/>
              <a:gd name="connsiteY0" fmla="*/ 0 h 18288"/>
              <a:gd name="connsiteX1" fmla="*/ 665683 w 3566160"/>
              <a:gd name="connsiteY1" fmla="*/ 0 h 18288"/>
              <a:gd name="connsiteX2" fmla="*/ 1331366 w 3566160"/>
              <a:gd name="connsiteY2" fmla="*/ 0 h 18288"/>
              <a:gd name="connsiteX3" fmla="*/ 1818742 w 3566160"/>
              <a:gd name="connsiteY3" fmla="*/ 0 h 18288"/>
              <a:gd name="connsiteX4" fmla="*/ 2413102 w 3566160"/>
              <a:gd name="connsiteY4" fmla="*/ 0 h 18288"/>
              <a:gd name="connsiteX5" fmla="*/ 2936138 w 3566160"/>
              <a:gd name="connsiteY5" fmla="*/ 0 h 18288"/>
              <a:gd name="connsiteX6" fmla="*/ 3566160 w 3566160"/>
              <a:gd name="connsiteY6" fmla="*/ 0 h 18288"/>
              <a:gd name="connsiteX7" fmla="*/ 3566160 w 3566160"/>
              <a:gd name="connsiteY7" fmla="*/ 18288 h 18288"/>
              <a:gd name="connsiteX8" fmla="*/ 2971800 w 3566160"/>
              <a:gd name="connsiteY8" fmla="*/ 18288 h 18288"/>
              <a:gd name="connsiteX9" fmla="*/ 2448763 w 3566160"/>
              <a:gd name="connsiteY9" fmla="*/ 18288 h 18288"/>
              <a:gd name="connsiteX10" fmla="*/ 1854403 w 3566160"/>
              <a:gd name="connsiteY10" fmla="*/ 18288 h 18288"/>
              <a:gd name="connsiteX11" fmla="*/ 1295705 w 3566160"/>
              <a:gd name="connsiteY11" fmla="*/ 18288 h 18288"/>
              <a:gd name="connsiteX12" fmla="*/ 772668 w 3566160"/>
              <a:gd name="connsiteY12" fmla="*/ 18288 h 18288"/>
              <a:gd name="connsiteX13" fmla="*/ 0 w 3566160"/>
              <a:gd name="connsiteY13" fmla="*/ 18288 h 18288"/>
              <a:gd name="connsiteX14" fmla="*/ 0 w 356616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6160" h="18288" fill="none" extrusionOk="0">
                <a:moveTo>
                  <a:pt x="0" y="0"/>
                </a:moveTo>
                <a:cubicBezTo>
                  <a:pt x="222644" y="15773"/>
                  <a:pt x="447078" y="-30288"/>
                  <a:pt x="665683" y="0"/>
                </a:cubicBezTo>
                <a:cubicBezTo>
                  <a:pt x="884288" y="30288"/>
                  <a:pt x="1132425" y="-6167"/>
                  <a:pt x="1331366" y="0"/>
                </a:cubicBezTo>
                <a:cubicBezTo>
                  <a:pt x="1530307" y="6167"/>
                  <a:pt x="1680942" y="17562"/>
                  <a:pt x="1818742" y="0"/>
                </a:cubicBezTo>
                <a:cubicBezTo>
                  <a:pt x="1956542" y="-17562"/>
                  <a:pt x="2130227" y="23032"/>
                  <a:pt x="2413102" y="0"/>
                </a:cubicBezTo>
                <a:cubicBezTo>
                  <a:pt x="2695977" y="-23032"/>
                  <a:pt x="2679988" y="-13260"/>
                  <a:pt x="2936138" y="0"/>
                </a:cubicBezTo>
                <a:cubicBezTo>
                  <a:pt x="3192288" y="13260"/>
                  <a:pt x="3378668" y="16268"/>
                  <a:pt x="3566160" y="0"/>
                </a:cubicBezTo>
                <a:cubicBezTo>
                  <a:pt x="3566199" y="7328"/>
                  <a:pt x="3566779" y="9982"/>
                  <a:pt x="3566160" y="18288"/>
                </a:cubicBezTo>
                <a:cubicBezTo>
                  <a:pt x="3315478" y="45899"/>
                  <a:pt x="3188272" y="-7574"/>
                  <a:pt x="2971800" y="18288"/>
                </a:cubicBezTo>
                <a:cubicBezTo>
                  <a:pt x="2755328" y="44150"/>
                  <a:pt x="2598570" y="34692"/>
                  <a:pt x="2448763" y="18288"/>
                </a:cubicBezTo>
                <a:cubicBezTo>
                  <a:pt x="2298956" y="1884"/>
                  <a:pt x="2011344" y="-7043"/>
                  <a:pt x="1854403" y="18288"/>
                </a:cubicBezTo>
                <a:cubicBezTo>
                  <a:pt x="1697462" y="43619"/>
                  <a:pt x="1444994" y="618"/>
                  <a:pt x="1295705" y="18288"/>
                </a:cubicBezTo>
                <a:cubicBezTo>
                  <a:pt x="1146416" y="35958"/>
                  <a:pt x="965401" y="42167"/>
                  <a:pt x="772668" y="18288"/>
                </a:cubicBezTo>
                <a:cubicBezTo>
                  <a:pt x="579935" y="-5591"/>
                  <a:pt x="352420" y="-19381"/>
                  <a:pt x="0" y="18288"/>
                </a:cubicBezTo>
                <a:cubicBezTo>
                  <a:pt x="-593" y="9736"/>
                  <a:pt x="244" y="6610"/>
                  <a:pt x="0" y="0"/>
                </a:cubicBezTo>
                <a:close/>
              </a:path>
              <a:path w="3566160" h="18288" stroke="0" extrusionOk="0">
                <a:moveTo>
                  <a:pt x="0" y="0"/>
                </a:moveTo>
                <a:cubicBezTo>
                  <a:pt x="169947" y="-5008"/>
                  <a:pt x="340602" y="-17518"/>
                  <a:pt x="594360" y="0"/>
                </a:cubicBezTo>
                <a:cubicBezTo>
                  <a:pt x="848118" y="17518"/>
                  <a:pt x="997921" y="8866"/>
                  <a:pt x="1224382" y="0"/>
                </a:cubicBezTo>
                <a:cubicBezTo>
                  <a:pt x="1450843" y="-8866"/>
                  <a:pt x="1572343" y="8392"/>
                  <a:pt x="1783080" y="0"/>
                </a:cubicBezTo>
                <a:cubicBezTo>
                  <a:pt x="1993817" y="-8392"/>
                  <a:pt x="2266728" y="2126"/>
                  <a:pt x="2448763" y="0"/>
                </a:cubicBezTo>
                <a:cubicBezTo>
                  <a:pt x="2630798" y="-2126"/>
                  <a:pt x="2815508" y="-13843"/>
                  <a:pt x="3043123" y="0"/>
                </a:cubicBezTo>
                <a:cubicBezTo>
                  <a:pt x="3270738" y="13843"/>
                  <a:pt x="3420568" y="2184"/>
                  <a:pt x="3566160" y="0"/>
                </a:cubicBezTo>
                <a:cubicBezTo>
                  <a:pt x="3566487" y="8595"/>
                  <a:pt x="3566088" y="13110"/>
                  <a:pt x="3566160" y="18288"/>
                </a:cubicBezTo>
                <a:cubicBezTo>
                  <a:pt x="3421748" y="9323"/>
                  <a:pt x="3176383" y="-3939"/>
                  <a:pt x="2971800" y="18288"/>
                </a:cubicBezTo>
                <a:cubicBezTo>
                  <a:pt x="2767217" y="40515"/>
                  <a:pt x="2590769" y="4336"/>
                  <a:pt x="2306117" y="18288"/>
                </a:cubicBezTo>
                <a:cubicBezTo>
                  <a:pt x="2021465" y="32240"/>
                  <a:pt x="1860727" y="-9280"/>
                  <a:pt x="1676095" y="18288"/>
                </a:cubicBezTo>
                <a:cubicBezTo>
                  <a:pt x="1491463" y="45856"/>
                  <a:pt x="1329173" y="5765"/>
                  <a:pt x="1153058" y="18288"/>
                </a:cubicBezTo>
                <a:cubicBezTo>
                  <a:pt x="976943" y="30811"/>
                  <a:pt x="895178" y="4751"/>
                  <a:pt x="665683" y="18288"/>
                </a:cubicBezTo>
                <a:cubicBezTo>
                  <a:pt x="436189" y="31825"/>
                  <a:pt x="302924" y="2002"/>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a:extLst>
              <a:ext uri="{FF2B5EF4-FFF2-40B4-BE49-F238E27FC236}">
                <a16:creationId xmlns:a16="http://schemas.microsoft.com/office/drawing/2014/main" id="{052E0F67-0EB6-3D82-91E7-7143BA041166}"/>
              </a:ext>
            </a:extLst>
          </p:cNvPr>
          <p:cNvPicPr>
            <a:picLocks noGrp="1" noChangeAspect="1" noChangeArrowheads="1"/>
          </p:cNvPicPr>
          <p:nvPr/>
        </p:nvPicPr>
        <p:blipFill>
          <a:blip r:embed="rId2">
            <a:extLst>
              <a:ext uri="{28A0092B-C50C-407E-A947-70E740481C1C}">
                <a14:useLocalDpi xmlns:a14="http://schemas.microsoft.com/office/drawing/2010/main" val="0"/>
              </a:ext>
            </a:extLst>
          </a:blip>
          <a:stretch>
            <a:fillRect/>
          </a:stretch>
        </p:blipFill>
        <p:spPr>
          <a:xfrm>
            <a:off x="4657955" y="1402554"/>
            <a:ext cx="3099816" cy="3107585"/>
          </a:xfrm>
          <a:prstGeom prst="rect">
            <a:avLst/>
          </a:prstGeom>
        </p:spPr>
      </p:pic>
      <p:pic>
        <p:nvPicPr>
          <p:cNvPr id="5" name="Content Placeholder 5">
            <a:extLst>
              <a:ext uri="{FF2B5EF4-FFF2-40B4-BE49-F238E27FC236}">
                <a16:creationId xmlns:a16="http://schemas.microsoft.com/office/drawing/2014/main" id="{A0CDC6B0-BAF2-C60C-38F9-8F90A504F834}"/>
              </a:ext>
            </a:extLst>
          </p:cNvPr>
          <p:cNvPicPr>
            <a:picLocks noGrp="1"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a:xfrm>
            <a:off x="8011824" y="319043"/>
            <a:ext cx="3785616" cy="2082088"/>
          </a:xfrm>
          <a:prstGeom prst="rect">
            <a:avLst/>
          </a:prstGeom>
        </p:spPr>
      </p:pic>
      <p:pic>
        <p:nvPicPr>
          <p:cNvPr id="6" name="Picture 5">
            <a:extLst>
              <a:ext uri="{FF2B5EF4-FFF2-40B4-BE49-F238E27FC236}">
                <a16:creationId xmlns:a16="http://schemas.microsoft.com/office/drawing/2014/main" id="{D4C1B34E-74F0-ACB9-DF83-50566591250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65080" y="3135291"/>
            <a:ext cx="3099816" cy="21853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Content Placeholder 5">
            <a:extLst>
              <a:ext uri="{FF2B5EF4-FFF2-40B4-BE49-F238E27FC236}">
                <a16:creationId xmlns:a16="http://schemas.microsoft.com/office/drawing/2014/main" id="{4E87DA31-87F8-EB7D-85CC-EDC9843D828F}"/>
              </a:ext>
            </a:extLst>
          </p:cNvPr>
          <p:cNvPicPr>
            <a:picLocks noGrp="1"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a:xfrm>
            <a:off x="8489484" y="2475177"/>
            <a:ext cx="3221807" cy="3221807"/>
          </a:xfrm>
          <a:prstGeom prst="rect">
            <a:avLst/>
          </a:prstGeom>
        </p:spPr>
      </p:pic>
      <p:pic>
        <p:nvPicPr>
          <p:cNvPr id="8" name="Picture 7" descr="A blue and white text on a blue background&#10;&#10;Description automatically generated">
            <a:extLst>
              <a:ext uri="{FF2B5EF4-FFF2-40B4-BE49-F238E27FC236}">
                <a16:creationId xmlns:a16="http://schemas.microsoft.com/office/drawing/2014/main" id="{91B58927-6570-62A9-467B-13969C40FED8}"/>
              </a:ext>
            </a:extLst>
          </p:cNvPr>
          <p:cNvPicPr>
            <a:picLocks noChangeAspect="1"/>
          </p:cNvPicPr>
          <p:nvPr/>
        </p:nvPicPr>
        <p:blipFill>
          <a:blip r:embed="rId6"/>
          <a:stretch>
            <a:fillRect/>
          </a:stretch>
        </p:blipFill>
        <p:spPr>
          <a:xfrm>
            <a:off x="9525" y="5614988"/>
            <a:ext cx="12192000" cy="1247775"/>
          </a:xfrm>
          <a:prstGeom prst="rect">
            <a:avLst/>
          </a:prstGeom>
        </p:spPr>
      </p:pic>
    </p:spTree>
    <p:extLst>
      <p:ext uri="{BB962C8B-B14F-4D97-AF65-F5344CB8AC3E}">
        <p14:creationId xmlns:p14="http://schemas.microsoft.com/office/powerpoint/2010/main" val="1495918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CC95F234-4750-E7F2-D77E-D39F97D252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741" y="184617"/>
            <a:ext cx="9186332" cy="516731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blue and white text on a blue background&#10;&#10;Description automatically generated">
            <a:extLst>
              <a:ext uri="{FF2B5EF4-FFF2-40B4-BE49-F238E27FC236}">
                <a16:creationId xmlns:a16="http://schemas.microsoft.com/office/drawing/2014/main" id="{B50E11EA-5B9A-A384-FE8F-FF41098DD26F}"/>
              </a:ext>
            </a:extLst>
          </p:cNvPr>
          <p:cNvPicPr>
            <a:picLocks noChangeAspect="1"/>
          </p:cNvPicPr>
          <p:nvPr/>
        </p:nvPicPr>
        <p:blipFill>
          <a:blip r:embed="rId3"/>
          <a:stretch>
            <a:fillRect/>
          </a:stretch>
        </p:blipFill>
        <p:spPr>
          <a:xfrm>
            <a:off x="9525" y="5614988"/>
            <a:ext cx="12192000" cy="1247775"/>
          </a:xfrm>
          <a:prstGeom prst="rect">
            <a:avLst/>
          </a:prstGeom>
        </p:spPr>
      </p:pic>
    </p:spTree>
    <p:extLst>
      <p:ext uri="{BB962C8B-B14F-4D97-AF65-F5344CB8AC3E}">
        <p14:creationId xmlns:p14="http://schemas.microsoft.com/office/powerpoint/2010/main" val="3659862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747B2BD-23C7-F533-75DD-0A7EDD196232}"/>
              </a:ext>
            </a:extLst>
          </p:cNvPr>
          <p:cNvPicPr>
            <a:picLocks noChangeAspect="1"/>
          </p:cNvPicPr>
          <p:nvPr/>
        </p:nvPicPr>
        <p:blipFill>
          <a:blip r:embed="rId2"/>
          <a:stretch>
            <a:fillRect/>
          </a:stretch>
        </p:blipFill>
        <p:spPr>
          <a:xfrm>
            <a:off x="2361639" y="574556"/>
            <a:ext cx="7064749" cy="5708888"/>
          </a:xfrm>
          <a:prstGeom prst="rect">
            <a:avLst/>
          </a:prstGeom>
        </p:spPr>
      </p:pic>
    </p:spTree>
    <p:extLst>
      <p:ext uri="{BB962C8B-B14F-4D97-AF65-F5344CB8AC3E}">
        <p14:creationId xmlns:p14="http://schemas.microsoft.com/office/powerpoint/2010/main" val="2818259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A7A9D-B714-88F5-5C48-4006C9CC4333}"/>
              </a:ext>
            </a:extLst>
          </p:cNvPr>
          <p:cNvSpPr>
            <a:spLocks noGrp="1"/>
          </p:cNvSpPr>
          <p:nvPr>
            <p:ph type="title"/>
          </p:nvPr>
        </p:nvSpPr>
        <p:spPr>
          <a:xfrm>
            <a:off x="294205" y="-72736"/>
            <a:ext cx="10515600" cy="1325563"/>
          </a:xfrm>
        </p:spPr>
        <p:txBody>
          <a:bodyPr/>
          <a:lstStyle/>
          <a:p>
            <a:r>
              <a:rPr lang="en-GB" dirty="0"/>
              <a:t>Partnership Working in a Setting</a:t>
            </a:r>
          </a:p>
        </p:txBody>
      </p:sp>
      <p:graphicFrame>
        <p:nvGraphicFramePr>
          <p:cNvPr id="6" name="Rectangle 1">
            <a:extLst>
              <a:ext uri="{FF2B5EF4-FFF2-40B4-BE49-F238E27FC236}">
                <a16:creationId xmlns:a16="http://schemas.microsoft.com/office/drawing/2014/main" id="{6C84C67E-9CFF-A18C-8449-0588EECD7AF7}"/>
              </a:ext>
            </a:extLst>
          </p:cNvPr>
          <p:cNvGraphicFramePr>
            <a:graphicFrameLocks noGrp="1"/>
          </p:cNvGraphicFramePr>
          <p:nvPr>
            <p:ph idx="1"/>
            <p:extLst>
              <p:ext uri="{D42A27DB-BD31-4B8C-83A1-F6EECF244321}">
                <p14:modId xmlns:p14="http://schemas.microsoft.com/office/powerpoint/2010/main" val="3034078782"/>
              </p:ext>
            </p:extLst>
          </p:nvPr>
        </p:nvGraphicFramePr>
        <p:xfrm>
          <a:off x="502023" y="1046162"/>
          <a:ext cx="10981765" cy="5811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0262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0E6F-CBC3-3350-BF31-FEE02A7924B7}"/>
              </a:ext>
            </a:extLst>
          </p:cNvPr>
          <p:cNvSpPr>
            <a:spLocks noGrp="1"/>
          </p:cNvSpPr>
          <p:nvPr>
            <p:ph type="title"/>
          </p:nvPr>
        </p:nvSpPr>
        <p:spPr/>
        <p:txBody>
          <a:bodyPr/>
          <a:lstStyle/>
          <a:p>
            <a:r>
              <a:rPr lang="en-US" dirty="0"/>
              <a:t>Examples of Partnership Working</a:t>
            </a:r>
          </a:p>
        </p:txBody>
      </p:sp>
      <p:sp>
        <p:nvSpPr>
          <p:cNvPr id="3" name="Content Placeholder 2">
            <a:extLst>
              <a:ext uri="{FF2B5EF4-FFF2-40B4-BE49-F238E27FC236}">
                <a16:creationId xmlns:a16="http://schemas.microsoft.com/office/drawing/2014/main" id="{4D599212-7D44-3E81-D32D-66AA69B8A4E9}"/>
              </a:ext>
            </a:extLst>
          </p:cNvPr>
          <p:cNvSpPr>
            <a:spLocks noGrp="1"/>
          </p:cNvSpPr>
          <p:nvPr>
            <p:ph idx="1"/>
          </p:nvPr>
        </p:nvSpPr>
        <p:spPr/>
        <p:txBody>
          <a:bodyPr vert="horz" lIns="91440" tIns="45720" rIns="91440" bIns="45720" rtlCol="0" anchor="t">
            <a:normAutofit fontScale="92500" lnSpcReduction="20000"/>
          </a:bodyPr>
          <a:lstStyle/>
          <a:p>
            <a:r>
              <a:rPr lang="en-US" b="1" dirty="0">
                <a:ea typeface="+mn-lt"/>
                <a:cs typeface="+mn-lt"/>
              </a:rPr>
              <a:t>Integrated Care Systems (ICS)</a:t>
            </a:r>
            <a:r>
              <a:rPr lang="en-US" dirty="0">
                <a:ea typeface="+mn-lt"/>
                <a:cs typeface="+mn-lt"/>
              </a:rPr>
              <a:t>: ICS bring together NHS </a:t>
            </a:r>
            <a:r>
              <a:rPr lang="en-US" dirty="0" err="1">
                <a:ea typeface="+mn-lt"/>
                <a:cs typeface="+mn-lt"/>
              </a:rPr>
              <a:t>organisations</a:t>
            </a:r>
            <a:r>
              <a:rPr lang="en-US" dirty="0">
                <a:ea typeface="+mn-lt"/>
                <a:cs typeface="+mn-lt"/>
              </a:rPr>
              <a:t>, local authorities, and other health and care providers to integrate services and coordinate care delivery. </a:t>
            </a:r>
          </a:p>
          <a:p>
            <a:r>
              <a:rPr lang="en-US" b="1" dirty="0">
                <a:ea typeface="+mn-lt"/>
                <a:cs typeface="+mn-lt"/>
              </a:rPr>
              <a:t>Local Authority and NHS Partnerships</a:t>
            </a:r>
            <a:r>
              <a:rPr lang="en-US" dirty="0">
                <a:ea typeface="+mn-lt"/>
                <a:cs typeface="+mn-lt"/>
              </a:rPr>
              <a:t>: Many local authorities collaborate closely with NHS trusts to jointly deliver services such as social care, public health initiatives, and community healthcare services. This collaboration ensures that resources are pooled effectively and services are coordinated.</a:t>
            </a:r>
            <a:endParaRPr lang="en-US" dirty="0"/>
          </a:p>
          <a:p>
            <a:r>
              <a:rPr lang="en-US" b="1" dirty="0">
                <a:ea typeface="+mn-lt"/>
                <a:cs typeface="+mn-lt"/>
              </a:rPr>
              <a:t>Third Sector and Voluntary </a:t>
            </a:r>
            <a:r>
              <a:rPr lang="en-US" b="1" dirty="0" err="1">
                <a:ea typeface="+mn-lt"/>
                <a:cs typeface="+mn-lt"/>
              </a:rPr>
              <a:t>Organisations</a:t>
            </a:r>
            <a:r>
              <a:rPr lang="en-US" dirty="0">
                <a:ea typeface="+mn-lt"/>
                <a:cs typeface="+mn-lt"/>
              </a:rPr>
              <a:t>: Non-profit </a:t>
            </a:r>
            <a:r>
              <a:rPr lang="en-US" dirty="0" err="1">
                <a:ea typeface="+mn-lt"/>
                <a:cs typeface="+mn-lt"/>
              </a:rPr>
              <a:t>organisations</a:t>
            </a:r>
            <a:r>
              <a:rPr lang="en-US" dirty="0">
                <a:ea typeface="+mn-lt"/>
                <a:cs typeface="+mn-lt"/>
              </a:rPr>
              <a:t> and charities play a crucial role in health and social care by providing support services, advocacy, and community-based health promotion initiatives. For instance, Age UK works in partnership with local authorities and NHS trusts to support older adults with services like befriending and practical support.</a:t>
            </a:r>
            <a:endParaRPr lang="en-US" dirty="0"/>
          </a:p>
          <a:p>
            <a:endParaRPr lang="en-US" dirty="0"/>
          </a:p>
        </p:txBody>
      </p:sp>
      <p:pic>
        <p:nvPicPr>
          <p:cNvPr id="4" name="Picture 3" descr="Partnership Working | Give a Gift">
            <a:extLst>
              <a:ext uri="{FF2B5EF4-FFF2-40B4-BE49-F238E27FC236}">
                <a16:creationId xmlns:a16="http://schemas.microsoft.com/office/drawing/2014/main" id="{D2D47A75-778C-E710-F549-0A1F383C4CE3}"/>
              </a:ext>
            </a:extLst>
          </p:cNvPr>
          <p:cNvPicPr>
            <a:picLocks noChangeAspect="1"/>
          </p:cNvPicPr>
          <p:nvPr/>
        </p:nvPicPr>
        <p:blipFill>
          <a:blip r:embed="rId2"/>
          <a:stretch>
            <a:fillRect/>
          </a:stretch>
        </p:blipFill>
        <p:spPr>
          <a:xfrm>
            <a:off x="9010650" y="-179"/>
            <a:ext cx="2743200" cy="1829157"/>
          </a:xfrm>
          <a:prstGeom prst="rect">
            <a:avLst/>
          </a:prstGeom>
        </p:spPr>
      </p:pic>
    </p:spTree>
    <p:extLst>
      <p:ext uri="{BB962C8B-B14F-4D97-AF65-F5344CB8AC3E}">
        <p14:creationId xmlns:p14="http://schemas.microsoft.com/office/powerpoint/2010/main" val="4117775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922B1-6EB2-5933-4BD5-8EF18D8F1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98A1B-1DF4-D043-1F35-A23CF8432D43}"/>
              </a:ext>
            </a:extLst>
          </p:cNvPr>
          <p:cNvSpPr>
            <a:spLocks noGrp="1"/>
          </p:cNvSpPr>
          <p:nvPr>
            <p:ph type="title"/>
          </p:nvPr>
        </p:nvSpPr>
        <p:spPr>
          <a:xfrm>
            <a:off x="2063552" y="491049"/>
            <a:ext cx="8229600" cy="1143000"/>
          </a:xfrm>
        </p:spPr>
        <p:txBody>
          <a:bodyPr>
            <a:normAutofit fontScale="90000"/>
          </a:bodyPr>
          <a:lstStyle/>
          <a:p>
            <a:r>
              <a:rPr lang="en-GB" dirty="0">
                <a:latin typeface="Lato"/>
                <a:ea typeface="Lato"/>
                <a:cs typeface="Lato"/>
              </a:rPr>
              <a:t>Have you accessed the guidance document?</a:t>
            </a:r>
            <a:br>
              <a:rPr lang="en-GB" b="0" i="0" dirty="0">
                <a:effectLst/>
                <a:latin typeface="Lato" panose="020F0502020204030203" pitchFamily="34" charset="0"/>
              </a:rPr>
            </a:br>
            <a:endParaRPr lang="en-GB" b="1" dirty="0"/>
          </a:p>
        </p:txBody>
      </p:sp>
      <p:sp>
        <p:nvSpPr>
          <p:cNvPr id="4" name="Date Placeholder 3">
            <a:extLst>
              <a:ext uri="{FF2B5EF4-FFF2-40B4-BE49-F238E27FC236}">
                <a16:creationId xmlns:a16="http://schemas.microsoft.com/office/drawing/2014/main" id="{E5133983-877B-7BAF-0FF7-B11278BB7BC8}"/>
              </a:ext>
            </a:extLst>
          </p:cNvPr>
          <p:cNvSpPr>
            <a:spLocks noGrp="1"/>
          </p:cNvSpPr>
          <p:nvPr>
            <p:ph type="dt" sz="half" idx="10"/>
          </p:nvPr>
        </p:nvSpPr>
        <p:spPr/>
        <p:txBody>
          <a:bodyPr/>
          <a:lstStyle/>
          <a:p>
            <a:pPr>
              <a:defRPr/>
            </a:pPr>
            <a:fld id="{71EB28F8-D49C-40F8-A70C-70C92CA0F5D8}" type="datetime1">
              <a:rPr lang="en-GB" altLang="en-US" smtClean="0"/>
              <a:pPr>
                <a:defRPr/>
              </a:pPr>
              <a:t>04/07/2025</a:t>
            </a:fld>
            <a:endParaRPr lang="en-GB" altLang="en-US" dirty="0"/>
          </a:p>
        </p:txBody>
      </p:sp>
      <p:sp>
        <p:nvSpPr>
          <p:cNvPr id="5" name="Slide Number Placeholder 4">
            <a:extLst>
              <a:ext uri="{FF2B5EF4-FFF2-40B4-BE49-F238E27FC236}">
                <a16:creationId xmlns:a16="http://schemas.microsoft.com/office/drawing/2014/main" id="{5E05431A-276C-779F-DD22-FEFD92459269}"/>
              </a:ext>
            </a:extLst>
          </p:cNvPr>
          <p:cNvSpPr>
            <a:spLocks noGrp="1"/>
          </p:cNvSpPr>
          <p:nvPr>
            <p:ph type="sldNum" sz="quarter" idx="12"/>
          </p:nvPr>
        </p:nvSpPr>
        <p:spPr/>
        <p:txBody>
          <a:bodyPr/>
          <a:lstStyle/>
          <a:p>
            <a:pPr>
              <a:defRPr/>
            </a:pPr>
            <a:fld id="{1D396EF7-AE92-4D90-B2A9-1448F92B1D6B}" type="slidenum">
              <a:rPr lang="en-GB" altLang="en-US" smtClean="0"/>
              <a:pPr>
                <a:defRPr/>
              </a:pPr>
              <a:t>12</a:t>
            </a:fld>
            <a:endParaRPr lang="en-GB" altLang="en-US"/>
          </a:p>
        </p:txBody>
      </p:sp>
      <p:pic>
        <p:nvPicPr>
          <p:cNvPr id="6" name="Picture 5" descr="A blue and white text on a blue background&#10;&#10;Description automatically generated">
            <a:extLst>
              <a:ext uri="{FF2B5EF4-FFF2-40B4-BE49-F238E27FC236}">
                <a16:creationId xmlns:a16="http://schemas.microsoft.com/office/drawing/2014/main" id="{6B72ED75-D3FB-66AD-CCC1-7FEA494964AE}"/>
              </a:ext>
            </a:extLst>
          </p:cNvPr>
          <p:cNvPicPr>
            <a:picLocks noChangeAspect="1"/>
          </p:cNvPicPr>
          <p:nvPr/>
        </p:nvPicPr>
        <p:blipFill>
          <a:blip r:embed="rId2"/>
          <a:stretch>
            <a:fillRect/>
          </a:stretch>
        </p:blipFill>
        <p:spPr>
          <a:xfrm>
            <a:off x="9525" y="5614988"/>
            <a:ext cx="12192000" cy="1247775"/>
          </a:xfrm>
          <a:prstGeom prst="rect">
            <a:avLst/>
          </a:prstGeom>
        </p:spPr>
      </p:pic>
      <p:pic>
        <p:nvPicPr>
          <p:cNvPr id="8" name="Picture 7" descr="A close-up of a document&#10;&#10;Description automatically generated">
            <a:extLst>
              <a:ext uri="{FF2B5EF4-FFF2-40B4-BE49-F238E27FC236}">
                <a16:creationId xmlns:a16="http://schemas.microsoft.com/office/drawing/2014/main" id="{D115C29B-1232-F23C-361A-DF2E60A14AA6}"/>
              </a:ext>
            </a:extLst>
          </p:cNvPr>
          <p:cNvPicPr>
            <a:picLocks noChangeAspect="1"/>
          </p:cNvPicPr>
          <p:nvPr/>
        </p:nvPicPr>
        <p:blipFill>
          <a:blip r:embed="rId3"/>
          <a:stretch>
            <a:fillRect/>
          </a:stretch>
        </p:blipFill>
        <p:spPr>
          <a:xfrm>
            <a:off x="4805437" y="1066800"/>
            <a:ext cx="3324075" cy="3990975"/>
          </a:xfrm>
          <a:prstGeom prst="rect">
            <a:avLst/>
          </a:prstGeom>
        </p:spPr>
      </p:pic>
    </p:spTree>
    <p:extLst>
      <p:ext uri="{BB962C8B-B14F-4D97-AF65-F5344CB8AC3E}">
        <p14:creationId xmlns:p14="http://schemas.microsoft.com/office/powerpoint/2010/main" val="31894641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922B1-6EB2-5933-4BD5-8EF18D8F1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98A1B-1DF4-D043-1F35-A23CF8432D43}"/>
              </a:ext>
            </a:extLst>
          </p:cNvPr>
          <p:cNvSpPr>
            <a:spLocks noGrp="1"/>
          </p:cNvSpPr>
          <p:nvPr>
            <p:ph type="title"/>
          </p:nvPr>
        </p:nvSpPr>
        <p:spPr>
          <a:xfrm>
            <a:off x="2063552" y="491049"/>
            <a:ext cx="8229600" cy="1143000"/>
          </a:xfrm>
        </p:spPr>
        <p:txBody>
          <a:bodyPr>
            <a:normAutofit fontScale="90000"/>
          </a:bodyPr>
          <a:lstStyle/>
          <a:p>
            <a:r>
              <a:rPr lang="en-GB" dirty="0">
                <a:latin typeface="Lato"/>
              </a:rPr>
              <a:t>Academic Skills - PEEL</a:t>
            </a:r>
            <a:br>
              <a:rPr lang="en-GB" b="0" i="0" dirty="0">
                <a:effectLst/>
                <a:latin typeface="Lato" panose="020F0502020204030203" pitchFamily="34" charset="0"/>
              </a:rPr>
            </a:br>
            <a:endParaRPr lang="en-GB" b="1" dirty="0"/>
          </a:p>
        </p:txBody>
      </p:sp>
      <p:sp>
        <p:nvSpPr>
          <p:cNvPr id="4" name="Date Placeholder 3">
            <a:extLst>
              <a:ext uri="{FF2B5EF4-FFF2-40B4-BE49-F238E27FC236}">
                <a16:creationId xmlns:a16="http://schemas.microsoft.com/office/drawing/2014/main" id="{E5133983-877B-7BAF-0FF7-B11278BB7BC8}"/>
              </a:ext>
            </a:extLst>
          </p:cNvPr>
          <p:cNvSpPr>
            <a:spLocks noGrp="1"/>
          </p:cNvSpPr>
          <p:nvPr>
            <p:ph type="dt" sz="half" idx="10"/>
          </p:nvPr>
        </p:nvSpPr>
        <p:spPr/>
        <p:txBody>
          <a:bodyPr/>
          <a:lstStyle/>
          <a:p>
            <a:pPr>
              <a:defRPr/>
            </a:pPr>
            <a:fld id="{71EB28F8-D49C-40F8-A70C-70C92CA0F5D8}" type="datetime1">
              <a:rPr lang="en-GB" altLang="en-US" smtClean="0"/>
              <a:pPr>
                <a:defRPr/>
              </a:pPr>
              <a:t>04/07/2025</a:t>
            </a:fld>
            <a:endParaRPr lang="en-GB" altLang="en-US" dirty="0"/>
          </a:p>
        </p:txBody>
      </p:sp>
      <p:sp>
        <p:nvSpPr>
          <p:cNvPr id="5" name="Slide Number Placeholder 4">
            <a:extLst>
              <a:ext uri="{FF2B5EF4-FFF2-40B4-BE49-F238E27FC236}">
                <a16:creationId xmlns:a16="http://schemas.microsoft.com/office/drawing/2014/main" id="{5E05431A-276C-779F-DD22-FEFD92459269}"/>
              </a:ext>
            </a:extLst>
          </p:cNvPr>
          <p:cNvSpPr>
            <a:spLocks noGrp="1"/>
          </p:cNvSpPr>
          <p:nvPr>
            <p:ph type="sldNum" sz="quarter" idx="12"/>
          </p:nvPr>
        </p:nvSpPr>
        <p:spPr/>
        <p:txBody>
          <a:bodyPr/>
          <a:lstStyle/>
          <a:p>
            <a:pPr>
              <a:defRPr/>
            </a:pPr>
            <a:fld id="{1D396EF7-AE92-4D90-B2A9-1448F92B1D6B}" type="slidenum">
              <a:rPr lang="en-GB" altLang="en-US" smtClean="0"/>
              <a:pPr>
                <a:defRPr/>
              </a:pPr>
              <a:t>13</a:t>
            </a:fld>
            <a:endParaRPr lang="en-GB" altLang="en-US"/>
          </a:p>
        </p:txBody>
      </p:sp>
      <p:pic>
        <p:nvPicPr>
          <p:cNvPr id="6" name="Picture 5" descr="A blue and white text on a blue background&#10;&#10;Description automatically generated">
            <a:extLst>
              <a:ext uri="{FF2B5EF4-FFF2-40B4-BE49-F238E27FC236}">
                <a16:creationId xmlns:a16="http://schemas.microsoft.com/office/drawing/2014/main" id="{6B72ED75-D3FB-66AD-CCC1-7FEA494964AE}"/>
              </a:ext>
            </a:extLst>
          </p:cNvPr>
          <p:cNvPicPr>
            <a:picLocks noChangeAspect="1"/>
          </p:cNvPicPr>
          <p:nvPr/>
        </p:nvPicPr>
        <p:blipFill>
          <a:blip r:embed="rId2"/>
          <a:stretch>
            <a:fillRect/>
          </a:stretch>
        </p:blipFill>
        <p:spPr>
          <a:xfrm>
            <a:off x="9525" y="5614988"/>
            <a:ext cx="12192000" cy="1247775"/>
          </a:xfrm>
          <a:prstGeom prst="rect">
            <a:avLst/>
          </a:prstGeom>
        </p:spPr>
      </p:pic>
      <p:sp>
        <p:nvSpPr>
          <p:cNvPr id="3" name="TextBox 2">
            <a:extLst>
              <a:ext uri="{FF2B5EF4-FFF2-40B4-BE49-F238E27FC236}">
                <a16:creationId xmlns:a16="http://schemas.microsoft.com/office/drawing/2014/main" id="{C948C521-2F35-E039-E123-29ABBA5CCA94}"/>
              </a:ext>
            </a:extLst>
          </p:cNvPr>
          <p:cNvSpPr txBox="1"/>
          <p:nvPr/>
        </p:nvSpPr>
        <p:spPr>
          <a:xfrm>
            <a:off x="689918" y="1534297"/>
            <a:ext cx="11141675"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US" sz="2000" dirty="0">
                <a:ea typeface="+mn-lt"/>
                <a:cs typeface="+mn-lt"/>
              </a:rPr>
              <a:t>The PEEL method is a strategy for academic writing that helps structure paragraphs effectively. PEEL stands for Point, Evidence, Explanation, and Link. Here’s a breakdown of each component:</a:t>
            </a:r>
          </a:p>
          <a:p>
            <a:pPr>
              <a:buFont typeface="Arial"/>
              <a:buChar char="•"/>
            </a:pPr>
            <a:endParaRPr lang="en-US" sz="2000" dirty="0">
              <a:ea typeface="+mn-lt"/>
              <a:cs typeface="+mn-lt"/>
            </a:endParaRPr>
          </a:p>
          <a:p>
            <a:pPr>
              <a:buFont typeface="Arial"/>
              <a:buChar char="•"/>
            </a:pPr>
            <a:r>
              <a:rPr lang="en-US" sz="2000" b="1" dirty="0">
                <a:ea typeface="+mn-lt"/>
                <a:cs typeface="+mn-lt"/>
              </a:rPr>
              <a:t>Point</a:t>
            </a:r>
            <a:r>
              <a:rPr lang="en-US" sz="2000" dirty="0">
                <a:ea typeface="+mn-lt"/>
                <a:cs typeface="+mn-lt"/>
              </a:rPr>
              <a:t>: This is the main idea or argument of the paragraph. It is usually expressed in the topic sentence, which clearly states what the paragraph is about.</a:t>
            </a:r>
          </a:p>
          <a:p>
            <a:pPr>
              <a:buFont typeface="Arial"/>
              <a:buChar char="•"/>
            </a:pPr>
            <a:r>
              <a:rPr lang="en-US" sz="2000" b="1" dirty="0">
                <a:ea typeface="+mn-lt"/>
                <a:cs typeface="+mn-lt"/>
              </a:rPr>
              <a:t>Evidence</a:t>
            </a:r>
            <a:r>
              <a:rPr lang="en-US" sz="2000" dirty="0">
                <a:ea typeface="+mn-lt"/>
                <a:cs typeface="+mn-lt"/>
              </a:rPr>
              <a:t>: After stating the point, you need to provide evidence to support it. This can include data, quotes, research findings, or specific examples that back up the point you are making.</a:t>
            </a:r>
          </a:p>
          <a:p>
            <a:pPr>
              <a:buFont typeface="Arial"/>
              <a:buChar char="•"/>
            </a:pPr>
            <a:r>
              <a:rPr lang="en-US" sz="2000" b="1" dirty="0">
                <a:ea typeface="+mn-lt"/>
                <a:cs typeface="+mn-lt"/>
              </a:rPr>
              <a:t>Explanation</a:t>
            </a:r>
            <a:r>
              <a:rPr lang="en-US" sz="2000" dirty="0">
                <a:ea typeface="+mn-lt"/>
                <a:cs typeface="+mn-lt"/>
              </a:rPr>
              <a:t>: This part involves explaining how the evidence supports the point. It’s important to analyze and interpret the evidence, showing its relevance and significance to the point being discussed.</a:t>
            </a:r>
          </a:p>
          <a:p>
            <a:pPr>
              <a:buFont typeface="Arial"/>
              <a:buChar char="•"/>
            </a:pPr>
            <a:r>
              <a:rPr lang="en-US" sz="2000" b="1" dirty="0">
                <a:ea typeface="+mn-lt"/>
                <a:cs typeface="+mn-lt"/>
              </a:rPr>
              <a:t>Link</a:t>
            </a:r>
            <a:r>
              <a:rPr lang="en-US" sz="2000" dirty="0">
                <a:ea typeface="+mn-lt"/>
                <a:cs typeface="+mn-lt"/>
              </a:rPr>
              <a:t>: The final part of the paragraph links back to the overall argument of the essay/report or leads into the next paragraph. This ensures cohesion and flow in the writing, making it easier for the reader to follow the argument.</a:t>
            </a:r>
          </a:p>
          <a:p>
            <a:pPr marL="285750" indent="-285750" algn="l">
              <a:buFont typeface="Arial"/>
              <a:buChar char="•"/>
            </a:pPr>
            <a:endParaRPr lang="en-US" dirty="0"/>
          </a:p>
        </p:txBody>
      </p:sp>
    </p:spTree>
    <p:extLst>
      <p:ext uri="{BB962C8B-B14F-4D97-AF65-F5344CB8AC3E}">
        <p14:creationId xmlns:p14="http://schemas.microsoft.com/office/powerpoint/2010/main" val="460079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922B1-6EB2-5933-4BD5-8EF18D8F1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98A1B-1DF4-D043-1F35-A23CF8432D43}"/>
              </a:ext>
            </a:extLst>
          </p:cNvPr>
          <p:cNvSpPr>
            <a:spLocks noGrp="1"/>
          </p:cNvSpPr>
          <p:nvPr>
            <p:ph type="title"/>
          </p:nvPr>
        </p:nvSpPr>
        <p:spPr>
          <a:xfrm>
            <a:off x="2063552" y="491049"/>
            <a:ext cx="8229600" cy="1143000"/>
          </a:xfrm>
        </p:spPr>
        <p:txBody>
          <a:bodyPr>
            <a:normAutofit fontScale="90000"/>
          </a:bodyPr>
          <a:lstStyle/>
          <a:p>
            <a:r>
              <a:rPr lang="en-GB" dirty="0">
                <a:latin typeface="Lato"/>
              </a:rPr>
              <a:t>Academic Skills - PEEL</a:t>
            </a:r>
            <a:br>
              <a:rPr lang="en-GB" b="0" i="0" dirty="0">
                <a:effectLst/>
                <a:latin typeface="Lato" panose="020F0502020204030203" pitchFamily="34" charset="0"/>
              </a:rPr>
            </a:br>
            <a:endParaRPr lang="en-GB" b="1" dirty="0"/>
          </a:p>
        </p:txBody>
      </p:sp>
      <p:sp>
        <p:nvSpPr>
          <p:cNvPr id="4" name="Date Placeholder 3">
            <a:extLst>
              <a:ext uri="{FF2B5EF4-FFF2-40B4-BE49-F238E27FC236}">
                <a16:creationId xmlns:a16="http://schemas.microsoft.com/office/drawing/2014/main" id="{E5133983-877B-7BAF-0FF7-B11278BB7BC8}"/>
              </a:ext>
            </a:extLst>
          </p:cNvPr>
          <p:cNvSpPr>
            <a:spLocks noGrp="1"/>
          </p:cNvSpPr>
          <p:nvPr>
            <p:ph type="dt" sz="half" idx="10"/>
          </p:nvPr>
        </p:nvSpPr>
        <p:spPr/>
        <p:txBody>
          <a:bodyPr/>
          <a:lstStyle/>
          <a:p>
            <a:pPr>
              <a:defRPr/>
            </a:pPr>
            <a:fld id="{71EB28F8-D49C-40F8-A70C-70C92CA0F5D8}" type="datetime1">
              <a:rPr lang="en-GB" altLang="en-US" smtClean="0"/>
              <a:pPr>
                <a:defRPr/>
              </a:pPr>
              <a:t>04/07/2025</a:t>
            </a:fld>
            <a:endParaRPr lang="en-GB" altLang="en-US" dirty="0"/>
          </a:p>
        </p:txBody>
      </p:sp>
      <p:sp>
        <p:nvSpPr>
          <p:cNvPr id="5" name="Slide Number Placeholder 4">
            <a:extLst>
              <a:ext uri="{FF2B5EF4-FFF2-40B4-BE49-F238E27FC236}">
                <a16:creationId xmlns:a16="http://schemas.microsoft.com/office/drawing/2014/main" id="{5E05431A-276C-779F-DD22-FEFD92459269}"/>
              </a:ext>
            </a:extLst>
          </p:cNvPr>
          <p:cNvSpPr>
            <a:spLocks noGrp="1"/>
          </p:cNvSpPr>
          <p:nvPr>
            <p:ph type="sldNum" sz="quarter" idx="12"/>
          </p:nvPr>
        </p:nvSpPr>
        <p:spPr/>
        <p:txBody>
          <a:bodyPr/>
          <a:lstStyle/>
          <a:p>
            <a:pPr>
              <a:defRPr/>
            </a:pPr>
            <a:fld id="{1D396EF7-AE92-4D90-B2A9-1448F92B1D6B}" type="slidenum">
              <a:rPr lang="en-GB" altLang="en-US" smtClean="0"/>
              <a:pPr>
                <a:defRPr/>
              </a:pPr>
              <a:t>14</a:t>
            </a:fld>
            <a:endParaRPr lang="en-GB" altLang="en-US"/>
          </a:p>
        </p:txBody>
      </p:sp>
      <p:pic>
        <p:nvPicPr>
          <p:cNvPr id="6" name="Picture 5" descr="A blue and white text on a blue background&#10;&#10;Description automatically generated">
            <a:extLst>
              <a:ext uri="{FF2B5EF4-FFF2-40B4-BE49-F238E27FC236}">
                <a16:creationId xmlns:a16="http://schemas.microsoft.com/office/drawing/2014/main" id="{6B72ED75-D3FB-66AD-CCC1-7FEA494964AE}"/>
              </a:ext>
            </a:extLst>
          </p:cNvPr>
          <p:cNvPicPr>
            <a:picLocks noChangeAspect="1"/>
          </p:cNvPicPr>
          <p:nvPr/>
        </p:nvPicPr>
        <p:blipFill>
          <a:blip r:embed="rId2"/>
          <a:stretch>
            <a:fillRect/>
          </a:stretch>
        </p:blipFill>
        <p:spPr>
          <a:xfrm>
            <a:off x="9525" y="5614988"/>
            <a:ext cx="12192000" cy="1247775"/>
          </a:xfrm>
          <a:prstGeom prst="rect">
            <a:avLst/>
          </a:prstGeom>
        </p:spPr>
      </p:pic>
      <p:sp>
        <p:nvSpPr>
          <p:cNvPr id="3" name="TextBox 2">
            <a:extLst>
              <a:ext uri="{FF2B5EF4-FFF2-40B4-BE49-F238E27FC236}">
                <a16:creationId xmlns:a16="http://schemas.microsoft.com/office/drawing/2014/main" id="{C948C521-2F35-E039-E123-29ABBA5CCA94}"/>
              </a:ext>
            </a:extLst>
          </p:cNvPr>
          <p:cNvSpPr txBox="1"/>
          <p:nvPr/>
        </p:nvSpPr>
        <p:spPr>
          <a:xfrm>
            <a:off x="604193" y="1181872"/>
            <a:ext cx="11141675"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endParaRPr lang="en-US" sz="2800" dirty="0">
              <a:ea typeface="+mn-lt"/>
              <a:cs typeface="+mn-lt"/>
            </a:endParaRPr>
          </a:p>
          <a:p>
            <a:pPr>
              <a:buFont typeface="Arial"/>
              <a:buChar char="•"/>
            </a:pPr>
            <a:r>
              <a:rPr lang="en-US" sz="2000" b="1" dirty="0">
                <a:ea typeface="+mn-lt"/>
                <a:cs typeface="+mn-lt"/>
              </a:rPr>
              <a:t>Point</a:t>
            </a:r>
            <a:r>
              <a:rPr lang="en-US" sz="2000" dirty="0">
                <a:ea typeface="+mn-lt"/>
                <a:cs typeface="+mn-lt"/>
              </a:rPr>
              <a:t>: The Equality Act is essential for implementing person-centered care in healthcare.</a:t>
            </a:r>
            <a:endParaRPr lang="en-US" sz="2000" dirty="0"/>
          </a:p>
          <a:p>
            <a:pPr>
              <a:buFont typeface="Arial"/>
              <a:buChar char="•"/>
            </a:pPr>
            <a:endParaRPr lang="en-US" sz="2000" dirty="0">
              <a:ea typeface="+mn-lt"/>
              <a:cs typeface="+mn-lt"/>
            </a:endParaRPr>
          </a:p>
          <a:p>
            <a:pPr>
              <a:buFont typeface="Arial"/>
              <a:buChar char="•"/>
            </a:pPr>
            <a:r>
              <a:rPr lang="en-US" sz="2000" b="1" dirty="0">
                <a:ea typeface="+mn-lt"/>
                <a:cs typeface="+mn-lt"/>
              </a:rPr>
              <a:t>Evidence</a:t>
            </a:r>
            <a:r>
              <a:rPr lang="en-US" sz="2000" dirty="0">
                <a:ea typeface="+mn-lt"/>
                <a:cs typeface="+mn-lt"/>
              </a:rPr>
              <a:t>: The Equality Act (2010) protects individuals from discrimination based on characteristics such as age, disability, and race</a:t>
            </a:r>
          </a:p>
          <a:p>
            <a:pPr>
              <a:buFont typeface="Arial"/>
              <a:buChar char="•"/>
            </a:pPr>
            <a:endParaRPr lang="en-US" sz="2000" dirty="0">
              <a:ea typeface="+mn-lt"/>
              <a:cs typeface="+mn-lt"/>
            </a:endParaRPr>
          </a:p>
          <a:p>
            <a:pPr>
              <a:buFont typeface="Arial"/>
              <a:buChar char="•"/>
            </a:pPr>
            <a:r>
              <a:rPr lang="en-US" sz="2000" b="1" dirty="0">
                <a:ea typeface="+mn-lt"/>
                <a:cs typeface="+mn-lt"/>
              </a:rPr>
              <a:t>Explanation</a:t>
            </a:r>
            <a:r>
              <a:rPr lang="en-US" sz="2000" dirty="0">
                <a:ea typeface="+mn-lt"/>
                <a:cs typeface="+mn-lt"/>
              </a:rPr>
              <a:t>: This legal protection ensures that healthcare providers respect and accommodate the unique needs and preferences of each patient, which is a core principle of person-centered care.</a:t>
            </a:r>
            <a:endParaRPr lang="en-US" sz="2000" dirty="0"/>
          </a:p>
          <a:p>
            <a:pPr>
              <a:buFont typeface="Arial"/>
              <a:buChar char="•"/>
            </a:pPr>
            <a:endParaRPr lang="en-US" sz="2000" dirty="0">
              <a:ea typeface="+mn-lt"/>
              <a:cs typeface="+mn-lt"/>
            </a:endParaRPr>
          </a:p>
          <a:p>
            <a:pPr>
              <a:buFont typeface="Arial"/>
              <a:buChar char="•"/>
            </a:pPr>
            <a:r>
              <a:rPr lang="en-US" sz="2000" b="1" dirty="0">
                <a:ea typeface="+mn-lt"/>
                <a:cs typeface="+mn-lt"/>
              </a:rPr>
              <a:t>Link</a:t>
            </a:r>
            <a:r>
              <a:rPr lang="en-US" sz="2000" dirty="0">
                <a:ea typeface="+mn-lt"/>
                <a:cs typeface="+mn-lt"/>
              </a:rPr>
              <a:t>: Therefore, the Equality Act supports a healthcare environment that respects diversity and promotes </a:t>
            </a:r>
            <a:r>
              <a:rPr lang="en-US" sz="2000" dirty="0" err="1">
                <a:ea typeface="+mn-lt"/>
                <a:cs typeface="+mn-lt"/>
              </a:rPr>
              <a:t>individualised</a:t>
            </a:r>
            <a:r>
              <a:rPr lang="en-US" sz="2000" dirty="0">
                <a:ea typeface="+mn-lt"/>
                <a:cs typeface="+mn-lt"/>
              </a:rPr>
              <a:t> care.</a:t>
            </a:r>
            <a:endParaRPr lang="en-US" sz="2000" dirty="0"/>
          </a:p>
          <a:p>
            <a:pPr marL="285750" indent="-285750" algn="l">
              <a:buFont typeface="Arial"/>
              <a:buChar char="•"/>
            </a:pPr>
            <a:endParaRPr lang="en-US" sz="1600" dirty="0"/>
          </a:p>
          <a:p>
            <a:r>
              <a:rPr lang="en-US" sz="1600" b="1" dirty="0">
                <a:highlight>
                  <a:srgbClr val="FFFF00"/>
                </a:highlight>
              </a:rPr>
              <a:t>Criticality -</a:t>
            </a:r>
            <a:r>
              <a:rPr lang="en-US" sz="1600" dirty="0">
                <a:highlight>
                  <a:srgbClr val="FFFF00"/>
                </a:highlight>
              </a:rPr>
              <a:t> </a:t>
            </a:r>
            <a:r>
              <a:rPr lang="en-US" sz="1600" b="1" dirty="0">
                <a:highlight>
                  <a:srgbClr val="FFFF00"/>
                </a:highlight>
                <a:ea typeface="+mn-lt"/>
                <a:cs typeface="+mn-lt"/>
              </a:rPr>
              <a:t>However, research by  (author, year) argues that merely having legal protections is not enough and that more proactive measures and training are needed to truly achieve person-centered care. For example...</a:t>
            </a:r>
            <a:endParaRPr lang="en-US" sz="1600" dirty="0">
              <a:highlight>
                <a:srgbClr val="FFFF00"/>
              </a:highlight>
            </a:endParaRPr>
          </a:p>
        </p:txBody>
      </p:sp>
    </p:spTree>
    <p:extLst>
      <p:ext uri="{BB962C8B-B14F-4D97-AF65-F5344CB8AC3E}">
        <p14:creationId xmlns:p14="http://schemas.microsoft.com/office/powerpoint/2010/main" val="403371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922B1-6EB2-5933-4BD5-8EF18D8F1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98A1B-1DF4-D043-1F35-A23CF8432D43}"/>
              </a:ext>
            </a:extLst>
          </p:cNvPr>
          <p:cNvSpPr>
            <a:spLocks noGrp="1"/>
          </p:cNvSpPr>
          <p:nvPr>
            <p:ph type="title"/>
          </p:nvPr>
        </p:nvSpPr>
        <p:spPr>
          <a:xfrm>
            <a:off x="381000" y="135709"/>
            <a:ext cx="8229600" cy="1143000"/>
          </a:xfrm>
        </p:spPr>
        <p:txBody>
          <a:bodyPr>
            <a:normAutofit fontScale="90000"/>
          </a:bodyPr>
          <a:lstStyle/>
          <a:p>
            <a:r>
              <a:rPr lang="en-GB" dirty="0">
                <a:latin typeface="Lato"/>
              </a:rPr>
              <a:t>Referencing </a:t>
            </a:r>
            <a:br>
              <a:rPr lang="en-GB" b="0" i="0" dirty="0">
                <a:effectLst/>
                <a:latin typeface="Lato" panose="020F0502020204030203" pitchFamily="34" charset="0"/>
              </a:rPr>
            </a:br>
            <a:endParaRPr lang="en-GB" b="1" dirty="0"/>
          </a:p>
        </p:txBody>
      </p:sp>
      <p:sp>
        <p:nvSpPr>
          <p:cNvPr id="4" name="Date Placeholder 3">
            <a:extLst>
              <a:ext uri="{FF2B5EF4-FFF2-40B4-BE49-F238E27FC236}">
                <a16:creationId xmlns:a16="http://schemas.microsoft.com/office/drawing/2014/main" id="{E5133983-877B-7BAF-0FF7-B11278BB7BC8}"/>
              </a:ext>
            </a:extLst>
          </p:cNvPr>
          <p:cNvSpPr>
            <a:spLocks noGrp="1"/>
          </p:cNvSpPr>
          <p:nvPr>
            <p:ph type="dt" sz="half" idx="10"/>
          </p:nvPr>
        </p:nvSpPr>
        <p:spPr/>
        <p:txBody>
          <a:bodyPr/>
          <a:lstStyle/>
          <a:p>
            <a:pPr>
              <a:defRPr/>
            </a:pPr>
            <a:fld id="{71EB28F8-D49C-40F8-A70C-70C92CA0F5D8}" type="datetime1">
              <a:rPr lang="en-GB" altLang="en-US" smtClean="0"/>
              <a:pPr>
                <a:defRPr/>
              </a:pPr>
              <a:t>04/07/2025</a:t>
            </a:fld>
            <a:endParaRPr lang="en-GB" altLang="en-US" dirty="0"/>
          </a:p>
        </p:txBody>
      </p:sp>
      <p:sp>
        <p:nvSpPr>
          <p:cNvPr id="5" name="Slide Number Placeholder 4">
            <a:extLst>
              <a:ext uri="{FF2B5EF4-FFF2-40B4-BE49-F238E27FC236}">
                <a16:creationId xmlns:a16="http://schemas.microsoft.com/office/drawing/2014/main" id="{5E05431A-276C-779F-DD22-FEFD92459269}"/>
              </a:ext>
            </a:extLst>
          </p:cNvPr>
          <p:cNvSpPr>
            <a:spLocks noGrp="1"/>
          </p:cNvSpPr>
          <p:nvPr>
            <p:ph type="sldNum" sz="quarter" idx="12"/>
          </p:nvPr>
        </p:nvSpPr>
        <p:spPr/>
        <p:txBody>
          <a:bodyPr/>
          <a:lstStyle/>
          <a:p>
            <a:pPr>
              <a:defRPr/>
            </a:pPr>
            <a:fld id="{1D396EF7-AE92-4D90-B2A9-1448F92B1D6B}" type="slidenum">
              <a:rPr lang="en-GB" altLang="en-US" smtClean="0"/>
              <a:pPr>
                <a:defRPr/>
              </a:pPr>
              <a:t>15</a:t>
            </a:fld>
            <a:endParaRPr lang="en-GB" altLang="en-US"/>
          </a:p>
        </p:txBody>
      </p:sp>
      <p:pic>
        <p:nvPicPr>
          <p:cNvPr id="6" name="Picture 5" descr="A blue and white text on a blue background&#10;&#10;Description automatically generated">
            <a:extLst>
              <a:ext uri="{FF2B5EF4-FFF2-40B4-BE49-F238E27FC236}">
                <a16:creationId xmlns:a16="http://schemas.microsoft.com/office/drawing/2014/main" id="{6B72ED75-D3FB-66AD-CCC1-7FEA494964AE}"/>
              </a:ext>
            </a:extLst>
          </p:cNvPr>
          <p:cNvPicPr>
            <a:picLocks noChangeAspect="1"/>
          </p:cNvPicPr>
          <p:nvPr/>
        </p:nvPicPr>
        <p:blipFill>
          <a:blip r:embed="rId2"/>
          <a:stretch>
            <a:fillRect/>
          </a:stretch>
        </p:blipFill>
        <p:spPr>
          <a:xfrm>
            <a:off x="9525" y="5614988"/>
            <a:ext cx="12192000" cy="1247775"/>
          </a:xfrm>
          <a:prstGeom prst="rect">
            <a:avLst/>
          </a:prstGeom>
        </p:spPr>
      </p:pic>
      <p:sp>
        <p:nvSpPr>
          <p:cNvPr id="3" name="TextBox 2">
            <a:extLst>
              <a:ext uri="{FF2B5EF4-FFF2-40B4-BE49-F238E27FC236}">
                <a16:creationId xmlns:a16="http://schemas.microsoft.com/office/drawing/2014/main" id="{C948C521-2F35-E039-E123-29ABBA5CCA94}"/>
              </a:ext>
            </a:extLst>
          </p:cNvPr>
          <p:cNvSpPr txBox="1"/>
          <p:nvPr/>
        </p:nvSpPr>
        <p:spPr>
          <a:xfrm>
            <a:off x="534687" y="822007"/>
            <a:ext cx="11141675" cy="5416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US" dirty="0">
                <a:ea typeface="+mn-lt"/>
                <a:cs typeface="+mn-lt"/>
              </a:rPr>
              <a:t>In-text citations (Authors surname/</a:t>
            </a:r>
            <a:r>
              <a:rPr lang="en-US" dirty="0" err="1">
                <a:ea typeface="+mn-lt"/>
                <a:cs typeface="+mn-lt"/>
              </a:rPr>
              <a:t>organisation</a:t>
            </a:r>
            <a:r>
              <a:rPr lang="en-US" dirty="0">
                <a:ea typeface="+mn-lt"/>
                <a:cs typeface="+mn-lt"/>
              </a:rPr>
              <a:t> name, year)</a:t>
            </a:r>
          </a:p>
          <a:p>
            <a:endParaRPr lang="en-US" dirty="0">
              <a:ea typeface="+mn-lt"/>
              <a:cs typeface="+mn-lt"/>
            </a:endParaRPr>
          </a:p>
          <a:p>
            <a:pPr>
              <a:buFont typeface="Arial"/>
              <a:buChar char="•"/>
            </a:pPr>
            <a:r>
              <a:rPr lang="en-US" dirty="0"/>
              <a:t>Any webpages, or online report need Available at: link (Accessed: full date)</a:t>
            </a:r>
          </a:p>
          <a:p>
            <a:endParaRPr lang="en-US" dirty="0"/>
          </a:p>
          <a:p>
            <a:pPr>
              <a:buFont typeface="Arial"/>
              <a:buChar char="•"/>
            </a:pPr>
            <a:r>
              <a:rPr lang="en-US" dirty="0"/>
              <a:t> DOI numbers should be included for journal articles that have them. </a:t>
            </a:r>
            <a:r>
              <a:rPr lang="en-GB" dirty="0"/>
              <a:t>(Digital Object Identifier) is a unique alphanumeric code used to identify and provide a permanent link to digital content, such as journal articles, research papers, books, and reports.</a:t>
            </a:r>
            <a:endParaRPr lang="en-US" dirty="0"/>
          </a:p>
          <a:p>
            <a:endParaRPr lang="en-US" dirty="0"/>
          </a:p>
          <a:p>
            <a:pPr>
              <a:buFont typeface="Arial"/>
              <a:buChar char="•"/>
            </a:pPr>
            <a:r>
              <a:rPr lang="en-US" dirty="0"/>
              <a:t>Ensure you use a range of books, articles, online reports, and credible webpages</a:t>
            </a:r>
          </a:p>
          <a:p>
            <a:endParaRPr lang="en-US" dirty="0"/>
          </a:p>
          <a:p>
            <a:pPr>
              <a:buFont typeface="Arial"/>
              <a:buChar char="•"/>
            </a:pPr>
            <a:r>
              <a:rPr lang="en-US" dirty="0"/>
              <a:t>Legislation should be referenced as follows: </a:t>
            </a:r>
            <a:r>
              <a:rPr lang="en-US" i="1" dirty="0"/>
              <a:t>Equality Act </a:t>
            </a:r>
            <a:r>
              <a:rPr lang="en-US" dirty="0"/>
              <a:t>(2010) Available at: </a:t>
            </a:r>
            <a:r>
              <a:rPr lang="en-GB" dirty="0">
                <a:hlinkClick r:id="rId3"/>
              </a:rPr>
              <a:t>Equality Act 2010</a:t>
            </a:r>
            <a:r>
              <a:rPr lang="en-GB" dirty="0"/>
              <a:t> (Accessed: 30</a:t>
            </a:r>
            <a:r>
              <a:rPr lang="en-GB" baseline="30000" dirty="0"/>
              <a:t>th</a:t>
            </a:r>
            <a:r>
              <a:rPr lang="en-GB" dirty="0"/>
              <a:t> October 2024) </a:t>
            </a:r>
          </a:p>
          <a:p>
            <a:endParaRPr lang="en-US" dirty="0"/>
          </a:p>
          <a:p>
            <a:pPr>
              <a:buFont typeface="Arial"/>
              <a:buChar char="•"/>
            </a:pPr>
            <a:r>
              <a:rPr lang="en-US" dirty="0"/>
              <a:t>Your reference list should be in alphabetical order</a:t>
            </a:r>
          </a:p>
          <a:p>
            <a:endParaRPr lang="en-US" dirty="0"/>
          </a:p>
          <a:p>
            <a:pPr>
              <a:buFont typeface="Arial"/>
              <a:buChar char="•"/>
            </a:pPr>
            <a:r>
              <a:rPr lang="en-US" dirty="0"/>
              <a:t> Try to use research articles effectively by discussing the type of research and findings – how does this back up your ideas?</a:t>
            </a:r>
          </a:p>
          <a:p>
            <a:pPr>
              <a:buFont typeface="Arial"/>
              <a:buChar char="•"/>
            </a:pPr>
            <a:endParaRPr lang="en-US" sz="2400" dirty="0"/>
          </a:p>
          <a:p>
            <a:endParaRPr lang="en-US" sz="1600" b="1" dirty="0">
              <a:highlight>
                <a:srgbClr val="FFFF00"/>
              </a:highlight>
            </a:endParaRPr>
          </a:p>
        </p:txBody>
      </p:sp>
      <p:pic>
        <p:nvPicPr>
          <p:cNvPr id="1026" name="Picture 2" descr="Cite Them Right">
            <a:extLst>
              <a:ext uri="{FF2B5EF4-FFF2-40B4-BE49-F238E27FC236}">
                <a16:creationId xmlns:a16="http://schemas.microsoft.com/office/drawing/2014/main" id="{BD4D9F4D-B22C-675D-93D5-9101118DFF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9431" y="226694"/>
            <a:ext cx="3848100" cy="1190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382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922B1-6EB2-5933-4BD5-8EF18D8F1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98A1B-1DF4-D043-1F35-A23CF8432D43}"/>
              </a:ext>
            </a:extLst>
          </p:cNvPr>
          <p:cNvSpPr>
            <a:spLocks noGrp="1"/>
          </p:cNvSpPr>
          <p:nvPr>
            <p:ph type="title"/>
          </p:nvPr>
        </p:nvSpPr>
        <p:spPr>
          <a:xfrm>
            <a:off x="732294" y="343131"/>
            <a:ext cx="8229600" cy="1143000"/>
          </a:xfrm>
        </p:spPr>
        <p:txBody>
          <a:bodyPr>
            <a:normAutofit fontScale="90000"/>
          </a:bodyPr>
          <a:lstStyle/>
          <a:p>
            <a:r>
              <a:rPr lang="en-GB" dirty="0">
                <a:latin typeface="Lato"/>
              </a:rPr>
              <a:t>Academic Skills </a:t>
            </a:r>
            <a:br>
              <a:rPr lang="en-GB" b="0" i="0" dirty="0">
                <a:effectLst/>
                <a:latin typeface="Lato" panose="020F0502020204030203" pitchFamily="34" charset="0"/>
              </a:rPr>
            </a:br>
            <a:endParaRPr lang="en-GB" b="1" dirty="0"/>
          </a:p>
        </p:txBody>
      </p:sp>
      <p:sp>
        <p:nvSpPr>
          <p:cNvPr id="4" name="Date Placeholder 3">
            <a:extLst>
              <a:ext uri="{FF2B5EF4-FFF2-40B4-BE49-F238E27FC236}">
                <a16:creationId xmlns:a16="http://schemas.microsoft.com/office/drawing/2014/main" id="{E5133983-877B-7BAF-0FF7-B11278BB7BC8}"/>
              </a:ext>
            </a:extLst>
          </p:cNvPr>
          <p:cNvSpPr>
            <a:spLocks noGrp="1"/>
          </p:cNvSpPr>
          <p:nvPr>
            <p:ph type="dt" sz="half" idx="10"/>
          </p:nvPr>
        </p:nvSpPr>
        <p:spPr/>
        <p:txBody>
          <a:bodyPr/>
          <a:lstStyle/>
          <a:p>
            <a:pPr>
              <a:defRPr/>
            </a:pPr>
            <a:fld id="{71EB28F8-D49C-40F8-A70C-70C92CA0F5D8}" type="datetime1">
              <a:rPr lang="en-GB" altLang="en-US" smtClean="0"/>
              <a:pPr>
                <a:defRPr/>
              </a:pPr>
              <a:t>04/07/2025</a:t>
            </a:fld>
            <a:endParaRPr lang="en-GB" altLang="en-US" dirty="0"/>
          </a:p>
        </p:txBody>
      </p:sp>
      <p:sp>
        <p:nvSpPr>
          <p:cNvPr id="5" name="Slide Number Placeholder 4">
            <a:extLst>
              <a:ext uri="{FF2B5EF4-FFF2-40B4-BE49-F238E27FC236}">
                <a16:creationId xmlns:a16="http://schemas.microsoft.com/office/drawing/2014/main" id="{5E05431A-276C-779F-DD22-FEFD92459269}"/>
              </a:ext>
            </a:extLst>
          </p:cNvPr>
          <p:cNvSpPr>
            <a:spLocks noGrp="1"/>
          </p:cNvSpPr>
          <p:nvPr>
            <p:ph type="sldNum" sz="quarter" idx="12"/>
          </p:nvPr>
        </p:nvSpPr>
        <p:spPr/>
        <p:txBody>
          <a:bodyPr/>
          <a:lstStyle/>
          <a:p>
            <a:pPr>
              <a:defRPr/>
            </a:pPr>
            <a:fld id="{1D396EF7-AE92-4D90-B2A9-1448F92B1D6B}" type="slidenum">
              <a:rPr lang="en-GB" altLang="en-US" smtClean="0"/>
              <a:pPr>
                <a:defRPr/>
              </a:pPr>
              <a:t>16</a:t>
            </a:fld>
            <a:endParaRPr lang="en-GB" altLang="en-US"/>
          </a:p>
        </p:txBody>
      </p:sp>
      <p:pic>
        <p:nvPicPr>
          <p:cNvPr id="6" name="Picture 5" descr="A blue and white text on a blue background&#10;&#10;Description automatically generated">
            <a:extLst>
              <a:ext uri="{FF2B5EF4-FFF2-40B4-BE49-F238E27FC236}">
                <a16:creationId xmlns:a16="http://schemas.microsoft.com/office/drawing/2014/main" id="{6B72ED75-D3FB-66AD-CCC1-7FEA494964AE}"/>
              </a:ext>
            </a:extLst>
          </p:cNvPr>
          <p:cNvPicPr>
            <a:picLocks noChangeAspect="1"/>
          </p:cNvPicPr>
          <p:nvPr/>
        </p:nvPicPr>
        <p:blipFill>
          <a:blip r:embed="rId2"/>
          <a:stretch>
            <a:fillRect/>
          </a:stretch>
        </p:blipFill>
        <p:spPr>
          <a:xfrm>
            <a:off x="9525" y="5614988"/>
            <a:ext cx="12192000" cy="1247775"/>
          </a:xfrm>
          <a:prstGeom prst="rect">
            <a:avLst/>
          </a:prstGeom>
        </p:spPr>
      </p:pic>
      <p:sp>
        <p:nvSpPr>
          <p:cNvPr id="3" name="TextBox 2">
            <a:extLst>
              <a:ext uri="{FF2B5EF4-FFF2-40B4-BE49-F238E27FC236}">
                <a16:creationId xmlns:a16="http://schemas.microsoft.com/office/drawing/2014/main" id="{C948C521-2F35-E039-E123-29ABBA5CCA94}"/>
              </a:ext>
            </a:extLst>
          </p:cNvPr>
          <p:cNvSpPr txBox="1"/>
          <p:nvPr/>
        </p:nvSpPr>
        <p:spPr>
          <a:xfrm>
            <a:off x="534687" y="1083260"/>
            <a:ext cx="11141675"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panose="020B0604020202020204" pitchFamily="34" charset="0"/>
              <a:buChar char="•"/>
            </a:pPr>
            <a:r>
              <a:rPr lang="en-US" sz="2800" dirty="0">
                <a:ea typeface="+mn-lt"/>
                <a:cs typeface="+mn-lt"/>
              </a:rPr>
              <a:t> </a:t>
            </a:r>
            <a:r>
              <a:rPr lang="en-US" sz="2400" dirty="0"/>
              <a:t>Ensure you use appropriate grammar. For example commas, full stops.</a:t>
            </a:r>
          </a:p>
          <a:p>
            <a:pPr marL="342900" indent="-342900">
              <a:buFont typeface="Arial" panose="020B0604020202020204" pitchFamily="34" charset="0"/>
              <a:buChar char="•"/>
            </a:pPr>
            <a:r>
              <a:rPr lang="en-US" sz="2400" dirty="0">
                <a:ea typeface="+mn-lt"/>
                <a:cs typeface="+mn-lt"/>
              </a:rPr>
              <a:t> The different types of sentences are simple, compound, complex</a:t>
            </a:r>
            <a:endParaRPr lang="en-US" sz="2400" dirty="0"/>
          </a:p>
          <a:p>
            <a:pPr marL="342900" indent="-342900">
              <a:buFont typeface="Arial" panose="020B0604020202020204" pitchFamily="34" charset="0"/>
              <a:buChar char="•"/>
            </a:pPr>
            <a:r>
              <a:rPr lang="en-US" sz="2400" dirty="0"/>
              <a:t>No more than 30 words in a sentence</a:t>
            </a:r>
          </a:p>
          <a:p>
            <a:pPr marL="342900" indent="-342900">
              <a:buFont typeface="Arial" panose="020B0604020202020204" pitchFamily="34" charset="0"/>
              <a:buChar char="•"/>
            </a:pPr>
            <a:r>
              <a:rPr lang="en-US" sz="2400" dirty="0"/>
              <a:t>Use linking words e.g. Whereas, contrastingly, similarly, furthermore, on the other hand</a:t>
            </a:r>
          </a:p>
          <a:p>
            <a:pPr marL="342900" indent="-342900">
              <a:buFont typeface="Arial" panose="020B0604020202020204" pitchFamily="34" charset="0"/>
              <a:buChar char="•"/>
            </a:pPr>
            <a:r>
              <a:rPr lang="en-US" sz="2400" dirty="0"/>
              <a:t>Paragraphs - </a:t>
            </a:r>
            <a:r>
              <a:rPr lang="en-US" sz="2400" dirty="0">
                <a:ea typeface="+mn-lt"/>
                <a:cs typeface="+mn-lt"/>
              </a:rPr>
              <a:t>In academic and formal writing: Around 100-200 words</a:t>
            </a:r>
          </a:p>
          <a:p>
            <a:pPr marL="342900" indent="-342900">
              <a:buFont typeface="Arial" panose="020B0604020202020204" pitchFamily="34" charset="0"/>
              <a:buChar char="•"/>
            </a:pPr>
            <a:r>
              <a:rPr lang="en-US" sz="2400" dirty="0">
                <a:ea typeface="+mn-lt"/>
                <a:cs typeface="+mn-lt"/>
              </a:rPr>
              <a:t>Use headings and subheadings appropriately</a:t>
            </a:r>
          </a:p>
          <a:p>
            <a:pPr marL="342900" indent="-342900">
              <a:buFont typeface="Arial" panose="020B0604020202020204" pitchFamily="34" charset="0"/>
              <a:buChar char="•"/>
            </a:pPr>
            <a:r>
              <a:rPr lang="en-US" sz="2400" dirty="0">
                <a:ea typeface="+mn-lt"/>
                <a:cs typeface="+mn-lt"/>
              </a:rPr>
              <a:t>Limit the use of ‘</a:t>
            </a:r>
            <a:r>
              <a:rPr lang="en-US" sz="2400" i="1" dirty="0">
                <a:ea typeface="+mn-lt"/>
                <a:cs typeface="+mn-lt"/>
              </a:rPr>
              <a:t>subheading: explanation</a:t>
            </a:r>
            <a:r>
              <a:rPr lang="en-US" sz="2400" dirty="0">
                <a:ea typeface="+mn-lt"/>
                <a:cs typeface="+mn-lt"/>
              </a:rPr>
              <a:t>’ in your writing rather than paragraphs as it limits your ability to be critical and implement sources with academic flair</a:t>
            </a:r>
            <a:endParaRPr lang="en-US" sz="2400" dirty="0"/>
          </a:p>
          <a:p>
            <a:pPr marL="342900" indent="-342900">
              <a:buFont typeface="Arial" panose="020B0604020202020204" pitchFamily="34" charset="0"/>
              <a:buChar char="•"/>
            </a:pPr>
            <a:r>
              <a:rPr lang="en-US" sz="2400" dirty="0">
                <a:ea typeface="+mn-lt"/>
                <a:cs typeface="+mn-lt"/>
              </a:rPr>
              <a:t>You should provide specific examples from your chosen setting and practical applications instead of discussing health and social care or partnership working in general terms.</a:t>
            </a:r>
          </a:p>
          <a:p>
            <a:pPr>
              <a:buFont typeface="Arial"/>
              <a:buChar char="•"/>
            </a:pPr>
            <a:endParaRPr lang="en-US" sz="2800" dirty="0"/>
          </a:p>
          <a:p>
            <a:pPr>
              <a:buFont typeface="Arial"/>
              <a:buChar char="•"/>
            </a:pPr>
            <a:endParaRPr lang="en-US" sz="2800" dirty="0"/>
          </a:p>
          <a:p>
            <a:pPr>
              <a:buFont typeface="Arial"/>
              <a:buChar char="•"/>
            </a:pPr>
            <a:endParaRPr lang="en-US" sz="2800" dirty="0"/>
          </a:p>
          <a:p>
            <a:pPr>
              <a:buFont typeface="Arial"/>
              <a:buChar char="•"/>
            </a:pPr>
            <a:endParaRPr lang="en-US" sz="2800" dirty="0"/>
          </a:p>
          <a:p>
            <a:pPr>
              <a:buFont typeface="Arial"/>
              <a:buChar char="•"/>
            </a:pPr>
            <a:endParaRPr lang="en-US" sz="2800" dirty="0"/>
          </a:p>
          <a:p>
            <a:endParaRPr lang="en-US" sz="1600" b="1" dirty="0">
              <a:highlight>
                <a:srgbClr val="FFFF00"/>
              </a:highlight>
            </a:endParaRPr>
          </a:p>
        </p:txBody>
      </p:sp>
    </p:spTree>
    <p:extLst>
      <p:ext uri="{BB962C8B-B14F-4D97-AF65-F5344CB8AC3E}">
        <p14:creationId xmlns:p14="http://schemas.microsoft.com/office/powerpoint/2010/main" val="1574198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922B1-6EB2-5933-4BD5-8EF18D8F1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98A1B-1DF4-D043-1F35-A23CF8432D43}"/>
              </a:ext>
            </a:extLst>
          </p:cNvPr>
          <p:cNvSpPr>
            <a:spLocks noGrp="1"/>
          </p:cNvSpPr>
          <p:nvPr>
            <p:ph type="title"/>
          </p:nvPr>
        </p:nvSpPr>
        <p:spPr>
          <a:xfrm>
            <a:off x="2063552" y="491049"/>
            <a:ext cx="8229600" cy="1143000"/>
          </a:xfrm>
        </p:spPr>
        <p:txBody>
          <a:bodyPr>
            <a:normAutofit fontScale="90000"/>
          </a:bodyPr>
          <a:lstStyle/>
          <a:p>
            <a:r>
              <a:rPr lang="en-GB" b="0" i="0" dirty="0">
                <a:effectLst/>
                <a:latin typeface="Lato" panose="020F0502020204030203" pitchFamily="34" charset="0"/>
              </a:rPr>
              <a:t>Module Survey</a:t>
            </a:r>
            <a:br>
              <a:rPr lang="en-GB" b="0" i="0" dirty="0">
                <a:effectLst/>
                <a:latin typeface="Lato" panose="020F0502020204030203" pitchFamily="34" charset="0"/>
              </a:rPr>
            </a:br>
            <a:endParaRPr lang="en-GB" b="1" dirty="0"/>
          </a:p>
        </p:txBody>
      </p:sp>
      <p:sp>
        <p:nvSpPr>
          <p:cNvPr id="4" name="Date Placeholder 3">
            <a:extLst>
              <a:ext uri="{FF2B5EF4-FFF2-40B4-BE49-F238E27FC236}">
                <a16:creationId xmlns:a16="http://schemas.microsoft.com/office/drawing/2014/main" id="{E5133983-877B-7BAF-0FF7-B11278BB7BC8}"/>
              </a:ext>
            </a:extLst>
          </p:cNvPr>
          <p:cNvSpPr>
            <a:spLocks noGrp="1"/>
          </p:cNvSpPr>
          <p:nvPr>
            <p:ph type="dt" sz="half" idx="10"/>
          </p:nvPr>
        </p:nvSpPr>
        <p:spPr/>
        <p:txBody>
          <a:bodyPr/>
          <a:lstStyle/>
          <a:p>
            <a:pPr>
              <a:defRPr/>
            </a:pPr>
            <a:fld id="{71EB28F8-D49C-40F8-A70C-70C92CA0F5D8}" type="datetime1">
              <a:rPr lang="en-GB" altLang="en-US" smtClean="0"/>
              <a:pPr>
                <a:defRPr/>
              </a:pPr>
              <a:t>04/07/2025</a:t>
            </a:fld>
            <a:endParaRPr lang="en-GB" altLang="en-US" dirty="0"/>
          </a:p>
        </p:txBody>
      </p:sp>
      <p:sp>
        <p:nvSpPr>
          <p:cNvPr id="5" name="Slide Number Placeholder 4">
            <a:extLst>
              <a:ext uri="{FF2B5EF4-FFF2-40B4-BE49-F238E27FC236}">
                <a16:creationId xmlns:a16="http://schemas.microsoft.com/office/drawing/2014/main" id="{5E05431A-276C-779F-DD22-FEFD92459269}"/>
              </a:ext>
            </a:extLst>
          </p:cNvPr>
          <p:cNvSpPr>
            <a:spLocks noGrp="1"/>
          </p:cNvSpPr>
          <p:nvPr>
            <p:ph type="sldNum" sz="quarter" idx="12"/>
          </p:nvPr>
        </p:nvSpPr>
        <p:spPr/>
        <p:txBody>
          <a:bodyPr/>
          <a:lstStyle/>
          <a:p>
            <a:pPr>
              <a:defRPr/>
            </a:pPr>
            <a:fld id="{1D396EF7-AE92-4D90-B2A9-1448F92B1D6B}" type="slidenum">
              <a:rPr lang="en-GB" altLang="en-US" smtClean="0"/>
              <a:pPr>
                <a:defRPr/>
              </a:pPr>
              <a:t>17</a:t>
            </a:fld>
            <a:endParaRPr lang="en-GB" altLang="en-US"/>
          </a:p>
        </p:txBody>
      </p:sp>
      <p:pic>
        <p:nvPicPr>
          <p:cNvPr id="6" name="Picture 5" descr="A blue and white text on a blue background&#10;&#10;Description automatically generated">
            <a:extLst>
              <a:ext uri="{FF2B5EF4-FFF2-40B4-BE49-F238E27FC236}">
                <a16:creationId xmlns:a16="http://schemas.microsoft.com/office/drawing/2014/main" id="{6B72ED75-D3FB-66AD-CCC1-7FEA494964AE}"/>
              </a:ext>
            </a:extLst>
          </p:cNvPr>
          <p:cNvPicPr>
            <a:picLocks noChangeAspect="1"/>
          </p:cNvPicPr>
          <p:nvPr/>
        </p:nvPicPr>
        <p:blipFill>
          <a:blip r:embed="rId2"/>
          <a:stretch>
            <a:fillRect/>
          </a:stretch>
        </p:blipFill>
        <p:spPr>
          <a:xfrm>
            <a:off x="9525" y="5614988"/>
            <a:ext cx="12192000" cy="1247775"/>
          </a:xfrm>
          <a:prstGeom prst="rect">
            <a:avLst/>
          </a:prstGeom>
        </p:spPr>
      </p:pic>
      <p:pic>
        <p:nvPicPr>
          <p:cNvPr id="8" name="Picture 7">
            <a:extLst>
              <a:ext uri="{FF2B5EF4-FFF2-40B4-BE49-F238E27FC236}">
                <a16:creationId xmlns:a16="http://schemas.microsoft.com/office/drawing/2014/main" id="{CD9C2880-6C14-6160-9D21-778BAE5A6E5D}"/>
              </a:ext>
            </a:extLst>
          </p:cNvPr>
          <p:cNvPicPr>
            <a:picLocks noChangeAspect="1"/>
          </p:cNvPicPr>
          <p:nvPr/>
        </p:nvPicPr>
        <p:blipFill>
          <a:blip r:embed="rId3"/>
          <a:stretch>
            <a:fillRect/>
          </a:stretch>
        </p:blipFill>
        <p:spPr>
          <a:xfrm>
            <a:off x="0" y="1719196"/>
            <a:ext cx="12192000" cy="3419608"/>
          </a:xfrm>
          <a:prstGeom prst="rect">
            <a:avLst/>
          </a:prstGeom>
        </p:spPr>
      </p:pic>
    </p:spTree>
    <p:extLst>
      <p:ext uri="{BB962C8B-B14F-4D97-AF65-F5344CB8AC3E}">
        <p14:creationId xmlns:p14="http://schemas.microsoft.com/office/powerpoint/2010/main" val="558108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1182</Words>
  <Application>Microsoft Office PowerPoint</Application>
  <PresentationFormat>Widescreen</PresentationFormat>
  <Paragraphs>111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Lato</vt:lpstr>
      <vt:lpstr>office theme</vt:lpstr>
      <vt:lpstr>Module Recap</vt:lpstr>
      <vt:lpstr>Content recap </vt:lpstr>
      <vt:lpstr>PowerPoint Presentation</vt:lpstr>
      <vt:lpstr>Which Principles of Support can you Identify?</vt:lpstr>
      <vt:lpstr>PowerPoint Presentation</vt:lpstr>
      <vt:lpstr> Key Legislation and Policies in Health &amp; Social Care </vt:lpstr>
      <vt:lpstr>Theories and Models</vt:lpstr>
      <vt:lpstr>PowerPoint Presentation</vt:lpstr>
      <vt:lpstr>PowerPoint Presentation</vt:lpstr>
      <vt:lpstr>Partnership Working in a Setting</vt:lpstr>
      <vt:lpstr>Examples of Partnership Working</vt:lpstr>
      <vt:lpstr>Have you accessed the guidance document? </vt:lpstr>
      <vt:lpstr>Academic Skills - PEEL </vt:lpstr>
      <vt:lpstr>Academic Skills - PEEL </vt:lpstr>
      <vt:lpstr>Referencing  </vt:lpstr>
      <vt:lpstr>Academic Skills  </vt:lpstr>
      <vt:lpstr>Module Survey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Parese Ahmed</cp:lastModifiedBy>
  <cp:revision>135</cp:revision>
  <dcterms:created xsi:type="dcterms:W3CDTF">2024-06-26T10:10:50Z</dcterms:created>
  <dcterms:modified xsi:type="dcterms:W3CDTF">2025-07-04T12:24:14Z</dcterms:modified>
</cp:coreProperties>
</file>