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40"/>
  </p:notesMasterIdLst>
  <p:sldIdLst>
    <p:sldId id="256" r:id="rId5"/>
    <p:sldId id="259" r:id="rId6"/>
    <p:sldId id="260" r:id="rId7"/>
    <p:sldId id="258" r:id="rId8"/>
    <p:sldId id="432" r:id="rId9"/>
    <p:sldId id="272" r:id="rId10"/>
    <p:sldId id="257" r:id="rId11"/>
    <p:sldId id="335" r:id="rId12"/>
    <p:sldId id="312" r:id="rId13"/>
    <p:sldId id="334" r:id="rId14"/>
    <p:sldId id="288" r:id="rId15"/>
    <p:sldId id="287" r:id="rId16"/>
    <p:sldId id="278" r:id="rId17"/>
    <p:sldId id="266" r:id="rId18"/>
    <p:sldId id="318" r:id="rId19"/>
    <p:sldId id="320" r:id="rId20"/>
    <p:sldId id="323" r:id="rId21"/>
    <p:sldId id="325" r:id="rId22"/>
    <p:sldId id="326" r:id="rId23"/>
    <p:sldId id="327" r:id="rId24"/>
    <p:sldId id="321" r:id="rId25"/>
    <p:sldId id="289" r:id="rId26"/>
    <p:sldId id="297" r:id="rId27"/>
    <p:sldId id="322" r:id="rId28"/>
    <p:sldId id="316" r:id="rId29"/>
    <p:sldId id="431" r:id="rId30"/>
    <p:sldId id="275" r:id="rId31"/>
    <p:sldId id="294" r:id="rId32"/>
    <p:sldId id="319" r:id="rId33"/>
    <p:sldId id="329" r:id="rId34"/>
    <p:sldId id="330" r:id="rId35"/>
    <p:sldId id="331" r:id="rId36"/>
    <p:sldId id="332" r:id="rId37"/>
    <p:sldId id="333" r:id="rId38"/>
    <p:sldId id="311"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F5F5"/>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45ACFF-BBA3-6D50-2579-B96E55838811}" v="1" dt="2022-01-27T08:30:29.656"/>
    <p1510:client id="{A6299B3F-56B3-4476-991B-B352E1DA2631}" v="3" dt="2022-01-26T18:59:20.150"/>
  </p1510:revLst>
</p1510:revInfo>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79" autoAdjust="0"/>
    <p:restoredTop sz="83488" autoAdjust="0"/>
  </p:normalViewPr>
  <p:slideViewPr>
    <p:cSldViewPr snapToGrid="0">
      <p:cViewPr varScale="1">
        <p:scale>
          <a:sx n="60" d="100"/>
          <a:sy n="60" d="100"/>
        </p:scale>
        <p:origin x="1146" y="66"/>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F41F89-A4F4-4991-B8D2-55BEAC5F857D}" type="doc">
      <dgm:prSet loTypeId="urn:microsoft.com/office/officeart/2017/3/layout/DropPinTimeline" loCatId="process" qsTypeId="urn:microsoft.com/office/officeart/2005/8/quickstyle/simple1" qsCatId="simple" csTypeId="urn:microsoft.com/office/officeart/2005/8/colors/accent0_3" csCatId="mainScheme" phldr="1"/>
      <dgm:spPr/>
      <dgm:t>
        <a:bodyPr/>
        <a:lstStyle/>
        <a:p>
          <a:endParaRPr lang="en-US"/>
        </a:p>
      </dgm:t>
    </dgm:pt>
    <dgm:pt modelId="{0E46B49B-8981-4ACC-B71B-7BB16621C90D}">
      <dgm:prSet/>
      <dgm:spPr/>
      <dgm:t>
        <a:bodyPr/>
        <a:lstStyle/>
        <a:p>
          <a:pPr>
            <a:defRPr b="1"/>
          </a:pPr>
          <a:r>
            <a:rPr lang="en-US" dirty="0"/>
            <a:t>Pre 1829</a:t>
          </a:r>
        </a:p>
      </dgm:t>
    </dgm:pt>
    <dgm:pt modelId="{42504B11-4B9D-4389-B25B-0F716188E2A6}" type="parTrans" cxnId="{AF34B345-40B9-46EE-8A03-B656785DA182}">
      <dgm:prSet/>
      <dgm:spPr/>
      <dgm:t>
        <a:bodyPr/>
        <a:lstStyle/>
        <a:p>
          <a:endParaRPr lang="en-US"/>
        </a:p>
      </dgm:t>
    </dgm:pt>
    <dgm:pt modelId="{1F5171D2-EECF-4153-800C-31D805F9D1E5}" type="sibTrans" cxnId="{AF34B345-40B9-46EE-8A03-B656785DA182}">
      <dgm:prSet/>
      <dgm:spPr/>
      <dgm:t>
        <a:bodyPr/>
        <a:lstStyle/>
        <a:p>
          <a:endParaRPr lang="en-US"/>
        </a:p>
      </dgm:t>
    </dgm:pt>
    <dgm:pt modelId="{CD306A0B-24E7-44A3-8290-FFD3CE1D7058}">
      <dgm:prSet custT="1"/>
      <dgm:spPr/>
      <dgm:t>
        <a:bodyPr/>
        <a:lstStyle/>
        <a:p>
          <a:r>
            <a:rPr lang="en-US" sz="1600" b="1" dirty="0"/>
            <a:t>The Beginning</a:t>
          </a:r>
        </a:p>
        <a:p>
          <a:r>
            <a:rPr lang="en-US" sz="1600" dirty="0"/>
            <a:t>Various events and modes of operation from 1700’s from Bow Street Runners to the creation of stipendiary Magistrates.</a:t>
          </a:r>
          <a:endParaRPr lang="en-US" sz="2000" dirty="0"/>
        </a:p>
      </dgm:t>
    </dgm:pt>
    <dgm:pt modelId="{A97AA935-F29C-40F2-B28D-E16D0DCC2045}" type="parTrans" cxnId="{382EDF11-DD10-44D0-B7C2-818A9055ACC9}">
      <dgm:prSet/>
      <dgm:spPr/>
      <dgm:t>
        <a:bodyPr/>
        <a:lstStyle/>
        <a:p>
          <a:endParaRPr lang="en-US"/>
        </a:p>
      </dgm:t>
    </dgm:pt>
    <dgm:pt modelId="{F4739652-C939-44F2-92E8-533D35FF6899}" type="sibTrans" cxnId="{382EDF11-DD10-44D0-B7C2-818A9055ACC9}">
      <dgm:prSet/>
      <dgm:spPr/>
      <dgm:t>
        <a:bodyPr/>
        <a:lstStyle/>
        <a:p>
          <a:endParaRPr lang="en-US"/>
        </a:p>
      </dgm:t>
    </dgm:pt>
    <dgm:pt modelId="{61160594-B9B8-48C0-A7F6-AE64619D6D03}">
      <dgm:prSet/>
      <dgm:spPr/>
      <dgm:t>
        <a:bodyPr/>
        <a:lstStyle/>
        <a:p>
          <a:pPr>
            <a:defRPr b="1"/>
          </a:pPr>
          <a:r>
            <a:rPr lang="en-US"/>
            <a:t>1829–1899</a:t>
          </a:r>
        </a:p>
      </dgm:t>
    </dgm:pt>
    <dgm:pt modelId="{77D88A9A-C84A-41BC-A440-7E4B643CEEA5}" type="parTrans" cxnId="{69E0F864-1FB5-403D-A99A-08753E45B5E4}">
      <dgm:prSet/>
      <dgm:spPr/>
      <dgm:t>
        <a:bodyPr/>
        <a:lstStyle/>
        <a:p>
          <a:endParaRPr lang="en-US"/>
        </a:p>
      </dgm:t>
    </dgm:pt>
    <dgm:pt modelId="{E249CE1A-BAC4-40C5-8047-E945AD1DF6EA}" type="sibTrans" cxnId="{69E0F864-1FB5-403D-A99A-08753E45B5E4}">
      <dgm:prSet/>
      <dgm:spPr/>
      <dgm:t>
        <a:bodyPr/>
        <a:lstStyle/>
        <a:p>
          <a:endParaRPr lang="en-US"/>
        </a:p>
      </dgm:t>
    </dgm:pt>
    <dgm:pt modelId="{3D15BB16-E96C-44FC-BCEC-E8E59A85F87A}">
      <dgm:prSet custT="1"/>
      <dgm:spPr/>
      <dgm:t>
        <a:bodyPr/>
        <a:lstStyle/>
        <a:p>
          <a:pPr algn="l"/>
          <a:r>
            <a:rPr lang="en-US" sz="1600" b="1" dirty="0"/>
            <a:t>Force Develops</a:t>
          </a:r>
        </a:p>
      </dgm:t>
    </dgm:pt>
    <dgm:pt modelId="{AC2D92C5-57BB-48C2-AA2A-03DA48905390}" type="parTrans" cxnId="{E24B38A8-11FF-41DB-8A14-4B5B26777C2D}">
      <dgm:prSet/>
      <dgm:spPr/>
      <dgm:t>
        <a:bodyPr/>
        <a:lstStyle/>
        <a:p>
          <a:endParaRPr lang="en-US"/>
        </a:p>
      </dgm:t>
    </dgm:pt>
    <dgm:pt modelId="{6FC6A36F-0B98-4A39-9381-5580EFF6AF62}" type="sibTrans" cxnId="{E24B38A8-11FF-41DB-8A14-4B5B26777C2D}">
      <dgm:prSet/>
      <dgm:spPr/>
      <dgm:t>
        <a:bodyPr/>
        <a:lstStyle/>
        <a:p>
          <a:endParaRPr lang="en-US"/>
        </a:p>
      </dgm:t>
    </dgm:pt>
    <dgm:pt modelId="{83A5FD8C-E377-4451-8AD9-6D5806C80A0E}">
      <dgm:prSet custT="1"/>
      <dgm:spPr/>
      <dgm:t>
        <a:bodyPr/>
        <a:lstStyle/>
        <a:p>
          <a:pPr algn="just"/>
          <a:r>
            <a:rPr lang="en-US" sz="1600" dirty="0"/>
            <a:t>Sir Robert Peel influences the progress of the Police in London. Reforms and strengthens the service.</a:t>
          </a:r>
        </a:p>
      </dgm:t>
    </dgm:pt>
    <dgm:pt modelId="{C6E8FE7D-A813-4331-80BF-79C6F16E1B33}" type="parTrans" cxnId="{19B2C0AA-4BE5-4A00-B86E-7BF73DBFF085}">
      <dgm:prSet/>
      <dgm:spPr/>
      <dgm:t>
        <a:bodyPr/>
        <a:lstStyle/>
        <a:p>
          <a:endParaRPr lang="en-US"/>
        </a:p>
      </dgm:t>
    </dgm:pt>
    <dgm:pt modelId="{387E0BD7-B2A5-474B-9525-FAA6E2BD75C3}" type="sibTrans" cxnId="{19B2C0AA-4BE5-4A00-B86E-7BF73DBFF085}">
      <dgm:prSet/>
      <dgm:spPr/>
      <dgm:t>
        <a:bodyPr/>
        <a:lstStyle/>
        <a:p>
          <a:endParaRPr lang="en-US"/>
        </a:p>
      </dgm:t>
    </dgm:pt>
    <dgm:pt modelId="{E3F179C4-ECCD-4B7D-A45C-2DD7D4C0B41E}">
      <dgm:prSet/>
      <dgm:spPr/>
      <dgm:t>
        <a:bodyPr/>
        <a:lstStyle/>
        <a:p>
          <a:pPr>
            <a:defRPr b="1"/>
          </a:pPr>
          <a:r>
            <a:rPr lang="en-US"/>
            <a:t>1900–1945</a:t>
          </a:r>
        </a:p>
      </dgm:t>
    </dgm:pt>
    <dgm:pt modelId="{33AAA0FF-2C04-451C-BD74-1273CAAA4CBD}" type="parTrans" cxnId="{F0DD2B74-2957-4EE7-942C-E446D639CC6E}">
      <dgm:prSet/>
      <dgm:spPr/>
      <dgm:t>
        <a:bodyPr/>
        <a:lstStyle/>
        <a:p>
          <a:endParaRPr lang="en-US"/>
        </a:p>
      </dgm:t>
    </dgm:pt>
    <dgm:pt modelId="{A52DC89B-1EBE-4A4D-A731-6B3C336CD699}" type="sibTrans" cxnId="{F0DD2B74-2957-4EE7-942C-E446D639CC6E}">
      <dgm:prSet/>
      <dgm:spPr/>
      <dgm:t>
        <a:bodyPr/>
        <a:lstStyle/>
        <a:p>
          <a:endParaRPr lang="en-US"/>
        </a:p>
      </dgm:t>
    </dgm:pt>
    <dgm:pt modelId="{3A9A11B5-20FC-4AEC-AAA3-249B1A41469D}">
      <dgm:prSet custT="1"/>
      <dgm:spPr/>
      <dgm:t>
        <a:bodyPr/>
        <a:lstStyle/>
        <a:p>
          <a:pPr algn="l"/>
          <a:r>
            <a:rPr lang="en-US" sz="1600" b="1" dirty="0"/>
            <a:t>Turmoil &amp; War</a:t>
          </a:r>
        </a:p>
      </dgm:t>
    </dgm:pt>
    <dgm:pt modelId="{A0DE5BC7-4522-4F47-9216-7EE9BB21F3C4}" type="parTrans" cxnId="{4EA65EE9-28EF-456A-A687-3B7FBB86E99B}">
      <dgm:prSet/>
      <dgm:spPr/>
      <dgm:t>
        <a:bodyPr/>
        <a:lstStyle/>
        <a:p>
          <a:endParaRPr lang="en-US"/>
        </a:p>
      </dgm:t>
    </dgm:pt>
    <dgm:pt modelId="{27AA2613-3204-42EC-97E8-4E353D4A0CD1}" type="sibTrans" cxnId="{4EA65EE9-28EF-456A-A687-3B7FBB86E99B}">
      <dgm:prSet/>
      <dgm:spPr/>
      <dgm:t>
        <a:bodyPr/>
        <a:lstStyle/>
        <a:p>
          <a:endParaRPr lang="en-US"/>
        </a:p>
      </dgm:t>
    </dgm:pt>
    <dgm:pt modelId="{56930DC3-14BE-4402-B9D2-BC8C7E426B0F}">
      <dgm:prSet custT="1"/>
      <dgm:spPr/>
      <dgm:t>
        <a:bodyPr/>
        <a:lstStyle/>
        <a:p>
          <a:pPr algn="just"/>
          <a:r>
            <a:rPr lang="en-US" sz="1600" dirty="0"/>
            <a:t>Two World Wars and much change bring new challenges to policing.</a:t>
          </a:r>
        </a:p>
      </dgm:t>
    </dgm:pt>
    <dgm:pt modelId="{F3D649D1-95EE-43E6-A8DD-2F01E44608D7}" type="parTrans" cxnId="{187FB482-1010-44D3-ADA0-A40A63529D14}">
      <dgm:prSet/>
      <dgm:spPr/>
      <dgm:t>
        <a:bodyPr/>
        <a:lstStyle/>
        <a:p>
          <a:endParaRPr lang="en-US"/>
        </a:p>
      </dgm:t>
    </dgm:pt>
    <dgm:pt modelId="{FA7716FE-15A5-4910-BD0B-D7CEBA8C3A29}" type="sibTrans" cxnId="{187FB482-1010-44D3-ADA0-A40A63529D14}">
      <dgm:prSet/>
      <dgm:spPr/>
      <dgm:t>
        <a:bodyPr/>
        <a:lstStyle/>
        <a:p>
          <a:endParaRPr lang="en-US"/>
        </a:p>
      </dgm:t>
    </dgm:pt>
    <dgm:pt modelId="{6D39228B-C4E7-46FB-954A-8E49E634E4B1}">
      <dgm:prSet/>
      <dgm:spPr/>
      <dgm:t>
        <a:bodyPr/>
        <a:lstStyle/>
        <a:p>
          <a:pPr>
            <a:defRPr b="1"/>
          </a:pPr>
          <a:r>
            <a:rPr lang="en-US" dirty="0"/>
            <a:t>1946 to Date</a:t>
          </a:r>
        </a:p>
      </dgm:t>
    </dgm:pt>
    <dgm:pt modelId="{EEBFC364-BBE7-493B-B236-B2A59640F9D4}" type="parTrans" cxnId="{369CB45A-5390-4DAC-8FF3-7AC6CCC2A949}">
      <dgm:prSet/>
      <dgm:spPr/>
      <dgm:t>
        <a:bodyPr/>
        <a:lstStyle/>
        <a:p>
          <a:endParaRPr lang="en-US"/>
        </a:p>
      </dgm:t>
    </dgm:pt>
    <dgm:pt modelId="{2AC61663-2506-40AB-8C28-54381F419F85}" type="sibTrans" cxnId="{369CB45A-5390-4DAC-8FF3-7AC6CCC2A949}">
      <dgm:prSet/>
      <dgm:spPr/>
      <dgm:t>
        <a:bodyPr/>
        <a:lstStyle/>
        <a:p>
          <a:endParaRPr lang="en-US"/>
        </a:p>
      </dgm:t>
    </dgm:pt>
    <dgm:pt modelId="{0A02DD12-328F-49D9-B489-BF0514C03C2B}">
      <dgm:prSet/>
      <dgm:spPr/>
      <dgm:t>
        <a:bodyPr/>
        <a:lstStyle/>
        <a:p>
          <a:pPr algn="l"/>
          <a:endParaRPr lang="en-US" sz="1400" b="1" dirty="0"/>
        </a:p>
      </dgm:t>
    </dgm:pt>
    <dgm:pt modelId="{A12D22D2-3D3E-430C-8B56-35F2EAF0EFAE}" type="parTrans" cxnId="{4B3EC250-87E4-408A-A886-A25D6F61F8D9}">
      <dgm:prSet/>
      <dgm:spPr/>
      <dgm:t>
        <a:bodyPr/>
        <a:lstStyle/>
        <a:p>
          <a:endParaRPr lang="en-US"/>
        </a:p>
      </dgm:t>
    </dgm:pt>
    <dgm:pt modelId="{631C4001-5707-48EA-9469-C26D6BD917AE}" type="sibTrans" cxnId="{4B3EC250-87E4-408A-A886-A25D6F61F8D9}">
      <dgm:prSet/>
      <dgm:spPr/>
      <dgm:t>
        <a:bodyPr/>
        <a:lstStyle/>
        <a:p>
          <a:endParaRPr lang="en-US"/>
        </a:p>
      </dgm:t>
    </dgm:pt>
    <dgm:pt modelId="{FE0C9AA8-68AB-4FF6-8C22-9A1203623DBD}">
      <dgm:prSet custT="1"/>
      <dgm:spPr/>
      <dgm:t>
        <a:bodyPr/>
        <a:lstStyle/>
        <a:p>
          <a:pPr algn="just"/>
          <a:r>
            <a:rPr lang="en-US" sz="1600" b="1" dirty="0"/>
            <a:t>Post War and Modern Policing</a:t>
          </a:r>
        </a:p>
        <a:p>
          <a:pPr algn="just"/>
          <a:r>
            <a:rPr lang="en-US" sz="1600" dirty="0"/>
            <a:t>New challenges with multicultural society. Increased role of female police officers and a changing face of Britain.</a:t>
          </a:r>
        </a:p>
      </dgm:t>
    </dgm:pt>
    <dgm:pt modelId="{B0F015A6-EC89-44EF-B033-870CA837453D}" type="parTrans" cxnId="{D21A78E2-0980-48D7-ABC7-F767482F5BAE}">
      <dgm:prSet/>
      <dgm:spPr/>
      <dgm:t>
        <a:bodyPr/>
        <a:lstStyle/>
        <a:p>
          <a:endParaRPr lang="en-US"/>
        </a:p>
      </dgm:t>
    </dgm:pt>
    <dgm:pt modelId="{073AB716-3C0D-48CF-BE76-0FDB19702D5D}" type="sibTrans" cxnId="{D21A78E2-0980-48D7-ABC7-F767482F5BAE}">
      <dgm:prSet/>
      <dgm:spPr/>
      <dgm:t>
        <a:bodyPr/>
        <a:lstStyle/>
        <a:p>
          <a:endParaRPr lang="en-US"/>
        </a:p>
      </dgm:t>
    </dgm:pt>
    <dgm:pt modelId="{7F3080FA-0CD5-4C23-996E-626D77A0B9C1}" type="pres">
      <dgm:prSet presAssocID="{A9F41F89-A4F4-4991-B8D2-55BEAC5F857D}" presName="root" presStyleCnt="0">
        <dgm:presLayoutVars>
          <dgm:chMax/>
          <dgm:chPref/>
          <dgm:animLvl val="lvl"/>
        </dgm:presLayoutVars>
      </dgm:prSet>
      <dgm:spPr/>
    </dgm:pt>
    <dgm:pt modelId="{404AE496-A85A-4855-8765-3FC5102497E9}" type="pres">
      <dgm:prSet presAssocID="{A9F41F89-A4F4-4991-B8D2-55BEAC5F857D}" presName="divider" presStyleLbl="fgAcc1" presStyleIdx="0" presStyleCnt="5"/>
      <dgm:spPr>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tailEnd type="triangle" w="lg" len="lg"/>
        </a:ln>
        <a:effectLst/>
      </dgm:spPr>
    </dgm:pt>
    <dgm:pt modelId="{E9D338D7-BD8E-46D8-9D0B-97F7E5812B90}" type="pres">
      <dgm:prSet presAssocID="{A9F41F89-A4F4-4991-B8D2-55BEAC5F857D}" presName="nodes" presStyleCnt="0">
        <dgm:presLayoutVars>
          <dgm:chMax/>
          <dgm:chPref/>
          <dgm:animLvl val="lvl"/>
        </dgm:presLayoutVars>
      </dgm:prSet>
      <dgm:spPr/>
    </dgm:pt>
    <dgm:pt modelId="{8B9F5E23-302D-4A8F-AB1F-B35DE8462EF2}" type="pres">
      <dgm:prSet presAssocID="{0E46B49B-8981-4ACC-B71B-7BB16621C90D}" presName="composite" presStyleCnt="0"/>
      <dgm:spPr/>
    </dgm:pt>
    <dgm:pt modelId="{197DC047-D577-40FE-85ED-2B0CE9AC29AD}" type="pres">
      <dgm:prSet presAssocID="{0E46B49B-8981-4ACC-B71B-7BB16621C90D}" presName="ConnectorPoint" presStyleLbl="lnNode1" presStyleIdx="0" presStyleCnt="4"/>
      <dgm:spPr>
        <a:solidFill>
          <a:schemeClr val="dk2">
            <a:hueOff val="0"/>
            <a:satOff val="0"/>
            <a:lumOff val="0"/>
            <a:alphaOff val="0"/>
          </a:schemeClr>
        </a:solidFill>
        <a:ln w="6350" cap="rnd" cmpd="sng" algn="ctr">
          <a:solidFill>
            <a:schemeClr val="lt2">
              <a:hueOff val="0"/>
              <a:satOff val="0"/>
              <a:lumOff val="0"/>
              <a:alphaOff val="0"/>
            </a:schemeClr>
          </a:solidFill>
          <a:prstDash val="solid"/>
        </a:ln>
        <a:effectLst/>
      </dgm:spPr>
    </dgm:pt>
    <dgm:pt modelId="{FC7228F5-1CAD-48F2-BC79-6A707ED66D0A}" type="pres">
      <dgm:prSet presAssocID="{0E46B49B-8981-4ACC-B71B-7BB16621C90D}" presName="DropPinPlaceHolder" presStyleCnt="0"/>
      <dgm:spPr/>
    </dgm:pt>
    <dgm:pt modelId="{06F3CFE9-669F-4464-AC21-04E2AFF6E23E}" type="pres">
      <dgm:prSet presAssocID="{0E46B49B-8981-4ACC-B71B-7BB16621C90D}" presName="DropPin" presStyleLbl="alignNode1" presStyleIdx="0" presStyleCnt="4"/>
      <dgm:spPr/>
    </dgm:pt>
    <dgm:pt modelId="{7730EF73-9B7F-4D05-8B60-5D082CE97A77}" type="pres">
      <dgm:prSet presAssocID="{0E46B49B-8981-4ACC-B71B-7BB16621C90D}" presName="Ellipse" presStyleLbl="fgAcc1" presStyleIdx="1" presStyleCnt="5"/>
      <dgm:spPr>
        <a:solidFill>
          <a:schemeClr val="lt2">
            <a:alpha val="90000"/>
            <a:hueOff val="0"/>
            <a:satOff val="0"/>
            <a:lumOff val="0"/>
            <a:alphaOff val="0"/>
          </a:schemeClr>
        </a:solidFill>
        <a:ln w="19050" cap="rnd" cmpd="sng" algn="ctr">
          <a:noFill/>
          <a:prstDash val="solid"/>
        </a:ln>
        <a:effectLst/>
      </dgm:spPr>
    </dgm:pt>
    <dgm:pt modelId="{94795A61-C809-4F38-9528-166C626E8EE0}" type="pres">
      <dgm:prSet presAssocID="{0E46B49B-8981-4ACC-B71B-7BB16621C90D}" presName="L2TextContainer" presStyleLbl="revTx" presStyleIdx="0" presStyleCnt="8">
        <dgm:presLayoutVars>
          <dgm:bulletEnabled val="1"/>
        </dgm:presLayoutVars>
      </dgm:prSet>
      <dgm:spPr/>
    </dgm:pt>
    <dgm:pt modelId="{F47AF24B-196F-4D56-9C03-9E815CBAF256}" type="pres">
      <dgm:prSet presAssocID="{0E46B49B-8981-4ACC-B71B-7BB16621C90D}" presName="L1TextContainer" presStyleLbl="revTx" presStyleIdx="1" presStyleCnt="8">
        <dgm:presLayoutVars>
          <dgm:chMax val="1"/>
          <dgm:chPref val="1"/>
          <dgm:bulletEnabled val="1"/>
        </dgm:presLayoutVars>
      </dgm:prSet>
      <dgm:spPr/>
    </dgm:pt>
    <dgm:pt modelId="{17A47AFC-5F40-4F36-9C86-CBCA212FB10E}" type="pres">
      <dgm:prSet presAssocID="{0E46B49B-8981-4ACC-B71B-7BB16621C90D}" presName="ConnectLine" presStyleLbl="sibTrans1D1" presStyleIdx="0" presStyleCnt="4"/>
      <dgm:spPr>
        <a:noFill/>
        <a:ln w="12700" cap="rnd" cmpd="sng" algn="ctr">
          <a:solidFill>
            <a:schemeClr val="dk2">
              <a:hueOff val="0"/>
              <a:satOff val="0"/>
              <a:lumOff val="0"/>
              <a:alphaOff val="0"/>
            </a:schemeClr>
          </a:solidFill>
          <a:prstDash val="dash"/>
        </a:ln>
        <a:effectLst/>
      </dgm:spPr>
    </dgm:pt>
    <dgm:pt modelId="{8CAB5D62-689D-4EA1-AE27-EEC91A480F3D}" type="pres">
      <dgm:prSet presAssocID="{0E46B49B-8981-4ACC-B71B-7BB16621C90D}" presName="EmptyPlaceHolder" presStyleCnt="0"/>
      <dgm:spPr/>
    </dgm:pt>
    <dgm:pt modelId="{BE48DC92-A41B-4A13-966F-4E81137C3007}" type="pres">
      <dgm:prSet presAssocID="{1F5171D2-EECF-4153-800C-31D805F9D1E5}" presName="spaceBetweenRectangles" presStyleCnt="0"/>
      <dgm:spPr/>
    </dgm:pt>
    <dgm:pt modelId="{6C5D70F2-61A0-4075-A918-545435860D4C}" type="pres">
      <dgm:prSet presAssocID="{61160594-B9B8-48C0-A7F6-AE64619D6D03}" presName="composite" presStyleCnt="0"/>
      <dgm:spPr/>
    </dgm:pt>
    <dgm:pt modelId="{A63D72E4-BD29-4DFF-B084-7AB79F81C5FF}" type="pres">
      <dgm:prSet presAssocID="{61160594-B9B8-48C0-A7F6-AE64619D6D03}" presName="ConnectorPoint" presStyleLbl="lnNode1" presStyleIdx="1" presStyleCnt="4"/>
      <dgm:spPr>
        <a:solidFill>
          <a:schemeClr val="dk2">
            <a:hueOff val="0"/>
            <a:satOff val="0"/>
            <a:lumOff val="0"/>
            <a:alphaOff val="0"/>
          </a:schemeClr>
        </a:solidFill>
        <a:ln w="6350" cap="rnd" cmpd="sng" algn="ctr">
          <a:solidFill>
            <a:schemeClr val="lt2">
              <a:hueOff val="0"/>
              <a:satOff val="0"/>
              <a:lumOff val="0"/>
              <a:alphaOff val="0"/>
            </a:schemeClr>
          </a:solidFill>
          <a:prstDash val="solid"/>
        </a:ln>
        <a:effectLst/>
      </dgm:spPr>
    </dgm:pt>
    <dgm:pt modelId="{E70FFDC3-B5F4-4728-B48F-BEE838B5086A}" type="pres">
      <dgm:prSet presAssocID="{61160594-B9B8-48C0-A7F6-AE64619D6D03}" presName="DropPinPlaceHolder" presStyleCnt="0"/>
      <dgm:spPr/>
    </dgm:pt>
    <dgm:pt modelId="{75E1EBF8-FB37-46AC-AEB8-005EA38F1385}" type="pres">
      <dgm:prSet presAssocID="{61160594-B9B8-48C0-A7F6-AE64619D6D03}" presName="DropPin" presStyleLbl="alignNode1" presStyleIdx="1" presStyleCnt="4"/>
      <dgm:spPr/>
    </dgm:pt>
    <dgm:pt modelId="{B84A602B-B403-45C6-8136-18C97441F7EB}" type="pres">
      <dgm:prSet presAssocID="{61160594-B9B8-48C0-A7F6-AE64619D6D03}" presName="Ellipse" presStyleLbl="fgAcc1" presStyleIdx="2" presStyleCnt="5"/>
      <dgm:spPr>
        <a:solidFill>
          <a:schemeClr val="lt2">
            <a:alpha val="90000"/>
            <a:hueOff val="0"/>
            <a:satOff val="0"/>
            <a:lumOff val="0"/>
            <a:alphaOff val="0"/>
          </a:schemeClr>
        </a:solidFill>
        <a:ln w="19050" cap="rnd" cmpd="sng" algn="ctr">
          <a:noFill/>
          <a:prstDash val="solid"/>
        </a:ln>
        <a:effectLst/>
      </dgm:spPr>
    </dgm:pt>
    <dgm:pt modelId="{21F75B00-E956-469A-9B79-ECB7B3D5B15E}" type="pres">
      <dgm:prSet presAssocID="{61160594-B9B8-48C0-A7F6-AE64619D6D03}" presName="L2TextContainer" presStyleLbl="revTx" presStyleIdx="2" presStyleCnt="8">
        <dgm:presLayoutVars>
          <dgm:bulletEnabled val="1"/>
        </dgm:presLayoutVars>
      </dgm:prSet>
      <dgm:spPr/>
    </dgm:pt>
    <dgm:pt modelId="{9E073240-85BC-4652-8C95-6AF2F3FF3905}" type="pres">
      <dgm:prSet presAssocID="{61160594-B9B8-48C0-A7F6-AE64619D6D03}" presName="L1TextContainer" presStyleLbl="revTx" presStyleIdx="3" presStyleCnt="8">
        <dgm:presLayoutVars>
          <dgm:chMax val="1"/>
          <dgm:chPref val="1"/>
          <dgm:bulletEnabled val="1"/>
        </dgm:presLayoutVars>
      </dgm:prSet>
      <dgm:spPr/>
    </dgm:pt>
    <dgm:pt modelId="{89279310-99BF-489B-A629-6173E76D51D3}" type="pres">
      <dgm:prSet presAssocID="{61160594-B9B8-48C0-A7F6-AE64619D6D03}" presName="ConnectLine" presStyleLbl="sibTrans1D1" presStyleIdx="1" presStyleCnt="4"/>
      <dgm:spPr>
        <a:noFill/>
        <a:ln w="12700" cap="rnd" cmpd="sng" algn="ctr">
          <a:solidFill>
            <a:schemeClr val="dk2">
              <a:hueOff val="0"/>
              <a:satOff val="0"/>
              <a:lumOff val="0"/>
              <a:alphaOff val="0"/>
            </a:schemeClr>
          </a:solidFill>
          <a:prstDash val="dash"/>
        </a:ln>
        <a:effectLst/>
      </dgm:spPr>
    </dgm:pt>
    <dgm:pt modelId="{9E3BBF45-F1EC-427D-A9E3-B5FC8649188E}" type="pres">
      <dgm:prSet presAssocID="{61160594-B9B8-48C0-A7F6-AE64619D6D03}" presName="EmptyPlaceHolder" presStyleCnt="0"/>
      <dgm:spPr/>
    </dgm:pt>
    <dgm:pt modelId="{0A6CC484-34E9-446A-B616-1DDD8E92357C}" type="pres">
      <dgm:prSet presAssocID="{E249CE1A-BAC4-40C5-8047-E945AD1DF6EA}" presName="spaceBetweenRectangles" presStyleCnt="0"/>
      <dgm:spPr/>
    </dgm:pt>
    <dgm:pt modelId="{7AF1F6EE-A010-40D4-882E-7A9A2B9C45BF}" type="pres">
      <dgm:prSet presAssocID="{E3F179C4-ECCD-4B7D-A45C-2DD7D4C0B41E}" presName="composite" presStyleCnt="0"/>
      <dgm:spPr/>
    </dgm:pt>
    <dgm:pt modelId="{21FE5DEF-6FA4-4117-B9E9-915DB2BE90A1}" type="pres">
      <dgm:prSet presAssocID="{E3F179C4-ECCD-4B7D-A45C-2DD7D4C0B41E}" presName="ConnectorPoint" presStyleLbl="lnNode1" presStyleIdx="2" presStyleCnt="4"/>
      <dgm:spPr>
        <a:solidFill>
          <a:schemeClr val="dk2">
            <a:hueOff val="0"/>
            <a:satOff val="0"/>
            <a:lumOff val="0"/>
            <a:alphaOff val="0"/>
          </a:schemeClr>
        </a:solidFill>
        <a:ln w="6350" cap="rnd" cmpd="sng" algn="ctr">
          <a:solidFill>
            <a:schemeClr val="lt2">
              <a:hueOff val="0"/>
              <a:satOff val="0"/>
              <a:lumOff val="0"/>
              <a:alphaOff val="0"/>
            </a:schemeClr>
          </a:solidFill>
          <a:prstDash val="solid"/>
        </a:ln>
        <a:effectLst/>
      </dgm:spPr>
    </dgm:pt>
    <dgm:pt modelId="{139513AB-D175-4979-874E-373D4E1D8815}" type="pres">
      <dgm:prSet presAssocID="{E3F179C4-ECCD-4B7D-A45C-2DD7D4C0B41E}" presName="DropPinPlaceHolder" presStyleCnt="0"/>
      <dgm:spPr/>
    </dgm:pt>
    <dgm:pt modelId="{7C6EF07E-6968-4A82-8293-6D8F0AE08E24}" type="pres">
      <dgm:prSet presAssocID="{E3F179C4-ECCD-4B7D-A45C-2DD7D4C0B41E}" presName="DropPin" presStyleLbl="alignNode1" presStyleIdx="2" presStyleCnt="4"/>
      <dgm:spPr/>
    </dgm:pt>
    <dgm:pt modelId="{07DB2AC7-5AE9-44C4-9814-74A906EBD908}" type="pres">
      <dgm:prSet presAssocID="{E3F179C4-ECCD-4B7D-A45C-2DD7D4C0B41E}" presName="Ellipse" presStyleLbl="fgAcc1" presStyleIdx="3" presStyleCnt="5"/>
      <dgm:spPr>
        <a:solidFill>
          <a:schemeClr val="lt2">
            <a:alpha val="90000"/>
            <a:hueOff val="0"/>
            <a:satOff val="0"/>
            <a:lumOff val="0"/>
            <a:alphaOff val="0"/>
          </a:schemeClr>
        </a:solidFill>
        <a:ln w="19050" cap="rnd" cmpd="sng" algn="ctr">
          <a:noFill/>
          <a:prstDash val="solid"/>
        </a:ln>
        <a:effectLst/>
      </dgm:spPr>
    </dgm:pt>
    <dgm:pt modelId="{A833A9DE-035D-4530-81DF-A699B4BD07B9}" type="pres">
      <dgm:prSet presAssocID="{E3F179C4-ECCD-4B7D-A45C-2DD7D4C0B41E}" presName="L2TextContainer" presStyleLbl="revTx" presStyleIdx="4" presStyleCnt="8">
        <dgm:presLayoutVars>
          <dgm:bulletEnabled val="1"/>
        </dgm:presLayoutVars>
      </dgm:prSet>
      <dgm:spPr/>
    </dgm:pt>
    <dgm:pt modelId="{89797BDA-4471-4269-8BCF-20C6CC7AA448}" type="pres">
      <dgm:prSet presAssocID="{E3F179C4-ECCD-4B7D-A45C-2DD7D4C0B41E}" presName="L1TextContainer" presStyleLbl="revTx" presStyleIdx="5" presStyleCnt="8">
        <dgm:presLayoutVars>
          <dgm:chMax val="1"/>
          <dgm:chPref val="1"/>
          <dgm:bulletEnabled val="1"/>
        </dgm:presLayoutVars>
      </dgm:prSet>
      <dgm:spPr/>
    </dgm:pt>
    <dgm:pt modelId="{7600C0B9-5692-4EA1-B2D1-A9726CFF207D}" type="pres">
      <dgm:prSet presAssocID="{E3F179C4-ECCD-4B7D-A45C-2DD7D4C0B41E}" presName="ConnectLine" presStyleLbl="sibTrans1D1" presStyleIdx="2" presStyleCnt="4"/>
      <dgm:spPr>
        <a:noFill/>
        <a:ln w="12700" cap="rnd" cmpd="sng" algn="ctr">
          <a:solidFill>
            <a:schemeClr val="dk2">
              <a:hueOff val="0"/>
              <a:satOff val="0"/>
              <a:lumOff val="0"/>
              <a:alphaOff val="0"/>
            </a:schemeClr>
          </a:solidFill>
          <a:prstDash val="dash"/>
        </a:ln>
        <a:effectLst/>
      </dgm:spPr>
    </dgm:pt>
    <dgm:pt modelId="{3D722465-2FCB-4B19-AF26-261C9C12E31F}" type="pres">
      <dgm:prSet presAssocID="{E3F179C4-ECCD-4B7D-A45C-2DD7D4C0B41E}" presName="EmptyPlaceHolder" presStyleCnt="0"/>
      <dgm:spPr/>
    </dgm:pt>
    <dgm:pt modelId="{5C113509-EBC4-495B-BE96-E6B17F89D40A}" type="pres">
      <dgm:prSet presAssocID="{A52DC89B-1EBE-4A4D-A731-6B3C336CD699}" presName="spaceBetweenRectangles" presStyleCnt="0"/>
      <dgm:spPr/>
    </dgm:pt>
    <dgm:pt modelId="{E9FC8C7B-E88C-460D-B17D-B5F6C1D3221D}" type="pres">
      <dgm:prSet presAssocID="{6D39228B-C4E7-46FB-954A-8E49E634E4B1}" presName="composite" presStyleCnt="0"/>
      <dgm:spPr/>
    </dgm:pt>
    <dgm:pt modelId="{5E4C062B-CC8F-4548-A053-7EDB4A78188C}" type="pres">
      <dgm:prSet presAssocID="{6D39228B-C4E7-46FB-954A-8E49E634E4B1}" presName="ConnectorPoint" presStyleLbl="lnNode1" presStyleIdx="3" presStyleCnt="4"/>
      <dgm:spPr>
        <a:solidFill>
          <a:schemeClr val="dk2">
            <a:hueOff val="0"/>
            <a:satOff val="0"/>
            <a:lumOff val="0"/>
            <a:alphaOff val="0"/>
          </a:schemeClr>
        </a:solidFill>
        <a:ln w="6350" cap="rnd" cmpd="sng" algn="ctr">
          <a:solidFill>
            <a:schemeClr val="lt2">
              <a:hueOff val="0"/>
              <a:satOff val="0"/>
              <a:lumOff val="0"/>
              <a:alphaOff val="0"/>
            </a:schemeClr>
          </a:solidFill>
          <a:prstDash val="solid"/>
        </a:ln>
        <a:effectLst/>
      </dgm:spPr>
    </dgm:pt>
    <dgm:pt modelId="{EE8AAB64-110C-4C85-B373-335360186A1F}" type="pres">
      <dgm:prSet presAssocID="{6D39228B-C4E7-46FB-954A-8E49E634E4B1}" presName="DropPinPlaceHolder" presStyleCnt="0"/>
      <dgm:spPr/>
    </dgm:pt>
    <dgm:pt modelId="{B2FEF721-A6AE-4F6F-845B-0C5A61586507}" type="pres">
      <dgm:prSet presAssocID="{6D39228B-C4E7-46FB-954A-8E49E634E4B1}" presName="DropPin" presStyleLbl="alignNode1" presStyleIdx="3" presStyleCnt="4"/>
      <dgm:spPr/>
    </dgm:pt>
    <dgm:pt modelId="{452BC217-E73F-474F-ACA8-ED0D94CCD184}" type="pres">
      <dgm:prSet presAssocID="{6D39228B-C4E7-46FB-954A-8E49E634E4B1}" presName="Ellipse" presStyleLbl="fgAcc1" presStyleIdx="4" presStyleCnt="5"/>
      <dgm:spPr>
        <a:solidFill>
          <a:schemeClr val="lt2">
            <a:alpha val="90000"/>
            <a:hueOff val="0"/>
            <a:satOff val="0"/>
            <a:lumOff val="0"/>
            <a:alphaOff val="0"/>
          </a:schemeClr>
        </a:solidFill>
        <a:ln w="19050" cap="rnd" cmpd="sng" algn="ctr">
          <a:noFill/>
          <a:prstDash val="solid"/>
        </a:ln>
        <a:effectLst/>
      </dgm:spPr>
    </dgm:pt>
    <dgm:pt modelId="{AF15E68E-C880-41DB-9D2F-50092F3E3B34}" type="pres">
      <dgm:prSet presAssocID="{6D39228B-C4E7-46FB-954A-8E49E634E4B1}" presName="L2TextContainer" presStyleLbl="revTx" presStyleIdx="6" presStyleCnt="8">
        <dgm:presLayoutVars>
          <dgm:bulletEnabled val="1"/>
        </dgm:presLayoutVars>
      </dgm:prSet>
      <dgm:spPr/>
    </dgm:pt>
    <dgm:pt modelId="{432E08E2-20F1-4161-B49F-DA3052DCDDEB}" type="pres">
      <dgm:prSet presAssocID="{6D39228B-C4E7-46FB-954A-8E49E634E4B1}" presName="L1TextContainer" presStyleLbl="revTx" presStyleIdx="7" presStyleCnt="8">
        <dgm:presLayoutVars>
          <dgm:chMax val="1"/>
          <dgm:chPref val="1"/>
          <dgm:bulletEnabled val="1"/>
        </dgm:presLayoutVars>
      </dgm:prSet>
      <dgm:spPr/>
    </dgm:pt>
    <dgm:pt modelId="{E49F723E-0ABE-4452-B1A7-A692A19415C4}" type="pres">
      <dgm:prSet presAssocID="{6D39228B-C4E7-46FB-954A-8E49E634E4B1}" presName="ConnectLine" presStyleLbl="sibTrans1D1" presStyleIdx="3" presStyleCnt="4"/>
      <dgm:spPr>
        <a:noFill/>
        <a:ln w="12700" cap="rnd" cmpd="sng" algn="ctr">
          <a:solidFill>
            <a:schemeClr val="dk2">
              <a:hueOff val="0"/>
              <a:satOff val="0"/>
              <a:lumOff val="0"/>
              <a:alphaOff val="0"/>
            </a:schemeClr>
          </a:solidFill>
          <a:prstDash val="dash"/>
        </a:ln>
        <a:effectLst/>
      </dgm:spPr>
    </dgm:pt>
    <dgm:pt modelId="{CB5A1F42-3970-499D-BAA4-BD880F79FA26}" type="pres">
      <dgm:prSet presAssocID="{6D39228B-C4E7-46FB-954A-8E49E634E4B1}" presName="EmptyPlaceHolder" presStyleCnt="0"/>
      <dgm:spPr/>
    </dgm:pt>
  </dgm:ptLst>
  <dgm:cxnLst>
    <dgm:cxn modelId="{E0E38601-356E-4BA8-835D-2C2DBE0324A7}" type="presOf" srcId="{56930DC3-14BE-4402-B9D2-BC8C7E426B0F}" destId="{A833A9DE-035D-4530-81DF-A699B4BD07B9}" srcOrd="0" destOrd="1" presId="urn:microsoft.com/office/officeart/2017/3/layout/DropPinTimeline"/>
    <dgm:cxn modelId="{2D36770D-0CDB-4B11-B288-691A0F782F18}" type="presOf" srcId="{3A9A11B5-20FC-4AEC-AAA3-249B1A41469D}" destId="{A833A9DE-035D-4530-81DF-A699B4BD07B9}" srcOrd="0" destOrd="0" presId="urn:microsoft.com/office/officeart/2017/3/layout/DropPinTimeline"/>
    <dgm:cxn modelId="{382EDF11-DD10-44D0-B7C2-818A9055ACC9}" srcId="{0E46B49B-8981-4ACC-B71B-7BB16621C90D}" destId="{CD306A0B-24E7-44A3-8290-FFD3CE1D7058}" srcOrd="0" destOrd="0" parTransId="{A97AA935-F29C-40F2-B28D-E16D0DCC2045}" sibTransId="{F4739652-C939-44F2-92E8-533D35FF6899}"/>
    <dgm:cxn modelId="{534CB416-90F1-4CAC-B39A-86B70554306C}" type="presOf" srcId="{FE0C9AA8-68AB-4FF6-8C22-9A1203623DBD}" destId="{AF15E68E-C880-41DB-9D2F-50092F3E3B34}" srcOrd="0" destOrd="1" presId="urn:microsoft.com/office/officeart/2017/3/layout/DropPinTimeline"/>
    <dgm:cxn modelId="{6AB29322-24E5-47A1-B95D-A4C8D2698B39}" type="presOf" srcId="{0E46B49B-8981-4ACC-B71B-7BB16621C90D}" destId="{F47AF24B-196F-4D56-9C03-9E815CBAF256}" srcOrd="0" destOrd="0" presId="urn:microsoft.com/office/officeart/2017/3/layout/DropPinTimeline"/>
    <dgm:cxn modelId="{B7460E36-0539-4916-BA68-917C8B3617FC}" type="presOf" srcId="{A9F41F89-A4F4-4991-B8D2-55BEAC5F857D}" destId="{7F3080FA-0CD5-4C23-996E-626D77A0B9C1}" srcOrd="0" destOrd="0" presId="urn:microsoft.com/office/officeart/2017/3/layout/DropPinTimeline"/>
    <dgm:cxn modelId="{93F76D5D-76CA-4703-A3C5-DF99E9653D20}" type="presOf" srcId="{CD306A0B-24E7-44A3-8290-FFD3CE1D7058}" destId="{94795A61-C809-4F38-9528-166C626E8EE0}" srcOrd="0" destOrd="0" presId="urn:microsoft.com/office/officeart/2017/3/layout/DropPinTimeline"/>
    <dgm:cxn modelId="{69E0F864-1FB5-403D-A99A-08753E45B5E4}" srcId="{A9F41F89-A4F4-4991-B8D2-55BEAC5F857D}" destId="{61160594-B9B8-48C0-A7F6-AE64619D6D03}" srcOrd="1" destOrd="0" parTransId="{77D88A9A-C84A-41BC-A440-7E4B643CEEA5}" sibTransId="{E249CE1A-BAC4-40C5-8047-E945AD1DF6EA}"/>
    <dgm:cxn modelId="{AF34B345-40B9-46EE-8A03-B656785DA182}" srcId="{A9F41F89-A4F4-4991-B8D2-55BEAC5F857D}" destId="{0E46B49B-8981-4ACC-B71B-7BB16621C90D}" srcOrd="0" destOrd="0" parTransId="{42504B11-4B9D-4389-B25B-0F716188E2A6}" sibTransId="{1F5171D2-EECF-4153-800C-31D805F9D1E5}"/>
    <dgm:cxn modelId="{4B3EC250-87E4-408A-A886-A25D6F61F8D9}" srcId="{6D39228B-C4E7-46FB-954A-8E49E634E4B1}" destId="{0A02DD12-328F-49D9-B489-BF0514C03C2B}" srcOrd="0" destOrd="0" parTransId="{A12D22D2-3D3E-430C-8B56-35F2EAF0EFAE}" sibTransId="{631C4001-5707-48EA-9469-C26D6BD917AE}"/>
    <dgm:cxn modelId="{B8D32471-4D11-4489-BEC7-66BB0166D13C}" type="presOf" srcId="{6D39228B-C4E7-46FB-954A-8E49E634E4B1}" destId="{432E08E2-20F1-4161-B49F-DA3052DCDDEB}" srcOrd="0" destOrd="0" presId="urn:microsoft.com/office/officeart/2017/3/layout/DropPinTimeline"/>
    <dgm:cxn modelId="{F0DD2B74-2957-4EE7-942C-E446D639CC6E}" srcId="{A9F41F89-A4F4-4991-B8D2-55BEAC5F857D}" destId="{E3F179C4-ECCD-4B7D-A45C-2DD7D4C0B41E}" srcOrd="2" destOrd="0" parTransId="{33AAA0FF-2C04-451C-BD74-1273CAAA4CBD}" sibTransId="{A52DC89B-1EBE-4A4D-A731-6B3C336CD699}"/>
    <dgm:cxn modelId="{738EC257-6D6F-43DF-BFD8-77BC07C6F720}" type="presOf" srcId="{83A5FD8C-E377-4451-8AD9-6D5806C80A0E}" destId="{21F75B00-E956-469A-9B79-ECB7B3D5B15E}" srcOrd="0" destOrd="1" presId="urn:microsoft.com/office/officeart/2017/3/layout/DropPinTimeline"/>
    <dgm:cxn modelId="{369CB45A-5390-4DAC-8FF3-7AC6CCC2A949}" srcId="{A9F41F89-A4F4-4991-B8D2-55BEAC5F857D}" destId="{6D39228B-C4E7-46FB-954A-8E49E634E4B1}" srcOrd="3" destOrd="0" parTransId="{EEBFC364-BBE7-493B-B236-B2A59640F9D4}" sibTransId="{2AC61663-2506-40AB-8C28-54381F419F85}"/>
    <dgm:cxn modelId="{187FB482-1010-44D3-ADA0-A40A63529D14}" srcId="{E3F179C4-ECCD-4B7D-A45C-2DD7D4C0B41E}" destId="{56930DC3-14BE-4402-B9D2-BC8C7E426B0F}" srcOrd="1" destOrd="0" parTransId="{F3D649D1-95EE-43E6-A8DD-2F01E44608D7}" sibTransId="{FA7716FE-15A5-4910-BD0B-D7CEBA8C3A29}"/>
    <dgm:cxn modelId="{D0D4E8A0-AC8B-4012-9302-466ED6DF5C02}" type="presOf" srcId="{61160594-B9B8-48C0-A7F6-AE64619D6D03}" destId="{9E073240-85BC-4652-8C95-6AF2F3FF3905}" srcOrd="0" destOrd="0" presId="urn:microsoft.com/office/officeart/2017/3/layout/DropPinTimeline"/>
    <dgm:cxn modelId="{E24B38A8-11FF-41DB-8A14-4B5B26777C2D}" srcId="{61160594-B9B8-48C0-A7F6-AE64619D6D03}" destId="{3D15BB16-E96C-44FC-BCEC-E8E59A85F87A}" srcOrd="0" destOrd="0" parTransId="{AC2D92C5-57BB-48C2-AA2A-03DA48905390}" sibTransId="{6FC6A36F-0B98-4A39-9381-5580EFF6AF62}"/>
    <dgm:cxn modelId="{19B2C0AA-4BE5-4A00-B86E-7BF73DBFF085}" srcId="{61160594-B9B8-48C0-A7F6-AE64619D6D03}" destId="{83A5FD8C-E377-4451-8AD9-6D5806C80A0E}" srcOrd="1" destOrd="0" parTransId="{C6E8FE7D-A813-4331-80BF-79C6F16E1B33}" sibTransId="{387E0BD7-B2A5-474B-9525-FAA6E2BD75C3}"/>
    <dgm:cxn modelId="{8621B8B3-CA72-492B-9BD8-B1E0F4013F9B}" type="presOf" srcId="{0A02DD12-328F-49D9-B489-BF0514C03C2B}" destId="{AF15E68E-C880-41DB-9D2F-50092F3E3B34}" srcOrd="0" destOrd="0" presId="urn:microsoft.com/office/officeart/2017/3/layout/DropPinTimeline"/>
    <dgm:cxn modelId="{93BDD5B4-3F63-44FF-BE0A-E893ABF62DF5}" type="presOf" srcId="{3D15BB16-E96C-44FC-BCEC-E8E59A85F87A}" destId="{21F75B00-E956-469A-9B79-ECB7B3D5B15E}" srcOrd="0" destOrd="0" presId="urn:microsoft.com/office/officeart/2017/3/layout/DropPinTimeline"/>
    <dgm:cxn modelId="{D21A78E2-0980-48D7-ABC7-F767482F5BAE}" srcId="{6D39228B-C4E7-46FB-954A-8E49E634E4B1}" destId="{FE0C9AA8-68AB-4FF6-8C22-9A1203623DBD}" srcOrd="1" destOrd="0" parTransId="{B0F015A6-EC89-44EF-B033-870CA837453D}" sibTransId="{073AB716-3C0D-48CF-BE76-0FDB19702D5D}"/>
    <dgm:cxn modelId="{4EA65EE9-28EF-456A-A687-3B7FBB86E99B}" srcId="{E3F179C4-ECCD-4B7D-A45C-2DD7D4C0B41E}" destId="{3A9A11B5-20FC-4AEC-AAA3-249B1A41469D}" srcOrd="0" destOrd="0" parTransId="{A0DE5BC7-4522-4F47-9216-7EE9BB21F3C4}" sibTransId="{27AA2613-3204-42EC-97E8-4E353D4A0CD1}"/>
    <dgm:cxn modelId="{A3514DFE-35DD-4430-97AF-31F70A3ABEF7}" type="presOf" srcId="{E3F179C4-ECCD-4B7D-A45C-2DD7D4C0B41E}" destId="{89797BDA-4471-4269-8BCF-20C6CC7AA448}" srcOrd="0" destOrd="0" presId="urn:microsoft.com/office/officeart/2017/3/layout/DropPinTimeline"/>
    <dgm:cxn modelId="{C957DFE2-BF45-49CA-BF6C-1DE81D363020}" type="presParOf" srcId="{7F3080FA-0CD5-4C23-996E-626D77A0B9C1}" destId="{404AE496-A85A-4855-8765-3FC5102497E9}" srcOrd="0" destOrd="0" presId="urn:microsoft.com/office/officeart/2017/3/layout/DropPinTimeline"/>
    <dgm:cxn modelId="{0B09FF2C-3945-488D-9A21-BBD2CEC0E7D6}" type="presParOf" srcId="{7F3080FA-0CD5-4C23-996E-626D77A0B9C1}" destId="{E9D338D7-BD8E-46D8-9D0B-97F7E5812B90}" srcOrd="1" destOrd="0" presId="urn:microsoft.com/office/officeart/2017/3/layout/DropPinTimeline"/>
    <dgm:cxn modelId="{C051DB07-437A-4968-9906-C748E99376F8}" type="presParOf" srcId="{E9D338D7-BD8E-46D8-9D0B-97F7E5812B90}" destId="{8B9F5E23-302D-4A8F-AB1F-B35DE8462EF2}" srcOrd="0" destOrd="0" presId="urn:microsoft.com/office/officeart/2017/3/layout/DropPinTimeline"/>
    <dgm:cxn modelId="{E83C517A-5E08-4893-A439-B1FBF917761B}" type="presParOf" srcId="{8B9F5E23-302D-4A8F-AB1F-B35DE8462EF2}" destId="{197DC047-D577-40FE-85ED-2B0CE9AC29AD}" srcOrd="0" destOrd="0" presId="urn:microsoft.com/office/officeart/2017/3/layout/DropPinTimeline"/>
    <dgm:cxn modelId="{AA48ECA1-A20B-4CCF-A26A-C61B30579364}" type="presParOf" srcId="{8B9F5E23-302D-4A8F-AB1F-B35DE8462EF2}" destId="{FC7228F5-1CAD-48F2-BC79-6A707ED66D0A}" srcOrd="1" destOrd="0" presId="urn:microsoft.com/office/officeart/2017/3/layout/DropPinTimeline"/>
    <dgm:cxn modelId="{2C3B83B4-28F9-4A3D-841F-E91BC41FAD33}" type="presParOf" srcId="{FC7228F5-1CAD-48F2-BC79-6A707ED66D0A}" destId="{06F3CFE9-669F-4464-AC21-04E2AFF6E23E}" srcOrd="0" destOrd="0" presId="urn:microsoft.com/office/officeart/2017/3/layout/DropPinTimeline"/>
    <dgm:cxn modelId="{6CBBD659-817D-4A21-A46C-52B77839B1E8}" type="presParOf" srcId="{FC7228F5-1CAD-48F2-BC79-6A707ED66D0A}" destId="{7730EF73-9B7F-4D05-8B60-5D082CE97A77}" srcOrd="1" destOrd="0" presId="urn:microsoft.com/office/officeart/2017/3/layout/DropPinTimeline"/>
    <dgm:cxn modelId="{1D9B64BE-247C-4FE0-BFAA-4BD6291BF487}" type="presParOf" srcId="{8B9F5E23-302D-4A8F-AB1F-B35DE8462EF2}" destId="{94795A61-C809-4F38-9528-166C626E8EE0}" srcOrd="2" destOrd="0" presId="urn:microsoft.com/office/officeart/2017/3/layout/DropPinTimeline"/>
    <dgm:cxn modelId="{71F7002B-F59F-4257-A097-F05452C0E958}" type="presParOf" srcId="{8B9F5E23-302D-4A8F-AB1F-B35DE8462EF2}" destId="{F47AF24B-196F-4D56-9C03-9E815CBAF256}" srcOrd="3" destOrd="0" presId="urn:microsoft.com/office/officeart/2017/3/layout/DropPinTimeline"/>
    <dgm:cxn modelId="{0BE7F4D5-84A0-46D9-BEE7-7AE7447BCF64}" type="presParOf" srcId="{8B9F5E23-302D-4A8F-AB1F-B35DE8462EF2}" destId="{17A47AFC-5F40-4F36-9C86-CBCA212FB10E}" srcOrd="4" destOrd="0" presId="urn:microsoft.com/office/officeart/2017/3/layout/DropPinTimeline"/>
    <dgm:cxn modelId="{854B27F9-08E8-4270-A57B-BA5F938CFD49}" type="presParOf" srcId="{8B9F5E23-302D-4A8F-AB1F-B35DE8462EF2}" destId="{8CAB5D62-689D-4EA1-AE27-EEC91A480F3D}" srcOrd="5" destOrd="0" presId="urn:microsoft.com/office/officeart/2017/3/layout/DropPinTimeline"/>
    <dgm:cxn modelId="{DEDBC45F-4AFB-4E06-AE5B-58BB5748CA05}" type="presParOf" srcId="{E9D338D7-BD8E-46D8-9D0B-97F7E5812B90}" destId="{BE48DC92-A41B-4A13-966F-4E81137C3007}" srcOrd="1" destOrd="0" presId="urn:microsoft.com/office/officeart/2017/3/layout/DropPinTimeline"/>
    <dgm:cxn modelId="{BD5C2DE7-9258-4009-9DD6-3E92527CB403}" type="presParOf" srcId="{E9D338D7-BD8E-46D8-9D0B-97F7E5812B90}" destId="{6C5D70F2-61A0-4075-A918-545435860D4C}" srcOrd="2" destOrd="0" presId="urn:microsoft.com/office/officeart/2017/3/layout/DropPinTimeline"/>
    <dgm:cxn modelId="{8F81F1E2-9164-4D9B-A1AF-52CBA197DBE6}" type="presParOf" srcId="{6C5D70F2-61A0-4075-A918-545435860D4C}" destId="{A63D72E4-BD29-4DFF-B084-7AB79F81C5FF}" srcOrd="0" destOrd="0" presId="urn:microsoft.com/office/officeart/2017/3/layout/DropPinTimeline"/>
    <dgm:cxn modelId="{1B3099CA-996C-4EF6-84A9-CA34A1A3AF70}" type="presParOf" srcId="{6C5D70F2-61A0-4075-A918-545435860D4C}" destId="{E70FFDC3-B5F4-4728-B48F-BEE838B5086A}" srcOrd="1" destOrd="0" presId="urn:microsoft.com/office/officeart/2017/3/layout/DropPinTimeline"/>
    <dgm:cxn modelId="{5E6FFABF-F802-43AE-B861-DEA3791CCA8D}" type="presParOf" srcId="{E70FFDC3-B5F4-4728-B48F-BEE838B5086A}" destId="{75E1EBF8-FB37-46AC-AEB8-005EA38F1385}" srcOrd="0" destOrd="0" presId="urn:microsoft.com/office/officeart/2017/3/layout/DropPinTimeline"/>
    <dgm:cxn modelId="{12B041D3-0089-4F2D-8EF7-DAEAB3F940D3}" type="presParOf" srcId="{E70FFDC3-B5F4-4728-B48F-BEE838B5086A}" destId="{B84A602B-B403-45C6-8136-18C97441F7EB}" srcOrd="1" destOrd="0" presId="urn:microsoft.com/office/officeart/2017/3/layout/DropPinTimeline"/>
    <dgm:cxn modelId="{EAF023BC-2EDB-4779-BC88-1B7D4C3BD8AE}" type="presParOf" srcId="{6C5D70F2-61A0-4075-A918-545435860D4C}" destId="{21F75B00-E956-469A-9B79-ECB7B3D5B15E}" srcOrd="2" destOrd="0" presId="urn:microsoft.com/office/officeart/2017/3/layout/DropPinTimeline"/>
    <dgm:cxn modelId="{399D83DC-D6DD-4911-828C-C2F616602BD3}" type="presParOf" srcId="{6C5D70F2-61A0-4075-A918-545435860D4C}" destId="{9E073240-85BC-4652-8C95-6AF2F3FF3905}" srcOrd="3" destOrd="0" presId="urn:microsoft.com/office/officeart/2017/3/layout/DropPinTimeline"/>
    <dgm:cxn modelId="{72F1CC31-1BDE-4E34-B556-CB24CB7EF042}" type="presParOf" srcId="{6C5D70F2-61A0-4075-A918-545435860D4C}" destId="{89279310-99BF-489B-A629-6173E76D51D3}" srcOrd="4" destOrd="0" presId="urn:microsoft.com/office/officeart/2017/3/layout/DropPinTimeline"/>
    <dgm:cxn modelId="{F09C76BE-46E5-47B8-82A3-D3AC8323DB3C}" type="presParOf" srcId="{6C5D70F2-61A0-4075-A918-545435860D4C}" destId="{9E3BBF45-F1EC-427D-A9E3-B5FC8649188E}" srcOrd="5" destOrd="0" presId="urn:microsoft.com/office/officeart/2017/3/layout/DropPinTimeline"/>
    <dgm:cxn modelId="{6A57E966-0E6A-4D93-9FCC-BA681A57C897}" type="presParOf" srcId="{E9D338D7-BD8E-46D8-9D0B-97F7E5812B90}" destId="{0A6CC484-34E9-446A-B616-1DDD8E92357C}" srcOrd="3" destOrd="0" presId="urn:microsoft.com/office/officeart/2017/3/layout/DropPinTimeline"/>
    <dgm:cxn modelId="{087D5C53-C52B-41B9-B7CE-88860BD055DE}" type="presParOf" srcId="{E9D338D7-BD8E-46D8-9D0B-97F7E5812B90}" destId="{7AF1F6EE-A010-40D4-882E-7A9A2B9C45BF}" srcOrd="4" destOrd="0" presId="urn:microsoft.com/office/officeart/2017/3/layout/DropPinTimeline"/>
    <dgm:cxn modelId="{855B9FA1-EBB0-44D4-A2EF-5B4897C8361F}" type="presParOf" srcId="{7AF1F6EE-A010-40D4-882E-7A9A2B9C45BF}" destId="{21FE5DEF-6FA4-4117-B9E9-915DB2BE90A1}" srcOrd="0" destOrd="0" presId="urn:microsoft.com/office/officeart/2017/3/layout/DropPinTimeline"/>
    <dgm:cxn modelId="{B0545E6A-625F-4A99-8084-86E5721EDBCE}" type="presParOf" srcId="{7AF1F6EE-A010-40D4-882E-7A9A2B9C45BF}" destId="{139513AB-D175-4979-874E-373D4E1D8815}" srcOrd="1" destOrd="0" presId="urn:microsoft.com/office/officeart/2017/3/layout/DropPinTimeline"/>
    <dgm:cxn modelId="{AA94DDBC-D37F-4752-B96D-A98773189DBA}" type="presParOf" srcId="{139513AB-D175-4979-874E-373D4E1D8815}" destId="{7C6EF07E-6968-4A82-8293-6D8F0AE08E24}" srcOrd="0" destOrd="0" presId="urn:microsoft.com/office/officeart/2017/3/layout/DropPinTimeline"/>
    <dgm:cxn modelId="{66CB9D4E-60E8-43C0-823B-7B992C2C7723}" type="presParOf" srcId="{139513AB-D175-4979-874E-373D4E1D8815}" destId="{07DB2AC7-5AE9-44C4-9814-74A906EBD908}" srcOrd="1" destOrd="0" presId="urn:microsoft.com/office/officeart/2017/3/layout/DropPinTimeline"/>
    <dgm:cxn modelId="{67450518-0DAE-439A-BFDF-3D493239FFED}" type="presParOf" srcId="{7AF1F6EE-A010-40D4-882E-7A9A2B9C45BF}" destId="{A833A9DE-035D-4530-81DF-A699B4BD07B9}" srcOrd="2" destOrd="0" presId="urn:microsoft.com/office/officeart/2017/3/layout/DropPinTimeline"/>
    <dgm:cxn modelId="{42D48C39-5158-446B-9B61-3E38AE415F46}" type="presParOf" srcId="{7AF1F6EE-A010-40D4-882E-7A9A2B9C45BF}" destId="{89797BDA-4471-4269-8BCF-20C6CC7AA448}" srcOrd="3" destOrd="0" presId="urn:microsoft.com/office/officeart/2017/3/layout/DropPinTimeline"/>
    <dgm:cxn modelId="{284C57D5-33D7-43A0-A5AC-1E84846DF268}" type="presParOf" srcId="{7AF1F6EE-A010-40D4-882E-7A9A2B9C45BF}" destId="{7600C0B9-5692-4EA1-B2D1-A9726CFF207D}" srcOrd="4" destOrd="0" presId="urn:microsoft.com/office/officeart/2017/3/layout/DropPinTimeline"/>
    <dgm:cxn modelId="{63693CA0-83C5-46BA-A763-6BE5797FFC1F}" type="presParOf" srcId="{7AF1F6EE-A010-40D4-882E-7A9A2B9C45BF}" destId="{3D722465-2FCB-4B19-AF26-261C9C12E31F}" srcOrd="5" destOrd="0" presId="urn:microsoft.com/office/officeart/2017/3/layout/DropPinTimeline"/>
    <dgm:cxn modelId="{AB9F2896-450E-4F3F-A523-E8917CFC052F}" type="presParOf" srcId="{E9D338D7-BD8E-46D8-9D0B-97F7E5812B90}" destId="{5C113509-EBC4-495B-BE96-E6B17F89D40A}" srcOrd="5" destOrd="0" presId="urn:microsoft.com/office/officeart/2017/3/layout/DropPinTimeline"/>
    <dgm:cxn modelId="{09753E96-8C73-4D2E-B4E8-98D6F384F8B0}" type="presParOf" srcId="{E9D338D7-BD8E-46D8-9D0B-97F7E5812B90}" destId="{E9FC8C7B-E88C-460D-B17D-B5F6C1D3221D}" srcOrd="6" destOrd="0" presId="urn:microsoft.com/office/officeart/2017/3/layout/DropPinTimeline"/>
    <dgm:cxn modelId="{969BF265-DC80-4B14-8244-BA10910C515E}" type="presParOf" srcId="{E9FC8C7B-E88C-460D-B17D-B5F6C1D3221D}" destId="{5E4C062B-CC8F-4548-A053-7EDB4A78188C}" srcOrd="0" destOrd="0" presId="urn:microsoft.com/office/officeart/2017/3/layout/DropPinTimeline"/>
    <dgm:cxn modelId="{DA8D27D4-1781-42C3-92B0-A898D9FDCC89}" type="presParOf" srcId="{E9FC8C7B-E88C-460D-B17D-B5F6C1D3221D}" destId="{EE8AAB64-110C-4C85-B373-335360186A1F}" srcOrd="1" destOrd="0" presId="urn:microsoft.com/office/officeart/2017/3/layout/DropPinTimeline"/>
    <dgm:cxn modelId="{0A8672DC-8107-41DB-87FD-D36EAFE3DC21}" type="presParOf" srcId="{EE8AAB64-110C-4C85-B373-335360186A1F}" destId="{B2FEF721-A6AE-4F6F-845B-0C5A61586507}" srcOrd="0" destOrd="0" presId="urn:microsoft.com/office/officeart/2017/3/layout/DropPinTimeline"/>
    <dgm:cxn modelId="{FBC3AA74-A342-4E2E-9287-20C1568DF868}" type="presParOf" srcId="{EE8AAB64-110C-4C85-B373-335360186A1F}" destId="{452BC217-E73F-474F-ACA8-ED0D94CCD184}" srcOrd="1" destOrd="0" presId="urn:microsoft.com/office/officeart/2017/3/layout/DropPinTimeline"/>
    <dgm:cxn modelId="{61113B21-5DA8-4338-B881-72F96C3B3EB1}" type="presParOf" srcId="{E9FC8C7B-E88C-460D-B17D-B5F6C1D3221D}" destId="{AF15E68E-C880-41DB-9D2F-50092F3E3B34}" srcOrd="2" destOrd="0" presId="urn:microsoft.com/office/officeart/2017/3/layout/DropPinTimeline"/>
    <dgm:cxn modelId="{9D45F1E6-398E-4F23-9C3C-4C5469CF2B1A}" type="presParOf" srcId="{E9FC8C7B-E88C-460D-B17D-B5F6C1D3221D}" destId="{432E08E2-20F1-4161-B49F-DA3052DCDDEB}" srcOrd="3" destOrd="0" presId="urn:microsoft.com/office/officeart/2017/3/layout/DropPinTimeline"/>
    <dgm:cxn modelId="{E0D63621-05DA-4529-8C27-A88E156FC633}" type="presParOf" srcId="{E9FC8C7B-E88C-460D-B17D-B5F6C1D3221D}" destId="{E49F723E-0ABE-4452-B1A7-A692A19415C4}" srcOrd="4" destOrd="0" presId="urn:microsoft.com/office/officeart/2017/3/layout/DropPinTimeline"/>
    <dgm:cxn modelId="{C72EF2C3-0EC5-4EE0-8E76-5B8A1331830C}" type="presParOf" srcId="{E9FC8C7B-E88C-460D-B17D-B5F6C1D3221D}" destId="{CB5A1F42-3970-499D-BAA4-BD880F79FA26}" srcOrd="5" destOrd="0" presId="urn:microsoft.com/office/officeart/2017/3/layout/DropPi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4AE496-A85A-4855-8765-3FC5102497E9}">
      <dsp:nvSpPr>
        <dsp:cNvPr id="0" name=""/>
        <dsp:cNvSpPr/>
      </dsp:nvSpPr>
      <dsp:spPr>
        <a:xfrm>
          <a:off x="0" y="2300341"/>
          <a:ext cx="10197310" cy="0"/>
        </a:xfrm>
        <a:prstGeom prst="line">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06F3CFE9-669F-4464-AC21-04E2AFF6E23E}">
      <dsp:nvSpPr>
        <dsp:cNvPr id="0" name=""/>
        <dsp:cNvSpPr/>
      </dsp:nvSpPr>
      <dsp:spPr>
        <a:xfrm rot="8100000">
          <a:off x="74701" y="530138"/>
          <a:ext cx="338330" cy="338330"/>
        </a:xfrm>
        <a:prstGeom prst="teardrop">
          <a:avLst>
            <a:gd name="adj" fmla="val 11500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30EF73-9B7F-4D05-8B60-5D082CE97A77}">
      <dsp:nvSpPr>
        <dsp:cNvPr id="0" name=""/>
        <dsp:cNvSpPr/>
      </dsp:nvSpPr>
      <dsp:spPr>
        <a:xfrm>
          <a:off x="112287" y="567724"/>
          <a:ext cx="263159" cy="263159"/>
        </a:xfrm>
        <a:prstGeom prst="ellipse">
          <a:avLst/>
        </a:prstGeom>
        <a:solidFill>
          <a:schemeClr val="lt2">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94795A61-C809-4F38-9528-166C626E8EE0}">
      <dsp:nvSpPr>
        <dsp:cNvPr id="0" name=""/>
        <dsp:cNvSpPr/>
      </dsp:nvSpPr>
      <dsp:spPr>
        <a:xfrm>
          <a:off x="483102" y="938539"/>
          <a:ext cx="3391024" cy="136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1600" rIns="101600" bIns="152400" numCol="1" spcCol="1270" anchor="t" anchorCtr="0">
          <a:noAutofit/>
        </a:bodyPr>
        <a:lstStyle/>
        <a:p>
          <a:pPr marL="0" lvl="0" indent="0" algn="l" defTabSz="711200">
            <a:lnSpc>
              <a:spcPct val="90000"/>
            </a:lnSpc>
            <a:spcBef>
              <a:spcPct val="0"/>
            </a:spcBef>
            <a:spcAft>
              <a:spcPct val="35000"/>
            </a:spcAft>
            <a:buNone/>
          </a:pPr>
          <a:r>
            <a:rPr lang="en-US" sz="1600" b="1" kern="1200" dirty="0"/>
            <a:t>The Beginning</a:t>
          </a:r>
        </a:p>
        <a:p>
          <a:pPr marL="0" lvl="0" indent="0" algn="l" defTabSz="711200">
            <a:lnSpc>
              <a:spcPct val="90000"/>
            </a:lnSpc>
            <a:spcBef>
              <a:spcPct val="0"/>
            </a:spcBef>
            <a:spcAft>
              <a:spcPct val="35000"/>
            </a:spcAft>
            <a:buNone/>
          </a:pPr>
          <a:r>
            <a:rPr lang="en-US" sz="1600" kern="1200" dirty="0"/>
            <a:t>Various events and modes of operation from 1700’s from Bow Street Runners to the creation of stipendiary Magistrates.</a:t>
          </a:r>
          <a:endParaRPr lang="en-US" sz="2000" kern="1200" dirty="0"/>
        </a:p>
      </dsp:txBody>
      <dsp:txXfrm>
        <a:off x="483102" y="938539"/>
        <a:ext cx="3391024" cy="1361802"/>
      </dsp:txXfrm>
    </dsp:sp>
    <dsp:sp modelId="{F47AF24B-196F-4D56-9C03-9E815CBAF256}">
      <dsp:nvSpPr>
        <dsp:cNvPr id="0" name=""/>
        <dsp:cNvSpPr/>
      </dsp:nvSpPr>
      <dsp:spPr>
        <a:xfrm>
          <a:off x="483102" y="460068"/>
          <a:ext cx="3391024" cy="47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dirty="0"/>
            <a:t>Pre 1829</a:t>
          </a:r>
        </a:p>
      </dsp:txBody>
      <dsp:txXfrm>
        <a:off x="483102" y="460068"/>
        <a:ext cx="3391024" cy="478471"/>
      </dsp:txXfrm>
    </dsp:sp>
    <dsp:sp modelId="{17A47AFC-5F40-4F36-9C86-CBCA212FB10E}">
      <dsp:nvSpPr>
        <dsp:cNvPr id="0" name=""/>
        <dsp:cNvSpPr/>
      </dsp:nvSpPr>
      <dsp:spPr>
        <a:xfrm>
          <a:off x="243866" y="938539"/>
          <a:ext cx="0" cy="1361802"/>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97DC047-D577-40FE-85ED-2B0CE9AC29AD}">
      <dsp:nvSpPr>
        <dsp:cNvPr id="0" name=""/>
        <dsp:cNvSpPr/>
      </dsp:nvSpPr>
      <dsp:spPr>
        <a:xfrm>
          <a:off x="200804" y="2257279"/>
          <a:ext cx="86124" cy="86124"/>
        </a:xfrm>
        <a:prstGeom prst="ellipse">
          <a:avLst/>
        </a:prstGeom>
        <a:solidFill>
          <a:schemeClr val="dk2">
            <a:hueOff val="0"/>
            <a:satOff val="0"/>
            <a:lumOff val="0"/>
            <a:alphaOff val="0"/>
          </a:schemeClr>
        </a:solidFill>
        <a:ln w="63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E1EBF8-FB37-46AC-AEB8-005EA38F1385}">
      <dsp:nvSpPr>
        <dsp:cNvPr id="0" name=""/>
        <dsp:cNvSpPr/>
      </dsp:nvSpPr>
      <dsp:spPr>
        <a:xfrm rot="18900000">
          <a:off x="2108860" y="3732214"/>
          <a:ext cx="338330" cy="338330"/>
        </a:xfrm>
        <a:prstGeom prst="teardrop">
          <a:avLst>
            <a:gd name="adj" fmla="val 11500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4A602B-B403-45C6-8136-18C97441F7EB}">
      <dsp:nvSpPr>
        <dsp:cNvPr id="0" name=""/>
        <dsp:cNvSpPr/>
      </dsp:nvSpPr>
      <dsp:spPr>
        <a:xfrm>
          <a:off x="2146446" y="3769799"/>
          <a:ext cx="263159" cy="263159"/>
        </a:xfrm>
        <a:prstGeom prst="ellipse">
          <a:avLst/>
        </a:prstGeom>
        <a:solidFill>
          <a:schemeClr val="lt2">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21F75B00-E956-469A-9B79-ECB7B3D5B15E}">
      <dsp:nvSpPr>
        <dsp:cNvPr id="0" name=""/>
        <dsp:cNvSpPr/>
      </dsp:nvSpPr>
      <dsp:spPr>
        <a:xfrm>
          <a:off x="2517261" y="2300341"/>
          <a:ext cx="3391024" cy="136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101600" numCol="1" spcCol="1270" anchor="b" anchorCtr="0">
          <a:noAutofit/>
        </a:bodyPr>
        <a:lstStyle/>
        <a:p>
          <a:pPr marL="0" lvl="0" indent="0" algn="l" defTabSz="711200">
            <a:lnSpc>
              <a:spcPct val="90000"/>
            </a:lnSpc>
            <a:spcBef>
              <a:spcPct val="0"/>
            </a:spcBef>
            <a:spcAft>
              <a:spcPct val="35000"/>
            </a:spcAft>
            <a:buNone/>
          </a:pPr>
          <a:r>
            <a:rPr lang="en-US" sz="1600" b="1" kern="1200" dirty="0"/>
            <a:t>Force Develops</a:t>
          </a:r>
        </a:p>
        <a:p>
          <a:pPr marL="0" lvl="0" indent="0" algn="just" defTabSz="711200">
            <a:lnSpc>
              <a:spcPct val="90000"/>
            </a:lnSpc>
            <a:spcBef>
              <a:spcPct val="0"/>
            </a:spcBef>
            <a:spcAft>
              <a:spcPct val="35000"/>
            </a:spcAft>
            <a:buNone/>
          </a:pPr>
          <a:r>
            <a:rPr lang="en-US" sz="1600" kern="1200" dirty="0"/>
            <a:t>Sir Robert Peel influences the progress of the Police in London. Reforms and strengthens the service.</a:t>
          </a:r>
        </a:p>
      </dsp:txBody>
      <dsp:txXfrm>
        <a:off x="2517261" y="2300341"/>
        <a:ext cx="3391024" cy="1361802"/>
      </dsp:txXfrm>
    </dsp:sp>
    <dsp:sp modelId="{9E073240-85BC-4652-8C95-6AF2F3FF3905}">
      <dsp:nvSpPr>
        <dsp:cNvPr id="0" name=""/>
        <dsp:cNvSpPr/>
      </dsp:nvSpPr>
      <dsp:spPr>
        <a:xfrm>
          <a:off x="2517261" y="3662143"/>
          <a:ext cx="3391024" cy="47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1829–1899</a:t>
          </a:r>
        </a:p>
      </dsp:txBody>
      <dsp:txXfrm>
        <a:off x="2517261" y="3662143"/>
        <a:ext cx="3391024" cy="478471"/>
      </dsp:txXfrm>
    </dsp:sp>
    <dsp:sp modelId="{89279310-99BF-489B-A629-6173E76D51D3}">
      <dsp:nvSpPr>
        <dsp:cNvPr id="0" name=""/>
        <dsp:cNvSpPr/>
      </dsp:nvSpPr>
      <dsp:spPr>
        <a:xfrm>
          <a:off x="2278025" y="2300341"/>
          <a:ext cx="0" cy="1361802"/>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A63D72E4-BD29-4DFF-B084-7AB79F81C5FF}">
      <dsp:nvSpPr>
        <dsp:cNvPr id="0" name=""/>
        <dsp:cNvSpPr/>
      </dsp:nvSpPr>
      <dsp:spPr>
        <a:xfrm>
          <a:off x="2234963" y="2257279"/>
          <a:ext cx="86124" cy="86124"/>
        </a:xfrm>
        <a:prstGeom prst="ellipse">
          <a:avLst/>
        </a:prstGeom>
        <a:solidFill>
          <a:schemeClr val="dk2">
            <a:hueOff val="0"/>
            <a:satOff val="0"/>
            <a:lumOff val="0"/>
            <a:alphaOff val="0"/>
          </a:schemeClr>
        </a:solidFill>
        <a:ln w="63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6EF07E-6968-4A82-8293-6D8F0AE08E24}">
      <dsp:nvSpPr>
        <dsp:cNvPr id="0" name=""/>
        <dsp:cNvSpPr/>
      </dsp:nvSpPr>
      <dsp:spPr>
        <a:xfrm rot="8100000">
          <a:off x="4143019" y="530138"/>
          <a:ext cx="338330" cy="338330"/>
        </a:xfrm>
        <a:prstGeom prst="teardrop">
          <a:avLst>
            <a:gd name="adj" fmla="val 11500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DB2AC7-5AE9-44C4-9814-74A906EBD908}">
      <dsp:nvSpPr>
        <dsp:cNvPr id="0" name=""/>
        <dsp:cNvSpPr/>
      </dsp:nvSpPr>
      <dsp:spPr>
        <a:xfrm>
          <a:off x="4180605" y="567724"/>
          <a:ext cx="263159" cy="263159"/>
        </a:xfrm>
        <a:prstGeom prst="ellipse">
          <a:avLst/>
        </a:prstGeom>
        <a:solidFill>
          <a:schemeClr val="lt2">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A833A9DE-035D-4530-81DF-A699B4BD07B9}">
      <dsp:nvSpPr>
        <dsp:cNvPr id="0" name=""/>
        <dsp:cNvSpPr/>
      </dsp:nvSpPr>
      <dsp:spPr>
        <a:xfrm>
          <a:off x="4551420" y="938539"/>
          <a:ext cx="3391024" cy="136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1600" rIns="101600" bIns="152400" numCol="1" spcCol="1270" anchor="t" anchorCtr="0">
          <a:noAutofit/>
        </a:bodyPr>
        <a:lstStyle/>
        <a:p>
          <a:pPr marL="0" lvl="0" indent="0" algn="l" defTabSz="711200">
            <a:lnSpc>
              <a:spcPct val="90000"/>
            </a:lnSpc>
            <a:spcBef>
              <a:spcPct val="0"/>
            </a:spcBef>
            <a:spcAft>
              <a:spcPct val="35000"/>
            </a:spcAft>
            <a:buNone/>
          </a:pPr>
          <a:r>
            <a:rPr lang="en-US" sz="1600" b="1" kern="1200" dirty="0"/>
            <a:t>Turmoil &amp; War</a:t>
          </a:r>
        </a:p>
        <a:p>
          <a:pPr marL="0" lvl="0" indent="0" algn="just" defTabSz="711200">
            <a:lnSpc>
              <a:spcPct val="90000"/>
            </a:lnSpc>
            <a:spcBef>
              <a:spcPct val="0"/>
            </a:spcBef>
            <a:spcAft>
              <a:spcPct val="35000"/>
            </a:spcAft>
            <a:buNone/>
          </a:pPr>
          <a:r>
            <a:rPr lang="en-US" sz="1600" kern="1200" dirty="0"/>
            <a:t>Two World Wars and much change bring new challenges to policing.</a:t>
          </a:r>
        </a:p>
      </dsp:txBody>
      <dsp:txXfrm>
        <a:off x="4551420" y="938539"/>
        <a:ext cx="3391024" cy="1361802"/>
      </dsp:txXfrm>
    </dsp:sp>
    <dsp:sp modelId="{89797BDA-4471-4269-8BCF-20C6CC7AA448}">
      <dsp:nvSpPr>
        <dsp:cNvPr id="0" name=""/>
        <dsp:cNvSpPr/>
      </dsp:nvSpPr>
      <dsp:spPr>
        <a:xfrm>
          <a:off x="4551420" y="460068"/>
          <a:ext cx="3391024" cy="47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1900–1945</a:t>
          </a:r>
        </a:p>
      </dsp:txBody>
      <dsp:txXfrm>
        <a:off x="4551420" y="460068"/>
        <a:ext cx="3391024" cy="478471"/>
      </dsp:txXfrm>
    </dsp:sp>
    <dsp:sp modelId="{7600C0B9-5692-4EA1-B2D1-A9726CFF207D}">
      <dsp:nvSpPr>
        <dsp:cNvPr id="0" name=""/>
        <dsp:cNvSpPr/>
      </dsp:nvSpPr>
      <dsp:spPr>
        <a:xfrm>
          <a:off x="4312184" y="938539"/>
          <a:ext cx="0" cy="1361802"/>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21FE5DEF-6FA4-4117-B9E9-915DB2BE90A1}">
      <dsp:nvSpPr>
        <dsp:cNvPr id="0" name=""/>
        <dsp:cNvSpPr/>
      </dsp:nvSpPr>
      <dsp:spPr>
        <a:xfrm>
          <a:off x="4269122" y="2257279"/>
          <a:ext cx="86124" cy="86124"/>
        </a:xfrm>
        <a:prstGeom prst="ellipse">
          <a:avLst/>
        </a:prstGeom>
        <a:solidFill>
          <a:schemeClr val="dk2">
            <a:hueOff val="0"/>
            <a:satOff val="0"/>
            <a:lumOff val="0"/>
            <a:alphaOff val="0"/>
          </a:schemeClr>
        </a:solidFill>
        <a:ln w="63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FEF721-A6AE-4F6F-845B-0C5A61586507}">
      <dsp:nvSpPr>
        <dsp:cNvPr id="0" name=""/>
        <dsp:cNvSpPr/>
      </dsp:nvSpPr>
      <dsp:spPr>
        <a:xfrm rot="18900000">
          <a:off x="6177179" y="3732214"/>
          <a:ext cx="338330" cy="338330"/>
        </a:xfrm>
        <a:prstGeom prst="teardrop">
          <a:avLst>
            <a:gd name="adj" fmla="val 11500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2BC217-E73F-474F-ACA8-ED0D94CCD184}">
      <dsp:nvSpPr>
        <dsp:cNvPr id="0" name=""/>
        <dsp:cNvSpPr/>
      </dsp:nvSpPr>
      <dsp:spPr>
        <a:xfrm>
          <a:off x="6214764" y="3769799"/>
          <a:ext cx="263159" cy="263159"/>
        </a:xfrm>
        <a:prstGeom prst="ellipse">
          <a:avLst/>
        </a:prstGeom>
        <a:solidFill>
          <a:schemeClr val="lt2">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AF15E68E-C880-41DB-9D2F-50092F3E3B34}">
      <dsp:nvSpPr>
        <dsp:cNvPr id="0" name=""/>
        <dsp:cNvSpPr/>
      </dsp:nvSpPr>
      <dsp:spPr>
        <a:xfrm>
          <a:off x="6585579" y="2300341"/>
          <a:ext cx="3391024" cy="136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101600" numCol="1" spcCol="1270" anchor="b" anchorCtr="0">
          <a:noAutofit/>
        </a:bodyPr>
        <a:lstStyle/>
        <a:p>
          <a:pPr marL="0" lvl="0" indent="0" algn="l" defTabSz="622300">
            <a:lnSpc>
              <a:spcPct val="90000"/>
            </a:lnSpc>
            <a:spcBef>
              <a:spcPct val="0"/>
            </a:spcBef>
            <a:spcAft>
              <a:spcPct val="35000"/>
            </a:spcAft>
            <a:buNone/>
          </a:pPr>
          <a:endParaRPr lang="en-US" sz="1400" b="1" kern="1200" dirty="0"/>
        </a:p>
        <a:p>
          <a:pPr marL="0" lvl="0" indent="0" algn="just" defTabSz="711200">
            <a:lnSpc>
              <a:spcPct val="90000"/>
            </a:lnSpc>
            <a:spcBef>
              <a:spcPct val="0"/>
            </a:spcBef>
            <a:spcAft>
              <a:spcPct val="35000"/>
            </a:spcAft>
            <a:buNone/>
          </a:pPr>
          <a:r>
            <a:rPr lang="en-US" sz="1600" b="1" kern="1200" dirty="0"/>
            <a:t>Post War and Modern Policing</a:t>
          </a:r>
        </a:p>
        <a:p>
          <a:pPr marL="0" lvl="0" indent="0" algn="just" defTabSz="711200">
            <a:lnSpc>
              <a:spcPct val="90000"/>
            </a:lnSpc>
            <a:spcBef>
              <a:spcPct val="0"/>
            </a:spcBef>
            <a:spcAft>
              <a:spcPct val="35000"/>
            </a:spcAft>
            <a:buNone/>
          </a:pPr>
          <a:r>
            <a:rPr lang="en-US" sz="1600" kern="1200" dirty="0"/>
            <a:t>New challenges with multicultural society. Increased role of female police officers and a changing face of Britain.</a:t>
          </a:r>
        </a:p>
      </dsp:txBody>
      <dsp:txXfrm>
        <a:off x="6585579" y="2300341"/>
        <a:ext cx="3391024" cy="1361802"/>
      </dsp:txXfrm>
    </dsp:sp>
    <dsp:sp modelId="{432E08E2-20F1-4161-B49F-DA3052DCDDEB}">
      <dsp:nvSpPr>
        <dsp:cNvPr id="0" name=""/>
        <dsp:cNvSpPr/>
      </dsp:nvSpPr>
      <dsp:spPr>
        <a:xfrm>
          <a:off x="6585579" y="3662143"/>
          <a:ext cx="3391024" cy="47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dirty="0"/>
            <a:t>1946 to Date</a:t>
          </a:r>
        </a:p>
      </dsp:txBody>
      <dsp:txXfrm>
        <a:off x="6585579" y="3662143"/>
        <a:ext cx="3391024" cy="478471"/>
      </dsp:txXfrm>
    </dsp:sp>
    <dsp:sp modelId="{E49F723E-0ABE-4452-B1A7-A692A19415C4}">
      <dsp:nvSpPr>
        <dsp:cNvPr id="0" name=""/>
        <dsp:cNvSpPr/>
      </dsp:nvSpPr>
      <dsp:spPr>
        <a:xfrm>
          <a:off x="6346344" y="2300341"/>
          <a:ext cx="0" cy="1361802"/>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5E4C062B-CC8F-4548-A053-7EDB4A78188C}">
      <dsp:nvSpPr>
        <dsp:cNvPr id="0" name=""/>
        <dsp:cNvSpPr/>
      </dsp:nvSpPr>
      <dsp:spPr>
        <a:xfrm>
          <a:off x="6303281" y="2257279"/>
          <a:ext cx="86124" cy="86124"/>
        </a:xfrm>
        <a:prstGeom prst="ellipse">
          <a:avLst/>
        </a:prstGeom>
        <a:solidFill>
          <a:schemeClr val="dk2">
            <a:hueOff val="0"/>
            <a:satOff val="0"/>
            <a:lumOff val="0"/>
            <a:alphaOff val="0"/>
          </a:schemeClr>
        </a:solidFill>
        <a:ln w="63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27/01/2022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05FF1E-EB49-42FA-AD56-29F2C693C392}" type="slidenum">
              <a:rPr lang="en-GB" smtClean="0"/>
              <a:t>5</a:t>
            </a:fld>
            <a:endParaRPr lang="en-GB"/>
          </a:p>
        </p:txBody>
      </p:sp>
    </p:spTree>
    <p:extLst>
      <p:ext uri="{BB962C8B-B14F-4D97-AF65-F5344CB8AC3E}">
        <p14:creationId xmlns:p14="http://schemas.microsoft.com/office/powerpoint/2010/main" val="997766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https://www.bbc.co.uk/news/uk-24548645</a:t>
            </a:r>
          </a:p>
          <a:p>
            <a:endParaRPr lang="en-GB" dirty="0"/>
          </a:p>
          <a:p>
            <a:r>
              <a:rPr lang="en-GB" dirty="0"/>
              <a:t>https://www.bbc.co.uk/news/uk-wales-56090994</a:t>
            </a:r>
          </a:p>
        </p:txBody>
      </p:sp>
      <p:sp>
        <p:nvSpPr>
          <p:cNvPr id="4" name="Slide Number Placeholder 3"/>
          <p:cNvSpPr>
            <a:spLocks noGrp="1"/>
          </p:cNvSpPr>
          <p:nvPr>
            <p:ph type="sldNum" sz="quarter" idx="5"/>
          </p:nvPr>
        </p:nvSpPr>
        <p:spPr/>
        <p:txBody>
          <a:bodyPr/>
          <a:lstStyle/>
          <a:p>
            <a:fld id="{B0B5EF69-6282-41D6-98DF-E801433ABD80}" type="slidenum">
              <a:rPr lang="en-GB" smtClean="0"/>
              <a:t>8</a:t>
            </a:fld>
            <a:endParaRPr lang="en-GB"/>
          </a:p>
        </p:txBody>
      </p:sp>
    </p:spTree>
    <p:extLst>
      <p:ext uri="{BB962C8B-B14F-4D97-AF65-F5344CB8AC3E}">
        <p14:creationId xmlns:p14="http://schemas.microsoft.com/office/powerpoint/2010/main" val="19582765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data from thesis here – separate notes?</a:t>
            </a:r>
          </a:p>
        </p:txBody>
      </p:sp>
      <p:sp>
        <p:nvSpPr>
          <p:cNvPr id="4" name="Slide Number Placeholder 3"/>
          <p:cNvSpPr>
            <a:spLocks noGrp="1"/>
          </p:cNvSpPr>
          <p:nvPr>
            <p:ph type="sldNum" sz="quarter" idx="5"/>
          </p:nvPr>
        </p:nvSpPr>
        <p:spPr/>
        <p:txBody>
          <a:bodyPr/>
          <a:lstStyle/>
          <a:p>
            <a:fld id="{B0B5EF69-6282-41D6-98DF-E801433ABD80}" type="slidenum">
              <a:rPr lang="en-GB" smtClean="0"/>
              <a:t>15</a:t>
            </a:fld>
            <a:endParaRPr lang="en-GB"/>
          </a:p>
        </p:txBody>
      </p:sp>
    </p:spTree>
    <p:extLst>
      <p:ext uri="{BB962C8B-B14F-4D97-AF65-F5344CB8AC3E}">
        <p14:creationId xmlns:p14="http://schemas.microsoft.com/office/powerpoint/2010/main" val="3392927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200000"/>
              </a:lnSpc>
              <a:spcAft>
                <a:spcPts val="1000"/>
              </a:spcAft>
              <a:buFont typeface="Arial" panose="020B0604020202020204" pitchFamily="34" charset="0"/>
              <a:buChar char="•"/>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The Romans left Britain in 5</a:t>
            </a:r>
            <a:r>
              <a:rPr lang="en-GB" sz="1200" baseline="30000" dirty="0">
                <a:effectLst/>
                <a:latin typeface="Trebuchet MS" panose="020B0603020202020204" pitchFamily="34" charset="0"/>
                <a:ea typeface="Times New Roman" panose="02020603050405020304" pitchFamily="18" charset="0"/>
                <a:cs typeface="Times New Roman" panose="02020603050405020304" pitchFamily="18" charset="0"/>
              </a:rPr>
              <a:t>th</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Century - somewhere around AD410 – when the Germanic tribes crossed the Rhine and the Romans in Britain feared they would come. One has to surmise that prior to Roman times, in tribal Britain, any regulation would have been truly communitarian, of the people by the people within communities and appropriate to local custom. </a:t>
            </a:r>
          </a:p>
          <a:p>
            <a:pPr marL="171450" indent="-171450">
              <a:lnSpc>
                <a:spcPct val="200000"/>
              </a:lnSpc>
              <a:spcAft>
                <a:spcPts val="1000"/>
              </a:spcAft>
              <a:buFont typeface="Arial" panose="020B0604020202020204" pitchFamily="34" charset="0"/>
              <a:buChar char="•"/>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In order to find the earliest form or structure of a ‘police’ force in Britain it is necessary to go back to Anglo Saxon England, between the end of the Roman occupation in the 5</a:t>
            </a:r>
            <a:r>
              <a:rPr lang="en-GB" sz="1200" baseline="30000" dirty="0">
                <a:effectLst/>
                <a:latin typeface="Trebuchet MS" panose="020B0603020202020204" pitchFamily="34" charset="0"/>
                <a:ea typeface="Times New Roman" panose="02020603050405020304" pitchFamily="18" charset="0"/>
                <a:cs typeface="Times New Roman" panose="02020603050405020304" pitchFamily="18" charset="0"/>
              </a:rPr>
              <a:t>th</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Century and the Norman Conquest of 1066. This period saw legal legislative functions being carried out by the King and his councils (</a:t>
            </a: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www.regia.org) with new or updated laws being issued at regular intervals. Having no occupational police service any action taken as a result of a crime would have been wholly dependent upon the victim or victim’s family seeking justice. Throughout this section it becomes apparent that there is a distinction between maintenance of the Sovereign’s peace (central government) and ‘policing’ at the local level.</a:t>
            </a:r>
          </a:p>
          <a:p>
            <a:pPr marL="171450" indent="-171450">
              <a:lnSpc>
                <a:spcPct val="200000"/>
              </a:lnSpc>
              <a:spcAft>
                <a:spcPts val="1000"/>
              </a:spcAft>
              <a:buFont typeface="Arial" panose="020B0604020202020204" pitchFamily="34" charset="0"/>
              <a:buChar char="•"/>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 the tenth century the Shires of England, each headed by the Shire Reeve (precursor of sheriff the pivot of central and local government) were divided into administrational areas called ‘Hundreds’ headed by a ‘</a:t>
            </a:r>
            <a:r>
              <a:rPr lang="en-GB" sz="12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Hundredman</a:t>
            </a: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and each Hundred into ‘Tythes’, which in this context are groupings of ten households rather than the feudal tax tithe of a tenth of a households produce. Each Tythe was headed by a ‘</a:t>
            </a:r>
            <a:r>
              <a:rPr lang="en-GB" sz="12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Tythingman</a:t>
            </a: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Any executive legal action or policing function was carried out by ten freemen of the Tythe led by the </a:t>
            </a:r>
            <a:r>
              <a:rPr lang="en-GB" sz="12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Tythingman</a:t>
            </a: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and then usually only for crimes against the Kings Peace. A system of ‘Hundred’ and ‘Shire’ courts would hear cases (ibid). At a more local level a system of ‘Frankpledge’ existed:</a:t>
            </a: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pPr marL="457200" indent="457200">
              <a:lnSpc>
                <a:spcPct val="115000"/>
              </a:lnSpc>
              <a:spcAft>
                <a:spcPts val="1000"/>
              </a:spcAft>
            </a:pPr>
            <a:r>
              <a:rPr lang="en-GB" sz="1050" i="1" dirty="0">
                <a:solidFill>
                  <a:srgbClr val="000000"/>
                </a:solidFill>
                <a:effectLst/>
                <a:latin typeface="Trebuchet MS" panose="020B0603020202020204" pitchFamily="34" charset="0"/>
                <a:ea typeface="Times New Roman" panose="02020603050405020304" pitchFamily="18" charset="0"/>
                <a:cs typeface="Arial" panose="020B0604020202020204" pitchFamily="34" charset="0"/>
              </a:rPr>
              <a:t>“</a:t>
            </a:r>
            <a:r>
              <a:rPr lang="en-GB" sz="1050" i="1"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Frankpledge was a system of compulsory suretyship, its essential characteristic was the compulsory sharing of responsibility among persons connected through kinship, or some other kind of tie such as an oath of fealty to a lord or knight. This kind of bond was typical of the Anglo-Saxon period. In the late Anglo</a:t>
            </a:r>
            <a:r>
              <a:rPr lang="en-US" sz="1050" i="1"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-S</a:t>
            </a:r>
            <a:r>
              <a:rPr lang="en-GB" sz="1050" i="1"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axon period and continuing into the Norman (c.1166 at time of Henry II) each commoner (unless part of the household of a lord) was required to be a member of a tithing -- a group of "ten" who formed a frankpledge” </a:t>
            </a:r>
            <a:r>
              <a:rPr lang="en-GB" sz="1050"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(Olsen T no date http://faculty.cua.edu).</a:t>
            </a:r>
          </a:p>
          <a:p>
            <a:pPr marL="628650" indent="-171450">
              <a:lnSpc>
                <a:spcPct val="115000"/>
              </a:lnSpc>
              <a:spcAft>
                <a:spcPts val="1000"/>
              </a:spcAft>
              <a:buFont typeface="Arial" panose="020B0604020202020204" pitchFamily="34" charset="0"/>
              <a:buChar char="•"/>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office of Constable did not appear in England until after the Norman Conquest. Having a role similar to that of the </a:t>
            </a:r>
            <a:r>
              <a:rPr lang="en-GB" sz="12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Connetable</a:t>
            </a: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of France and being responsible for the </a:t>
            </a:r>
            <a:r>
              <a:rPr lang="en-GB" sz="1200" dirty="0">
                <a:solidFill>
                  <a:srgbClr val="000000"/>
                </a:solidFill>
                <a:effectLst/>
                <a:latin typeface="Trebuchet MS" panose="020B0603020202020204" pitchFamily="34" charset="0"/>
                <a:ea typeface="Times New Roman" panose="02020603050405020304" pitchFamily="18" charset="0"/>
                <a:cs typeface="Arial" panose="020B0604020202020204" pitchFamily="34" charset="0"/>
              </a:rPr>
              <a:t>“</a:t>
            </a:r>
            <a:r>
              <a:rPr lang="en-GB" sz="1200" dirty="0">
                <a:effectLst/>
                <a:latin typeface="Trebuchet MS" panose="020B0603020202020204" pitchFamily="34" charset="0"/>
                <a:ea typeface="Times New Roman" panose="02020603050405020304" pitchFamily="18" charset="0"/>
                <a:cs typeface="Arial" panose="020B0604020202020204" pitchFamily="34" charset="0"/>
              </a:rPr>
              <a:t>military affairs for the king... and served as an enforcing agent of the king's writs” (Musson 2003</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the Constable was an important position but a lofty one. As such it was still necessary to have a structure where </a:t>
            </a:r>
            <a:r>
              <a:rPr lang="en-GB" sz="1200" dirty="0">
                <a:effectLst/>
                <a:latin typeface="Trebuchet MS" panose="020B0603020202020204" pitchFamily="34" charset="0"/>
                <a:ea typeface="Times New Roman" panose="02020603050405020304" pitchFamily="18" charset="0"/>
                <a:cs typeface="Arial" panose="020B0604020202020204" pitchFamily="34" charset="0"/>
              </a:rPr>
              <a:t>local officers would carry out the peacekeeping function as “a natural adjunct to the community responsibility entailed in the frankpledge system, which supplied an awareness and alertness at the truly local level, and in the watch, a nocturnal vigilance against unwanted or dangerous outsiders” (ibid). </a:t>
            </a: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pPr indent="457200">
              <a:lnSpc>
                <a:spcPct val="200000"/>
              </a:lnSpc>
              <a:spcAft>
                <a:spcPts val="1000"/>
              </a:spcAft>
            </a:pPr>
            <a:r>
              <a:rPr lang="en-GB" sz="1200" dirty="0">
                <a:effectLst/>
                <a:latin typeface="Trebuchet MS" panose="020B0603020202020204" pitchFamily="34" charset="0"/>
                <a:ea typeface="Times New Roman" panose="02020603050405020304" pitchFamily="18" charset="0"/>
                <a:cs typeface="Arial" panose="020B0604020202020204" pitchFamily="34" charset="0"/>
              </a:rPr>
              <a:t>The role of constable according to Henry de </a:t>
            </a:r>
            <a:r>
              <a:rPr lang="en-GB" sz="1200" dirty="0" err="1">
                <a:effectLst/>
                <a:latin typeface="Trebuchet MS" panose="020B0603020202020204" pitchFamily="34" charset="0"/>
                <a:ea typeface="Times New Roman" panose="02020603050405020304" pitchFamily="18" charset="0"/>
                <a:cs typeface="Arial" panose="020B0604020202020204" pitchFamily="34" charset="0"/>
              </a:rPr>
              <a:t>Bracton</a:t>
            </a:r>
            <a:r>
              <a:rPr lang="en-GB" sz="1200" dirty="0">
                <a:effectLst/>
                <a:latin typeface="Trebuchet MS" panose="020B0603020202020204" pitchFamily="34" charset="0"/>
                <a:ea typeface="Times New Roman" panose="02020603050405020304" pitchFamily="18" charset="0"/>
                <a:cs typeface="Arial" panose="020B0604020202020204" pitchFamily="34" charset="0"/>
              </a:rPr>
              <a:t>, an English jurist, was to find evidence and record facts on which judgements could be made. The Constable then as the “eyes and ears of the court”, he was also the earliest ‘strong arm of the law’; </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“it is the duty of the constable to enrol everything in order, for he has record as to the things he sees; but he cannot judge... He has record as to matters of fact, not matters of judgment and law” (</a:t>
            </a:r>
            <a:r>
              <a:rPr lang="en-GB" sz="1200" dirty="0" err="1">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Bracton</a:t>
            </a:r>
            <a:r>
              <a:rPr lang="en-GB" sz="1200"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 1968</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Vol.4 p136). It is still the case that the police do not apportion blame and their duty remains that of putting the facts before the court as well of course as keeping the peace.</a:t>
            </a:r>
          </a:p>
          <a:p>
            <a:pPr marL="171450" indent="-171450">
              <a:lnSpc>
                <a:spcPct val="200000"/>
              </a:lnSpc>
              <a:spcAft>
                <a:spcPts val="1000"/>
              </a:spcAft>
              <a:buFont typeface="Arial" panose="020B0604020202020204" pitchFamily="34" charset="0"/>
              <a:buChar char="•"/>
            </a:pPr>
            <a:r>
              <a:rPr lang="en-GB" sz="1200" dirty="0">
                <a:effectLst/>
                <a:latin typeface="Trebuchet MS" panose="020B0603020202020204" pitchFamily="34" charset="0"/>
                <a:ea typeface="Times New Roman" panose="02020603050405020304" pitchFamily="18" charset="0"/>
                <a:cs typeface="Arial" panose="020B0604020202020204" pitchFamily="34" charset="0"/>
              </a:rPr>
              <a:t>Eventually local settlements came to be dependent upon the peace being kept by local constables drawing their authority from the Statute of Winchester of 1285 that codified to some degree earlier customs regarding the possession of weapons and keeping the Kings Peace. As a precaution against assaults, robberies and other crime this statute also provided guidance to keepers of the watch regarding the arrest of suspicious strangers. Constables whilst being responsible to the Sheriff and having responsibilities for arrest on indictment by the county court were not just central agents, they would have had local affinities and duties to make summary arrests as necessary. As such they would also have been responsible for leading any ‘hue and cry’ posses in pursuit of wrongdoers. Indeed Constables and </a:t>
            </a:r>
            <a:r>
              <a:rPr lang="en-GB" sz="1200" dirty="0" err="1">
                <a:effectLst/>
                <a:latin typeface="Trebuchet MS" panose="020B0603020202020204" pitchFamily="34" charset="0"/>
                <a:ea typeface="Times New Roman" panose="02020603050405020304" pitchFamily="18" charset="0"/>
                <a:cs typeface="Arial" panose="020B0604020202020204" pitchFamily="34" charset="0"/>
              </a:rPr>
              <a:t>Tythingmen</a:t>
            </a:r>
            <a:r>
              <a:rPr lang="en-GB" sz="1200" dirty="0">
                <a:effectLst/>
                <a:latin typeface="Trebuchet MS" panose="020B0603020202020204" pitchFamily="34" charset="0"/>
                <a:ea typeface="Times New Roman" panose="02020603050405020304" pitchFamily="18" charset="0"/>
                <a:cs typeface="Arial" panose="020B0604020202020204" pitchFamily="34" charset="0"/>
              </a:rPr>
              <a:t> both had responsibilities in this regard (ibid). </a:t>
            </a:r>
          </a:p>
          <a:p>
            <a:pPr marL="171450" indent="-171450">
              <a:lnSpc>
                <a:spcPct val="200000"/>
              </a:lnSpc>
              <a:spcAft>
                <a:spcPts val="1000"/>
              </a:spcAft>
              <a:buFont typeface="Arial" panose="020B0604020202020204" pitchFamily="34" charset="0"/>
              <a:buChar char="•"/>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The 1668 ‘Messenger/Bawdy House Riots’ where brothels in London were attacked by crowds of apprentices as part of what had been a regular “Shrovetide” event, hitherto dealt with leniently by the authorities (Harris 1986), are an early example. On this occasion the riots spanned a period of five days involving thousands of rioters who were organised into troops led by ‘Captains’. One such troop was captained by a Peter Messenger, hence the riots sometimes being called the Messenger Riots. These riots have to be set in the context of “bitter disappointment...with the Restoration religious settlement and... a widespread hostility towards episcopacy” (ibid). Much damage was done, which was nothing unusual in this context but the riots were quelled by military forces and fifteen men were charged with high treason, resulting in four of them being hung drawn and quartered as sentenced. Harris argues that the perceived political dangers were responsible for the severity of charge and sentence saying “the Restoration regime had been plagued by anxieties that radical sectarians and ex-Cromwellian soldiers were plotting to overthrow the Monarchy” (ibid). </a:t>
            </a:r>
            <a:r>
              <a:rPr lang="en-GB" sz="1200" dirty="0">
                <a:effectLst/>
                <a:latin typeface="Trebuchet MS" panose="020B0603020202020204" pitchFamily="34" charset="0"/>
                <a:ea typeface="Times New Roman" panose="02020603050405020304" pitchFamily="18" charset="0"/>
                <a:cs typeface="Arial" panose="020B0604020202020204" pitchFamily="34" charset="0"/>
              </a:rPr>
              <a:t>Throughout the hundred years or so from the mid seventeenth century a system developed where </a:t>
            </a:r>
            <a:r>
              <a:rPr lang="en-GB" sz="1200" dirty="0" err="1">
                <a:effectLst/>
                <a:latin typeface="Trebuchet MS" panose="020B0603020202020204" pitchFamily="34" charset="0"/>
                <a:ea typeface="Times New Roman" panose="02020603050405020304" pitchFamily="18" charset="0"/>
                <a:cs typeface="Arial" panose="020B0604020202020204" pitchFamily="34" charset="0"/>
              </a:rPr>
              <a:t>Tythingmen</a:t>
            </a:r>
            <a:r>
              <a:rPr lang="en-GB" sz="1200" dirty="0">
                <a:effectLst/>
                <a:latin typeface="Trebuchet MS" panose="020B0603020202020204" pitchFamily="34" charset="0"/>
                <a:ea typeface="Times New Roman" panose="02020603050405020304" pitchFamily="18" charset="0"/>
                <a:cs typeface="Arial" panose="020B0604020202020204" pitchFamily="34" charset="0"/>
              </a:rPr>
              <a:t> had become a thing of the past and whose duties were now the sole function of the parish constables who in turn reported to Justices of the Peace instead of Shire-reeves. In towns keeping the peace became the responsibility of the Guilds and later ‘The Watch’ whose men guarded the gates and patrolled the streets at night (</a:t>
            </a:r>
            <a:r>
              <a:rPr lang="en-GB" sz="1200" dirty="0">
                <a:solidFill>
                  <a:srgbClr val="000000"/>
                </a:solidFill>
                <a:effectLst/>
                <a:latin typeface="Trebuchet MS" panose="020B0603020202020204" pitchFamily="34" charset="0"/>
                <a:ea typeface="Times New Roman" panose="02020603050405020304" pitchFamily="18" charset="0"/>
                <a:cs typeface="Arial" panose="020B0604020202020204" pitchFamily="34" charset="0"/>
              </a:rPr>
              <a:t>www.met.police.uk)</a:t>
            </a:r>
            <a:r>
              <a:rPr lang="en-GB" sz="1200" dirty="0">
                <a:effectLst/>
                <a:latin typeface="Trebuchet MS" panose="020B0603020202020204" pitchFamily="34" charset="0"/>
                <a:ea typeface="Times New Roman" panose="02020603050405020304" pitchFamily="18" charset="0"/>
                <a:cs typeface="Arial" panose="020B0604020202020204" pitchFamily="34" charset="0"/>
              </a:rPr>
              <a:t>. Evidently law enforcement was still then very much a public duty carried out by the public, albeit as a strata of a larger system. </a:t>
            </a:r>
          </a:p>
          <a:p>
            <a:pPr marL="171450" indent="-171450">
              <a:lnSpc>
                <a:spcPct val="200000"/>
              </a:lnSpc>
              <a:spcAft>
                <a:spcPts val="1000"/>
              </a:spcAft>
              <a:buFont typeface="Arial" panose="020B0604020202020204" pitchFamily="34" charset="0"/>
              <a:buChar char="•"/>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In 1749 the first formal police unit was set up in London. Its officers were directly attached to the Bow Street Magistrates Court, which resulted in them becoming more famously known as the Bow Street Runners. Their salaries were paid from central funds. The Gordon Riots of 1780 also “took place at a time of acute political crisis” (</a:t>
            </a:r>
            <a:r>
              <a:rPr lang="en-GB" sz="1200" dirty="0" err="1">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Rudé</a:t>
            </a:r>
            <a:r>
              <a:rPr lang="en-GB" sz="1200"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 1956) when a number of factors were in issue including:</a:t>
            </a: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pPr indent="457200">
              <a:lnSpc>
                <a:spcPct val="115000"/>
              </a:lnSpc>
              <a:spcAft>
                <a:spcPts val="1000"/>
              </a:spcAft>
            </a:pPr>
            <a:r>
              <a:rPr lang="en-GB" sz="1050" i="1"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“The </a:t>
            </a:r>
            <a:r>
              <a:rPr lang="en-GB" sz="1050" i="1" dirty="0">
                <a:effectLst/>
                <a:latin typeface="Trebuchet MS" panose="020B0603020202020204" pitchFamily="34" charset="0"/>
                <a:ea typeface="Times New Roman" panose="02020603050405020304" pitchFamily="18" charset="0"/>
                <a:cs typeface="Times New Roman" panose="02020603050405020304" pitchFamily="18" charset="0"/>
              </a:rPr>
              <a:t>sharp divisions... brought out between the government and the City of London on the bearing of arms...the particular anxieties of the Roman Catholic community; and, perhaps most important of all, to the permanent strengthening of the executive by the powerful arguments which they provided in favour of a professional police force”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050" dirty="0">
                <a:effectLst/>
                <a:latin typeface="Trebuchet MS" panose="020B0603020202020204" pitchFamily="34" charset="0"/>
                <a:ea typeface="Times New Roman" panose="02020603050405020304" pitchFamily="18" charset="0"/>
                <a:cs typeface="Times New Roman" panose="02020603050405020304" pitchFamily="18" charset="0"/>
              </a:rPr>
              <a:t>(ibid)</a:t>
            </a: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pPr indent="457200">
              <a:lnSpc>
                <a:spcPct val="200000"/>
              </a:lnSpc>
              <a:spcAft>
                <a:spcPts val="1000"/>
              </a:spcAft>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The link between the strengthening of the executive and the need to have a professional police force is explicit. The reason for these riots though was the perceived strengthening of the Catholic agenda brought about by The Papists Act of 1778 that sought to redress some of the iniquities of the previous Popery Act of 1698. The catalyst for disorder was a petition to parliament to the effect that the Papists Act should be repealed, brought by Lord George Gordon, chairman of the Protestant Association and who had been successful preventing a similar Act in Scotland. The petition was ultimately unsuccessful but it was brought to the House of Commons accompanied by a crowd of some 50, 000 people. The ensuing riots lasted for several days during which time the houses, businesses, offices and shops of Catholics were pulled down or damaged. Public houses were similarly treated as were several gaols including Newgate and the Clink, where the inmates were released. The riots were eventually quelled by troops who opened fire on more than one occasion resulting in 285 killed and 173 treated for wounds. 450 rioters were arrested with 160 being tried at the Old Bailey, 62 of whom were sentenced to death (25 were hanged); 12 were sentenced to prison terms of between one month and five years and one was “privately whipped”. Lord Gordon was tried and acquitted after a “remarkable defence by his Counsel” (ibid).The seriousness of these riots is difficult to fully comprehend out of their time but one might imagine the gravity of similar events taking place today and also ask questions as to why they do not. </a:t>
            </a:r>
          </a:p>
          <a:p>
            <a:pPr marL="171450" indent="-171450">
              <a:lnSpc>
                <a:spcPct val="200000"/>
              </a:lnSpc>
              <a:spcAft>
                <a:spcPts val="1000"/>
              </a:spcAft>
              <a:buFont typeface="Arial" panose="020B0604020202020204" pitchFamily="34" charset="0"/>
              <a:buChar char="•"/>
            </a:pP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pPr indent="457200" algn="just">
              <a:lnSpc>
                <a:spcPct val="200000"/>
              </a:lnSpc>
              <a:spcAft>
                <a:spcPts val="0"/>
              </a:spcAft>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The eighteenth century was a time of great economic and social change in Britain, the advent of the industrial revolution drew people in search of fortune from all over the country, Europe and further afield and the populations of towns and cities burgeoned. The Watch systems and parish constables remained in place until the nineteenth century when it was seen that they were simply no longer able to cope with the numbers of people, the increase of poverty and the changes in crime and behaviour. A new police force was needed to ‘respond to increased levels of social disorder’ (Lenz &amp; </a:t>
            </a:r>
            <a:r>
              <a:rPr lang="en-GB" sz="1200" dirty="0" err="1">
                <a:effectLst/>
                <a:latin typeface="Trebuchet MS" panose="020B0603020202020204" pitchFamily="34" charset="0"/>
                <a:ea typeface="Times New Roman" panose="02020603050405020304" pitchFamily="18" charset="0"/>
                <a:cs typeface="Times New Roman" panose="02020603050405020304" pitchFamily="18" charset="0"/>
              </a:rPr>
              <a:t>Chaires</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2007 p76) in that rapidly growing industrialised urban society (Lenz &amp; </a:t>
            </a:r>
            <a:r>
              <a:rPr lang="en-GB" sz="1200" dirty="0" err="1">
                <a:effectLst/>
                <a:latin typeface="Trebuchet MS" panose="020B0603020202020204" pitchFamily="34" charset="0"/>
                <a:ea typeface="Times New Roman" panose="02020603050405020304" pitchFamily="18" charset="0"/>
                <a:cs typeface="Times New Roman" panose="02020603050405020304" pitchFamily="18" charset="0"/>
              </a:rPr>
              <a:t>Chaires</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2007; Emsley 2001; Rawlings 2002).</a:t>
            </a:r>
          </a:p>
          <a:p>
            <a:pPr marL="171450" indent="-171450">
              <a:lnSpc>
                <a:spcPct val="200000"/>
              </a:lnSpc>
              <a:spcAft>
                <a:spcPts val="1000"/>
              </a:spcAft>
              <a:buFont typeface="Arial" panose="020B0604020202020204" pitchFamily="34" charset="0"/>
              <a:buChar char="•"/>
            </a:pP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16</a:t>
            </a:fld>
            <a:endParaRPr lang="en-GB"/>
          </a:p>
        </p:txBody>
      </p:sp>
    </p:spTree>
    <p:extLst>
      <p:ext uri="{BB962C8B-B14F-4D97-AF65-F5344CB8AC3E}">
        <p14:creationId xmlns:p14="http://schemas.microsoft.com/office/powerpoint/2010/main" val="11712247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u="none" strike="noStrike" kern="1200" dirty="0">
                <a:solidFill>
                  <a:schemeClr val="tx1"/>
                </a:solidFill>
                <a:effectLst/>
                <a:latin typeface="+mn-lt"/>
                <a:ea typeface="+mn-ea"/>
                <a:cs typeface="+mn-cs"/>
              </a:rPr>
              <a:t>Edward I's reign saw a determination to enforce law and order. After complaining that local people were reluctant to do justice to strangers, the statute declared that each district would be held responsible for unsolved crimes. Each man was to keep arms to take part in the hue and cry when necessary.</a:t>
            </a:r>
            <a:r>
              <a:rPr lang="en-US" sz="1200" b="0" i="0" kern="1200" dirty="0">
                <a:solidFill>
                  <a:schemeClr val="tx1"/>
                </a:solidFill>
                <a:effectLst/>
                <a:latin typeface="+mn-lt"/>
                <a:ea typeface="+mn-ea"/>
                <a:cs typeface="+mn-cs"/>
              </a:rPr>
              <a:t>​</a:t>
            </a:r>
          </a:p>
          <a:p>
            <a:pPr rtl="0" fontAlgn="base"/>
            <a:r>
              <a:rPr lang="en-GB" sz="1200" b="0" i="0" u="none" strike="noStrike" kern="1200" dirty="0">
                <a:solidFill>
                  <a:schemeClr val="tx1"/>
                </a:solidFill>
                <a:effectLst/>
                <a:latin typeface="+mn-lt"/>
                <a:ea typeface="+mn-ea"/>
                <a:cs typeface="+mn-cs"/>
              </a:rPr>
              <a:t>loud cry calling for the pursuit and capture of a criminal. In former English law, the cry had to be raised by the inhabitants of a hundred in which a robbery had been committed, if they were not to become liable for the damages suffered by the victim.</a:t>
            </a:r>
            <a:r>
              <a:rPr lang="en-US" sz="1200" b="0" i="0" kern="1200" dirty="0">
                <a:solidFill>
                  <a:schemeClr val="tx1"/>
                </a:solidFill>
                <a:effectLst/>
                <a:latin typeface="+mn-lt"/>
                <a:ea typeface="+mn-ea"/>
                <a:cs typeface="+mn-cs"/>
              </a:rPr>
              <a:t>​</a:t>
            </a:r>
          </a:p>
          <a:p>
            <a:pPr rtl="0" fontAlgn="base"/>
            <a:r>
              <a:rPr lang="en-GB" sz="1200" b="0" i="0" u="none" strike="noStrike" kern="1200" dirty="0">
                <a:solidFill>
                  <a:schemeClr val="tx1"/>
                </a:solidFill>
                <a:effectLst/>
                <a:latin typeface="+mn-lt"/>
                <a:ea typeface="+mn-ea"/>
                <a:cs typeface="+mn-cs"/>
              </a:rPr>
              <a:t>In 1285, King Edward I signed </a:t>
            </a:r>
            <a:r>
              <a:rPr lang="en-GB" sz="1200" b="0" i="1" u="none" strike="noStrike" kern="1200" dirty="0">
                <a:solidFill>
                  <a:schemeClr val="tx1"/>
                </a:solidFill>
                <a:effectLst/>
                <a:latin typeface="+mn-lt"/>
                <a:ea typeface="+mn-ea"/>
                <a:cs typeface="+mn-cs"/>
              </a:rPr>
              <a:t>The Statute of Winchester</a:t>
            </a:r>
            <a:r>
              <a:rPr lang="en-GB" sz="1200" b="0" i="0" u="none" strike="noStrike" kern="1200" dirty="0">
                <a:solidFill>
                  <a:schemeClr val="tx1"/>
                </a:solidFill>
                <a:effectLst/>
                <a:latin typeface="+mn-lt"/>
                <a:ea typeface="+mn-ea"/>
                <a:cs typeface="+mn-cs"/>
              </a:rPr>
              <a:t> into a law, stating that if citizens saw a crime they had to not only report it, but take up a cry to alert the police. This Hue and Cry meant if a criminal was running down the street, then each person they passed by would be required to yell out, usually some word like ''thief'' or ''wolf'' to make help the police identify and catch the criminal. The cries would literally follow the criminal as they ran. Additionally, if citizens were physically able they also were supposed to run after the criminal, do what we call now a </a:t>
            </a:r>
            <a:r>
              <a:rPr lang="en-GB" sz="1200" b="1" i="0" u="none" strike="noStrike" kern="1200" dirty="0">
                <a:solidFill>
                  <a:schemeClr val="tx1"/>
                </a:solidFill>
                <a:effectLst/>
                <a:latin typeface="+mn-lt"/>
                <a:ea typeface="+mn-ea"/>
                <a:cs typeface="+mn-cs"/>
              </a:rPr>
              <a:t>citizen's arrest</a:t>
            </a:r>
            <a:r>
              <a:rPr lang="en-GB" sz="1200" b="0" i="0" u="none" strike="noStrike" kern="1200" dirty="0">
                <a:solidFill>
                  <a:schemeClr val="tx1"/>
                </a:solidFill>
                <a:effectLst/>
                <a:latin typeface="+mn-lt"/>
                <a:ea typeface="+mn-ea"/>
                <a:cs typeface="+mn-cs"/>
              </a:rPr>
              <a:t> and then wait for the police to arrive. </a:t>
            </a:r>
            <a:r>
              <a:rPr lang="en-US" sz="1200" b="0" i="0" kern="1200" dirty="0">
                <a:solidFill>
                  <a:schemeClr val="tx1"/>
                </a:solidFill>
                <a:effectLst/>
                <a:latin typeface="+mn-lt"/>
                <a:ea typeface="+mn-ea"/>
                <a:cs typeface="+mn-cs"/>
              </a:rPr>
              <a:t>​</a:t>
            </a:r>
          </a:p>
          <a:p>
            <a:pPr rtl="0" fontAlgn="base"/>
            <a:r>
              <a:rPr lang="en-US" sz="1200" b="0" i="0" kern="1200" dirty="0">
                <a:solidFill>
                  <a:schemeClr val="tx1"/>
                </a:solidFill>
                <a:effectLst/>
                <a:latin typeface="+mn-lt"/>
                <a:ea typeface="+mn-ea"/>
                <a:cs typeface="+mn-cs"/>
              </a:rPr>
              <a:t>​</a:t>
            </a:r>
          </a:p>
          <a:p>
            <a:pPr rtl="0" fontAlgn="base"/>
            <a:r>
              <a:rPr lang="en-US" sz="1200" b="0" i="0" kern="1200" dirty="0">
                <a:solidFill>
                  <a:schemeClr val="tx1"/>
                </a:solidFill>
                <a:effectLst/>
                <a:latin typeface="+mn-lt"/>
                <a:ea typeface="+mn-ea"/>
                <a:cs typeface="+mn-cs"/>
              </a:rPr>
              <a:t>​</a:t>
            </a:r>
          </a:p>
          <a:p>
            <a:pPr rtl="0" fontAlgn="base"/>
            <a:r>
              <a:rPr lang="en-US" sz="1200" b="0" i="0" u="none" strike="noStrike"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a:t>
            </a:r>
          </a:p>
          <a:p>
            <a:pPr rtl="0" fontAlgn="base"/>
            <a:r>
              <a:rPr lang="en-US" sz="1200" b="0"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Edward I's reign saw a determination to enforce law and order. After complaining that local people were reluctant to do justice to strangers, the statute declared that each district would be held responsible for unsolved crimes. Each man was to keep arms to take part in the hue and cry when necessary.​</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loud cry calling for the pursuit and capture of a criminal. In former English law, the cry had to be raised by the inhabitants of a hundred in which a robbery had been committed, if they were not to become liable for the damages suffered by the victim.​</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In 1285, King Edward I signed The Statute of Winchester into a law, stating that if citizens saw a crime they had to not only report it, but take up a cry to alert the police. This Hue and Cry meant if a criminal was running down the street, then each person they passed by would be required to yell out, usually some word like ''thief'' or ''wolf'' to make help the police identify and catch the criminal. The cries would literally follow the criminal as they ran. Additionally, if citizens were physically able they also were supposed to run after the criminal, do what we call now a citizen's arrest and then wait for the police to arrive. ​</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    ​</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a:t>
            </a:r>
            <a:endParaRPr lang="en-US"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17</a:t>
            </a:fld>
            <a:endParaRPr lang="en-GB"/>
          </a:p>
        </p:txBody>
      </p:sp>
    </p:spTree>
    <p:extLst>
      <p:ext uri="{BB962C8B-B14F-4D97-AF65-F5344CB8AC3E}">
        <p14:creationId xmlns:p14="http://schemas.microsoft.com/office/powerpoint/2010/main" val="16145838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effectLst/>
                <a:latin typeface="+mn-lt"/>
                <a:ea typeface="+mn-ea"/>
                <a:cs typeface="+mn-cs"/>
              </a:rPr>
              <a:t>Industrialisation, overcrowding, poverty, deprivation, power of the landowners, lack of democratic process.  Social contract not being observed. Need for change that was not forthcoming Use of military force.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On 16</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August 1819 a crowd of at least 60,000 (Marlow 1989) gathered at Saint Peters Field, Manchester, as part of a pro-democracy and anti-poverty demonstration. What occurred there became known as ‘The Peterloo Massacre’, after cavalry were used to disperse what was an orderly political demonstration (Babington 1990; Marlow 1989). So large was the crowd that the 400 or so special constables on duty were engulfed by it.  Local magistrates panicked and asked for military assistance, sending notes to the Manchester and Salford Yeomanry Cavalry (MYC) and the 15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Hussars (Marlow 1989). The Hussars, commanded by Lt. Colonel </a:t>
            </a:r>
            <a:r>
              <a:rPr lang="en-GB" sz="1200" kern="1200" dirty="0" err="1">
                <a:solidFill>
                  <a:schemeClr val="tx1"/>
                </a:solidFill>
                <a:effectLst/>
                <a:latin typeface="+mn-lt"/>
                <a:ea typeface="+mn-ea"/>
                <a:cs typeface="+mn-cs"/>
              </a:rPr>
              <a:t>L’Estrange</a:t>
            </a:r>
            <a:r>
              <a:rPr lang="en-GB" sz="1200" kern="1200" dirty="0">
                <a:solidFill>
                  <a:schemeClr val="tx1"/>
                </a:solidFill>
                <a:effectLst/>
                <a:latin typeface="+mn-lt"/>
                <a:ea typeface="+mn-ea"/>
                <a:cs typeface="+mn-cs"/>
              </a:rPr>
              <a:t>, were a full-time army unit. The Yeomanry, led by Captain Hugh Birley and Major Thomas Trafford, were a part-time local volunteer force, many of them recruited from the families of wealthy middle class businessmen (Babington 1990). The MYC, members of which had old scores to settle with some amongst the crowd, took up the task of arresting the speakers. They charged the crowd with sabres drawn and there was no escape as the ‘soldiery [rode and struck] at a solid block of life, writhing and struggling in vain fight for flight...’ (Walmsley 1969 </a:t>
            </a:r>
            <a:r>
              <a:rPr lang="en-GB" sz="1200" kern="1200" dirty="0" err="1">
                <a:solidFill>
                  <a:schemeClr val="tx1"/>
                </a:solidFill>
                <a:effectLst/>
                <a:latin typeface="+mn-lt"/>
                <a:ea typeface="+mn-ea"/>
                <a:cs typeface="+mn-cs"/>
              </a:rPr>
              <a:t>p.xx</a:t>
            </a:r>
            <a:r>
              <a:rPr lang="en-GB" sz="1200" kern="1200" dirty="0">
                <a:solidFill>
                  <a:schemeClr val="tx1"/>
                </a:solidFill>
                <a:effectLst/>
                <a:latin typeface="+mn-lt"/>
                <a:ea typeface="+mn-ea"/>
                <a:cs typeface="+mn-cs"/>
              </a:rPr>
              <a:t>). Twelve people died, including a woman and a child, and approximately 630 were injured (Marrow 1994). Most injuries were caused by crushing as the crowd panicked, but many were inflicted by sabres (Marlow 1989). </a:t>
            </a:r>
          </a:p>
          <a:p>
            <a:r>
              <a:rPr lang="en-GB" sz="1200" kern="1200" dirty="0">
                <a:solidFill>
                  <a:schemeClr val="tx1"/>
                </a:solidFill>
                <a:effectLst/>
                <a:latin typeface="+mn-lt"/>
                <a:ea typeface="+mn-ea"/>
                <a:cs typeface="+mn-cs"/>
              </a:rPr>
              <a:t>The subsequent conviction and sentencing of leading protesters and the successful civil action against members of the MYC, shows the ‘Peterloo Massacre’ to be a contested issue and whilst the authorities saw it as a victory it was a ‘pyrrhic’ one as it has become a ‘legend of government oppression’ (Babington 1990 p59). There is little doubt that this is because ‘the picture of cavalry-men cutting down unarmed women scorched the imagination’ (Rogers 1998 p244).</a:t>
            </a:r>
          </a:p>
          <a:p>
            <a:r>
              <a:rPr lang="en-GB" sz="1200" kern="1200" dirty="0">
                <a:solidFill>
                  <a:schemeClr val="tx1"/>
                </a:solidFill>
                <a:effectLst/>
                <a:latin typeface="+mn-lt"/>
                <a:ea typeface="+mn-ea"/>
                <a:cs typeface="+mn-cs"/>
              </a:rPr>
              <a:t>The seriousness of these riots is difficult to comprehend today, but one might imagine the gravity of similar events taking place and ask why they do not. A later example of how disorder was dealt with in Britain, but where troops did not use violence was the 1910 disorder at </a:t>
            </a:r>
            <a:r>
              <a:rPr lang="en-GB" sz="1200" kern="1200" dirty="0" err="1">
                <a:solidFill>
                  <a:schemeClr val="tx1"/>
                </a:solidFill>
                <a:effectLst/>
                <a:latin typeface="+mn-lt"/>
                <a:ea typeface="+mn-ea"/>
                <a:cs typeface="+mn-cs"/>
              </a:rPr>
              <a:t>Tonypandy</a:t>
            </a:r>
            <a:r>
              <a:rPr lang="en-GB" sz="1200" kern="1200" dirty="0">
                <a:solidFill>
                  <a:schemeClr val="tx1"/>
                </a:solidFill>
                <a:effectLst/>
                <a:latin typeface="+mn-lt"/>
                <a:ea typeface="+mn-ea"/>
                <a:cs typeface="+mn-cs"/>
              </a:rPr>
              <a:t>. Many accounts of it have been written and it is significant for a number of socio-political reasons but mostly, for this thesis, because it was one of the last occasions that troops were mobilised for use in policing civil disorder on mainland Britain and it showed a growing political sensitivity to the use of military force against citizens (Geary 1985). </a:t>
            </a:r>
          </a:p>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In 1829 the then Home Secretary Sir Robert Peel laid out his nine points of policing or ‘</a:t>
            </a:r>
            <a:r>
              <a:rPr kumimoji="0" lang="en-GB" sz="1200" b="0" i="0" u="none" strike="noStrike" kern="1200" cap="none" spc="0" normalizeH="0" baseline="0" noProof="0" dirty="0" err="1">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Peelian</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 Principles’ which led to a new type of policing with the Metropolitan Police Act being passed. British police officers were nicknamed ‘Peelers’ and ‘Bobbies’ after Sir Robert and the term ‘Bobby’ is still in regular use. However this ‘new police force’ was not as popular as history would have us think and it is as well to remember that “so pervasive was the resistance to their arrival that we need to ask ourselves...how such a decisive enlargement of the powers of the state became possible at all” (Ignatieff 1979 in Newburn 2000 p25)</a:t>
            </a:r>
          </a:p>
          <a:p>
            <a:pPr marL="171450" indent="-171450" algn="just">
              <a:lnSpc>
                <a:spcPct val="200000"/>
              </a:lnSpc>
              <a:spcAft>
                <a:spcPts val="0"/>
              </a:spcAft>
              <a:buFont typeface="Arial" panose="020B0604020202020204" pitchFamily="34" charset="0"/>
              <a:buChar char="•"/>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Home Secretary Sir Robert Peel was concerned that increasing levels of crime were a threat to the system of government and set up a Parliamentary inquiry that led to the Metropolitan Police Act of 1829 being passed and the ‘Jenny </a:t>
            </a:r>
            <a:r>
              <a:rPr lang="en-GB" sz="1200" dirty="0" err="1">
                <a:effectLst/>
                <a:latin typeface="Trebuchet MS" panose="020B0603020202020204" pitchFamily="34" charset="0"/>
                <a:ea typeface="Times New Roman" panose="02020603050405020304" pitchFamily="18" charset="0"/>
                <a:cs typeface="Times New Roman" panose="02020603050405020304" pitchFamily="18" charset="0"/>
              </a:rPr>
              <a:t>Darbies</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(a corruption of the French Gens </a:t>
            </a:r>
            <a:r>
              <a:rPr lang="en-GB" sz="1200" dirty="0" err="1">
                <a:effectLst/>
                <a:latin typeface="Trebuchet MS" panose="020B0603020202020204" pitchFamily="34" charset="0"/>
                <a:ea typeface="Times New Roman" panose="02020603050405020304" pitchFamily="18" charset="0"/>
                <a:cs typeface="Times New Roman" panose="02020603050405020304" pitchFamily="18" charset="0"/>
              </a:rPr>
              <a:t>d’Armes</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were born (Rawlings 2002 p120). The main difference between the </a:t>
            </a:r>
            <a:r>
              <a:rPr lang="en-GB" sz="1200" i="1" dirty="0">
                <a:effectLst/>
                <a:latin typeface="Trebuchet MS" panose="020B0603020202020204" pitchFamily="34" charset="0"/>
                <a:ea typeface="Times New Roman" panose="02020603050405020304" pitchFamily="18" charset="0"/>
                <a:cs typeface="Times New Roman" panose="02020603050405020304" pitchFamily="18" charset="0"/>
              </a:rPr>
              <a:t>New Police</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and the old system was the removal of community control to the effect that policing became rather more imposed upon them than done by them (Rawlings 2002). Whilst this new, contested, force proved itself to be more effective than the moribund system it replaced (Bayley 1975), it was not as popular as history suggests. After reforming the police in Ireland, Peel had an overt distrust of local power structures and an overwhelming urge toward centralisation that influenced his London police reform proposals (Paley 1989 p125). Also, ‘so pervasive was the resistance to their arrival that we need to ask ourselves... how such a decisive enlargement of the powers of the state became possible at all’ (Ignatieff 1979 in Newburn 2000 p25). The new standards of social control consequent to this new institution were mostly imposed on the working classes, minimising the political impact of this increased potential for repression (Lenz &amp; </a:t>
            </a:r>
            <a:r>
              <a:rPr lang="en-GB" sz="1200" dirty="0" err="1">
                <a:effectLst/>
                <a:latin typeface="Trebuchet MS" panose="020B0603020202020204" pitchFamily="34" charset="0"/>
                <a:ea typeface="Times New Roman" panose="02020603050405020304" pitchFamily="18" charset="0"/>
                <a:cs typeface="Times New Roman" panose="02020603050405020304" pitchFamily="18" charset="0"/>
              </a:rPr>
              <a:t>Chaires</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2007; Paley 1989; Rawlings 2002). </a:t>
            </a:r>
          </a:p>
          <a:p>
            <a:pPr marL="171450" indent="-171450" algn="just">
              <a:lnSpc>
                <a:spcPct val="200000"/>
              </a:lnSpc>
              <a:spcAft>
                <a:spcPts val="0"/>
              </a:spcAft>
              <a:buFont typeface="Arial" panose="020B0604020202020204" pitchFamily="34" charset="0"/>
              <a:buChar char="•"/>
            </a:pPr>
            <a:r>
              <a:rPr lang="en-GB" sz="1200" kern="1200" dirty="0">
                <a:solidFill>
                  <a:schemeClr val="tx1"/>
                </a:solidFill>
                <a:effectLst/>
                <a:latin typeface="+mn-lt"/>
                <a:ea typeface="+mn-ea"/>
                <a:cs typeface="+mn-cs"/>
              </a:rPr>
              <a:t>The first (and only joint) Commissioners of the Metropolitan Police, Colonel Charles Rowan and Sir Richard Mayne, were charged with organising the new police and based upon Peel’s ideas developed their ‘General Instructions’ which detailed the structure, methods and objectives of policing (Lenz &amp; </a:t>
            </a:r>
            <a:r>
              <a:rPr lang="en-GB" sz="1200" kern="1200" dirty="0" err="1">
                <a:solidFill>
                  <a:schemeClr val="tx1"/>
                </a:solidFill>
                <a:effectLst/>
                <a:latin typeface="+mn-lt"/>
                <a:ea typeface="+mn-ea"/>
                <a:cs typeface="+mn-cs"/>
              </a:rPr>
              <a:t>Chaires</a:t>
            </a:r>
            <a:r>
              <a:rPr lang="en-GB" sz="1200" kern="1200" dirty="0">
                <a:solidFill>
                  <a:schemeClr val="tx1"/>
                </a:solidFill>
                <a:effectLst/>
                <a:latin typeface="+mn-lt"/>
                <a:ea typeface="+mn-ea"/>
                <a:cs typeface="+mn-cs"/>
              </a:rPr>
              <a:t> 2007; Rawlings 2002). These ultimately led to the below listed and erroneously titled </a:t>
            </a:r>
            <a:r>
              <a:rPr lang="en-GB" sz="1200" i="1" kern="1200" dirty="0" err="1">
                <a:solidFill>
                  <a:schemeClr val="tx1"/>
                </a:solidFill>
                <a:effectLst/>
                <a:latin typeface="+mn-lt"/>
                <a:ea typeface="+mn-ea"/>
                <a:cs typeface="+mn-cs"/>
              </a:rPr>
              <a:t>Peelian</a:t>
            </a:r>
            <a:r>
              <a:rPr lang="en-GB" sz="1200" i="1" kern="1200" dirty="0">
                <a:solidFill>
                  <a:schemeClr val="tx1"/>
                </a:solidFill>
                <a:effectLst/>
                <a:latin typeface="+mn-lt"/>
                <a:ea typeface="+mn-ea"/>
                <a:cs typeface="+mn-cs"/>
              </a:rPr>
              <a:t> Principles</a:t>
            </a:r>
            <a:r>
              <a:rPr lang="en-GB" sz="1200" kern="1200" dirty="0">
                <a:solidFill>
                  <a:schemeClr val="tx1"/>
                </a:solidFill>
                <a:effectLst/>
                <a:latin typeface="+mn-lt"/>
                <a:ea typeface="+mn-ea"/>
                <a:cs typeface="+mn-cs"/>
              </a:rPr>
              <a:t> being constructed, albeit as an ‘invention of twentieth century textbook authors’ (Lenz &amp; </a:t>
            </a:r>
            <a:r>
              <a:rPr lang="en-GB" sz="1200" kern="1200" dirty="0" err="1">
                <a:solidFill>
                  <a:schemeClr val="tx1"/>
                </a:solidFill>
                <a:effectLst/>
                <a:latin typeface="+mn-lt"/>
                <a:ea typeface="+mn-ea"/>
                <a:cs typeface="+mn-cs"/>
              </a:rPr>
              <a:t>Chaires</a:t>
            </a:r>
            <a:r>
              <a:rPr lang="en-GB" sz="1200" kern="1200" dirty="0">
                <a:solidFill>
                  <a:schemeClr val="tx1"/>
                </a:solidFill>
                <a:effectLst/>
                <a:latin typeface="+mn-lt"/>
                <a:ea typeface="+mn-ea"/>
                <a:cs typeface="+mn-cs"/>
              </a:rPr>
              <a:t> 2007 p69). These principles are significant because they have become the ‘grandfather’ of today’s practices, ‘adopted as idealised ancestors’ might be by an orphan (Lenz &amp; </a:t>
            </a:r>
            <a:r>
              <a:rPr lang="en-GB" sz="1200" kern="1200" dirty="0" err="1">
                <a:solidFill>
                  <a:schemeClr val="tx1"/>
                </a:solidFill>
                <a:effectLst/>
                <a:latin typeface="+mn-lt"/>
                <a:ea typeface="+mn-ea"/>
                <a:cs typeface="+mn-cs"/>
              </a:rPr>
              <a:t>Chaires</a:t>
            </a:r>
            <a:r>
              <a:rPr lang="en-GB" sz="1200" kern="1200" dirty="0">
                <a:solidFill>
                  <a:schemeClr val="tx1"/>
                </a:solidFill>
                <a:effectLst/>
                <a:latin typeface="+mn-lt"/>
                <a:ea typeface="+mn-ea"/>
                <a:cs typeface="+mn-cs"/>
              </a:rPr>
              <a:t> 2007 p78). These nine principles have become part of the argument that the development of the British model of policing is a success of democratic process (</a:t>
            </a:r>
            <a:r>
              <a:rPr lang="en-GB" sz="1200" kern="1200" dirty="0" err="1">
                <a:solidFill>
                  <a:schemeClr val="tx1"/>
                </a:solidFill>
                <a:effectLst/>
                <a:latin typeface="+mn-lt"/>
                <a:ea typeface="+mn-ea"/>
                <a:cs typeface="+mn-cs"/>
              </a:rPr>
              <a:t>Neyroud</a:t>
            </a:r>
            <a:r>
              <a:rPr lang="en-GB" sz="1200" kern="1200" dirty="0">
                <a:solidFill>
                  <a:schemeClr val="tx1"/>
                </a:solidFill>
                <a:effectLst/>
                <a:latin typeface="+mn-lt"/>
                <a:ea typeface="+mn-ea"/>
                <a:cs typeface="+mn-cs"/>
              </a:rPr>
              <a:t> – forthcoming) and this is further evidenced by the fact that the HMIC have reproduced them in their 2009 report</a:t>
            </a:r>
          </a:p>
          <a:p>
            <a:pPr marL="171450" indent="-171450" algn="just">
              <a:lnSpc>
                <a:spcPct val="200000"/>
              </a:lnSpc>
              <a:spcAft>
                <a:spcPts val="0"/>
              </a:spcAft>
              <a:buFont typeface="Arial" panose="020B0604020202020204" pitchFamily="34" charset="0"/>
              <a:buChar char="•"/>
            </a:pPr>
            <a:r>
              <a:rPr lang="en-GB" sz="1200" kern="1200" dirty="0">
                <a:solidFill>
                  <a:schemeClr val="tx1"/>
                </a:solidFill>
                <a:effectLst/>
                <a:latin typeface="+mn-lt"/>
                <a:ea typeface="+mn-ea"/>
                <a:cs typeface="+mn-cs"/>
              </a:rPr>
              <a:t>Two world wars – societal changes – roles of females</a:t>
            </a: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21</a:t>
            </a:fld>
            <a:endParaRPr lang="en-GB"/>
          </a:p>
        </p:txBody>
      </p:sp>
    </p:spTree>
    <p:extLst>
      <p:ext uri="{BB962C8B-B14F-4D97-AF65-F5344CB8AC3E}">
        <p14:creationId xmlns:p14="http://schemas.microsoft.com/office/powerpoint/2010/main" val="38435845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
          <p:cNvSpPr>
            <a:spLocks noGrp="1" noRot="1" noChangeAspect="1" noChangeArrowheads="1" noTextEdit="1"/>
          </p:cNvSpPr>
          <p:nvPr>
            <p:ph type="sldImg"/>
          </p:nvPr>
        </p:nvSpPr>
        <p:spPr>
          <a:solidFill>
            <a:srgbClr val="FFFFFF"/>
          </a:solidFill>
          <a:ln/>
        </p:spPr>
      </p:sp>
      <p:sp>
        <p:nvSpPr>
          <p:cNvPr id="122883"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itchFamily="34" charset="-128"/>
              <a:sym typeface="Lucida Grande" pitchFamily="-112" charset="0"/>
            </a:endParaRPr>
          </a:p>
          <a:p>
            <a:pPr eaLnBrk="1" hangingPunct="1"/>
            <a:r>
              <a:rPr lang="en-US" altLang="en-US" sz="2200">
                <a:latin typeface="Lucida Grande" pitchFamily="-112" charset="0"/>
                <a:ea typeface="ＭＳ Ｐゴシック" pitchFamily="34" charset="-128"/>
                <a:sym typeface="Lucida Grande" pitchFamily="-112" charset="0"/>
              </a:rPr>
              <a:t>	</a:t>
            </a:r>
          </a:p>
        </p:txBody>
      </p:sp>
    </p:spTree>
    <p:extLst>
      <p:ext uri="{BB962C8B-B14F-4D97-AF65-F5344CB8AC3E}">
        <p14:creationId xmlns:p14="http://schemas.microsoft.com/office/powerpoint/2010/main" val="35740924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https://www.peoplescollection.wales/items/489951</a:t>
            </a:r>
          </a:p>
        </p:txBody>
      </p:sp>
      <p:sp>
        <p:nvSpPr>
          <p:cNvPr id="4" name="Slide Number Placeholder 3"/>
          <p:cNvSpPr>
            <a:spLocks noGrp="1"/>
          </p:cNvSpPr>
          <p:nvPr>
            <p:ph type="sldNum" sz="quarter" idx="5"/>
          </p:nvPr>
        </p:nvSpPr>
        <p:spPr/>
        <p:txBody>
          <a:bodyPr/>
          <a:lstStyle/>
          <a:p>
            <a:fld id="{B0B5EF69-6282-41D6-98DF-E801433ABD80}" type="slidenum">
              <a:rPr lang="en-GB" smtClean="0"/>
              <a:t>24</a:t>
            </a:fld>
            <a:endParaRPr lang="en-GB"/>
          </a:p>
        </p:txBody>
      </p:sp>
    </p:spTree>
    <p:extLst>
      <p:ext uri="{BB962C8B-B14F-4D97-AF65-F5344CB8AC3E}">
        <p14:creationId xmlns:p14="http://schemas.microsoft.com/office/powerpoint/2010/main" val="20097745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sz="1200" b="0" i="0" kern="1200" dirty="0">
                <a:solidFill>
                  <a:schemeClr val="tx1"/>
                </a:solidFill>
                <a:effectLst/>
                <a:latin typeface="+mn-lt"/>
                <a:ea typeface="+mn-ea"/>
                <a:cs typeface="+mn-cs"/>
              </a:rPr>
              <a:t>Storch, R, D. "THE PLAGUE OF THE BLUE LOCUSTS: POLICE REFORM AND POPULAR RESISTANCE IN NORTHERN ENGLAND, 1840-57." </a:t>
            </a:r>
            <a:r>
              <a:rPr lang="en-GB" sz="1200" b="0" i="1" kern="1200" dirty="0">
                <a:solidFill>
                  <a:schemeClr val="tx1"/>
                </a:solidFill>
                <a:effectLst/>
                <a:latin typeface="+mn-lt"/>
                <a:ea typeface="+mn-ea"/>
                <a:cs typeface="+mn-cs"/>
              </a:rPr>
              <a:t>International Review of Social History</a:t>
            </a:r>
            <a:r>
              <a:rPr lang="en-GB" sz="1200" b="0" i="0" kern="1200" dirty="0">
                <a:solidFill>
                  <a:schemeClr val="tx1"/>
                </a:solidFill>
                <a:effectLst/>
                <a:latin typeface="+mn-lt"/>
                <a:ea typeface="+mn-ea"/>
                <a:cs typeface="+mn-cs"/>
              </a:rPr>
              <a:t> 20.1 (1975): 61-90. Web.</a:t>
            </a:r>
            <a:endParaRPr lang="en-GB" dirty="0"/>
          </a:p>
        </p:txBody>
      </p:sp>
      <p:sp>
        <p:nvSpPr>
          <p:cNvPr id="4" name="Slide Number Placeholder 3"/>
          <p:cNvSpPr>
            <a:spLocks noGrp="1"/>
          </p:cNvSpPr>
          <p:nvPr>
            <p:ph type="sldNum" sz="quarter" idx="5"/>
          </p:nvPr>
        </p:nvSpPr>
        <p:spPr/>
        <p:txBody>
          <a:bodyPr/>
          <a:lstStyle/>
          <a:p>
            <a:fld id="{FD1D202B-A91C-4BE1-A2DA-FCA467F73084}" type="slidenum">
              <a:rPr lang="en-GB" smtClean="0"/>
              <a:t>26</a:t>
            </a:fld>
            <a:endParaRPr lang="en-GB"/>
          </a:p>
        </p:txBody>
      </p:sp>
    </p:spTree>
    <p:extLst>
      <p:ext uri="{BB962C8B-B14F-4D97-AF65-F5344CB8AC3E}">
        <p14:creationId xmlns:p14="http://schemas.microsoft.com/office/powerpoint/2010/main" val="4792545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a:ln/>
        </p:spPr>
      </p:sp>
      <p:sp>
        <p:nvSpPr>
          <p:cNvPr id="121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Baskerville" pitchFamily="-112" charset="0"/>
              <a:ea typeface="ＭＳ Ｐゴシック" pitchFamily="34" charset="-128"/>
            </a:endParaRPr>
          </a:p>
        </p:txBody>
      </p:sp>
    </p:spTree>
    <p:extLst>
      <p:ext uri="{BB962C8B-B14F-4D97-AF65-F5344CB8AC3E}">
        <p14:creationId xmlns:p14="http://schemas.microsoft.com/office/powerpoint/2010/main" val="24867783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Task here:  9 </a:t>
            </a:r>
            <a:r>
              <a:rPr kumimoji="0" lang="en-GB" sz="1200" b="0" i="0" u="none" strike="noStrike" kern="1200" cap="none" spc="0" normalizeH="0" baseline="0" noProof="0" dirty="0" err="1">
                <a:ln>
                  <a:noFill/>
                </a:ln>
                <a:solidFill>
                  <a:prstClr val="black"/>
                </a:solidFill>
                <a:effectLst/>
                <a:uLnTx/>
                <a:uFillTx/>
                <a:latin typeface="+mn-lt"/>
                <a:ea typeface="+mn-ea"/>
                <a:cs typeface="+mn-cs"/>
              </a:rPr>
              <a:t>grps</a:t>
            </a:r>
            <a:r>
              <a:rPr kumimoji="0" lang="en-GB" sz="1200" b="0" i="0" u="none" strike="noStrike" kern="1200" cap="none" spc="0" normalizeH="0" baseline="0" noProof="0" dirty="0">
                <a:ln>
                  <a:noFill/>
                </a:ln>
                <a:solidFill>
                  <a:prstClr val="black"/>
                </a:solidFill>
                <a:effectLst/>
                <a:uLnTx/>
                <a:uFillTx/>
                <a:latin typeface="+mn-lt"/>
                <a:ea typeface="+mn-ea"/>
                <a:cs typeface="+mn-cs"/>
              </a:rPr>
              <a:t> – point each – consider and critique – does this principle have contemporary relevance? 5WH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Relevance (5WH) - does it fit with the values and customs of our times -  does it even make sense today -  should it be updated - reconceptualised - is it really achievable?</a:t>
            </a:r>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29</a:t>
            </a:fld>
            <a:endParaRPr lang="en-GB"/>
          </a:p>
        </p:txBody>
      </p:sp>
    </p:spTree>
    <p:extLst>
      <p:ext uri="{BB962C8B-B14F-4D97-AF65-F5344CB8AC3E}">
        <p14:creationId xmlns:p14="http://schemas.microsoft.com/office/powerpoint/2010/main" val="3133536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27/01/2022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27/01/2022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27/01/2022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27/01/2022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27/01/2022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27/01/2022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27/01/2022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27/01/2022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27/01/2022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27/01/2022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27/01/2022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27/01/2022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www.uwtsd.ac.uk/library/online-library/" TargetMode="External"/><Relationship Id="rId2" Type="http://schemas.openxmlformats.org/officeDocument/2006/relationships/hyperlink" Target="http://librarycatalogue.uwtsd.ac.uk/primo_library/libweb/action/dlSearch.do?institution=44WHELF_UWTSD&amp;vid=44WHELF_UWTSD_VU1&amp;query=facet_atoz,exact,A&amp;fn=goAlmaAz"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hyperlink" Target="http://www.app.college.police.uk/" TargetMode="External"/><Relationship Id="rId2" Type="http://schemas.openxmlformats.org/officeDocument/2006/relationships/hyperlink" Target="http://www.apccs.police.uk/" TargetMode="External"/><Relationship Id="rId1" Type="http://schemas.openxmlformats.org/officeDocument/2006/relationships/slideLayout" Target="../slideLayouts/slideLayout2.xml"/><Relationship Id="rId6" Type="http://schemas.openxmlformats.org/officeDocument/2006/relationships/hyperlink" Target="http://www.polfed.org/" TargetMode="External"/><Relationship Id="rId5" Type="http://schemas.openxmlformats.org/officeDocument/2006/relationships/hyperlink" Target="http://www.npcc.police.uk/" TargetMode="External"/><Relationship Id="rId4" Type="http://schemas.openxmlformats.org/officeDocument/2006/relationships/hyperlink" Target="http://www.policeconduct.gov.uk/"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1" y="1282701"/>
            <a:ext cx="5877665" cy="4307148"/>
          </a:xfrm>
        </p:spPr>
        <p:txBody>
          <a:bodyPr anchor="ctr">
            <a:normAutofit/>
          </a:bodyPr>
          <a:lstStyle/>
          <a:p>
            <a:pPr algn="l"/>
            <a:r>
              <a:rPr lang="en-GB" dirty="0"/>
              <a:t>Tutorial Week 1:</a:t>
            </a:r>
            <a:br>
              <a:rPr lang="en-GB" dirty="0"/>
            </a:br>
            <a:r>
              <a:rPr lang="en-GB" dirty="0"/>
              <a:t>Police, Policing </a:t>
            </a:r>
            <a:br>
              <a:rPr lang="en-GB" dirty="0"/>
            </a:br>
            <a:r>
              <a:rPr lang="en-GB" dirty="0"/>
              <a:t>&amp; Society</a:t>
            </a:r>
          </a:p>
        </p:txBody>
      </p:sp>
      <p:sp>
        <p:nvSpPr>
          <p:cNvPr id="21" name="Freeform: Shape 2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8229600" y="5589850"/>
            <a:ext cx="3946525" cy="1224956"/>
          </a:xfrm>
        </p:spPr>
        <p:txBody>
          <a:bodyPr anchor="b">
            <a:normAutofit/>
          </a:bodyPr>
          <a:lstStyle/>
          <a:p>
            <a:pPr algn="ctr"/>
            <a:endParaRPr lang="en-GB" b="1" dirty="0">
              <a:solidFill>
                <a:schemeClr val="bg1"/>
              </a:solidFill>
            </a:endParaRPr>
          </a:p>
          <a:p>
            <a:pPr algn="ctr"/>
            <a:r>
              <a:rPr lang="en-GB" b="1" dirty="0">
                <a:solidFill>
                  <a:schemeClr val="bg1"/>
                </a:solidFill>
              </a:rPr>
              <a:t>Module code: BMLW5002</a:t>
            </a:r>
          </a:p>
          <a:p>
            <a:pPr algn="ctr"/>
            <a:endParaRPr lang="en-GB" dirty="0">
              <a:solidFill>
                <a:srgbClr val="FFFFFF"/>
              </a:solidFill>
            </a:endParaRPr>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86EAB16-4A72-4D35-85CE-22D3D885BA6E}"/>
              </a:ext>
            </a:extLst>
          </p:cNvPr>
          <p:cNvSpPr>
            <a:spLocks noGrp="1"/>
          </p:cNvSpPr>
          <p:nvPr>
            <p:ph type="title"/>
          </p:nvPr>
        </p:nvSpPr>
        <p:spPr/>
        <p:txBody>
          <a:bodyPr/>
          <a:lstStyle/>
          <a:p>
            <a:r>
              <a:rPr lang="en-GB" dirty="0"/>
              <a:t>Module Aims</a:t>
            </a:r>
          </a:p>
        </p:txBody>
      </p:sp>
      <p:sp>
        <p:nvSpPr>
          <p:cNvPr id="4" name="Content Placeholder 3">
            <a:extLst>
              <a:ext uri="{FF2B5EF4-FFF2-40B4-BE49-F238E27FC236}">
                <a16:creationId xmlns:a16="http://schemas.microsoft.com/office/drawing/2014/main" id="{8267F289-D425-4907-8BBC-D50462BFF184}"/>
              </a:ext>
            </a:extLst>
          </p:cNvPr>
          <p:cNvSpPr>
            <a:spLocks noGrp="1"/>
          </p:cNvSpPr>
          <p:nvPr>
            <p:ph idx="1"/>
          </p:nvPr>
        </p:nvSpPr>
        <p:spPr>
          <a:xfrm>
            <a:off x="677334" y="1930401"/>
            <a:ext cx="8882302" cy="3705628"/>
          </a:xfrm>
        </p:spPr>
        <p:txBody>
          <a:bodyPr>
            <a:normAutofit/>
          </a:bodyPr>
          <a:lstStyle/>
          <a:p>
            <a:pPr lvl="0" hangingPunct="0"/>
            <a:r>
              <a:rPr lang="en-GB" sz="2400" dirty="0"/>
              <a:t>To introduce some key concepts, topics and debates in the sociology of policing and the police and provide an overview of the historical development of modern police organisations.</a:t>
            </a:r>
          </a:p>
          <a:p>
            <a:pPr lvl="0" hangingPunct="0"/>
            <a:endParaRPr lang="en-GB" sz="2400" dirty="0"/>
          </a:p>
          <a:p>
            <a:pPr lvl="0" hangingPunct="0"/>
            <a:r>
              <a:rPr lang="en-GB" sz="2400" dirty="0"/>
              <a:t>To examine critically the role, function and conduct of police organisations, including the significance of the idea of ''cop culture'' and debate the significance of different social divisions and inequalities for understanding policing.</a:t>
            </a:r>
          </a:p>
        </p:txBody>
      </p:sp>
    </p:spTree>
    <p:extLst>
      <p:ext uri="{BB962C8B-B14F-4D97-AF65-F5344CB8AC3E}">
        <p14:creationId xmlns:p14="http://schemas.microsoft.com/office/powerpoint/2010/main" val="3539058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5970E-CA1E-4D6C-95DD-694C43CDDAF3}"/>
              </a:ext>
            </a:extLst>
          </p:cNvPr>
          <p:cNvSpPr>
            <a:spLocks noGrp="1"/>
          </p:cNvSpPr>
          <p:nvPr>
            <p:ph type="title"/>
          </p:nvPr>
        </p:nvSpPr>
        <p:spPr/>
        <p:txBody>
          <a:bodyPr/>
          <a:lstStyle/>
          <a:p>
            <a:r>
              <a:rPr lang="en-GB" dirty="0"/>
              <a:t>Learning Outcomes</a:t>
            </a:r>
          </a:p>
        </p:txBody>
      </p:sp>
      <p:sp>
        <p:nvSpPr>
          <p:cNvPr id="4" name="Content Placeholder 5">
            <a:extLst>
              <a:ext uri="{FF2B5EF4-FFF2-40B4-BE49-F238E27FC236}">
                <a16:creationId xmlns:a16="http://schemas.microsoft.com/office/drawing/2014/main" id="{35B30B18-313B-4C71-8DC5-F8A9AA189C37}"/>
              </a:ext>
            </a:extLst>
          </p:cNvPr>
          <p:cNvSpPr>
            <a:spLocks noGrp="1"/>
          </p:cNvSpPr>
          <p:nvPr>
            <p:ph idx="1"/>
          </p:nvPr>
        </p:nvSpPr>
        <p:spPr>
          <a:xfrm>
            <a:off x="677334" y="1653988"/>
            <a:ext cx="8596668" cy="5042647"/>
          </a:xfrm>
        </p:spPr>
        <p:txBody>
          <a:bodyPr>
            <a:normAutofit/>
          </a:bodyPr>
          <a:lstStyle/>
          <a:p>
            <a:pPr marL="0" indent="0">
              <a:buNone/>
            </a:pPr>
            <a:r>
              <a:rPr lang="en-US" sz="2400" dirty="0"/>
              <a:t>Upon the successful completion of this module, the student should be able to demonstrate the ability to:</a:t>
            </a:r>
            <a:br>
              <a:rPr lang="en-US" sz="2400" dirty="0"/>
            </a:br>
            <a:endParaRPr lang="en-GB" sz="2400" dirty="0"/>
          </a:p>
          <a:p>
            <a:pPr lvl="1" hangingPunct="0"/>
            <a:r>
              <a:rPr lang="en-GB" sz="1800" dirty="0"/>
              <a:t>recognise and comment upon the significance of different accounts of the emergence of modern police organisations, and of their role and function in society, </a:t>
            </a:r>
          </a:p>
          <a:p>
            <a:pPr lvl="1" hangingPunct="0"/>
            <a:r>
              <a:rPr lang="en-GB" sz="1800" dirty="0"/>
              <a:t>identify some of the different institutions which are involved in contemporary policing, and demonstrate an awareness of some of the challenges posed by an increasingly plural policing environment, and critically evaluate the idea that there is a distinctive ‘cop culture’,</a:t>
            </a:r>
          </a:p>
          <a:p>
            <a:pPr lvl="1" hangingPunct="0"/>
            <a:r>
              <a:rPr lang="en-GB" sz="1800" dirty="0"/>
              <a:t>recognise and comment upon the relevance of key social divisions (including class, gender and race) for thinking about policing and police organisations with an awareness of issues of police governance and accountability, including the significance of human rights.</a:t>
            </a:r>
          </a:p>
        </p:txBody>
      </p:sp>
    </p:spTree>
    <p:extLst>
      <p:ext uri="{BB962C8B-B14F-4D97-AF65-F5344CB8AC3E}">
        <p14:creationId xmlns:p14="http://schemas.microsoft.com/office/powerpoint/2010/main" val="919148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FDDAB20-EBE1-41DE-A781-206307726A92}"/>
              </a:ext>
            </a:extLst>
          </p:cNvPr>
          <p:cNvSpPr>
            <a:spLocks noGrp="1"/>
          </p:cNvSpPr>
          <p:nvPr>
            <p:ph type="title"/>
          </p:nvPr>
        </p:nvSpPr>
        <p:spPr/>
        <p:txBody>
          <a:bodyPr/>
          <a:lstStyle/>
          <a:p>
            <a:r>
              <a:rPr lang="en-GB" dirty="0"/>
              <a:t>Module Content</a:t>
            </a:r>
          </a:p>
        </p:txBody>
      </p:sp>
      <p:sp>
        <p:nvSpPr>
          <p:cNvPr id="3" name="Content Placeholder 2">
            <a:extLst>
              <a:ext uri="{FF2B5EF4-FFF2-40B4-BE49-F238E27FC236}">
                <a16:creationId xmlns:a16="http://schemas.microsoft.com/office/drawing/2014/main" id="{2909D8B6-ED07-44C9-9F1B-75B1C301DC48}"/>
              </a:ext>
            </a:extLst>
          </p:cNvPr>
          <p:cNvSpPr>
            <a:spLocks noGrp="1"/>
          </p:cNvSpPr>
          <p:nvPr>
            <p:ph idx="1"/>
          </p:nvPr>
        </p:nvSpPr>
        <p:spPr>
          <a:xfrm>
            <a:off x="677334" y="1596045"/>
            <a:ext cx="8596668" cy="5011232"/>
          </a:xfrm>
        </p:spPr>
        <p:txBody>
          <a:bodyPr/>
          <a:lstStyle/>
          <a:p>
            <a:pPr lvl="0"/>
            <a:r>
              <a:rPr lang="en-US" sz="2000" b="1" dirty="0"/>
              <a:t>Policing foundations – role, purpose, goals and strategies</a:t>
            </a:r>
            <a:br>
              <a:rPr lang="en-US" sz="2000" b="1" dirty="0"/>
            </a:br>
            <a:endParaRPr lang="en-GB" sz="2000" b="1" dirty="0"/>
          </a:p>
          <a:p>
            <a:pPr lvl="0"/>
            <a:r>
              <a:rPr lang="en-US" sz="2000" b="1" dirty="0"/>
              <a:t>Policing history – early policing and development</a:t>
            </a:r>
          </a:p>
          <a:p>
            <a:pPr marL="0" lvl="0" indent="0">
              <a:buNone/>
            </a:pPr>
            <a:endParaRPr lang="en-US" sz="2000" b="1" dirty="0"/>
          </a:p>
          <a:p>
            <a:r>
              <a:rPr lang="en-US" sz="2000" b="1" dirty="0"/>
              <a:t>Police and society – impact, collaboration and change</a:t>
            </a:r>
            <a:br>
              <a:rPr lang="en-US" sz="2000" b="1" dirty="0"/>
            </a:br>
            <a:endParaRPr lang="en-GB" sz="2000" b="1" dirty="0"/>
          </a:p>
          <a:p>
            <a:pPr lvl="0"/>
            <a:r>
              <a:rPr lang="en-US" sz="2000" b="1" dirty="0"/>
              <a:t>Police strategies – developments, improvements and investigations</a:t>
            </a:r>
            <a:br>
              <a:rPr lang="en-US" sz="2000" b="1" dirty="0"/>
            </a:br>
            <a:endParaRPr lang="en-GB" sz="2000" b="1" dirty="0"/>
          </a:p>
          <a:p>
            <a:pPr lvl="0"/>
            <a:r>
              <a:rPr lang="en-US" sz="2000" b="1" dirty="0"/>
              <a:t>Police administration – </a:t>
            </a:r>
            <a:r>
              <a:rPr lang="en-GB" sz="2000" b="1" dirty="0"/>
              <a:t>Organisational</a:t>
            </a:r>
            <a:r>
              <a:rPr lang="en-US" sz="2000" b="1" dirty="0"/>
              <a:t> change</a:t>
            </a:r>
          </a:p>
          <a:p>
            <a:pPr marL="0" lvl="0" indent="0">
              <a:buNone/>
            </a:pPr>
            <a:endParaRPr lang="en-US" sz="2000" b="1" dirty="0"/>
          </a:p>
          <a:p>
            <a:pPr lvl="0"/>
            <a:r>
              <a:rPr lang="en-US" sz="2000" b="1" dirty="0"/>
              <a:t>Procedural Justice – social division/class/race/gender</a:t>
            </a:r>
            <a:br>
              <a:rPr lang="en-US" sz="2000" b="1" dirty="0"/>
            </a:br>
            <a:br>
              <a:rPr lang="en-US" sz="2000" b="1" dirty="0"/>
            </a:br>
            <a:endParaRPr lang="en-GB" sz="2000" b="1" dirty="0"/>
          </a:p>
          <a:p>
            <a:endParaRPr lang="en-GB" dirty="0"/>
          </a:p>
        </p:txBody>
      </p:sp>
    </p:spTree>
    <p:extLst>
      <p:ext uri="{BB962C8B-B14F-4D97-AF65-F5344CB8AC3E}">
        <p14:creationId xmlns:p14="http://schemas.microsoft.com/office/powerpoint/2010/main" val="1166164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68B09-BB51-42A9-81D3-38EC2BA84F20}"/>
              </a:ext>
            </a:extLst>
          </p:cNvPr>
          <p:cNvSpPr>
            <a:spLocks noGrp="1"/>
          </p:cNvSpPr>
          <p:nvPr>
            <p:ph type="title"/>
          </p:nvPr>
        </p:nvSpPr>
        <p:spPr>
          <a:xfrm>
            <a:off x="838200" y="365126"/>
            <a:ext cx="10515600" cy="655292"/>
          </a:xfrm>
        </p:spPr>
        <p:txBody>
          <a:bodyPr>
            <a:normAutofit/>
          </a:bodyPr>
          <a:lstStyle/>
          <a:p>
            <a:r>
              <a:rPr lang="en-GB" sz="2400" dirty="0"/>
              <a:t>Writing Details</a:t>
            </a:r>
          </a:p>
        </p:txBody>
      </p:sp>
      <p:sp>
        <p:nvSpPr>
          <p:cNvPr id="3" name="Content Placeholder 2">
            <a:extLst>
              <a:ext uri="{FF2B5EF4-FFF2-40B4-BE49-F238E27FC236}">
                <a16:creationId xmlns:a16="http://schemas.microsoft.com/office/drawing/2014/main" id="{11EAF618-B911-49D9-A362-B21F5DA5B7F3}"/>
              </a:ext>
            </a:extLst>
          </p:cNvPr>
          <p:cNvSpPr>
            <a:spLocks noGrp="1"/>
          </p:cNvSpPr>
          <p:nvPr>
            <p:ph idx="1"/>
          </p:nvPr>
        </p:nvSpPr>
        <p:spPr>
          <a:xfrm>
            <a:off x="838200" y="1020418"/>
            <a:ext cx="10515600" cy="5156545"/>
          </a:xfrm>
        </p:spPr>
        <p:txBody>
          <a:bodyPr>
            <a:normAutofit fontScale="70000" lnSpcReduction="20000"/>
          </a:bodyPr>
          <a:lstStyle/>
          <a:p>
            <a:pPr marL="0" indent="0">
              <a:buNone/>
            </a:pPr>
            <a:r>
              <a:rPr lang="en-GB" b="1" dirty="0"/>
              <a:t>Writing style:</a:t>
            </a:r>
            <a:r>
              <a:rPr lang="en-GB" dirty="0"/>
              <a:t> All writing should be academic in style, formal, focused, concise and subject specific.  You should write in the third person.  </a:t>
            </a:r>
          </a:p>
          <a:p>
            <a:r>
              <a:rPr lang="en-GB" b="1" i="1" dirty="0"/>
              <a:t>Presentation and IT skills:</a:t>
            </a:r>
          </a:p>
          <a:p>
            <a:pPr lvl="1"/>
            <a:r>
              <a:rPr lang="en-GB" b="1" i="1" dirty="0"/>
              <a:t>Front page with your details/ module code</a:t>
            </a:r>
          </a:p>
          <a:p>
            <a:pPr lvl="1"/>
            <a:r>
              <a:rPr lang="en-GB" b="1" i="1" dirty="0"/>
              <a:t>Check spelling / gramma</a:t>
            </a:r>
          </a:p>
          <a:p>
            <a:pPr lvl="1"/>
            <a:r>
              <a:rPr lang="en-GB" b="1" i="1" dirty="0"/>
              <a:t>Proof read work</a:t>
            </a:r>
          </a:p>
          <a:p>
            <a:pPr lvl="1"/>
            <a:r>
              <a:rPr lang="en-GB" b="1" i="1" dirty="0"/>
              <a:t>Arial 12 or Calibri 12, with 1.5 spacing.</a:t>
            </a:r>
          </a:p>
          <a:p>
            <a:pPr lvl="1"/>
            <a:r>
              <a:rPr lang="en-GB" b="1" i="1" dirty="0"/>
              <a:t>Use REFERENCING – specific to module, right amount of sources for your level, Harvard Referencing.</a:t>
            </a:r>
          </a:p>
          <a:p>
            <a:r>
              <a:rPr lang="en-GB" b="1" i="1" dirty="0"/>
              <a:t>Structure:</a:t>
            </a:r>
          </a:p>
          <a:p>
            <a:r>
              <a:rPr lang="en-GB" b="1" i="1" dirty="0"/>
              <a:t>Introduction: </a:t>
            </a:r>
            <a:r>
              <a:rPr lang="en-GB" i="1" dirty="0"/>
              <a:t>The introduction section should give a clear idea about the central issue of concern, and why it is worth examining/ investigating.</a:t>
            </a:r>
            <a:r>
              <a:rPr lang="en-GB" b="1" i="1" dirty="0"/>
              <a:t>  </a:t>
            </a:r>
            <a:r>
              <a:rPr lang="en-GB" i="1" dirty="0"/>
              <a:t>It should give the general background to the issue rather than the specific detail (which you will discuss in the main body).</a:t>
            </a:r>
            <a:r>
              <a:rPr lang="en-GB" b="1" i="1" dirty="0"/>
              <a:t>  </a:t>
            </a:r>
            <a:r>
              <a:rPr lang="en-GB" i="1" dirty="0"/>
              <a:t>If the research topic relates to an organisation, give some company details.</a:t>
            </a:r>
            <a:r>
              <a:rPr lang="en-GB" b="1" i="1" dirty="0"/>
              <a:t>  </a:t>
            </a:r>
            <a:r>
              <a:rPr lang="en-GB" i="1" dirty="0"/>
              <a:t>Outline the objectives of the report, what you will achieve - this serves as a 'route map' to let the reader know what to expect in the rest of the report.</a:t>
            </a:r>
            <a:endParaRPr lang="en-GB" dirty="0"/>
          </a:p>
          <a:p>
            <a:r>
              <a:rPr lang="en-GB" b="1" i="1" dirty="0"/>
              <a:t>Main body</a:t>
            </a:r>
            <a:r>
              <a:rPr lang="en-GB" i="1" dirty="0"/>
              <a:t>: This is where you discuss the main findings of your research (subject knowledge, analysis and where relevant, application). </a:t>
            </a:r>
            <a:endParaRPr lang="en-GB" dirty="0"/>
          </a:p>
          <a:p>
            <a:r>
              <a:rPr lang="en-GB" b="1" i="1" dirty="0"/>
              <a:t> </a:t>
            </a:r>
            <a:endParaRPr lang="en-GB" dirty="0"/>
          </a:p>
          <a:p>
            <a:r>
              <a:rPr lang="en-GB" b="1" i="1" dirty="0"/>
              <a:t>Conclusion: </a:t>
            </a:r>
            <a:r>
              <a:rPr lang="en-GB" i="1" dirty="0"/>
              <a:t>In this section you should draw together the themes you have previously discussed (synthesis).  Try not to just re-hash the discussion from the main body; ask yourself questions such as </a:t>
            </a:r>
            <a:r>
              <a:rPr lang="en-GB" dirty="0"/>
              <a:t>'so what</a:t>
            </a:r>
            <a:r>
              <a:rPr lang="en-GB" i="1" dirty="0"/>
              <a:t>?', </a:t>
            </a:r>
            <a:r>
              <a:rPr lang="en-GB" dirty="0"/>
              <a:t>'what does this mean</a:t>
            </a:r>
            <a:r>
              <a:rPr lang="en-GB" i="1" dirty="0"/>
              <a:t>?', </a:t>
            </a:r>
            <a:r>
              <a:rPr lang="en-GB" dirty="0"/>
              <a:t>'what are the implications for the organisation, its stakeholders,…industry…the future…etc.?</a:t>
            </a:r>
            <a:r>
              <a:rPr lang="en-GB" i="1" dirty="0"/>
              <a:t>'  Ensure you have addressed the objectives you laid out in the introduction section.</a:t>
            </a:r>
            <a:endParaRPr lang="en-GB" dirty="0"/>
          </a:p>
          <a:p>
            <a:r>
              <a:rPr lang="en-GB" b="1" i="1" dirty="0"/>
              <a:t>References:  </a:t>
            </a:r>
            <a:r>
              <a:rPr lang="en-GB" i="1" dirty="0"/>
              <a:t>Alphabetical list of authors and their work cited in the report.  Use the Harvard system of referencing. Electronic referencing tools are not permitted.</a:t>
            </a:r>
            <a:endParaRPr lang="en-GB" dirty="0"/>
          </a:p>
          <a:p>
            <a:endParaRPr lang="en-GB" dirty="0"/>
          </a:p>
        </p:txBody>
      </p:sp>
    </p:spTree>
    <p:extLst>
      <p:ext uri="{BB962C8B-B14F-4D97-AF65-F5344CB8AC3E}">
        <p14:creationId xmlns:p14="http://schemas.microsoft.com/office/powerpoint/2010/main" val="3230532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 </a:t>
            </a:r>
          </a:p>
        </p:txBody>
      </p:sp>
      <p:sp>
        <p:nvSpPr>
          <p:cNvPr id="3" name="Content Placeholder 2"/>
          <p:cNvSpPr>
            <a:spLocks noGrp="1"/>
          </p:cNvSpPr>
          <p:nvPr>
            <p:ph idx="1"/>
          </p:nvPr>
        </p:nvSpPr>
        <p:spPr>
          <a:xfrm>
            <a:off x="677334" y="1930400"/>
            <a:ext cx="8596668" cy="4927599"/>
          </a:xfrm>
        </p:spPr>
        <p:txBody>
          <a:bodyPr>
            <a:normAutofit/>
          </a:bodyPr>
          <a:lstStyle/>
          <a:p>
            <a:r>
              <a:rPr lang="en-GB" sz="2400" dirty="0"/>
              <a:t>Books:</a:t>
            </a:r>
          </a:p>
          <a:p>
            <a:pPr marL="0" indent="0">
              <a:buNone/>
            </a:pPr>
            <a:r>
              <a:rPr lang="en-GB" altLang="en-US" dirty="0"/>
              <a:t>Author(s) of a book, initials (Year of publication), </a:t>
            </a:r>
            <a:r>
              <a:rPr lang="en-GB" altLang="en-US" u="sng" dirty="0"/>
              <a:t>Title of book: and sub-title if there is one</a:t>
            </a:r>
            <a:r>
              <a:rPr lang="en-GB" altLang="en-US" dirty="0"/>
              <a:t> (emphasised), Edition (if not the first), Place of publication: Publisher.</a:t>
            </a:r>
          </a:p>
          <a:p>
            <a:pPr marL="0" indent="0">
              <a:buNone/>
            </a:pPr>
            <a:r>
              <a:rPr lang="en-GB" sz="2400" dirty="0"/>
              <a:t>Journals:</a:t>
            </a:r>
          </a:p>
          <a:p>
            <a:pPr marL="0" indent="0">
              <a:buNone/>
            </a:pPr>
            <a:r>
              <a:rPr lang="en-GB" altLang="en-US" dirty="0"/>
              <a:t>Author(s) of article (surname and initials), (Date of Publication),  Title of article, </a:t>
            </a:r>
            <a:r>
              <a:rPr lang="en-GB" altLang="en-US" u="sng" dirty="0"/>
              <a:t>Title of Journal</a:t>
            </a:r>
            <a:r>
              <a:rPr lang="en-GB" altLang="en-US" dirty="0"/>
              <a:t> (emphasised), Volume number (and issue number if there is one), Pages covered by article.</a:t>
            </a:r>
          </a:p>
          <a:p>
            <a:r>
              <a:rPr lang="en-GB" sz="2400" dirty="0"/>
              <a:t>Websites:</a:t>
            </a:r>
          </a:p>
          <a:p>
            <a:pPr marL="0" indent="0">
              <a:buNone/>
            </a:pPr>
            <a:r>
              <a:rPr lang="en-GB" altLang="en-US" dirty="0"/>
              <a:t>Surname, initial(s) (year) Title of article, (online) Available at </a:t>
            </a:r>
            <a:r>
              <a:rPr lang="en-GB" altLang="en-US" u="sng" dirty="0"/>
              <a:t>URL (emphasised)</a:t>
            </a:r>
            <a:r>
              <a:rPr lang="en-GB" altLang="en-US" dirty="0"/>
              <a:t>,  (Date of access).</a:t>
            </a:r>
            <a:endParaRPr lang="en-US" altLang="en-US" dirty="0"/>
          </a:p>
          <a:p>
            <a:pPr marL="0" indent="0">
              <a:buNone/>
            </a:pPr>
            <a:endParaRPr lang="en-GB" sz="2000" dirty="0"/>
          </a:p>
          <a:p>
            <a:endParaRPr lang="en-GB" dirty="0"/>
          </a:p>
        </p:txBody>
      </p:sp>
    </p:spTree>
    <p:extLst>
      <p:ext uri="{BB962C8B-B14F-4D97-AF65-F5344CB8AC3E}">
        <p14:creationId xmlns:p14="http://schemas.microsoft.com/office/powerpoint/2010/main" val="340924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B821D-F231-476D-A18D-8ADDE160E79F}"/>
              </a:ext>
            </a:extLst>
          </p:cNvPr>
          <p:cNvSpPr>
            <a:spLocks noGrp="1"/>
          </p:cNvSpPr>
          <p:nvPr>
            <p:ph type="title"/>
          </p:nvPr>
        </p:nvSpPr>
        <p:spPr/>
        <p:txBody>
          <a:bodyPr/>
          <a:lstStyle/>
          <a:p>
            <a:r>
              <a:rPr lang="en-GB" dirty="0"/>
              <a:t>Module Assessment</a:t>
            </a:r>
          </a:p>
        </p:txBody>
      </p:sp>
      <p:sp>
        <p:nvSpPr>
          <p:cNvPr id="3" name="Text Placeholder 2">
            <a:extLst>
              <a:ext uri="{FF2B5EF4-FFF2-40B4-BE49-F238E27FC236}">
                <a16:creationId xmlns:a16="http://schemas.microsoft.com/office/drawing/2014/main" id="{8888123F-0786-42F2-93AC-FD4539326320}"/>
              </a:ext>
            </a:extLst>
          </p:cNvPr>
          <p:cNvSpPr>
            <a:spLocks noGrp="1"/>
          </p:cNvSpPr>
          <p:nvPr>
            <p:ph type="body" idx="1"/>
          </p:nvPr>
        </p:nvSpPr>
        <p:spPr>
          <a:xfrm>
            <a:off x="677334" y="1420836"/>
            <a:ext cx="8917142" cy="609651"/>
          </a:xfrm>
        </p:spPr>
        <p:txBody>
          <a:bodyPr/>
          <a:lstStyle/>
          <a:p>
            <a:r>
              <a:rPr lang="en-GB" dirty="0"/>
              <a:t>Assignment 1	- Submission date: 4</a:t>
            </a:r>
            <a:r>
              <a:rPr lang="en-GB" baseline="30000" dirty="0"/>
              <a:t>th</a:t>
            </a:r>
            <a:r>
              <a:rPr lang="en-GB" dirty="0"/>
              <a:t> March 2022 by 23:59 hrs. </a:t>
            </a:r>
          </a:p>
        </p:txBody>
      </p:sp>
      <p:sp>
        <p:nvSpPr>
          <p:cNvPr id="4" name="Content Placeholder 3">
            <a:extLst>
              <a:ext uri="{FF2B5EF4-FFF2-40B4-BE49-F238E27FC236}">
                <a16:creationId xmlns:a16="http://schemas.microsoft.com/office/drawing/2014/main" id="{26C23245-B4CC-4DDE-B32C-2953B83663F5}"/>
              </a:ext>
            </a:extLst>
          </p:cNvPr>
          <p:cNvSpPr>
            <a:spLocks noGrp="1"/>
          </p:cNvSpPr>
          <p:nvPr>
            <p:ph sz="half" idx="2"/>
          </p:nvPr>
        </p:nvSpPr>
        <p:spPr>
          <a:xfrm>
            <a:off x="677334" y="2130575"/>
            <a:ext cx="8917142" cy="3899164"/>
          </a:xfrm>
        </p:spPr>
        <p:txBody>
          <a:bodyPr>
            <a:normAutofit/>
          </a:bodyPr>
          <a:lstStyle/>
          <a:p>
            <a:r>
              <a:rPr lang="en-US" dirty="0">
                <a:latin typeface="+mj-lt"/>
              </a:rPr>
              <a:t>Coursework: 2500 word essay</a:t>
            </a:r>
            <a:endParaRPr lang="en-GB" dirty="0">
              <a:latin typeface="+mj-lt"/>
            </a:endParaRPr>
          </a:p>
          <a:p>
            <a:pPr hangingPunct="0"/>
            <a:r>
              <a:rPr lang="en-GB" dirty="0">
                <a:latin typeface="+mj-lt"/>
              </a:rPr>
              <a:t>Students are required to write an essay </a:t>
            </a:r>
            <a:r>
              <a:rPr lang="en-GB" sz="1800" dirty="0">
                <a:effectLst/>
                <a:latin typeface="+mj-lt"/>
                <a:ea typeface="Times New Roman" panose="02020603050405020304" pitchFamily="18" charset="0"/>
              </a:rPr>
              <a:t>referring to social divisions such as class, race and gender within your answer. </a:t>
            </a:r>
          </a:p>
          <a:p>
            <a:pPr fontAlgn="base" hangingPunct="0"/>
            <a:r>
              <a:rPr lang="en-GB" dirty="0">
                <a:latin typeface="+mj-lt"/>
              </a:rPr>
              <a:t>The title for the essay is: </a:t>
            </a:r>
          </a:p>
          <a:p>
            <a:pPr marL="0" indent="0" fontAlgn="base" hangingPunct="0">
              <a:buNone/>
            </a:pPr>
            <a:endParaRPr lang="en-GB" dirty="0">
              <a:latin typeface="+mj-lt"/>
            </a:endParaRPr>
          </a:p>
          <a:p>
            <a:pPr algn="ctr"/>
            <a:r>
              <a:rPr lang="en-GB" sz="1800" b="1" i="1" dirty="0">
                <a:effectLst/>
                <a:latin typeface="+mj-lt"/>
                <a:ea typeface="Times New Roman" panose="02020603050405020304" pitchFamily="18" charset="0"/>
              </a:rPr>
              <a:t>"Procedural justice is vitally important in the relationship between the police and the public and is a contributor to the public's perception of the police as a legitimate or illegitimate source of authority" (Charman, 2017). Discuss.</a:t>
            </a:r>
          </a:p>
          <a:p>
            <a:pPr marL="0" indent="0" algn="ctr">
              <a:buNone/>
            </a:pPr>
            <a:r>
              <a:rPr lang="en-GB" sz="1800" b="1" dirty="0">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5" name="Text Placeholder 4">
            <a:extLst>
              <a:ext uri="{FF2B5EF4-FFF2-40B4-BE49-F238E27FC236}">
                <a16:creationId xmlns:a16="http://schemas.microsoft.com/office/drawing/2014/main" id="{A295CAD7-49A7-4A14-8D9A-30E1CA1A49BF}"/>
              </a:ext>
            </a:extLst>
          </p:cNvPr>
          <p:cNvSpPr>
            <a:spLocks noGrp="1"/>
          </p:cNvSpPr>
          <p:nvPr>
            <p:ph type="body" sz="quarter" idx="3"/>
          </p:nvPr>
        </p:nvSpPr>
        <p:spPr>
          <a:xfrm>
            <a:off x="677333" y="6320394"/>
            <a:ext cx="8596670" cy="313163"/>
          </a:xfrm>
        </p:spPr>
        <p:txBody>
          <a:bodyPr/>
          <a:lstStyle/>
          <a:p>
            <a:endParaRPr lang="en-GB" dirty="0"/>
          </a:p>
        </p:txBody>
      </p:sp>
      <p:sp>
        <p:nvSpPr>
          <p:cNvPr id="6" name="Content Placeholder 5">
            <a:extLst>
              <a:ext uri="{FF2B5EF4-FFF2-40B4-BE49-F238E27FC236}">
                <a16:creationId xmlns:a16="http://schemas.microsoft.com/office/drawing/2014/main" id="{2D77234E-97E6-4B61-A4D4-97CE8CAF959E}"/>
              </a:ext>
            </a:extLst>
          </p:cNvPr>
          <p:cNvSpPr>
            <a:spLocks noGrp="1"/>
          </p:cNvSpPr>
          <p:nvPr>
            <p:ph sz="quarter" idx="4"/>
          </p:nvPr>
        </p:nvSpPr>
        <p:spPr>
          <a:xfrm>
            <a:off x="677334" y="6320395"/>
            <a:ext cx="8596668" cy="313163"/>
          </a:xfrm>
        </p:spPr>
        <p:txBody>
          <a:bodyPr>
            <a:noAutofit/>
          </a:bodyPr>
          <a:lstStyle/>
          <a:p>
            <a:pPr marL="0" indent="0">
              <a:buNone/>
            </a:pPr>
            <a:endParaRPr lang="en-GB" b="1" dirty="0"/>
          </a:p>
        </p:txBody>
      </p:sp>
    </p:spTree>
    <p:extLst>
      <p:ext uri="{BB962C8B-B14F-4D97-AF65-F5344CB8AC3E}">
        <p14:creationId xmlns:p14="http://schemas.microsoft.com/office/powerpoint/2010/main" val="3362329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5A39C-34B4-49EA-AD35-B511F71AF7A1}"/>
              </a:ext>
            </a:extLst>
          </p:cNvPr>
          <p:cNvSpPr>
            <a:spLocks noGrp="1"/>
          </p:cNvSpPr>
          <p:nvPr>
            <p:ph type="title"/>
          </p:nvPr>
        </p:nvSpPr>
        <p:spPr>
          <a:xfrm>
            <a:off x="677334" y="609600"/>
            <a:ext cx="8596668" cy="576262"/>
          </a:xfrm>
        </p:spPr>
        <p:txBody>
          <a:bodyPr>
            <a:normAutofit fontScale="90000"/>
          </a:bodyPr>
          <a:lstStyle/>
          <a:p>
            <a:r>
              <a:rPr lang="en-GB" dirty="0"/>
              <a:t>Bad V’s Good</a:t>
            </a:r>
          </a:p>
        </p:txBody>
      </p:sp>
      <p:sp>
        <p:nvSpPr>
          <p:cNvPr id="3" name="Text Placeholder 2">
            <a:extLst>
              <a:ext uri="{FF2B5EF4-FFF2-40B4-BE49-F238E27FC236}">
                <a16:creationId xmlns:a16="http://schemas.microsoft.com/office/drawing/2014/main" id="{1E5119A0-20D6-4081-A408-B43A183B07CF}"/>
              </a:ext>
            </a:extLst>
          </p:cNvPr>
          <p:cNvSpPr>
            <a:spLocks noGrp="1"/>
          </p:cNvSpPr>
          <p:nvPr>
            <p:ph type="body" idx="1"/>
          </p:nvPr>
        </p:nvSpPr>
        <p:spPr>
          <a:xfrm>
            <a:off x="675745" y="1507067"/>
            <a:ext cx="4185623" cy="653916"/>
          </a:xfrm>
        </p:spPr>
        <p:txBody>
          <a:bodyPr/>
          <a:lstStyle/>
          <a:p>
            <a:r>
              <a:rPr lang="en-GB" b="0" i="0" dirty="0">
                <a:solidFill>
                  <a:srgbClr val="000000"/>
                </a:solidFill>
                <a:effectLst/>
                <a:latin typeface="Libre Baskerville"/>
              </a:rPr>
              <a:t>ACAB</a:t>
            </a:r>
            <a:endParaRPr lang="en-GB" dirty="0"/>
          </a:p>
        </p:txBody>
      </p:sp>
      <p:sp>
        <p:nvSpPr>
          <p:cNvPr id="4" name="Content Placeholder 3">
            <a:extLst>
              <a:ext uri="{FF2B5EF4-FFF2-40B4-BE49-F238E27FC236}">
                <a16:creationId xmlns:a16="http://schemas.microsoft.com/office/drawing/2014/main" id="{B9593E0E-72F9-4614-8181-8E42E1CADBC7}"/>
              </a:ext>
            </a:extLst>
          </p:cNvPr>
          <p:cNvSpPr>
            <a:spLocks noGrp="1"/>
          </p:cNvSpPr>
          <p:nvPr>
            <p:ph sz="half" idx="2"/>
          </p:nvPr>
        </p:nvSpPr>
        <p:spPr>
          <a:xfrm>
            <a:off x="675745" y="2160983"/>
            <a:ext cx="4185623" cy="3880379"/>
          </a:xfrm>
        </p:spPr>
        <p:txBody>
          <a:bodyPr>
            <a:normAutofit fontScale="92500" lnSpcReduction="10000"/>
          </a:bodyPr>
          <a:lstStyle/>
          <a:p>
            <a:r>
              <a:rPr lang="en-GB" b="0" i="0" dirty="0">
                <a:solidFill>
                  <a:srgbClr val="000000"/>
                </a:solidFill>
                <a:effectLst/>
                <a:latin typeface="Libre Baskerville"/>
              </a:rPr>
              <a:t>“all cops are </a:t>
            </a:r>
            <a:r>
              <a:rPr lang="en-GB" b="0" i="0" dirty="0" err="1">
                <a:solidFill>
                  <a:srgbClr val="000000"/>
                </a:solidFill>
                <a:effectLst/>
                <a:latin typeface="Libre Baskerville"/>
              </a:rPr>
              <a:t>ba</a:t>
            </a:r>
            <a:r>
              <a:rPr lang="en-GB" b="0" i="0" dirty="0">
                <a:solidFill>
                  <a:srgbClr val="000000"/>
                </a:solidFill>
                <a:effectLst/>
                <a:latin typeface="Libre Baskerville"/>
              </a:rPr>
              <a:t>%&amp;*£ds”</a:t>
            </a:r>
          </a:p>
          <a:p>
            <a:r>
              <a:rPr lang="en-GB" dirty="0">
                <a:solidFill>
                  <a:srgbClr val="000000"/>
                </a:solidFill>
                <a:latin typeface="Libre Baskerville"/>
              </a:rPr>
              <a:t>Sarah Everade </a:t>
            </a:r>
          </a:p>
          <a:p>
            <a:r>
              <a:rPr lang="en-GB" dirty="0">
                <a:solidFill>
                  <a:srgbClr val="000000"/>
                </a:solidFill>
                <a:latin typeface="Libre Baskerville"/>
              </a:rPr>
              <a:t>Vigils – police clashes</a:t>
            </a:r>
          </a:p>
          <a:p>
            <a:r>
              <a:rPr lang="en-GB" dirty="0" err="1">
                <a:solidFill>
                  <a:srgbClr val="000000"/>
                </a:solidFill>
                <a:latin typeface="Libre Baskerville"/>
              </a:rPr>
              <a:t>Plebgate</a:t>
            </a:r>
            <a:r>
              <a:rPr lang="en-GB" dirty="0">
                <a:solidFill>
                  <a:srgbClr val="000000"/>
                </a:solidFill>
                <a:latin typeface="Libre Baskerville"/>
              </a:rPr>
              <a:t> Row 2012</a:t>
            </a:r>
          </a:p>
          <a:p>
            <a:r>
              <a:rPr lang="en-GB" dirty="0">
                <a:solidFill>
                  <a:srgbClr val="000000"/>
                </a:solidFill>
                <a:latin typeface="Libre Baskerville"/>
              </a:rPr>
              <a:t>George Floyd 2020</a:t>
            </a:r>
          </a:p>
          <a:p>
            <a:r>
              <a:rPr lang="en-GB" dirty="0">
                <a:solidFill>
                  <a:srgbClr val="000000"/>
                </a:solidFill>
                <a:latin typeface="Libre Baskerville"/>
              </a:rPr>
              <a:t>Covid  - Coronavirus Act 2020</a:t>
            </a:r>
          </a:p>
          <a:p>
            <a:r>
              <a:rPr lang="en-GB" dirty="0">
                <a:solidFill>
                  <a:srgbClr val="000000"/>
                </a:solidFill>
                <a:latin typeface="Libre Baskerville"/>
              </a:rPr>
              <a:t>Covid SWP – D&amp;D police officer Feb 21</a:t>
            </a:r>
          </a:p>
          <a:p>
            <a:r>
              <a:rPr lang="en-GB" b="0" i="0" dirty="0">
                <a:solidFill>
                  <a:srgbClr val="151824"/>
                </a:solidFill>
                <a:effectLst/>
                <a:latin typeface="reem"/>
              </a:rPr>
              <a:t>Police officer fired after sending explicit videos to potential witness 2019</a:t>
            </a:r>
            <a:endParaRPr lang="en-GB" dirty="0">
              <a:solidFill>
                <a:srgbClr val="000000"/>
              </a:solidFill>
              <a:latin typeface="Libre Baskerville"/>
            </a:endParaRPr>
          </a:p>
          <a:p>
            <a:r>
              <a:rPr lang="en-GB" dirty="0">
                <a:solidFill>
                  <a:srgbClr val="000000"/>
                </a:solidFill>
                <a:latin typeface="Libre Baskerville"/>
              </a:rPr>
              <a:t>Strikes</a:t>
            </a:r>
          </a:p>
          <a:p>
            <a:r>
              <a:rPr lang="en-GB" dirty="0">
                <a:solidFill>
                  <a:srgbClr val="000000"/>
                </a:solidFill>
                <a:latin typeface="Libre Baskerville"/>
              </a:rPr>
              <a:t>Uni Lecturer mocked under arrest </a:t>
            </a:r>
          </a:p>
          <a:p>
            <a:endParaRPr lang="en-GB" dirty="0">
              <a:solidFill>
                <a:srgbClr val="000000"/>
              </a:solidFill>
              <a:latin typeface="Libre Baskerville"/>
            </a:endParaRPr>
          </a:p>
        </p:txBody>
      </p:sp>
      <p:sp>
        <p:nvSpPr>
          <p:cNvPr id="5" name="Text Placeholder 4">
            <a:extLst>
              <a:ext uri="{FF2B5EF4-FFF2-40B4-BE49-F238E27FC236}">
                <a16:creationId xmlns:a16="http://schemas.microsoft.com/office/drawing/2014/main" id="{902A78D3-215B-4C53-80DF-E8A579957A85}"/>
              </a:ext>
            </a:extLst>
          </p:cNvPr>
          <p:cNvSpPr>
            <a:spLocks noGrp="1"/>
          </p:cNvSpPr>
          <p:nvPr>
            <p:ph type="body" sz="quarter" idx="3"/>
          </p:nvPr>
        </p:nvSpPr>
        <p:spPr>
          <a:xfrm>
            <a:off x="5088383" y="1507067"/>
            <a:ext cx="4185618" cy="653916"/>
          </a:xfrm>
        </p:spPr>
        <p:txBody>
          <a:bodyPr/>
          <a:lstStyle/>
          <a:p>
            <a:r>
              <a:rPr lang="en-GB" dirty="0"/>
              <a:t>Good</a:t>
            </a:r>
          </a:p>
        </p:txBody>
      </p:sp>
      <p:sp>
        <p:nvSpPr>
          <p:cNvPr id="6" name="Content Placeholder 5">
            <a:extLst>
              <a:ext uri="{FF2B5EF4-FFF2-40B4-BE49-F238E27FC236}">
                <a16:creationId xmlns:a16="http://schemas.microsoft.com/office/drawing/2014/main" id="{BA8B0A38-4E1E-4273-9D07-B59E07278460}"/>
              </a:ext>
            </a:extLst>
          </p:cNvPr>
          <p:cNvSpPr>
            <a:spLocks noGrp="1"/>
          </p:cNvSpPr>
          <p:nvPr>
            <p:ph sz="quarter" idx="4"/>
          </p:nvPr>
        </p:nvSpPr>
        <p:spPr>
          <a:xfrm>
            <a:off x="5088384" y="2336800"/>
            <a:ext cx="4185617" cy="3704563"/>
          </a:xfrm>
        </p:spPr>
        <p:txBody>
          <a:bodyPr>
            <a:normAutofit fontScale="92500" lnSpcReduction="10000"/>
          </a:bodyPr>
          <a:lstStyle/>
          <a:p>
            <a:r>
              <a:rPr lang="en-GB" dirty="0"/>
              <a:t>Met Police Investigation into 10 Downing Street Parties</a:t>
            </a:r>
          </a:p>
          <a:p>
            <a:r>
              <a:rPr lang="en-GB" dirty="0"/>
              <a:t>Public Hero Awards </a:t>
            </a:r>
          </a:p>
          <a:p>
            <a:r>
              <a:rPr lang="en-GB" dirty="0"/>
              <a:t>PCSO</a:t>
            </a:r>
          </a:p>
          <a:p>
            <a:r>
              <a:rPr lang="en-GB" dirty="0"/>
              <a:t>Special Constabulary </a:t>
            </a:r>
          </a:p>
          <a:p>
            <a:r>
              <a:rPr lang="en-GB" dirty="0"/>
              <a:t>Youth Officers </a:t>
            </a:r>
          </a:p>
          <a:p>
            <a:r>
              <a:rPr lang="en-GB" dirty="0"/>
              <a:t>British Transport Police – ‘Good to Talk’ with Samaritans </a:t>
            </a:r>
          </a:p>
        </p:txBody>
      </p:sp>
      <p:sp>
        <p:nvSpPr>
          <p:cNvPr id="7" name="Slide Number Placeholder 6">
            <a:extLst>
              <a:ext uri="{FF2B5EF4-FFF2-40B4-BE49-F238E27FC236}">
                <a16:creationId xmlns:a16="http://schemas.microsoft.com/office/drawing/2014/main" id="{8C3A14F4-EA02-4388-A697-E23BF01F8420}"/>
              </a:ext>
            </a:extLst>
          </p:cNvPr>
          <p:cNvSpPr>
            <a:spLocks noGrp="1"/>
          </p:cNvSpPr>
          <p:nvPr>
            <p:ph type="sldNum" sz="quarter" idx="12"/>
          </p:nvPr>
        </p:nvSpPr>
        <p:spPr/>
        <p:txBody>
          <a:bodyPr/>
          <a:lstStyle/>
          <a:p>
            <a:fld id="{5DFEDB64-84C3-4240-BCBA-134AE1D9082C}" type="slidenum">
              <a:rPr lang="en-GB" smtClean="0"/>
              <a:t>8</a:t>
            </a:fld>
            <a:endParaRPr lang="en-GB"/>
          </a:p>
        </p:txBody>
      </p:sp>
    </p:spTree>
    <p:extLst>
      <p:ext uri="{BB962C8B-B14F-4D97-AF65-F5344CB8AC3E}">
        <p14:creationId xmlns:p14="http://schemas.microsoft.com/office/powerpoint/2010/main" val="862737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538C1-79F7-48D8-AC75-0769FB9B371F}"/>
              </a:ext>
            </a:extLst>
          </p:cNvPr>
          <p:cNvSpPr>
            <a:spLocks noGrp="1"/>
          </p:cNvSpPr>
          <p:nvPr>
            <p:ph type="title"/>
          </p:nvPr>
        </p:nvSpPr>
        <p:spPr/>
        <p:txBody>
          <a:bodyPr>
            <a:normAutofit fontScale="90000"/>
          </a:bodyPr>
          <a:lstStyle/>
          <a:p>
            <a:r>
              <a:rPr lang="en-GB" dirty="0"/>
              <a:t>Assignment 2 – Submission date: 6</a:t>
            </a:r>
            <a:r>
              <a:rPr lang="en-GB" baseline="30000" dirty="0"/>
              <a:t>th</a:t>
            </a:r>
            <a:r>
              <a:rPr lang="en-GB" dirty="0"/>
              <a:t> May 2022 by 23:59 hrs. </a:t>
            </a:r>
            <a:br>
              <a:rPr lang="en-GB" dirty="0"/>
            </a:br>
            <a:endParaRPr lang="en-GB" dirty="0"/>
          </a:p>
        </p:txBody>
      </p:sp>
      <p:sp>
        <p:nvSpPr>
          <p:cNvPr id="3" name="Content Placeholder 2">
            <a:extLst>
              <a:ext uri="{FF2B5EF4-FFF2-40B4-BE49-F238E27FC236}">
                <a16:creationId xmlns:a16="http://schemas.microsoft.com/office/drawing/2014/main" id="{9DD33454-1D8C-464A-98C7-F2CE84A558B7}"/>
              </a:ext>
            </a:extLst>
          </p:cNvPr>
          <p:cNvSpPr>
            <a:spLocks noGrp="1"/>
          </p:cNvSpPr>
          <p:nvPr>
            <p:ph idx="1"/>
          </p:nvPr>
        </p:nvSpPr>
        <p:spPr>
          <a:xfrm>
            <a:off x="677334" y="1930400"/>
            <a:ext cx="8596668" cy="4317999"/>
          </a:xfrm>
        </p:spPr>
        <p:txBody>
          <a:bodyPr>
            <a:normAutofit fontScale="92500" lnSpcReduction="20000"/>
          </a:bodyPr>
          <a:lstStyle/>
          <a:p>
            <a:r>
              <a:rPr lang="en-US" b="1" dirty="0"/>
              <a:t>Coursework: 15 minute presentation plus 1000 word supporting paper:</a:t>
            </a:r>
            <a:endParaRPr lang="en-GB" dirty="0"/>
          </a:p>
          <a:p>
            <a:pPr algn="just"/>
            <a:r>
              <a:rPr lang="en-GB" sz="1800" b="1" dirty="0">
                <a:effectLst/>
                <a:latin typeface="Arial" panose="020B0604020202020204" pitchFamily="34" charset="0"/>
                <a:ea typeface="Times New Roman" panose="02020603050405020304" pitchFamily="18" charset="0"/>
              </a:rPr>
              <a:t>Critically discuss key contemporary challenges faced by the police in England and Wales.</a:t>
            </a:r>
            <a:endParaRPr lang="en-GB" sz="1800" dirty="0">
              <a:effectLst/>
              <a:latin typeface="Times New Roman" panose="02020603050405020304" pitchFamily="18" charset="0"/>
              <a:ea typeface="Times New Roman" panose="02020603050405020304" pitchFamily="18" charset="0"/>
            </a:endParaRPr>
          </a:p>
          <a:p>
            <a:pPr marL="0" indent="0" algn="just">
              <a:buNone/>
            </a:pPr>
            <a:endParaRPr lang="en-GB" sz="1800" dirty="0">
              <a:effectLst/>
              <a:latin typeface="Times New Roman" panose="02020603050405020304" pitchFamily="18" charset="0"/>
              <a:ea typeface="Times New Roman" panose="02020603050405020304" pitchFamily="18" charset="0"/>
            </a:endParaRPr>
          </a:p>
          <a:p>
            <a:pPr algn="just"/>
            <a:r>
              <a:rPr lang="en-GB" sz="1800" b="1" dirty="0">
                <a:effectLst/>
                <a:latin typeface="Arial" panose="020B0604020202020204" pitchFamily="34" charset="0"/>
                <a:ea typeface="Times New Roman" panose="02020603050405020304" pitchFamily="18" charset="0"/>
              </a:rPr>
              <a:t>You may wish to include topics such as: maintaining public confidence, police use of force, policing and the media to name a few. </a:t>
            </a:r>
            <a:endParaRPr lang="en-GB" sz="1800" dirty="0">
              <a:effectLst/>
              <a:latin typeface="Times New Roman" panose="02020603050405020304" pitchFamily="18" charset="0"/>
              <a:ea typeface="Times New Roman" panose="02020603050405020304" pitchFamily="18" charset="0"/>
            </a:endParaRPr>
          </a:p>
          <a:p>
            <a:pPr marL="0" indent="0" hangingPunct="0">
              <a:buNone/>
            </a:pPr>
            <a:endParaRPr lang="en-GB" dirty="0"/>
          </a:p>
          <a:p>
            <a:pPr hangingPunct="0"/>
            <a:r>
              <a:rPr lang="en-GB" sz="1600" dirty="0"/>
              <a:t>Accountability</a:t>
            </a:r>
          </a:p>
          <a:p>
            <a:pPr hangingPunct="0"/>
            <a:r>
              <a:rPr lang="en-GB" sz="1600" dirty="0"/>
              <a:t>Stop &amp; Search</a:t>
            </a:r>
          </a:p>
          <a:p>
            <a:pPr hangingPunct="0"/>
            <a:r>
              <a:rPr lang="en-GB" sz="1600" dirty="0"/>
              <a:t>Ethics of the police service</a:t>
            </a:r>
          </a:p>
          <a:p>
            <a:pPr hangingPunct="0"/>
            <a:r>
              <a:rPr lang="en-GB" sz="1600" dirty="0"/>
              <a:t>Social inequalities and policing</a:t>
            </a:r>
          </a:p>
          <a:p>
            <a:pPr hangingPunct="0"/>
            <a:r>
              <a:rPr lang="en-GB" sz="1600" dirty="0"/>
              <a:t>Race &amp; Inequality – Black Lives Matter/Stephen Lawrence enquiry</a:t>
            </a:r>
          </a:p>
          <a:p>
            <a:pPr hangingPunct="0"/>
            <a:r>
              <a:rPr lang="en-GB" sz="1600" dirty="0"/>
              <a:t>Public confidence</a:t>
            </a:r>
          </a:p>
          <a:p>
            <a:pPr hangingPunct="0"/>
            <a:r>
              <a:rPr lang="en-GB" sz="1600" dirty="0"/>
              <a:t>Society’s perception of the police – Sarah Evered/Dr. Duff. </a:t>
            </a:r>
            <a:endParaRPr lang="en-GB" sz="1600" b="1" dirty="0"/>
          </a:p>
          <a:p>
            <a:endParaRPr lang="en-GB" dirty="0"/>
          </a:p>
        </p:txBody>
      </p:sp>
      <p:sp>
        <p:nvSpPr>
          <p:cNvPr id="4" name="Slide Number Placeholder 3">
            <a:extLst>
              <a:ext uri="{FF2B5EF4-FFF2-40B4-BE49-F238E27FC236}">
                <a16:creationId xmlns:a16="http://schemas.microsoft.com/office/drawing/2014/main" id="{0E4248D3-A795-4896-BF92-14829A778089}"/>
              </a:ext>
            </a:extLst>
          </p:cNvPr>
          <p:cNvSpPr>
            <a:spLocks noGrp="1"/>
          </p:cNvSpPr>
          <p:nvPr>
            <p:ph type="sldNum" sz="quarter" idx="12"/>
          </p:nvPr>
        </p:nvSpPr>
        <p:spPr/>
        <p:txBody>
          <a:bodyPr/>
          <a:lstStyle/>
          <a:p>
            <a:fld id="{5DFEDB64-84C3-4240-BCBA-134AE1D9082C}" type="slidenum">
              <a:rPr lang="en-GB" smtClean="0"/>
              <a:t>9</a:t>
            </a:fld>
            <a:endParaRPr lang="en-GB"/>
          </a:p>
        </p:txBody>
      </p:sp>
    </p:spTree>
    <p:extLst>
      <p:ext uri="{BB962C8B-B14F-4D97-AF65-F5344CB8AC3E}">
        <p14:creationId xmlns:p14="http://schemas.microsoft.com/office/powerpoint/2010/main" val="3713139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F0E2B-78E3-4787-A897-098C5E0FB1BB}"/>
              </a:ext>
            </a:extLst>
          </p:cNvPr>
          <p:cNvSpPr>
            <a:spLocks noGrp="1"/>
          </p:cNvSpPr>
          <p:nvPr>
            <p:ph type="title"/>
          </p:nvPr>
        </p:nvSpPr>
        <p:spPr/>
        <p:txBody>
          <a:bodyPr/>
          <a:lstStyle/>
          <a:p>
            <a:r>
              <a:rPr lang="en-GB" dirty="0"/>
              <a:t>Dr. Sarah Charman </a:t>
            </a:r>
          </a:p>
        </p:txBody>
      </p:sp>
      <p:sp>
        <p:nvSpPr>
          <p:cNvPr id="3" name="Content Placeholder 2">
            <a:extLst>
              <a:ext uri="{FF2B5EF4-FFF2-40B4-BE49-F238E27FC236}">
                <a16:creationId xmlns:a16="http://schemas.microsoft.com/office/drawing/2014/main" id="{D4F0883A-6A78-4E0A-80A2-FFB0BF770135}"/>
              </a:ext>
            </a:extLst>
          </p:cNvPr>
          <p:cNvSpPr>
            <a:spLocks noGrp="1"/>
          </p:cNvSpPr>
          <p:nvPr>
            <p:ph idx="1"/>
          </p:nvPr>
        </p:nvSpPr>
        <p:spPr/>
        <p:txBody>
          <a:bodyPr/>
          <a:lstStyle/>
          <a:p>
            <a:r>
              <a:rPr lang="en-GB" sz="3200" b="0" i="0" dirty="0">
                <a:solidFill>
                  <a:srgbClr val="3A3A3A"/>
                </a:solidFill>
                <a:effectLst/>
                <a:latin typeface="Source Sans Pro" panose="020B0503030403020204" pitchFamily="34" charset="0"/>
              </a:rPr>
              <a:t>Charman, S. (2017) </a:t>
            </a:r>
            <a:r>
              <a:rPr lang="en-GB" sz="3200" b="0" i="1" dirty="0">
                <a:solidFill>
                  <a:srgbClr val="3A3A3A"/>
                </a:solidFill>
                <a:effectLst/>
                <a:latin typeface="Source Sans Pro" panose="020B0503030403020204" pitchFamily="34" charset="0"/>
              </a:rPr>
              <a:t>Police Socialisation, Identity and Culture Becoming Blue</a:t>
            </a:r>
            <a:r>
              <a:rPr lang="en-GB" sz="3200" b="0" i="0" dirty="0">
                <a:solidFill>
                  <a:srgbClr val="3A3A3A"/>
                </a:solidFill>
                <a:effectLst/>
                <a:latin typeface="Source Sans Pro" panose="020B0503030403020204" pitchFamily="34" charset="0"/>
              </a:rPr>
              <a:t>. 1st ed. Springer International Publishing.</a:t>
            </a:r>
            <a:endParaRPr lang="en-GB" sz="3200" dirty="0"/>
          </a:p>
          <a:p>
            <a:pPr marL="0" indent="0">
              <a:buNone/>
            </a:pPr>
            <a:endParaRPr lang="en-GB" dirty="0"/>
          </a:p>
          <a:p>
            <a:r>
              <a:rPr lang="en-GB" dirty="0"/>
              <a:t>https://librarysearch.uwtsd.ac.uk/discovery/fulldisplay?docid=alma99100344560102421&amp;context=L&amp;vid=44WHELF_UWTSD:44WHELF_UWTSD_VU1&amp;lang=en&amp;search_scope=MyInst_and_CI&amp;adaptor=Local%20Search%20Engine&amp;tab=Everything&amp;query=any,contains,Charman%20%202017&amp;offset=0</a:t>
            </a:r>
          </a:p>
          <a:p>
            <a:endParaRPr lang="en-GB" dirty="0"/>
          </a:p>
        </p:txBody>
      </p:sp>
      <p:sp>
        <p:nvSpPr>
          <p:cNvPr id="4" name="Slide Number Placeholder 3">
            <a:extLst>
              <a:ext uri="{FF2B5EF4-FFF2-40B4-BE49-F238E27FC236}">
                <a16:creationId xmlns:a16="http://schemas.microsoft.com/office/drawing/2014/main" id="{2424EAE1-A4A7-4DE3-8050-D9D8EF5C2BB1}"/>
              </a:ext>
            </a:extLst>
          </p:cNvPr>
          <p:cNvSpPr>
            <a:spLocks noGrp="1"/>
          </p:cNvSpPr>
          <p:nvPr>
            <p:ph type="sldNum" sz="quarter" idx="12"/>
          </p:nvPr>
        </p:nvSpPr>
        <p:spPr/>
        <p:txBody>
          <a:bodyPr/>
          <a:lstStyle/>
          <a:p>
            <a:fld id="{5DFEDB64-84C3-4240-BCBA-134AE1D9082C}" type="slidenum">
              <a:rPr lang="en-GB" smtClean="0"/>
              <a:t>10</a:t>
            </a:fld>
            <a:endParaRPr lang="en-GB"/>
          </a:p>
        </p:txBody>
      </p:sp>
    </p:spTree>
    <p:extLst>
      <p:ext uri="{BB962C8B-B14F-4D97-AF65-F5344CB8AC3E}">
        <p14:creationId xmlns:p14="http://schemas.microsoft.com/office/powerpoint/2010/main" val="32505044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1C467-3440-41A7-AECE-EAE5AE494742}"/>
              </a:ext>
            </a:extLst>
          </p:cNvPr>
          <p:cNvSpPr>
            <a:spLocks noGrp="1"/>
          </p:cNvSpPr>
          <p:nvPr>
            <p:ph type="title"/>
          </p:nvPr>
        </p:nvSpPr>
        <p:spPr/>
        <p:txBody>
          <a:bodyPr/>
          <a:lstStyle/>
          <a:p>
            <a:r>
              <a:rPr lang="en-GB" dirty="0"/>
              <a:t>Reading Lists</a:t>
            </a:r>
          </a:p>
        </p:txBody>
      </p:sp>
      <p:sp>
        <p:nvSpPr>
          <p:cNvPr id="3" name="Text Placeholder 2">
            <a:extLst>
              <a:ext uri="{FF2B5EF4-FFF2-40B4-BE49-F238E27FC236}">
                <a16:creationId xmlns:a16="http://schemas.microsoft.com/office/drawing/2014/main" id="{D8F333C9-2B11-4910-A59A-6A460976C431}"/>
              </a:ext>
            </a:extLst>
          </p:cNvPr>
          <p:cNvSpPr>
            <a:spLocks noGrp="1"/>
          </p:cNvSpPr>
          <p:nvPr>
            <p:ph type="body" idx="1"/>
          </p:nvPr>
        </p:nvSpPr>
        <p:spPr>
          <a:xfrm>
            <a:off x="675744" y="1584721"/>
            <a:ext cx="4185623" cy="576262"/>
          </a:xfrm>
        </p:spPr>
        <p:txBody>
          <a:bodyPr/>
          <a:lstStyle/>
          <a:p>
            <a:r>
              <a:rPr lang="en-GB" dirty="0"/>
              <a:t>Essential</a:t>
            </a:r>
          </a:p>
        </p:txBody>
      </p:sp>
      <p:sp>
        <p:nvSpPr>
          <p:cNvPr id="4" name="Content Placeholder 3">
            <a:extLst>
              <a:ext uri="{FF2B5EF4-FFF2-40B4-BE49-F238E27FC236}">
                <a16:creationId xmlns:a16="http://schemas.microsoft.com/office/drawing/2014/main" id="{06DBE2A8-9D8C-42E8-B4C7-0802DD1678EB}"/>
              </a:ext>
            </a:extLst>
          </p:cNvPr>
          <p:cNvSpPr>
            <a:spLocks noGrp="1"/>
          </p:cNvSpPr>
          <p:nvPr>
            <p:ph sz="half" idx="2"/>
          </p:nvPr>
        </p:nvSpPr>
        <p:spPr>
          <a:xfrm>
            <a:off x="675745" y="2160983"/>
            <a:ext cx="4185623" cy="3880379"/>
          </a:xfrm>
        </p:spPr>
        <p:txBody>
          <a:bodyPr/>
          <a:lstStyle/>
          <a:p>
            <a:r>
              <a:rPr lang="en-GB" dirty="0"/>
              <a:t>Bryant &amp; Bryant (2017), </a:t>
            </a:r>
            <a:r>
              <a:rPr lang="en-GB" u="sng" dirty="0"/>
              <a:t>Blackstone’s Handbook for Policing Students</a:t>
            </a:r>
            <a:r>
              <a:rPr lang="en-GB" dirty="0"/>
              <a:t>, 12</a:t>
            </a:r>
            <a:r>
              <a:rPr lang="en-GB" baseline="30000" dirty="0"/>
              <a:t>th</a:t>
            </a:r>
            <a:r>
              <a:rPr lang="en-GB" dirty="0"/>
              <a:t> Edition, Oxford University Press; Oxford.</a:t>
            </a:r>
          </a:p>
          <a:p>
            <a:endParaRPr lang="en-GB" dirty="0"/>
          </a:p>
          <a:p>
            <a:endParaRPr lang="en-GB" dirty="0"/>
          </a:p>
          <a:p>
            <a:r>
              <a:rPr lang="en-GB" sz="2400" b="1" dirty="0"/>
              <a:t>Please see the </a:t>
            </a:r>
            <a:r>
              <a:rPr lang="en-GB" sz="2400" b="1" dirty="0" err="1"/>
              <a:t>Laganto</a:t>
            </a:r>
            <a:r>
              <a:rPr lang="en-GB" sz="2400" b="1" dirty="0"/>
              <a:t> – Online Reading List attached to the Moodle. </a:t>
            </a:r>
          </a:p>
        </p:txBody>
      </p:sp>
      <p:sp>
        <p:nvSpPr>
          <p:cNvPr id="5" name="Text Placeholder 4">
            <a:extLst>
              <a:ext uri="{FF2B5EF4-FFF2-40B4-BE49-F238E27FC236}">
                <a16:creationId xmlns:a16="http://schemas.microsoft.com/office/drawing/2014/main" id="{AD58CE27-E87F-4790-98BF-0FDB8CF023D5}"/>
              </a:ext>
            </a:extLst>
          </p:cNvPr>
          <p:cNvSpPr>
            <a:spLocks noGrp="1"/>
          </p:cNvSpPr>
          <p:nvPr>
            <p:ph type="body" sz="quarter" idx="3"/>
          </p:nvPr>
        </p:nvSpPr>
        <p:spPr>
          <a:xfrm>
            <a:off x="5088383" y="1584721"/>
            <a:ext cx="4185618" cy="576262"/>
          </a:xfrm>
        </p:spPr>
        <p:txBody>
          <a:bodyPr/>
          <a:lstStyle/>
          <a:p>
            <a:r>
              <a:rPr lang="en-GB" dirty="0"/>
              <a:t>Recommended</a:t>
            </a:r>
          </a:p>
        </p:txBody>
      </p:sp>
      <p:sp>
        <p:nvSpPr>
          <p:cNvPr id="6" name="Content Placeholder 5">
            <a:extLst>
              <a:ext uri="{FF2B5EF4-FFF2-40B4-BE49-F238E27FC236}">
                <a16:creationId xmlns:a16="http://schemas.microsoft.com/office/drawing/2014/main" id="{9394D409-547D-42B4-817B-9F988A9D0F3D}"/>
              </a:ext>
            </a:extLst>
          </p:cNvPr>
          <p:cNvSpPr>
            <a:spLocks noGrp="1"/>
          </p:cNvSpPr>
          <p:nvPr>
            <p:ph sz="quarter" idx="4"/>
          </p:nvPr>
        </p:nvSpPr>
        <p:spPr>
          <a:xfrm>
            <a:off x="5088384" y="2160983"/>
            <a:ext cx="4185617" cy="3880379"/>
          </a:xfrm>
        </p:spPr>
        <p:txBody>
          <a:bodyPr/>
          <a:lstStyle/>
          <a:p>
            <a:r>
              <a:rPr lang="en-GB" dirty="0"/>
              <a:t>Blake, C, Sheldon, B &amp; Williams, P (2010), </a:t>
            </a:r>
            <a:r>
              <a:rPr lang="en-GB" u="sng" dirty="0"/>
              <a:t>Policing and criminal justice</a:t>
            </a:r>
            <a:r>
              <a:rPr lang="en-GB" i="1" dirty="0"/>
              <a:t>, </a:t>
            </a:r>
            <a:r>
              <a:rPr lang="en-GB" dirty="0"/>
              <a:t>Learning Matters; Exeter.</a:t>
            </a:r>
          </a:p>
          <a:p>
            <a:r>
              <a:rPr lang="en-GB" dirty="0" err="1"/>
              <a:t>Neyroud</a:t>
            </a:r>
            <a:r>
              <a:rPr lang="en-GB" dirty="0"/>
              <a:t>, P &amp; Beckley, A (2001), </a:t>
            </a:r>
            <a:r>
              <a:rPr lang="en-GB" u="sng" dirty="0"/>
              <a:t>Policing, ethics and human rights</a:t>
            </a:r>
            <a:r>
              <a:rPr lang="en-GB" i="1" dirty="0"/>
              <a:t>,</a:t>
            </a:r>
            <a:r>
              <a:rPr lang="en-GB" dirty="0"/>
              <a:t> </a:t>
            </a:r>
            <a:r>
              <a:rPr lang="en-GB" dirty="0" err="1"/>
              <a:t>Willan</a:t>
            </a:r>
            <a:r>
              <a:rPr lang="en-GB" dirty="0"/>
              <a:t>; Devon.</a:t>
            </a:r>
          </a:p>
          <a:p>
            <a:r>
              <a:rPr lang="en-GB" dirty="0"/>
              <a:t>Paterson, C &amp; Pollock, E (2011), </a:t>
            </a:r>
            <a:r>
              <a:rPr lang="en-GB" u="sng" dirty="0"/>
              <a:t>Policing and criminology</a:t>
            </a:r>
            <a:r>
              <a:rPr lang="en-GB" i="1" dirty="0"/>
              <a:t>, </a:t>
            </a:r>
            <a:r>
              <a:rPr lang="en-GB" dirty="0"/>
              <a:t>Learning Matters; Exeter.</a:t>
            </a:r>
          </a:p>
          <a:p>
            <a:r>
              <a:rPr lang="en-GB" dirty="0"/>
              <a:t>Stout, B (2010), </a:t>
            </a:r>
            <a:r>
              <a:rPr lang="en-GB" u="sng" dirty="0"/>
              <a:t>Equality and diversity in policing</a:t>
            </a:r>
            <a:r>
              <a:rPr lang="en-GB" i="1" dirty="0"/>
              <a:t>, </a:t>
            </a:r>
            <a:r>
              <a:rPr lang="en-GB" dirty="0"/>
              <a:t>Learning Matters; Exeter.</a:t>
            </a:r>
          </a:p>
        </p:txBody>
      </p:sp>
    </p:spTree>
    <p:extLst>
      <p:ext uri="{BB962C8B-B14F-4D97-AF65-F5344CB8AC3E}">
        <p14:creationId xmlns:p14="http://schemas.microsoft.com/office/powerpoint/2010/main" val="17986348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a:t>
            </a:r>
          </a:p>
        </p:txBody>
      </p:sp>
      <p:sp>
        <p:nvSpPr>
          <p:cNvPr id="3" name="Content Placeholder 2"/>
          <p:cNvSpPr>
            <a:spLocks noGrp="1"/>
          </p:cNvSpPr>
          <p:nvPr>
            <p:ph idx="1"/>
          </p:nvPr>
        </p:nvSpPr>
        <p:spPr>
          <a:xfrm>
            <a:off x="677334" y="1930400"/>
            <a:ext cx="8870078" cy="4110963"/>
          </a:xfrm>
        </p:spPr>
        <p:txBody>
          <a:bodyPr>
            <a:normAutofit/>
          </a:bodyPr>
          <a:lstStyle/>
          <a:p>
            <a:pPr marL="0" indent="0">
              <a:spcAft>
                <a:spcPts val="600"/>
              </a:spcAft>
              <a:buNone/>
            </a:pPr>
            <a:r>
              <a:rPr lang="en-GB" sz="2200" dirty="0"/>
              <a:t>Criminology and Criminal Justice</a:t>
            </a:r>
          </a:p>
          <a:p>
            <a:pPr marL="0" indent="0">
              <a:spcAft>
                <a:spcPts val="600"/>
              </a:spcAft>
              <a:buNone/>
            </a:pPr>
            <a:r>
              <a:rPr lang="en-GB" sz="2200" dirty="0"/>
              <a:t>Policing; A journal of Policy and Practice</a:t>
            </a:r>
          </a:p>
          <a:p>
            <a:pPr marL="0" indent="0">
              <a:spcAft>
                <a:spcPts val="600"/>
              </a:spcAft>
              <a:buNone/>
            </a:pPr>
            <a:r>
              <a:rPr lang="en-GB" sz="2200" dirty="0"/>
              <a:t>Police Journal; Theory, Practice and Principles</a:t>
            </a:r>
          </a:p>
          <a:p>
            <a:pPr marL="0" indent="0">
              <a:spcAft>
                <a:spcPts val="600"/>
              </a:spcAft>
              <a:buNone/>
            </a:pPr>
            <a:r>
              <a:rPr lang="en-GB" sz="2200" dirty="0"/>
              <a:t>Police Practice and Research; An International Journal</a:t>
            </a:r>
          </a:p>
          <a:p>
            <a:pPr marL="0" indent="0">
              <a:spcAft>
                <a:spcPts val="600"/>
              </a:spcAft>
              <a:buNone/>
            </a:pPr>
            <a:r>
              <a:rPr lang="en-GB" sz="2200" dirty="0"/>
              <a:t>International Journal of Police Science &amp; Management</a:t>
            </a:r>
          </a:p>
          <a:p>
            <a:pPr marL="0" indent="0">
              <a:spcAft>
                <a:spcPts val="600"/>
              </a:spcAft>
              <a:buNone/>
            </a:pPr>
            <a:r>
              <a:rPr lang="en-GB" sz="2200" dirty="0"/>
              <a:t>Policing and Society; An International Journal of Research and Policy</a:t>
            </a:r>
          </a:p>
          <a:p>
            <a:pPr marL="0" indent="0">
              <a:spcAft>
                <a:spcPts val="600"/>
              </a:spcAft>
              <a:buNone/>
            </a:pPr>
            <a:r>
              <a:rPr lang="en-GB" sz="1400" dirty="0"/>
              <a:t>Students and staff have access to over 34,000 e-journal titles through the Online Library accessible </a:t>
            </a:r>
            <a:r>
              <a:rPr lang="en-GB" sz="1400" dirty="0">
                <a:hlinkClick r:id="rId2"/>
              </a:rPr>
              <a:t>here</a:t>
            </a:r>
            <a:r>
              <a:rPr lang="en-GB" sz="1400" dirty="0"/>
              <a:t>. </a:t>
            </a:r>
            <a:endParaRPr lang="en-GB" sz="1600" dirty="0"/>
          </a:p>
          <a:p>
            <a:pPr marL="0" indent="0">
              <a:buNone/>
            </a:pPr>
            <a:endParaRPr lang="en-GB" sz="2600" dirty="0">
              <a:latin typeface="Calibri"/>
              <a:ea typeface="Calibri"/>
              <a:cs typeface="Times New Roman"/>
            </a:endParaRPr>
          </a:p>
        </p:txBody>
      </p:sp>
      <p:pic>
        <p:nvPicPr>
          <p:cNvPr id="4" name="Picture 3">
            <a:hlinkClick r:id="rId3"/>
          </p:cNvPr>
          <p:cNvPicPr>
            <a:picLocks noChangeAspect="1"/>
          </p:cNvPicPr>
          <p:nvPr/>
        </p:nvPicPr>
        <p:blipFill>
          <a:blip r:embed="rId4"/>
          <a:stretch>
            <a:fillRect/>
          </a:stretch>
        </p:blipFill>
        <p:spPr>
          <a:xfrm>
            <a:off x="7108637" y="624966"/>
            <a:ext cx="4299923" cy="2219408"/>
          </a:xfrm>
          <a:prstGeom prst="rect">
            <a:avLst/>
          </a:prstGeom>
          <a:ln w="12700">
            <a:solidFill>
              <a:schemeClr val="accent1"/>
            </a:solidFill>
          </a:ln>
        </p:spPr>
      </p:pic>
    </p:spTree>
    <p:extLst>
      <p:ext uri="{BB962C8B-B14F-4D97-AF65-F5344CB8AC3E}">
        <p14:creationId xmlns:p14="http://schemas.microsoft.com/office/powerpoint/2010/main" val="769469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Websites</a:t>
            </a:r>
          </a:p>
        </p:txBody>
      </p:sp>
      <p:sp>
        <p:nvSpPr>
          <p:cNvPr id="3" name="Content Placeholder 2"/>
          <p:cNvSpPr>
            <a:spLocks noGrp="1"/>
          </p:cNvSpPr>
          <p:nvPr>
            <p:ph idx="1"/>
          </p:nvPr>
        </p:nvSpPr>
        <p:spPr>
          <a:xfrm>
            <a:off x="677334" y="1930401"/>
            <a:ext cx="8596668" cy="4551082"/>
          </a:xfrm>
        </p:spPr>
        <p:txBody>
          <a:bodyPr>
            <a:normAutofit/>
          </a:bodyPr>
          <a:lstStyle/>
          <a:p>
            <a:pPr marL="0" indent="0">
              <a:buNone/>
            </a:pPr>
            <a:r>
              <a:rPr lang="en-GB" sz="2200" dirty="0"/>
              <a:t>Association of Police and Crime Commissioners</a:t>
            </a:r>
            <a:br>
              <a:rPr lang="en-GB" sz="2400" dirty="0"/>
            </a:br>
            <a:r>
              <a:rPr lang="en-GB" dirty="0">
                <a:hlinkClick r:id="rId2"/>
              </a:rPr>
              <a:t>www.apccs.police.uk</a:t>
            </a:r>
            <a:r>
              <a:rPr lang="en-GB" dirty="0"/>
              <a:t> </a:t>
            </a:r>
          </a:p>
          <a:p>
            <a:pPr marL="0" indent="0">
              <a:lnSpc>
                <a:spcPct val="115000"/>
              </a:lnSpc>
              <a:spcAft>
                <a:spcPts val="600"/>
              </a:spcAft>
              <a:buNone/>
            </a:pPr>
            <a:r>
              <a:rPr lang="en-GB" sz="2200" dirty="0"/>
              <a:t>College of Policing (Authorised Professional Practice)</a:t>
            </a:r>
            <a:br>
              <a:rPr lang="en-GB" sz="2200" dirty="0"/>
            </a:br>
            <a:r>
              <a:rPr lang="en-GB" dirty="0">
                <a:hlinkClick r:id="rId3"/>
              </a:rPr>
              <a:t>www.app.college.police.uk/</a:t>
            </a:r>
            <a:r>
              <a:rPr lang="en-GB" dirty="0"/>
              <a:t> </a:t>
            </a:r>
            <a:endParaRPr lang="en-GB" sz="2200" dirty="0"/>
          </a:p>
          <a:p>
            <a:pPr marL="0" indent="0">
              <a:lnSpc>
                <a:spcPct val="115000"/>
              </a:lnSpc>
              <a:spcAft>
                <a:spcPts val="600"/>
              </a:spcAft>
              <a:buNone/>
            </a:pPr>
            <a:r>
              <a:rPr lang="en-GB" sz="2200" dirty="0"/>
              <a:t>Independent Office for Police Conduct</a:t>
            </a:r>
            <a:br>
              <a:rPr lang="en-GB" sz="2200" dirty="0"/>
            </a:br>
            <a:r>
              <a:rPr lang="en-GB" dirty="0">
                <a:hlinkClick r:id="rId4"/>
              </a:rPr>
              <a:t>www.policeconduct.gov.uk/</a:t>
            </a:r>
            <a:r>
              <a:rPr lang="en-GB" dirty="0"/>
              <a:t> </a:t>
            </a:r>
            <a:endParaRPr lang="en-GB" sz="2200" dirty="0"/>
          </a:p>
          <a:p>
            <a:pPr marL="0" indent="0">
              <a:lnSpc>
                <a:spcPct val="115000"/>
              </a:lnSpc>
              <a:spcAft>
                <a:spcPts val="600"/>
              </a:spcAft>
              <a:buNone/>
            </a:pPr>
            <a:r>
              <a:rPr lang="en-GB" sz="2200" dirty="0"/>
              <a:t>National Police Chiefs Council</a:t>
            </a:r>
            <a:br>
              <a:rPr lang="en-GB" sz="2200" dirty="0"/>
            </a:br>
            <a:r>
              <a:rPr lang="en-GB" dirty="0">
                <a:hlinkClick r:id="rId5"/>
              </a:rPr>
              <a:t>www.npcc.police.uk/</a:t>
            </a:r>
            <a:r>
              <a:rPr lang="en-GB" dirty="0"/>
              <a:t> </a:t>
            </a:r>
            <a:endParaRPr lang="en-GB" sz="2200" dirty="0"/>
          </a:p>
          <a:p>
            <a:pPr marL="0" indent="0">
              <a:lnSpc>
                <a:spcPct val="115000"/>
              </a:lnSpc>
              <a:spcAft>
                <a:spcPts val="600"/>
              </a:spcAft>
              <a:buNone/>
            </a:pPr>
            <a:r>
              <a:rPr lang="en-GB" sz="2200" dirty="0"/>
              <a:t>Police Federation of England &amp; Wales</a:t>
            </a:r>
            <a:br>
              <a:rPr lang="en-GB" sz="2200" dirty="0"/>
            </a:br>
            <a:r>
              <a:rPr lang="en-GB" dirty="0">
                <a:hlinkClick r:id="rId6"/>
              </a:rPr>
              <a:t>www.polfed.org/</a:t>
            </a:r>
            <a:r>
              <a:rPr lang="en-GB" dirty="0"/>
              <a:t> </a:t>
            </a:r>
          </a:p>
          <a:p>
            <a:pPr marL="0" indent="0">
              <a:lnSpc>
                <a:spcPct val="115000"/>
              </a:lnSpc>
              <a:spcAft>
                <a:spcPts val="600"/>
              </a:spcAft>
              <a:buNone/>
            </a:pPr>
            <a:endParaRPr lang="en-GB" sz="2200" dirty="0"/>
          </a:p>
        </p:txBody>
      </p:sp>
    </p:spTree>
    <p:extLst>
      <p:ext uri="{BB962C8B-B14F-4D97-AF65-F5344CB8AC3E}">
        <p14:creationId xmlns:p14="http://schemas.microsoft.com/office/powerpoint/2010/main" val="10678758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 Will Need …</a:t>
            </a:r>
          </a:p>
        </p:txBody>
      </p:sp>
      <p:sp>
        <p:nvSpPr>
          <p:cNvPr id="3" name="Content Placeholder 2"/>
          <p:cNvSpPr>
            <a:spLocks noGrp="1"/>
          </p:cNvSpPr>
          <p:nvPr>
            <p:ph idx="1"/>
          </p:nvPr>
        </p:nvSpPr>
        <p:spPr>
          <a:xfrm>
            <a:off x="677334" y="1930400"/>
            <a:ext cx="8596668" cy="4450928"/>
          </a:xfrm>
        </p:spPr>
        <p:txBody>
          <a:bodyPr>
            <a:noAutofit/>
          </a:bodyPr>
          <a:lstStyle/>
          <a:p>
            <a:r>
              <a:rPr lang="en-GB" sz="2400" dirty="0"/>
              <a:t> Attendance</a:t>
            </a:r>
          </a:p>
          <a:p>
            <a:pPr marL="0" indent="0">
              <a:buNone/>
            </a:pPr>
            <a:endParaRPr lang="en-GB" sz="2400" dirty="0"/>
          </a:p>
          <a:p>
            <a:r>
              <a:rPr lang="en-GB" sz="2400" dirty="0"/>
              <a:t> Commitment </a:t>
            </a:r>
          </a:p>
          <a:p>
            <a:pPr marL="0" indent="0">
              <a:buNone/>
            </a:pPr>
            <a:endParaRPr lang="en-GB" sz="2400" dirty="0"/>
          </a:p>
          <a:p>
            <a:r>
              <a:rPr lang="en-GB" sz="2400" dirty="0"/>
              <a:t> Time management </a:t>
            </a:r>
          </a:p>
          <a:p>
            <a:pPr marL="0" indent="0">
              <a:buNone/>
            </a:pPr>
            <a:endParaRPr lang="en-GB" sz="2400" dirty="0"/>
          </a:p>
          <a:p>
            <a:r>
              <a:rPr lang="en-GB" sz="2400" b="1" dirty="0"/>
              <a:t> READING, READING, READING</a:t>
            </a:r>
          </a:p>
        </p:txBody>
      </p:sp>
    </p:spTree>
    <p:extLst>
      <p:ext uri="{BB962C8B-B14F-4D97-AF65-F5344CB8AC3E}">
        <p14:creationId xmlns:p14="http://schemas.microsoft.com/office/powerpoint/2010/main" val="14229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19FF1C2-0C83-4E93-9077-A4676BB7FF0F}"/>
              </a:ext>
            </a:extLst>
          </p:cNvPr>
          <p:cNvSpPr>
            <a:spLocks noGrp="1"/>
          </p:cNvSpPr>
          <p:nvPr>
            <p:ph type="sldNum" sz="quarter" idx="12"/>
          </p:nvPr>
        </p:nvSpPr>
        <p:spPr>
          <a:xfrm>
            <a:off x="9894532" y="6182876"/>
            <a:ext cx="683339" cy="365125"/>
          </a:xfrm>
        </p:spPr>
        <p:txBody>
          <a:bodyPr vert="horz" lIns="91440" tIns="45720" rIns="91440" bIns="45720" rtlCol="0">
            <a:normAutofit/>
          </a:bodyPr>
          <a:lstStyle/>
          <a:p>
            <a:pPr defTabSz="457200">
              <a:spcAft>
                <a:spcPts val="600"/>
              </a:spcAft>
            </a:pPr>
            <a:fld id="{5DFEDB64-84C3-4240-BCBA-134AE1D9082C}" type="slidenum">
              <a:rPr lang="en-US" smtClean="0"/>
              <a:pPr defTabSz="457200">
                <a:spcAft>
                  <a:spcPts val="600"/>
                </a:spcAft>
              </a:pPr>
              <a:t>15</a:t>
            </a:fld>
            <a:endParaRPr lang="en-US"/>
          </a:p>
        </p:txBody>
      </p:sp>
      <p:graphicFrame>
        <p:nvGraphicFramePr>
          <p:cNvPr id="68" name="Content Placeholder 4">
            <a:extLst>
              <a:ext uri="{FF2B5EF4-FFF2-40B4-BE49-F238E27FC236}">
                <a16:creationId xmlns:a16="http://schemas.microsoft.com/office/drawing/2014/main" id="{ED36FE92-5CBC-410D-B524-60C960139736}"/>
              </a:ext>
            </a:extLst>
          </p:cNvPr>
          <p:cNvGraphicFramePr/>
          <p:nvPr/>
        </p:nvGraphicFramePr>
        <p:xfrm>
          <a:off x="1286933" y="1441342"/>
          <a:ext cx="10197311" cy="4600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44042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6E327-E5AC-444E-9957-3EA97D25077E}"/>
              </a:ext>
            </a:extLst>
          </p:cNvPr>
          <p:cNvSpPr>
            <a:spLocks noGrp="1"/>
          </p:cNvSpPr>
          <p:nvPr>
            <p:ph type="title"/>
          </p:nvPr>
        </p:nvSpPr>
        <p:spPr/>
        <p:txBody>
          <a:bodyPr/>
          <a:lstStyle/>
          <a:p>
            <a:r>
              <a:rPr lang="en-GB" b="1" dirty="0">
                <a:solidFill>
                  <a:srgbClr val="002060"/>
                </a:solidFill>
              </a:rPr>
              <a:t>Historical Context</a:t>
            </a:r>
          </a:p>
        </p:txBody>
      </p:sp>
      <p:sp>
        <p:nvSpPr>
          <p:cNvPr id="3" name="Content Placeholder 2">
            <a:extLst>
              <a:ext uri="{FF2B5EF4-FFF2-40B4-BE49-F238E27FC236}">
                <a16:creationId xmlns:a16="http://schemas.microsoft.com/office/drawing/2014/main" id="{6252A95C-D235-4CE3-BE47-6C114AECE7B0}"/>
              </a:ext>
            </a:extLst>
          </p:cNvPr>
          <p:cNvSpPr>
            <a:spLocks noGrp="1"/>
          </p:cNvSpPr>
          <p:nvPr>
            <p:ph sz="half" idx="1"/>
          </p:nvPr>
        </p:nvSpPr>
        <p:spPr>
          <a:xfrm>
            <a:off x="838200" y="1304365"/>
            <a:ext cx="5181600" cy="4872598"/>
          </a:xfrm>
        </p:spPr>
        <p:txBody>
          <a:bodyPr>
            <a:normAutofit/>
          </a:bodyPr>
          <a:lstStyle/>
          <a:p>
            <a:r>
              <a:rPr lang="en-GB" sz="2000" dirty="0">
                <a:solidFill>
                  <a:srgbClr val="002060"/>
                </a:solidFill>
              </a:rPr>
              <a:t>Pre – Roman</a:t>
            </a:r>
          </a:p>
          <a:p>
            <a:r>
              <a:rPr lang="en-GB" sz="2000" dirty="0">
                <a:solidFill>
                  <a:srgbClr val="002060"/>
                </a:solidFill>
              </a:rPr>
              <a:t>5th Century – 1066</a:t>
            </a:r>
          </a:p>
          <a:p>
            <a:pPr lvl="1"/>
            <a:r>
              <a:rPr lang="en-GB" sz="2000" dirty="0">
                <a:solidFill>
                  <a:srgbClr val="002060"/>
                </a:solidFill>
              </a:rPr>
              <a:t>‘Sovereign’</a:t>
            </a:r>
          </a:p>
          <a:p>
            <a:r>
              <a:rPr lang="en-GB" sz="2000" dirty="0">
                <a:solidFill>
                  <a:srgbClr val="002060"/>
                </a:solidFill>
              </a:rPr>
              <a:t>10</a:t>
            </a:r>
            <a:r>
              <a:rPr lang="en-GB" sz="2000" baseline="30000" dirty="0">
                <a:solidFill>
                  <a:srgbClr val="002060"/>
                </a:solidFill>
              </a:rPr>
              <a:t>th</a:t>
            </a:r>
            <a:r>
              <a:rPr lang="en-GB" sz="2000" dirty="0">
                <a:solidFill>
                  <a:srgbClr val="002060"/>
                </a:solidFill>
              </a:rPr>
              <a:t> Century: </a:t>
            </a:r>
          </a:p>
          <a:p>
            <a:pPr lvl="1"/>
            <a:r>
              <a:rPr lang="en-GB" sz="2000" dirty="0">
                <a:solidFill>
                  <a:srgbClr val="002060"/>
                </a:solidFill>
              </a:rPr>
              <a:t>Shires, Sheriffs, ‘Hundreds’ &amp; Tythes</a:t>
            </a:r>
          </a:p>
          <a:p>
            <a:r>
              <a:rPr lang="en-GB" sz="2000" dirty="0">
                <a:solidFill>
                  <a:srgbClr val="002060"/>
                </a:solidFill>
              </a:rPr>
              <a:t>Office of ‘Constable’</a:t>
            </a:r>
          </a:p>
          <a:p>
            <a:r>
              <a:rPr lang="en-GB" sz="2000" dirty="0">
                <a:solidFill>
                  <a:srgbClr val="002060"/>
                </a:solidFill>
                <a:ea typeface="Times New Roman" panose="02020603050405020304" pitchFamily="18" charset="0"/>
                <a:cs typeface="Arial" panose="020B0604020202020204" pitchFamily="34" charset="0"/>
              </a:rPr>
              <a:t>1285  Statute of Winchester</a:t>
            </a:r>
          </a:p>
          <a:p>
            <a:r>
              <a:rPr lang="en-GB" sz="2000" dirty="0">
                <a:solidFill>
                  <a:srgbClr val="002060"/>
                </a:solidFill>
                <a:ea typeface="Times New Roman" panose="02020603050405020304" pitchFamily="18" charset="0"/>
                <a:cs typeface="Arial" panose="020B0604020202020204" pitchFamily="34" charset="0"/>
              </a:rPr>
              <a:t>17</a:t>
            </a:r>
            <a:r>
              <a:rPr lang="en-GB" sz="2000" baseline="30000" dirty="0">
                <a:solidFill>
                  <a:srgbClr val="002060"/>
                </a:solidFill>
                <a:ea typeface="Times New Roman" panose="02020603050405020304" pitchFamily="18" charset="0"/>
                <a:cs typeface="Arial" panose="020B0604020202020204" pitchFamily="34" charset="0"/>
              </a:rPr>
              <a:t>th</a:t>
            </a:r>
            <a:r>
              <a:rPr lang="en-GB" sz="2000" dirty="0">
                <a:solidFill>
                  <a:srgbClr val="002060"/>
                </a:solidFill>
                <a:ea typeface="Times New Roman" panose="02020603050405020304" pitchFamily="18" charset="0"/>
                <a:cs typeface="Arial" panose="020B0604020202020204" pitchFamily="34" charset="0"/>
              </a:rPr>
              <a:t> Century </a:t>
            </a:r>
          </a:p>
          <a:p>
            <a:pPr lvl="1"/>
            <a:r>
              <a:rPr lang="en-GB" sz="2000" dirty="0">
                <a:solidFill>
                  <a:srgbClr val="002060"/>
                </a:solidFill>
                <a:ea typeface="Times New Roman" panose="02020603050405020304" pitchFamily="18" charset="0"/>
                <a:cs typeface="Arial" panose="020B0604020202020204" pitchFamily="34" charset="0"/>
              </a:rPr>
              <a:t>Riots: Messenger/Bawdy House Riots; </a:t>
            </a:r>
          </a:p>
          <a:p>
            <a:r>
              <a:rPr lang="en-GB" sz="2000" dirty="0">
                <a:solidFill>
                  <a:srgbClr val="002060"/>
                </a:solidFill>
                <a:ea typeface="Times New Roman" panose="02020603050405020304" pitchFamily="18" charset="0"/>
                <a:cs typeface="Arial" panose="020B0604020202020204" pitchFamily="34" charset="0"/>
              </a:rPr>
              <a:t>18</a:t>
            </a:r>
            <a:r>
              <a:rPr lang="en-GB" sz="2000" baseline="30000" dirty="0">
                <a:solidFill>
                  <a:srgbClr val="002060"/>
                </a:solidFill>
                <a:ea typeface="Times New Roman" panose="02020603050405020304" pitchFamily="18" charset="0"/>
                <a:cs typeface="Arial" panose="020B0604020202020204" pitchFamily="34" charset="0"/>
              </a:rPr>
              <a:t>th</a:t>
            </a:r>
            <a:r>
              <a:rPr lang="en-GB" sz="2000" dirty="0">
                <a:solidFill>
                  <a:srgbClr val="002060"/>
                </a:solidFill>
                <a:ea typeface="Times New Roman" panose="02020603050405020304" pitchFamily="18" charset="0"/>
                <a:cs typeface="Arial" panose="020B0604020202020204" pitchFamily="34" charset="0"/>
              </a:rPr>
              <a:t> Century</a:t>
            </a:r>
          </a:p>
          <a:p>
            <a:pPr lvl="1"/>
            <a:r>
              <a:rPr lang="en-GB" sz="2000" dirty="0">
                <a:solidFill>
                  <a:srgbClr val="002060"/>
                </a:solidFill>
                <a:ea typeface="Times New Roman" panose="02020603050405020304" pitchFamily="18" charset="0"/>
                <a:cs typeface="Arial" panose="020B0604020202020204" pitchFamily="34" charset="0"/>
              </a:rPr>
              <a:t>1749 ‘Bow Street Runners’</a:t>
            </a:r>
          </a:p>
          <a:p>
            <a:endParaRPr lang="en-GB" sz="2400" dirty="0"/>
          </a:p>
        </p:txBody>
      </p:sp>
      <p:pic>
        <p:nvPicPr>
          <p:cNvPr id="7" name="Content Placeholder 6" descr="A picture containing drawing&#10;&#10;Description automatically generated">
            <a:extLst>
              <a:ext uri="{FF2B5EF4-FFF2-40B4-BE49-F238E27FC236}">
                <a16:creationId xmlns:a16="http://schemas.microsoft.com/office/drawing/2014/main" id="{5A84795D-EAB8-47C6-A395-D234C8B6979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512560" y="1027906"/>
            <a:ext cx="2271676" cy="3128015"/>
          </a:xfrm>
        </p:spPr>
      </p:pic>
      <p:sp>
        <p:nvSpPr>
          <p:cNvPr id="4" name="Slide Number Placeholder 3">
            <a:extLst>
              <a:ext uri="{FF2B5EF4-FFF2-40B4-BE49-F238E27FC236}">
                <a16:creationId xmlns:a16="http://schemas.microsoft.com/office/drawing/2014/main" id="{DB2FC0AB-6B82-4586-9B71-0C2A89F55C44}"/>
              </a:ext>
            </a:extLst>
          </p:cNvPr>
          <p:cNvSpPr>
            <a:spLocks noGrp="1"/>
          </p:cNvSpPr>
          <p:nvPr>
            <p:ph type="sldNum" sz="quarter" idx="12"/>
          </p:nvPr>
        </p:nvSpPr>
        <p:spPr/>
        <p:txBody>
          <a:bodyPr/>
          <a:lstStyle/>
          <a:p>
            <a:fld id="{5DFEDB64-84C3-4240-BCBA-134AE1D9082C}" type="slidenum">
              <a:rPr lang="en-GB" smtClean="0"/>
              <a:t>16</a:t>
            </a:fld>
            <a:endParaRPr lang="en-GB"/>
          </a:p>
        </p:txBody>
      </p:sp>
      <p:pic>
        <p:nvPicPr>
          <p:cNvPr id="9" name="Picture 8" descr="A person wearing a costume&#10;&#10;Description automatically generated">
            <a:extLst>
              <a:ext uri="{FF2B5EF4-FFF2-40B4-BE49-F238E27FC236}">
                <a16:creationId xmlns:a16="http://schemas.microsoft.com/office/drawing/2014/main" id="{30C10C0F-9045-4E4D-82A7-A9DC51DD357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039070" y="2908430"/>
            <a:ext cx="2098622" cy="3035325"/>
          </a:xfrm>
          <a:prstGeom prst="rect">
            <a:avLst/>
          </a:prstGeom>
        </p:spPr>
      </p:pic>
    </p:spTree>
    <p:extLst>
      <p:ext uri="{BB962C8B-B14F-4D97-AF65-F5344CB8AC3E}">
        <p14:creationId xmlns:p14="http://schemas.microsoft.com/office/powerpoint/2010/main" val="3567414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B0189-12EE-4CDF-81D0-1958C97074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F377F41-A67A-406C-BE43-A7EA95A658FA}"/>
              </a:ext>
            </a:extLst>
          </p:cNvPr>
          <p:cNvSpPr>
            <a:spLocks noGrp="1"/>
          </p:cNvSpPr>
          <p:nvPr>
            <p:ph idx="1"/>
          </p:nvPr>
        </p:nvSpPr>
        <p:spPr/>
        <p:txBody>
          <a:bodyPr/>
          <a:lstStyle/>
          <a:p>
            <a:r>
              <a:rPr lang="en-GB" dirty="0"/>
              <a:t> </a:t>
            </a:r>
          </a:p>
        </p:txBody>
      </p:sp>
      <p:sp>
        <p:nvSpPr>
          <p:cNvPr id="4" name="Slide Number Placeholder 3">
            <a:extLst>
              <a:ext uri="{FF2B5EF4-FFF2-40B4-BE49-F238E27FC236}">
                <a16:creationId xmlns:a16="http://schemas.microsoft.com/office/drawing/2014/main" id="{000219C3-07D4-406F-8CB6-53C98DAB920B}"/>
              </a:ext>
            </a:extLst>
          </p:cNvPr>
          <p:cNvSpPr>
            <a:spLocks noGrp="1"/>
          </p:cNvSpPr>
          <p:nvPr>
            <p:ph type="sldNum" sz="quarter" idx="12"/>
          </p:nvPr>
        </p:nvSpPr>
        <p:spPr/>
        <p:txBody>
          <a:bodyPr/>
          <a:lstStyle/>
          <a:p>
            <a:fld id="{5DFEDB64-84C3-4240-BCBA-134AE1D9082C}" type="slidenum">
              <a:rPr lang="en-GB" smtClean="0"/>
              <a:t>17</a:t>
            </a:fld>
            <a:endParaRPr lang="en-GB"/>
          </a:p>
        </p:txBody>
      </p:sp>
      <p:pic>
        <p:nvPicPr>
          <p:cNvPr id="2050" name="Picture 2">
            <a:extLst>
              <a:ext uri="{FF2B5EF4-FFF2-40B4-BE49-F238E27FC236}">
                <a16:creationId xmlns:a16="http://schemas.microsoft.com/office/drawing/2014/main" id="{27C9898E-F21A-4ADF-ABD9-E3F7A8B085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12013809" cy="66821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54321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A422A-8162-4249-9ABF-A292EA4CD0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C0478E-3150-4013-AE93-5E4FF665D1A8}"/>
              </a:ext>
            </a:extLst>
          </p:cNvPr>
          <p:cNvSpPr>
            <a:spLocks noGrp="1"/>
          </p:cNvSpPr>
          <p:nvPr>
            <p:ph idx="1"/>
          </p:nvPr>
        </p:nvSpPr>
        <p:spPr/>
        <p:txBody>
          <a:bodyPr/>
          <a:lstStyle/>
          <a:p>
            <a:pPr fontAlgn="base"/>
            <a:r>
              <a:rPr lang="en-US" b="1" dirty="0"/>
              <a:t>As population increased and communities grew, policing required constant attention </a:t>
            </a:r>
            <a:r>
              <a:rPr lang="en-US" dirty="0"/>
              <a:t>​</a:t>
            </a:r>
          </a:p>
          <a:p>
            <a:pPr fontAlgn="base"/>
            <a:r>
              <a:rPr lang="en-US" b="1" dirty="0"/>
              <a:t>Wealthy citizens with business or trades paid people to carry out their ‘policing’ duties</a:t>
            </a:r>
            <a:r>
              <a:rPr lang="en-US" dirty="0"/>
              <a:t>​</a:t>
            </a:r>
          </a:p>
          <a:p>
            <a:pPr fontAlgn="base"/>
            <a:r>
              <a:rPr lang="en-US" b="1" dirty="0"/>
              <a:t>1663 City of London began to employ paid watchmen to guard the City at night, nicknamed ‘Charlies’ - possibly after reigning monarch Charles II</a:t>
            </a:r>
            <a:r>
              <a:rPr lang="en-US" dirty="0"/>
              <a:t>​</a:t>
            </a:r>
          </a:p>
          <a:p>
            <a:endParaRPr lang="en-GB" dirty="0"/>
          </a:p>
        </p:txBody>
      </p:sp>
      <p:sp>
        <p:nvSpPr>
          <p:cNvPr id="4" name="Slide Number Placeholder 3">
            <a:extLst>
              <a:ext uri="{FF2B5EF4-FFF2-40B4-BE49-F238E27FC236}">
                <a16:creationId xmlns:a16="http://schemas.microsoft.com/office/drawing/2014/main" id="{6C202BD6-B1AC-4ADC-9E4D-2465F27162EF}"/>
              </a:ext>
            </a:extLst>
          </p:cNvPr>
          <p:cNvSpPr>
            <a:spLocks noGrp="1"/>
          </p:cNvSpPr>
          <p:nvPr>
            <p:ph type="sldNum" sz="quarter" idx="12"/>
          </p:nvPr>
        </p:nvSpPr>
        <p:spPr/>
        <p:txBody>
          <a:bodyPr/>
          <a:lstStyle/>
          <a:p>
            <a:fld id="{5DFEDB64-84C3-4240-BCBA-134AE1D9082C}" type="slidenum">
              <a:rPr lang="en-GB" smtClean="0"/>
              <a:t>18</a:t>
            </a:fld>
            <a:endParaRPr lang="en-GB"/>
          </a:p>
        </p:txBody>
      </p:sp>
    </p:spTree>
    <p:extLst>
      <p:ext uri="{BB962C8B-B14F-4D97-AF65-F5344CB8AC3E}">
        <p14:creationId xmlns:p14="http://schemas.microsoft.com/office/powerpoint/2010/main" val="7836326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00" name="Group 134">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6" name="Straight Connector 135">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7" name="Straight Connector 136">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8"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9"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0" name="Isosceles Triangle 139">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1"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2"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3"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4" name="Isosceles Triangle 143">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5" name="Isosceles Triangle 144">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47" name="Rectangle 14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9" name="Group 14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0" name="Straight Connector 14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3" name="Isosceles Triangle 15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7" name="Isosceles Triangle 15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8" name="Isosceles Triangle 15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60" name="Rectangle 15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a:extLst>
              <a:ext uri="{FF2B5EF4-FFF2-40B4-BE49-F238E27FC236}">
                <a16:creationId xmlns:a16="http://schemas.microsoft.com/office/drawing/2014/main" id="{F63B193F-999E-440E-AF08-13F91D80C2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216957" y="866523"/>
            <a:ext cx="9373255" cy="5153397"/>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5BC36323-AB9B-4008-96EA-5FAD3FF58308}"/>
              </a:ext>
            </a:extLst>
          </p:cNvPr>
          <p:cNvSpPr>
            <a:spLocks noGrp="1"/>
          </p:cNvSpPr>
          <p:nvPr>
            <p:ph type="sldNum" sz="quarter" idx="12"/>
          </p:nvPr>
        </p:nvSpPr>
        <p:spPr>
          <a:xfrm>
            <a:off x="10865194" y="6411619"/>
            <a:ext cx="683339" cy="365125"/>
          </a:xfrm>
        </p:spPr>
        <p:txBody>
          <a:bodyPr vert="horz" lIns="91440" tIns="45720" rIns="91440" bIns="45720" rtlCol="0" anchor="ctr">
            <a:normAutofit/>
          </a:bodyPr>
          <a:lstStyle/>
          <a:p>
            <a:pPr defTabSz="457200">
              <a:spcAft>
                <a:spcPts val="600"/>
              </a:spcAft>
            </a:pPr>
            <a:fld id="{5DFEDB64-84C3-4240-BCBA-134AE1D9082C}" type="slidenum">
              <a:rPr lang="en-US">
                <a:solidFill>
                  <a:srgbClr val="FFFFFF"/>
                </a:solidFill>
              </a:rPr>
              <a:pPr defTabSz="457200">
                <a:spcAft>
                  <a:spcPts val="600"/>
                </a:spcAft>
              </a:pPr>
              <a:t>19</a:t>
            </a:fld>
            <a:endParaRPr lang="en-US">
              <a:solidFill>
                <a:srgbClr val="FFFFFF"/>
              </a:solidFill>
            </a:endParaRPr>
          </a:p>
        </p:txBody>
      </p:sp>
    </p:spTree>
    <p:extLst>
      <p:ext uri="{BB962C8B-B14F-4D97-AF65-F5344CB8AC3E}">
        <p14:creationId xmlns:p14="http://schemas.microsoft.com/office/powerpoint/2010/main" val="42841698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5A6A0-BC0F-452C-9DCB-3C29FAC8F4AE}"/>
              </a:ext>
            </a:extLst>
          </p:cNvPr>
          <p:cNvSpPr>
            <a:spLocks noGrp="1"/>
          </p:cNvSpPr>
          <p:nvPr>
            <p:ph type="title"/>
          </p:nvPr>
        </p:nvSpPr>
        <p:spPr/>
        <p:txBody>
          <a:bodyPr/>
          <a:lstStyle/>
          <a:p>
            <a:r>
              <a:rPr lang="en-GB" b="1" dirty="0"/>
              <a:t>‘Charlies’</a:t>
            </a:r>
            <a:r>
              <a:rPr lang="en-GB" dirty="0"/>
              <a:t>​</a:t>
            </a:r>
          </a:p>
        </p:txBody>
      </p:sp>
      <p:sp>
        <p:nvSpPr>
          <p:cNvPr id="3" name="Content Placeholder 2">
            <a:extLst>
              <a:ext uri="{FF2B5EF4-FFF2-40B4-BE49-F238E27FC236}">
                <a16:creationId xmlns:a16="http://schemas.microsoft.com/office/drawing/2014/main" id="{83CD965C-62CB-44C9-B58E-B6F0F0AD5690}"/>
              </a:ext>
            </a:extLst>
          </p:cNvPr>
          <p:cNvSpPr>
            <a:spLocks noGrp="1"/>
          </p:cNvSpPr>
          <p:nvPr>
            <p:ph idx="1"/>
          </p:nvPr>
        </p:nvSpPr>
        <p:spPr/>
        <p:txBody>
          <a:bodyPr/>
          <a:lstStyle/>
          <a:p>
            <a:pPr fontAlgn="base"/>
            <a:r>
              <a:rPr lang="en-GB" b="1" dirty="0"/>
              <a:t>Patrolled the streets between 9 pm until sunrise, and were expected to examine all suspicious characters.</a:t>
            </a:r>
            <a:r>
              <a:rPr lang="en-US" dirty="0"/>
              <a:t>​</a:t>
            </a:r>
          </a:p>
          <a:p>
            <a:pPr fontAlgn="base"/>
            <a:r>
              <a:rPr lang="en-GB" b="1" dirty="0"/>
              <a:t>Their primary responsibilities was to apprehend minor offenders and to act as a deterrent against more serious offences.</a:t>
            </a:r>
            <a:r>
              <a:rPr lang="en-US" dirty="0"/>
              <a:t>​</a:t>
            </a:r>
          </a:p>
          <a:p>
            <a:pPr fontAlgn="base"/>
            <a:r>
              <a:rPr lang="en-US" b="1" dirty="0"/>
              <a:t>Effective night police anywhere in the country</a:t>
            </a:r>
            <a:r>
              <a:rPr lang="en-US" dirty="0"/>
              <a:t>​</a:t>
            </a:r>
          </a:p>
          <a:p>
            <a:pPr fontAlgn="base"/>
            <a:r>
              <a:rPr lang="en-US" b="1" dirty="0"/>
              <a:t>This system of policing lasted well into the 19th Century</a:t>
            </a:r>
            <a:r>
              <a:rPr lang="en-US" dirty="0"/>
              <a:t>​</a:t>
            </a:r>
          </a:p>
          <a:p>
            <a:endParaRPr lang="en-GB" dirty="0"/>
          </a:p>
        </p:txBody>
      </p:sp>
      <p:sp>
        <p:nvSpPr>
          <p:cNvPr id="4" name="Slide Number Placeholder 3">
            <a:extLst>
              <a:ext uri="{FF2B5EF4-FFF2-40B4-BE49-F238E27FC236}">
                <a16:creationId xmlns:a16="http://schemas.microsoft.com/office/drawing/2014/main" id="{8D270A0D-3C51-4AB5-9BE3-71AC8EAF24C7}"/>
              </a:ext>
            </a:extLst>
          </p:cNvPr>
          <p:cNvSpPr>
            <a:spLocks noGrp="1"/>
          </p:cNvSpPr>
          <p:nvPr>
            <p:ph type="sldNum" sz="quarter" idx="12"/>
          </p:nvPr>
        </p:nvSpPr>
        <p:spPr/>
        <p:txBody>
          <a:bodyPr/>
          <a:lstStyle/>
          <a:p>
            <a:fld id="{5DFEDB64-84C3-4240-BCBA-134AE1D9082C}" type="slidenum">
              <a:rPr lang="en-GB" smtClean="0"/>
              <a:t>20</a:t>
            </a:fld>
            <a:endParaRPr lang="en-GB"/>
          </a:p>
        </p:txBody>
      </p:sp>
    </p:spTree>
    <p:extLst>
      <p:ext uri="{BB962C8B-B14F-4D97-AF65-F5344CB8AC3E}">
        <p14:creationId xmlns:p14="http://schemas.microsoft.com/office/powerpoint/2010/main" val="5044060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E0C40-0002-4ED3-B7D0-020FD7DAECEF}"/>
              </a:ext>
            </a:extLst>
          </p:cNvPr>
          <p:cNvSpPr>
            <a:spLocks noGrp="1"/>
          </p:cNvSpPr>
          <p:nvPr>
            <p:ph type="title"/>
          </p:nvPr>
        </p:nvSpPr>
        <p:spPr/>
        <p:txBody>
          <a:bodyPr/>
          <a:lstStyle/>
          <a:p>
            <a:r>
              <a:rPr lang="en-GB" b="1" dirty="0">
                <a:solidFill>
                  <a:srgbClr val="002060"/>
                </a:solidFill>
              </a:rPr>
              <a:t>Historical Context 2.</a:t>
            </a:r>
            <a:endParaRPr lang="en-GB" dirty="0"/>
          </a:p>
        </p:txBody>
      </p:sp>
      <p:sp>
        <p:nvSpPr>
          <p:cNvPr id="3" name="Content Placeholder 2">
            <a:extLst>
              <a:ext uri="{FF2B5EF4-FFF2-40B4-BE49-F238E27FC236}">
                <a16:creationId xmlns:a16="http://schemas.microsoft.com/office/drawing/2014/main" id="{357D9BA4-7059-4C8C-9D31-AF7C7FA6E750}"/>
              </a:ext>
            </a:extLst>
          </p:cNvPr>
          <p:cNvSpPr>
            <a:spLocks noGrp="1"/>
          </p:cNvSpPr>
          <p:nvPr>
            <p:ph sz="half" idx="1"/>
          </p:nvPr>
        </p:nvSpPr>
        <p:spPr/>
        <p:txBody>
          <a:bodyPr>
            <a:normAutofit fontScale="92500" lnSpcReduction="20000"/>
          </a:bodyPr>
          <a:lstStyle/>
          <a:p>
            <a:r>
              <a:rPr lang="en-GB" dirty="0"/>
              <a:t>19</a:t>
            </a:r>
            <a:r>
              <a:rPr lang="en-GB" baseline="30000" dirty="0"/>
              <a:t>th</a:t>
            </a:r>
            <a:r>
              <a:rPr lang="en-GB" dirty="0"/>
              <a:t> Century</a:t>
            </a:r>
          </a:p>
          <a:p>
            <a:pPr lvl="1"/>
            <a:r>
              <a:rPr lang="en-GB" dirty="0"/>
              <a:t>Poverty &amp; Democracy</a:t>
            </a:r>
          </a:p>
          <a:p>
            <a:pPr lvl="1"/>
            <a:r>
              <a:rPr lang="en-GB" dirty="0"/>
              <a:t>Peterloo</a:t>
            </a:r>
          </a:p>
          <a:p>
            <a:pPr lvl="1"/>
            <a:r>
              <a:rPr lang="en-GB" dirty="0"/>
              <a:t>Legitimacy of use of such force on citizens?</a:t>
            </a:r>
          </a:p>
          <a:p>
            <a:r>
              <a:rPr lang="en-GB" dirty="0"/>
              <a:t>1829 Peel’s ‘New Police’</a:t>
            </a:r>
          </a:p>
          <a:p>
            <a:pPr lvl="2"/>
            <a:r>
              <a:rPr lang="en-GB" dirty="0"/>
              <a:t>‘Jenny </a:t>
            </a:r>
            <a:r>
              <a:rPr lang="en-GB" dirty="0" err="1"/>
              <a:t>Darbies</a:t>
            </a:r>
            <a:r>
              <a:rPr lang="en-GB" dirty="0"/>
              <a:t>’</a:t>
            </a:r>
          </a:p>
          <a:p>
            <a:pPr lvl="1"/>
            <a:r>
              <a:rPr lang="en-GB" dirty="0"/>
              <a:t>‘Peelers’ towards ‘Dixon’</a:t>
            </a:r>
          </a:p>
          <a:p>
            <a:pPr lvl="2"/>
            <a:r>
              <a:rPr lang="en-GB" dirty="0"/>
              <a:t>Rowan &amp; Mayne’s ‘General Instructions’</a:t>
            </a:r>
          </a:p>
          <a:p>
            <a:pPr lvl="2"/>
            <a:r>
              <a:rPr lang="en-GB" dirty="0"/>
              <a:t>Structure and agency</a:t>
            </a:r>
          </a:p>
          <a:p>
            <a:r>
              <a:rPr lang="en-GB" dirty="0"/>
              <a:t>Early 20</a:t>
            </a:r>
            <a:r>
              <a:rPr lang="en-GB" baseline="30000" dirty="0"/>
              <a:t>th</a:t>
            </a:r>
            <a:r>
              <a:rPr lang="en-GB" dirty="0"/>
              <a:t> Century</a:t>
            </a:r>
          </a:p>
          <a:p>
            <a:pPr lvl="2"/>
            <a:r>
              <a:rPr lang="en-GB" dirty="0"/>
              <a:t>Two World Wars</a:t>
            </a:r>
          </a:p>
          <a:p>
            <a:pPr lvl="3"/>
            <a:endParaRPr lang="en-GB" dirty="0"/>
          </a:p>
        </p:txBody>
      </p:sp>
      <p:pic>
        <p:nvPicPr>
          <p:cNvPr id="7" name="Content Placeholder 6" descr="A black and white photo of a person&#10;&#10;Description automatically generated">
            <a:extLst>
              <a:ext uri="{FF2B5EF4-FFF2-40B4-BE49-F238E27FC236}">
                <a16:creationId xmlns:a16="http://schemas.microsoft.com/office/drawing/2014/main" id="{61ACDD29-353E-4E38-A620-84B71D656831}"/>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395881" y="1027906"/>
            <a:ext cx="1963271" cy="2529815"/>
          </a:xfrm>
        </p:spPr>
      </p:pic>
      <p:sp>
        <p:nvSpPr>
          <p:cNvPr id="5" name="Slide Number Placeholder 4">
            <a:extLst>
              <a:ext uri="{FF2B5EF4-FFF2-40B4-BE49-F238E27FC236}">
                <a16:creationId xmlns:a16="http://schemas.microsoft.com/office/drawing/2014/main" id="{1FDCA0AD-323E-484C-9D09-21BF41E268B7}"/>
              </a:ext>
            </a:extLst>
          </p:cNvPr>
          <p:cNvSpPr>
            <a:spLocks noGrp="1"/>
          </p:cNvSpPr>
          <p:nvPr>
            <p:ph type="sldNum" sz="quarter" idx="12"/>
          </p:nvPr>
        </p:nvSpPr>
        <p:spPr/>
        <p:txBody>
          <a:bodyPr/>
          <a:lstStyle/>
          <a:p>
            <a:fld id="{5DFEDB64-84C3-4240-BCBA-134AE1D9082C}" type="slidenum">
              <a:rPr lang="en-GB" smtClean="0"/>
              <a:t>21</a:t>
            </a:fld>
            <a:endParaRPr lang="en-GB"/>
          </a:p>
        </p:txBody>
      </p:sp>
      <p:pic>
        <p:nvPicPr>
          <p:cNvPr id="9" name="Picture 8" descr="A person wearing a hat&#10;&#10;Description automatically generated">
            <a:extLst>
              <a:ext uri="{FF2B5EF4-FFF2-40B4-BE49-F238E27FC236}">
                <a16:creationId xmlns:a16="http://schemas.microsoft.com/office/drawing/2014/main" id="{8ABB139C-4E76-4246-BAA6-5C60F3B19B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20250" y="3123079"/>
            <a:ext cx="1733550" cy="2628900"/>
          </a:xfrm>
          <a:prstGeom prst="rect">
            <a:avLst/>
          </a:prstGeom>
        </p:spPr>
      </p:pic>
    </p:spTree>
    <p:extLst>
      <p:ext uri="{BB962C8B-B14F-4D97-AF65-F5344CB8AC3E}">
        <p14:creationId xmlns:p14="http://schemas.microsoft.com/office/powerpoint/2010/main" val="23857079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986" name="Group 3"/>
          <p:cNvGrpSpPr>
            <a:grpSpLocks/>
          </p:cNvGrpSpPr>
          <p:nvPr/>
        </p:nvGrpSpPr>
        <p:grpSpPr bwMode="auto">
          <a:xfrm>
            <a:off x="2403805" y="1930400"/>
            <a:ext cx="6438875" cy="4679156"/>
            <a:chOff x="0" y="0"/>
            <a:chExt cx="5296" cy="4192"/>
          </a:xfrm>
        </p:grpSpPr>
        <p:pic>
          <p:nvPicPr>
            <p:cNvPr id="41988" name="Picture 1"/>
            <p:cNvPicPr>
              <a:picLocks noChangeAspect="1" noChangeArrowheads="1"/>
            </p:cNvPicPr>
            <p:nvPr/>
          </p:nvPicPr>
          <p:blipFill>
            <a:blip r:embed="rId2">
              <a:extLst>
                <a:ext uri="{28A0092B-C50C-407E-A947-70E740481C1C}">
                  <a14:useLocalDpi xmlns:a14="http://schemas.microsoft.com/office/drawing/2010/main" val="0"/>
                </a:ext>
              </a:extLst>
            </a:blip>
            <a:srcRect l="5923" r="5969"/>
            <a:stretch>
              <a:fillRect/>
            </a:stretch>
          </p:blipFill>
          <p:spPr bwMode="auto">
            <a:xfrm>
              <a:off x="328" y="320"/>
              <a:ext cx="4640" cy="3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1989" name="Picture 2"/>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296" cy="4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sp>
        <p:nvSpPr>
          <p:cNvPr id="63492" name="Rectangle 4"/>
          <p:cNvSpPr>
            <a:spLocks noGrp="1" noChangeArrowheads="1"/>
          </p:cNvSpPr>
          <p:nvPr>
            <p:ph type="title"/>
          </p:nvPr>
        </p:nvSpPr>
        <p:spPr/>
        <p:txBody>
          <a:bodyPr>
            <a:normAutofit/>
          </a:bodyPr>
          <a:lstStyle/>
          <a:p>
            <a:pPr>
              <a:defRPr/>
            </a:pPr>
            <a:r>
              <a:rPr lang="en-US" altLang="en-US" sz="3800" dirty="0"/>
              <a:t>The New Police</a:t>
            </a:r>
            <a:br>
              <a:rPr lang="en-US" altLang="en-US" sz="3800" dirty="0"/>
            </a:br>
            <a:r>
              <a:rPr lang="en-US" altLang="en-US" sz="3800" dirty="0"/>
              <a:t>The Metropolitan Police Act 1829</a:t>
            </a:r>
          </a:p>
        </p:txBody>
      </p:sp>
    </p:spTree>
    <p:extLst>
      <p:ext uri="{BB962C8B-B14F-4D97-AF65-F5344CB8AC3E}">
        <p14:creationId xmlns:p14="http://schemas.microsoft.com/office/powerpoint/2010/main" val="2102375954"/>
      </p:ext>
    </p:extLst>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cxnSp>
        <p:nvCxnSpPr>
          <p:cNvPr id="71" name="Straight Connector 70">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49155" name="Rectangle 2"/>
          <p:cNvSpPr>
            <a:spLocks noGrp="1" noChangeArrowheads="1"/>
          </p:cNvSpPr>
          <p:nvPr>
            <p:ph type="title"/>
          </p:nvPr>
        </p:nvSpPr>
        <p:spPr>
          <a:xfrm>
            <a:off x="643467" y="816638"/>
            <a:ext cx="3367359" cy="5224724"/>
          </a:xfrm>
        </p:spPr>
        <p:txBody>
          <a:bodyPr anchor="ctr">
            <a:normAutofit/>
          </a:bodyPr>
          <a:lstStyle/>
          <a:p>
            <a:pPr>
              <a:defRPr/>
            </a:pPr>
            <a:r>
              <a:rPr lang="en-US" altLang="en-US" dirty="0">
                <a:latin typeface="Copperplate Bold" charset="0"/>
                <a:sym typeface="Copperplate Bold" charset="0"/>
              </a:rPr>
              <a:t>Criticism of ‘New Police - Changed?</a:t>
            </a:r>
            <a:br>
              <a:rPr lang="en-US" altLang="en-US">
                <a:latin typeface="Copperplate Bold" charset="0"/>
                <a:sym typeface="Copperplate Bold" charset="0"/>
              </a:rPr>
            </a:br>
            <a:br>
              <a:rPr lang="en-US" altLang="en-US">
                <a:latin typeface="Copperplate Bold" charset="0"/>
                <a:sym typeface="Copperplate Bold" charset="0"/>
              </a:rPr>
            </a:br>
            <a:endParaRPr lang="en-US" altLang="en-US">
              <a:latin typeface="Copperplate Bold" charset="0"/>
              <a:ea typeface="ヒラギノ明朝 ProN W6" pitchFamily="-112" charset="-128"/>
              <a:sym typeface="Copperplate Bold" charset="0"/>
            </a:endParaRPr>
          </a:p>
        </p:txBody>
      </p:sp>
      <p:sp>
        <p:nvSpPr>
          <p:cNvPr id="75777" name="Rectangle 1"/>
          <p:cNvSpPr>
            <a:spLocks noGrp="1" noChangeArrowheads="1"/>
          </p:cNvSpPr>
          <p:nvPr>
            <p:ph idx="1"/>
          </p:nvPr>
        </p:nvSpPr>
        <p:spPr>
          <a:xfrm>
            <a:off x="4654295" y="816638"/>
            <a:ext cx="4619706" cy="5224724"/>
          </a:xfrm>
        </p:spPr>
        <p:txBody>
          <a:bodyPr anchor="ctr">
            <a:normAutofit/>
          </a:bodyPr>
          <a:lstStyle/>
          <a:p>
            <a:pPr marL="365741" indent="-256019">
              <a:spcBef>
                <a:spcPts val="400"/>
              </a:spcBef>
              <a:buFont typeface="Wingdings 3"/>
              <a:buChar char=""/>
              <a:defRPr/>
            </a:pPr>
            <a:r>
              <a:rPr lang="en-US" altLang="en-US" sz="3200" dirty="0">
                <a:latin typeface="Baskerville Bold" charset="0"/>
                <a:sym typeface="Baskerville Bold" charset="0"/>
              </a:rPr>
              <a:t>Threat to civil liberties </a:t>
            </a:r>
            <a:endParaRPr lang="en-US" altLang="en-US" sz="3200" dirty="0">
              <a:latin typeface="Baskerville Bold" charset="0"/>
              <a:ea typeface="ヒラギノ明朝 ProN W6" pitchFamily="-112" charset="-128"/>
              <a:sym typeface="Baskerville Bold" charset="0"/>
            </a:endParaRPr>
          </a:p>
          <a:p>
            <a:pPr marL="365741" indent="-256019">
              <a:spcBef>
                <a:spcPts val="1793"/>
              </a:spcBef>
              <a:buFont typeface="Wingdings 3"/>
              <a:buChar char=""/>
              <a:defRPr/>
            </a:pPr>
            <a:r>
              <a:rPr lang="en-US" altLang="en-US" sz="3200" dirty="0">
                <a:latin typeface="Baskerville Bold" charset="0"/>
                <a:sym typeface="Baskerville Bold" charset="0"/>
              </a:rPr>
              <a:t>Fears of potential abuse</a:t>
            </a:r>
            <a:endParaRPr lang="en-US" altLang="en-US" sz="3200" dirty="0">
              <a:latin typeface="Baskerville Bold" charset="0"/>
              <a:ea typeface="ヒラギノ明朝 ProN W6" pitchFamily="-112" charset="-128"/>
              <a:sym typeface="Baskerville Bold" charset="0"/>
            </a:endParaRPr>
          </a:p>
          <a:p>
            <a:pPr marL="365741" indent="-256019">
              <a:spcBef>
                <a:spcPts val="1793"/>
              </a:spcBef>
              <a:buFont typeface="Wingdings 3"/>
              <a:buChar char=""/>
              <a:defRPr/>
            </a:pPr>
            <a:r>
              <a:rPr lang="en-US" altLang="en-US" sz="3200" dirty="0">
                <a:latin typeface="Baskerville Bold" charset="0"/>
                <a:sym typeface="Baskerville Bold" charset="0"/>
              </a:rPr>
              <a:t>Cost</a:t>
            </a:r>
            <a:endParaRPr lang="en-US" altLang="en-US" sz="3200" dirty="0">
              <a:latin typeface="Baskerville Bold" charset="0"/>
              <a:ea typeface="ヒラギノ明朝 ProN W6" pitchFamily="-112" charset="-128"/>
              <a:sym typeface="Baskerville Bold" charset="0"/>
            </a:endParaRPr>
          </a:p>
          <a:p>
            <a:pPr marL="365741" indent="-256019">
              <a:spcBef>
                <a:spcPts val="1793"/>
              </a:spcBef>
              <a:buFont typeface="Wingdings 3"/>
              <a:buChar char=""/>
              <a:defRPr/>
            </a:pPr>
            <a:r>
              <a:rPr lang="en-US" altLang="en-US" sz="3200" dirty="0">
                <a:latin typeface="Baskerville Bold" charset="0"/>
                <a:sym typeface="Baskerville Bold" charset="0"/>
              </a:rPr>
              <a:t>Lack of visibility </a:t>
            </a:r>
            <a:endParaRPr lang="en-US" altLang="en-US" sz="3200" dirty="0">
              <a:latin typeface="Baskerville Bold" charset="0"/>
              <a:ea typeface="ヒラギノ明朝 ProN W6" pitchFamily="-112" charset="-128"/>
              <a:sym typeface="Baskerville Bold" charset="0"/>
            </a:endParaRPr>
          </a:p>
          <a:p>
            <a:pPr marL="365741" indent="-256019">
              <a:spcBef>
                <a:spcPts val="1793"/>
              </a:spcBef>
              <a:buFont typeface="Wingdings 3"/>
              <a:buChar char=""/>
              <a:defRPr/>
            </a:pPr>
            <a:r>
              <a:rPr lang="en-US" altLang="en-US" sz="3200" dirty="0">
                <a:latin typeface="Baskerville Bold" charset="0"/>
                <a:sym typeface="Baskerville Bold" charset="0"/>
              </a:rPr>
              <a:t>Poor quality recruits </a:t>
            </a:r>
            <a:endParaRPr lang="en-US" altLang="en-US" sz="3200" dirty="0">
              <a:latin typeface="Baskerville Bold" charset="0"/>
              <a:ea typeface="ヒラギノ明朝 ProN W6" pitchFamily="-112" charset="-128"/>
              <a:sym typeface="Baskerville Bold" charset="0"/>
            </a:endParaRPr>
          </a:p>
        </p:txBody>
      </p:sp>
    </p:spTree>
    <p:extLst>
      <p:ext uri="{BB962C8B-B14F-4D97-AF65-F5344CB8AC3E}">
        <p14:creationId xmlns:p14="http://schemas.microsoft.com/office/powerpoint/2010/main" val="3436875567"/>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577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577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577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577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577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7" grpId="0" build="p" bldLvl="5"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7C76E-16FE-4207-8DB1-4AA2ECA48879}"/>
              </a:ext>
            </a:extLst>
          </p:cNvPr>
          <p:cNvSpPr>
            <a:spLocks noGrp="1"/>
          </p:cNvSpPr>
          <p:nvPr>
            <p:ph type="title"/>
          </p:nvPr>
        </p:nvSpPr>
        <p:spPr>
          <a:xfrm>
            <a:off x="677334" y="281242"/>
            <a:ext cx="8596668" cy="1083324"/>
          </a:xfrm>
        </p:spPr>
        <p:txBody>
          <a:bodyPr>
            <a:normAutofit/>
          </a:bodyPr>
          <a:lstStyle/>
          <a:p>
            <a:r>
              <a:rPr lang="en-US" dirty="0"/>
              <a:t>Police or No Police? </a:t>
            </a:r>
            <a:endParaRPr lang="en-GB" dirty="0"/>
          </a:p>
        </p:txBody>
      </p:sp>
      <p:pic>
        <p:nvPicPr>
          <p:cNvPr id="1026" name="Picture 2">
            <a:extLst>
              <a:ext uri="{FF2B5EF4-FFF2-40B4-BE49-F238E27FC236}">
                <a16:creationId xmlns:a16="http://schemas.microsoft.com/office/drawing/2014/main" id="{50EE7E38-090D-489C-AB43-D9A17D7BBF6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756074" y="1139481"/>
            <a:ext cx="5517928" cy="5437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25447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lose up of a newspaper&#10;&#10;Description automatically generated">
            <a:extLst>
              <a:ext uri="{FF2B5EF4-FFF2-40B4-BE49-F238E27FC236}">
                <a16:creationId xmlns:a16="http://schemas.microsoft.com/office/drawing/2014/main" id="{86B997BC-E006-4ED2-AA62-F883435C927E}"/>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t="18319" r="-1" b="16755"/>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10" name="Title 9">
            <a:extLst>
              <a:ext uri="{FF2B5EF4-FFF2-40B4-BE49-F238E27FC236}">
                <a16:creationId xmlns:a16="http://schemas.microsoft.com/office/drawing/2014/main" id="{8D4BFB92-0F61-4AB3-A786-A9372555A3E4}"/>
              </a:ext>
            </a:extLst>
          </p:cNvPr>
          <p:cNvSpPr>
            <a:spLocks noGrp="1"/>
          </p:cNvSpPr>
          <p:nvPr>
            <p:ph type="title"/>
          </p:nvPr>
        </p:nvSpPr>
        <p:spPr>
          <a:xfrm>
            <a:off x="677334" y="419894"/>
            <a:ext cx="4235630" cy="1320800"/>
          </a:xfrm>
        </p:spPr>
        <p:txBody>
          <a:bodyPr vert="horz" lIns="91440" tIns="45720" rIns="91440" bIns="45720" rtlCol="0" anchor="t">
            <a:normAutofit/>
          </a:bodyPr>
          <a:lstStyle/>
          <a:p>
            <a:r>
              <a:rPr lang="en-US" dirty="0"/>
              <a:t>Police or </a:t>
            </a:r>
            <a:br>
              <a:rPr lang="en-US" dirty="0"/>
            </a:br>
            <a:r>
              <a:rPr lang="en-US" dirty="0"/>
              <a:t>No Police? </a:t>
            </a:r>
          </a:p>
        </p:txBody>
      </p:sp>
      <p:sp>
        <p:nvSpPr>
          <p:cNvPr id="22" name="Content Placeholder 21">
            <a:extLst>
              <a:ext uri="{FF2B5EF4-FFF2-40B4-BE49-F238E27FC236}">
                <a16:creationId xmlns:a16="http://schemas.microsoft.com/office/drawing/2014/main" id="{E9AC4D9F-7731-4383-84E7-B668E708D3B3}"/>
              </a:ext>
            </a:extLst>
          </p:cNvPr>
          <p:cNvSpPr>
            <a:spLocks noGrp="1"/>
          </p:cNvSpPr>
          <p:nvPr>
            <p:ph sz="half" idx="2"/>
          </p:nvPr>
        </p:nvSpPr>
        <p:spPr>
          <a:xfrm>
            <a:off x="677334" y="1749160"/>
            <a:ext cx="4368825" cy="4292202"/>
          </a:xfrm>
        </p:spPr>
        <p:txBody>
          <a:bodyPr vert="horz" lIns="91440" tIns="45720" rIns="91440" bIns="45720" rtlCol="0">
            <a:noAutofit/>
          </a:bodyPr>
          <a:lstStyle/>
          <a:p>
            <a:pPr algn="just"/>
            <a:r>
              <a:rPr lang="en-US" sz="2400" b="1" u="sng" dirty="0"/>
              <a:t>NO POLICE!!</a:t>
            </a:r>
          </a:p>
          <a:p>
            <a:pPr marL="0" indent="0" algn="just">
              <a:buNone/>
            </a:pPr>
            <a:r>
              <a:rPr lang="en-US" sz="2400" dirty="0"/>
              <a:t>“The State of the Town for the last month has proved to the satisfaction of the most timid, that they were not required. As far as Aberystwyth is concerned, the Cutlasses and Truncheons of hired Spies may henceforth be consigned to oblivion in the Commissioners’ Yard”.</a:t>
            </a:r>
          </a:p>
          <a:p>
            <a:pPr marL="0" indent="0" algn="just">
              <a:buNone/>
            </a:pPr>
            <a:endParaRPr lang="en-US" sz="1600" dirty="0"/>
          </a:p>
          <a:p>
            <a:pPr marL="0" indent="0" algn="just">
              <a:buNone/>
            </a:pPr>
            <a:r>
              <a:rPr lang="en-US" sz="1600" dirty="0"/>
              <a:t>Williams (1850)</a:t>
            </a:r>
            <a:endParaRPr lang="en-US" sz="1400" dirty="0"/>
          </a:p>
        </p:txBody>
      </p:sp>
      <p:sp>
        <p:nvSpPr>
          <p:cNvPr id="4" name="Slide Number Placeholder 3">
            <a:extLst>
              <a:ext uri="{FF2B5EF4-FFF2-40B4-BE49-F238E27FC236}">
                <a16:creationId xmlns:a16="http://schemas.microsoft.com/office/drawing/2014/main" id="{F6A797CE-5F7F-4DA4-AF75-3D841E7BF947}"/>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5DFEDB64-84C3-4240-BCBA-134AE1D9082C}" type="slidenum">
              <a:rPr lang="en-US">
                <a:solidFill>
                  <a:srgbClr val="FFFFFF"/>
                </a:solidFill>
              </a:rPr>
              <a:pPr>
                <a:spcAft>
                  <a:spcPts val="600"/>
                </a:spcAft>
              </a:pPr>
              <a:t>25</a:t>
            </a:fld>
            <a:endParaRPr lang="en-US">
              <a:solidFill>
                <a:srgbClr val="FFFFFF"/>
              </a:solidFill>
            </a:endParaRPr>
          </a:p>
        </p:txBody>
      </p:sp>
    </p:spTree>
    <p:extLst>
      <p:ext uri="{BB962C8B-B14F-4D97-AF65-F5344CB8AC3E}">
        <p14:creationId xmlns:p14="http://schemas.microsoft.com/office/powerpoint/2010/main" val="30039430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CAEAE-54BF-493F-9E6A-4D46C40A8983}"/>
              </a:ext>
            </a:extLst>
          </p:cNvPr>
          <p:cNvSpPr>
            <a:spLocks noGrp="1"/>
          </p:cNvSpPr>
          <p:nvPr>
            <p:ph type="title"/>
          </p:nvPr>
        </p:nvSpPr>
        <p:spPr/>
        <p:txBody>
          <a:bodyPr>
            <a:normAutofit fontScale="90000"/>
          </a:bodyPr>
          <a:lstStyle/>
          <a:p>
            <a:r>
              <a:rPr lang="en-GB" dirty="0"/>
              <a:t>Task for Tutorial</a:t>
            </a:r>
            <a:br>
              <a:rPr lang="en-GB" dirty="0"/>
            </a:br>
            <a:r>
              <a:rPr lang="en-GB" dirty="0"/>
              <a:t>PLEASE READ THE FOLLOWING AND REPORT BACK</a:t>
            </a:r>
          </a:p>
        </p:txBody>
      </p:sp>
      <p:sp>
        <p:nvSpPr>
          <p:cNvPr id="3" name="Content Placeholder 2">
            <a:extLst>
              <a:ext uri="{FF2B5EF4-FFF2-40B4-BE49-F238E27FC236}">
                <a16:creationId xmlns:a16="http://schemas.microsoft.com/office/drawing/2014/main" id="{64BE72A8-E9C9-4900-AE47-8B1E84FDFCA9}"/>
              </a:ext>
            </a:extLst>
          </p:cNvPr>
          <p:cNvSpPr>
            <a:spLocks noGrp="1"/>
          </p:cNvSpPr>
          <p:nvPr>
            <p:ph idx="1"/>
          </p:nvPr>
        </p:nvSpPr>
        <p:spPr/>
        <p:txBody>
          <a:bodyPr/>
          <a:lstStyle/>
          <a:p>
            <a:r>
              <a:rPr lang="en-GB" dirty="0"/>
              <a:t>Storch, R, D. (1975) "THE PLAGUE OF THE BLUE LOCUSTS: POLICE REFORM AND POPULAR RESISTANCE IN NORTHERN ENGLAND, 1840-57." </a:t>
            </a:r>
            <a:r>
              <a:rPr lang="en-GB" i="1" dirty="0"/>
              <a:t>International Review of Social History</a:t>
            </a:r>
            <a:r>
              <a:rPr lang="en-GB" dirty="0"/>
              <a:t> 20.1: 61-90.</a:t>
            </a:r>
          </a:p>
          <a:p>
            <a:endParaRPr lang="en-GB" dirty="0"/>
          </a:p>
          <a:p>
            <a:endParaRPr lang="en-GB" dirty="0"/>
          </a:p>
          <a:p>
            <a:r>
              <a:rPr lang="en-GB" dirty="0"/>
              <a:t>https://whel-primo.hosted.exlibrisgroup.com/primo-explore/fulldisplay?docid=TN_cdi_proquest_journals_1299051704&amp;context=PC&amp;vid=44WHELF_UWTSD_VU1&amp;lang=en_US&amp;search_scope=CSCOP_EVERYTHING&amp;adaptor=primo_central_multiple_fe&amp;tab=tab1&amp;query=any,contains,International%20Review%20of%20Social%20History%20%20The%20Plague%20of%20Blue%20Locusts&amp;offset=0</a:t>
            </a:r>
          </a:p>
        </p:txBody>
      </p:sp>
    </p:spTree>
    <p:extLst>
      <p:ext uri="{BB962C8B-B14F-4D97-AF65-F5344CB8AC3E}">
        <p14:creationId xmlns:p14="http://schemas.microsoft.com/office/powerpoint/2010/main" val="29972335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F8656-DCC7-4A3A-A829-D36B3C49ECF4}"/>
              </a:ext>
            </a:extLst>
          </p:cNvPr>
          <p:cNvSpPr>
            <a:spLocks noGrp="1"/>
          </p:cNvSpPr>
          <p:nvPr>
            <p:ph type="title"/>
          </p:nvPr>
        </p:nvSpPr>
        <p:spPr/>
        <p:txBody>
          <a:bodyPr>
            <a:noAutofit/>
          </a:bodyPr>
          <a:lstStyle/>
          <a:p>
            <a:pPr marL="0" indent="0" algn="just"/>
            <a:r>
              <a:rPr lang="en-GB" sz="2800" dirty="0"/>
              <a:t>…Targets don’t fight crime; targets hinder the fight against crime. In scrapping the confidence target and the policing pledge, I couldn’t be any clearer about your mission: </a:t>
            </a:r>
            <a:r>
              <a:rPr lang="en-GB" sz="2800" b="1" dirty="0"/>
              <a:t>it isn’t a thirty-point plan; it is to cut crime. No more, and no less.</a:t>
            </a:r>
            <a:endParaRPr lang="en-GB" sz="2800" dirty="0"/>
          </a:p>
        </p:txBody>
      </p:sp>
      <p:sp>
        <p:nvSpPr>
          <p:cNvPr id="4" name="Text Placeholder 3">
            <a:extLst>
              <a:ext uri="{FF2B5EF4-FFF2-40B4-BE49-F238E27FC236}">
                <a16:creationId xmlns:a16="http://schemas.microsoft.com/office/drawing/2014/main" id="{E8532326-CA7F-40CA-ACC8-B6BC12B18A35}"/>
              </a:ext>
            </a:extLst>
          </p:cNvPr>
          <p:cNvSpPr>
            <a:spLocks noGrp="1"/>
          </p:cNvSpPr>
          <p:nvPr>
            <p:ph type="body" sz="quarter" idx="13"/>
          </p:nvPr>
        </p:nvSpPr>
        <p:spPr/>
        <p:txBody>
          <a:bodyPr/>
          <a:lstStyle/>
          <a:p>
            <a:r>
              <a:rPr lang="en-GB" dirty="0"/>
              <a:t>Police reform: </a:t>
            </a:r>
            <a:br>
              <a:rPr lang="en-GB" dirty="0"/>
            </a:br>
            <a:r>
              <a:rPr lang="en-GB" dirty="0"/>
              <a:t>Theresa May’s (2010) speech to the National Policing Conference</a:t>
            </a:r>
          </a:p>
        </p:txBody>
      </p:sp>
      <p:sp>
        <p:nvSpPr>
          <p:cNvPr id="3" name="Content Placeholder 2">
            <a:extLst>
              <a:ext uri="{FF2B5EF4-FFF2-40B4-BE49-F238E27FC236}">
                <a16:creationId xmlns:a16="http://schemas.microsoft.com/office/drawing/2014/main" id="{ACCC284A-79DE-4B99-B043-020743D47159}"/>
              </a:ext>
            </a:extLst>
          </p:cNvPr>
          <p:cNvSpPr>
            <a:spLocks noGrp="1"/>
          </p:cNvSpPr>
          <p:nvPr>
            <p:ph type="body" idx="1"/>
          </p:nvPr>
        </p:nvSpPr>
        <p:spPr/>
        <p:txBody>
          <a:bodyPr>
            <a:normAutofit/>
          </a:bodyPr>
          <a:lstStyle/>
          <a:p>
            <a:pPr marL="0" indent="0" algn="ctr">
              <a:buNone/>
            </a:pPr>
            <a:r>
              <a:rPr lang="en-GB" sz="3200" b="1" dirty="0"/>
              <a:t>So what are the foundations to </a:t>
            </a:r>
            <a:br>
              <a:rPr lang="en-GB" sz="3200" b="1" dirty="0"/>
            </a:br>
            <a:r>
              <a:rPr lang="en-GB" sz="3200" b="1" dirty="0"/>
              <a:t>modern day policing?</a:t>
            </a:r>
          </a:p>
        </p:txBody>
      </p:sp>
    </p:spTree>
    <p:extLst>
      <p:ext uri="{BB962C8B-B14F-4D97-AF65-F5344CB8AC3E}">
        <p14:creationId xmlns:p14="http://schemas.microsoft.com/office/powerpoint/2010/main" val="34287863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p:cNvSpPr>
          <p:nvPr/>
        </p:nvSpPr>
        <p:spPr bwMode="auto">
          <a:xfrm>
            <a:off x="703385" y="321469"/>
            <a:ext cx="9446693" cy="6179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basic mission for which the police exist is to </a:t>
            </a:r>
            <a:r>
              <a:rPr lang="en-US" altLang="en-US" sz="1400" b="1" dirty="0">
                <a:latin typeface="Baskerville Bold" charset="0"/>
                <a:ea typeface="ヒラギノ明朝 ProN W3" pitchFamily="-112" charset="-128"/>
                <a:sym typeface="Baskerville Bold" charset="0"/>
              </a:rPr>
              <a:t>prevent crime and disorder</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ability of the police to perform their duties is dependent upon </a:t>
            </a:r>
            <a:r>
              <a:rPr lang="en-US" altLang="en-US" sz="1400" b="1" dirty="0">
                <a:latin typeface="Baskerville Bold" charset="0"/>
                <a:ea typeface="ヒラギノ明朝 ProN W3" pitchFamily="-112" charset="-128"/>
                <a:sym typeface="Baskerville Bold" charset="0"/>
              </a:rPr>
              <a:t>public approval </a:t>
            </a:r>
            <a:r>
              <a:rPr lang="en-US" altLang="en-US" sz="1400" dirty="0">
                <a:latin typeface="Baskerville Bold" charset="0"/>
                <a:ea typeface="ヒラギノ明朝 ProN W3" pitchFamily="-112" charset="-128"/>
                <a:sym typeface="Baskerville Bold" charset="0"/>
              </a:rPr>
              <a:t>of police actions.</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must secure the willing co-operation of the public in voluntary observance of the law to be able to secure and maintain the </a:t>
            </a:r>
            <a:r>
              <a:rPr lang="en-US" altLang="en-US" sz="1400" b="1" dirty="0">
                <a:latin typeface="Baskerville Bold" charset="0"/>
                <a:ea typeface="ヒラギノ明朝 ProN W3" pitchFamily="-112" charset="-128"/>
                <a:sym typeface="Baskerville Bold" charset="0"/>
              </a:rPr>
              <a:t>respect of the public.</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degree of co-operation of the public that can be secured diminishes proportionately to the necessity of the use of </a:t>
            </a:r>
            <a:r>
              <a:rPr lang="en-US" altLang="en-US" sz="1400" b="1" dirty="0">
                <a:latin typeface="Baskerville Bold" charset="0"/>
                <a:ea typeface="ヒラギノ明朝 ProN W3" pitchFamily="-112" charset="-128"/>
                <a:sym typeface="Baskerville Bold" charset="0"/>
              </a:rPr>
              <a:t>physical force.</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seek and preserve public </a:t>
            </a:r>
            <a:r>
              <a:rPr lang="en-GB" altLang="en-US" sz="1400" dirty="0">
                <a:latin typeface="Baskerville Bold" charset="0"/>
                <a:ea typeface="ヒラギノ明朝 ProN W3" pitchFamily="-112" charset="-128"/>
                <a:sym typeface="Baskerville Bold" charset="0"/>
              </a:rPr>
              <a:t>favour</a:t>
            </a:r>
            <a:r>
              <a:rPr lang="en-US" altLang="en-US" sz="1400" dirty="0">
                <a:latin typeface="Baskerville Bold" charset="0"/>
                <a:ea typeface="ヒラギノ明朝 ProN W3" pitchFamily="-112" charset="-128"/>
                <a:sym typeface="Baskerville Bold" charset="0"/>
              </a:rPr>
              <a:t> not by catering to public opinion but by constantly demonstrating </a:t>
            </a:r>
            <a:r>
              <a:rPr lang="en-US" altLang="en-US" sz="1400" b="1" dirty="0">
                <a:latin typeface="Baskerville Bold" charset="0"/>
                <a:ea typeface="ヒラギノ明朝 ProN W3" pitchFamily="-112" charset="-128"/>
                <a:sym typeface="Baskerville Bold" charset="0"/>
              </a:rPr>
              <a:t>absolute impartial </a:t>
            </a:r>
            <a:r>
              <a:rPr lang="en-US" altLang="en-US" sz="1400" dirty="0">
                <a:latin typeface="Baskerville Bold" charset="0"/>
                <a:ea typeface="ヒラギノ明朝 ProN W3" pitchFamily="-112" charset="-128"/>
                <a:sym typeface="Baskerville Bold" charset="0"/>
              </a:rPr>
              <a:t>service to the law.</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use </a:t>
            </a:r>
            <a:r>
              <a:rPr lang="en-US" altLang="en-US" sz="1400" b="1" dirty="0">
                <a:latin typeface="Baskerville Bold" charset="0"/>
                <a:ea typeface="ヒラギノ明朝 ProN W3" pitchFamily="-112" charset="-128"/>
                <a:sym typeface="Baskerville Bold" charset="0"/>
              </a:rPr>
              <a:t>physical force </a:t>
            </a:r>
            <a:r>
              <a:rPr lang="en-US" altLang="en-US" sz="1400" dirty="0">
                <a:latin typeface="Baskerville Bold" charset="0"/>
                <a:ea typeface="ヒラギノ明朝 ProN W3" pitchFamily="-112" charset="-128"/>
                <a:sym typeface="Baskerville Bold" charset="0"/>
              </a:rPr>
              <a:t>to the extent necessary to secure observance of the law or to restore order only when the exercise of persuasion, advice and warning is found to be insufficient.</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at all times, should </a:t>
            </a:r>
            <a:r>
              <a:rPr lang="en-US" altLang="en-US" sz="1400" b="1" dirty="0">
                <a:latin typeface="Baskerville Bold" charset="0"/>
                <a:ea typeface="ヒラギノ明朝 ProN W3" pitchFamily="-112" charset="-128"/>
                <a:sym typeface="Baskerville Bold" charset="0"/>
              </a:rPr>
              <a:t>maintain a relationship with the public </a:t>
            </a:r>
            <a:r>
              <a:rPr lang="en-US" altLang="en-US" sz="1400" dirty="0">
                <a:latin typeface="Baskerville Bold" charset="0"/>
                <a:ea typeface="ヒラギノ明朝 ProN W3" pitchFamily="-112" charset="-128"/>
                <a:sym typeface="Baskerville Bold" charset="0"/>
              </a:rPr>
              <a:t>that gives reality to the historic tradition that the police are the public and the public are the police; </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should always direct their action strictly towards their </a:t>
            </a:r>
            <a:r>
              <a:rPr lang="en-US" altLang="en-US" sz="1400" b="1" dirty="0">
                <a:latin typeface="Baskerville Bold" charset="0"/>
                <a:ea typeface="ヒラギノ明朝 ProN W3" pitchFamily="-112" charset="-128"/>
                <a:sym typeface="Baskerville Bold" charset="0"/>
              </a:rPr>
              <a:t>functions</a:t>
            </a:r>
            <a:r>
              <a:rPr lang="en-US" altLang="en-US" sz="1400" dirty="0">
                <a:latin typeface="Baskerville Bold" charset="0"/>
                <a:ea typeface="ヒラギノ明朝 ProN W3" pitchFamily="-112" charset="-128"/>
                <a:sym typeface="Baskerville Bold" charset="0"/>
              </a:rPr>
              <a:t> and never appear to usurp the powers of the judiciary.</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test of police </a:t>
            </a:r>
            <a:r>
              <a:rPr lang="en-US" altLang="en-US" sz="1400" b="1" dirty="0">
                <a:latin typeface="Baskerville Bold" charset="0"/>
                <a:ea typeface="ヒラギノ明朝 ProN W3" pitchFamily="-112" charset="-128"/>
                <a:sym typeface="Baskerville Bold" charset="0"/>
              </a:rPr>
              <a:t>efficiency</a:t>
            </a:r>
            <a:r>
              <a:rPr lang="en-US" altLang="en-US" sz="1400" dirty="0">
                <a:latin typeface="Baskerville Bold" charset="0"/>
                <a:ea typeface="ヒラギノ明朝 ProN W3" pitchFamily="-112" charset="-128"/>
                <a:sym typeface="Baskerville Bold" charset="0"/>
              </a:rPr>
              <a:t> is the absence of crime and disorder, not the visible evidence of police action in dealing with it.</a:t>
            </a:r>
          </a:p>
        </p:txBody>
      </p:sp>
    </p:spTree>
    <p:extLst>
      <p:ext uri="{BB962C8B-B14F-4D97-AF65-F5344CB8AC3E}">
        <p14:creationId xmlns:p14="http://schemas.microsoft.com/office/powerpoint/2010/main" val="790539569"/>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270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270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270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270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270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72705">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7270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72705">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7270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5"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88166-37E8-4DE7-A477-7BD125F21F3F}"/>
              </a:ext>
            </a:extLst>
          </p:cNvPr>
          <p:cNvSpPr>
            <a:spLocks noGrp="1"/>
          </p:cNvSpPr>
          <p:nvPr>
            <p:ph type="title"/>
          </p:nvPr>
        </p:nvSpPr>
        <p:spPr>
          <a:xfrm>
            <a:off x="7181723" y="209862"/>
            <a:ext cx="4512989" cy="1860893"/>
          </a:xfrm>
        </p:spPr>
        <p:txBody>
          <a:bodyPr vert="horz" lIns="91440" tIns="45720" rIns="91440" bIns="45720" rtlCol="0" anchor="ctr">
            <a:normAutofit/>
          </a:bodyPr>
          <a:lstStyle/>
          <a:p>
            <a:r>
              <a:rPr lang="en-US" b="1" dirty="0">
                <a:solidFill>
                  <a:srgbClr val="002060"/>
                </a:solidFill>
              </a:rPr>
              <a:t>Policing by consent?</a:t>
            </a:r>
            <a:br>
              <a:rPr lang="en-US" b="1" dirty="0">
                <a:solidFill>
                  <a:srgbClr val="002060"/>
                </a:solidFill>
              </a:rPr>
            </a:br>
            <a:r>
              <a:rPr lang="en-US" b="1" dirty="0">
                <a:solidFill>
                  <a:srgbClr val="002060"/>
                </a:solidFill>
              </a:rPr>
              <a:t>‘</a:t>
            </a:r>
            <a:r>
              <a:rPr lang="en-US" b="1" dirty="0" err="1">
                <a:solidFill>
                  <a:srgbClr val="002060"/>
                </a:solidFill>
              </a:rPr>
              <a:t>Peelian</a:t>
            </a:r>
            <a:r>
              <a:rPr lang="en-US" b="1" dirty="0">
                <a:solidFill>
                  <a:srgbClr val="002060"/>
                </a:solidFill>
              </a:rPr>
              <a:t> principles’…</a:t>
            </a:r>
          </a:p>
        </p:txBody>
      </p:sp>
      <p:sp>
        <p:nvSpPr>
          <p:cNvPr id="3" name="Content Placeholder 2">
            <a:extLst>
              <a:ext uri="{FF2B5EF4-FFF2-40B4-BE49-F238E27FC236}">
                <a16:creationId xmlns:a16="http://schemas.microsoft.com/office/drawing/2014/main" id="{80E607A5-C7D8-44AD-8B26-3379CE121768}"/>
              </a:ext>
            </a:extLst>
          </p:cNvPr>
          <p:cNvSpPr>
            <a:spLocks noGrp="1"/>
          </p:cNvSpPr>
          <p:nvPr>
            <p:ph sz="half" idx="1"/>
          </p:nvPr>
        </p:nvSpPr>
        <p:spPr>
          <a:xfrm>
            <a:off x="7181725" y="2218545"/>
            <a:ext cx="4512988" cy="1618938"/>
          </a:xfrm>
        </p:spPr>
        <p:txBody>
          <a:bodyPr vert="horz" lIns="91440" tIns="45720" rIns="91440" bIns="45720" rtlCol="0" anchor="t">
            <a:normAutofit/>
          </a:bodyPr>
          <a:lstStyle/>
          <a:p>
            <a:r>
              <a:rPr lang="en-US" b="1" dirty="0">
                <a:solidFill>
                  <a:srgbClr val="002060"/>
                </a:solidFill>
              </a:rPr>
              <a:t>Task:</a:t>
            </a:r>
          </a:p>
          <a:p>
            <a:pPr lvl="1"/>
            <a:r>
              <a:rPr lang="en-US" dirty="0">
                <a:solidFill>
                  <a:srgbClr val="002060"/>
                </a:solidFill>
              </a:rPr>
              <a:t>By Thursday workshop</a:t>
            </a:r>
          </a:p>
          <a:p>
            <a:pPr lvl="1"/>
            <a:r>
              <a:rPr lang="en-US" dirty="0">
                <a:solidFill>
                  <a:srgbClr val="002060"/>
                </a:solidFill>
              </a:rPr>
              <a:t>1 x ‘point of the law’ and answer the question below.</a:t>
            </a:r>
          </a:p>
          <a:p>
            <a:pPr marL="0" indent="0">
              <a:buNone/>
            </a:pPr>
            <a:endParaRPr lang="en-US" dirty="0">
              <a:solidFill>
                <a:srgbClr val="FFFFFF"/>
              </a:solidFill>
            </a:endParaRPr>
          </a:p>
        </p:txBody>
      </p:sp>
      <p:pic>
        <p:nvPicPr>
          <p:cNvPr id="7" name="Content Placeholder 6" descr="A group of people posing for a photo&#10;&#10;Description automatically generated">
            <a:extLst>
              <a:ext uri="{FF2B5EF4-FFF2-40B4-BE49-F238E27FC236}">
                <a16:creationId xmlns:a16="http://schemas.microsoft.com/office/drawing/2014/main" id="{EA5EA78F-4516-429B-8A20-FE42C81F69C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17212" y="793018"/>
            <a:ext cx="3856774" cy="1860893"/>
          </a:xfrm>
          <a:prstGeom prst="rect">
            <a:avLst/>
          </a:prstGeom>
        </p:spPr>
      </p:pic>
      <p:sp>
        <p:nvSpPr>
          <p:cNvPr id="5" name="Slide Number Placeholder 4">
            <a:extLst>
              <a:ext uri="{FF2B5EF4-FFF2-40B4-BE49-F238E27FC236}">
                <a16:creationId xmlns:a16="http://schemas.microsoft.com/office/drawing/2014/main" id="{043B883B-AE63-4B61-BB37-57728B3602AE}"/>
              </a:ext>
            </a:extLst>
          </p:cNvPr>
          <p:cNvSpPr>
            <a:spLocks noGrp="1"/>
          </p:cNvSpPr>
          <p:nvPr>
            <p:ph type="sldNum" sz="quarter" idx="12"/>
          </p:nvPr>
        </p:nvSpPr>
        <p:spPr>
          <a:xfrm>
            <a:off x="9662553" y="6041362"/>
            <a:ext cx="566186" cy="365125"/>
          </a:xfrm>
        </p:spPr>
        <p:txBody>
          <a:bodyPr vert="horz" lIns="91440" tIns="45720" rIns="91440" bIns="45720" rtlCol="0" anchor="ctr">
            <a:normAutofit/>
          </a:bodyPr>
          <a:lstStyle/>
          <a:p>
            <a:pPr>
              <a:spcAft>
                <a:spcPts val="600"/>
              </a:spcAft>
            </a:pPr>
            <a:fld id="{5DFEDB64-84C3-4240-BCBA-134AE1D9082C}" type="slidenum">
              <a:rPr lang="en-US">
                <a:solidFill>
                  <a:srgbClr val="FFFFFF"/>
                </a:solidFill>
              </a:rPr>
              <a:pPr>
                <a:spcAft>
                  <a:spcPts val="600"/>
                </a:spcAft>
              </a:pPr>
              <a:t>29</a:t>
            </a:fld>
            <a:endParaRPr lang="en-US">
              <a:solidFill>
                <a:srgbClr val="FFFFFF"/>
              </a:solidFill>
            </a:endParaRPr>
          </a:p>
        </p:txBody>
      </p:sp>
      <p:sp>
        <p:nvSpPr>
          <p:cNvPr id="8" name="TextBox 7">
            <a:extLst>
              <a:ext uri="{FF2B5EF4-FFF2-40B4-BE49-F238E27FC236}">
                <a16:creationId xmlns:a16="http://schemas.microsoft.com/office/drawing/2014/main" id="{85343FE7-04A5-4026-88BC-B53484E4A9A2}"/>
              </a:ext>
            </a:extLst>
          </p:cNvPr>
          <p:cNvSpPr txBox="1"/>
          <p:nvPr/>
        </p:nvSpPr>
        <p:spPr>
          <a:xfrm>
            <a:off x="1394086" y="3702571"/>
            <a:ext cx="10206682" cy="4026743"/>
          </a:xfrm>
          <a:prstGeom prst="rect">
            <a:avLst/>
          </a:prstGeom>
          <a:noFill/>
        </p:spPr>
        <p:txBody>
          <a:bodyPr wrap="square" rtlCol="0">
            <a:spAutoFit/>
          </a:bodyPr>
          <a:lstStyle/>
          <a:p>
            <a:pPr marL="228600" lvl="0" indent="-228600" defTabSz="914400">
              <a:lnSpc>
                <a:spcPct val="90000"/>
              </a:lnSpc>
              <a:spcBef>
                <a:spcPts val="1000"/>
              </a:spcBef>
              <a:buFont typeface="Arial" panose="020B0604020202020204" pitchFamily="34" charset="0"/>
              <a:buChar char="•"/>
            </a:pPr>
            <a:r>
              <a:rPr lang="en-US" sz="2800" b="1" i="1" dirty="0">
                <a:solidFill>
                  <a:srgbClr val="FF0000"/>
                </a:solidFill>
              </a:rPr>
              <a:t>Do these principles have contemporary relevance</a:t>
            </a:r>
          </a:p>
          <a:p>
            <a:pPr lvl="0" defTabSz="914400">
              <a:lnSpc>
                <a:spcPct val="90000"/>
              </a:lnSpc>
              <a:spcBef>
                <a:spcPts val="1000"/>
              </a:spcBef>
            </a:pPr>
            <a:r>
              <a:rPr lang="en-US" sz="2800" b="1" i="1" dirty="0">
                <a:solidFill>
                  <a:srgbClr val="FF0000"/>
                </a:solidFill>
              </a:rPr>
              <a:t>in todays society? </a:t>
            </a:r>
          </a:p>
          <a:p>
            <a:pPr lvl="0" defTabSz="914400">
              <a:lnSpc>
                <a:spcPct val="90000"/>
              </a:lnSpc>
              <a:spcBef>
                <a:spcPts val="1000"/>
              </a:spcBef>
            </a:pPr>
            <a:r>
              <a:rPr lang="en-US" sz="3200" b="1" i="1" dirty="0">
                <a:solidFill>
                  <a:srgbClr val="FF0000"/>
                </a:solidFill>
              </a:rPr>
              <a:t>	</a:t>
            </a:r>
            <a:r>
              <a:rPr lang="en-US" b="1" i="1" dirty="0">
                <a:solidFill>
                  <a:srgbClr val="FF0000"/>
                </a:solidFill>
              </a:rPr>
              <a:t>Does the principle have contemporary relevance today?</a:t>
            </a:r>
          </a:p>
          <a:p>
            <a:pPr lvl="0" defTabSz="914400">
              <a:lnSpc>
                <a:spcPct val="90000"/>
              </a:lnSpc>
              <a:spcBef>
                <a:spcPts val="1000"/>
              </a:spcBef>
            </a:pPr>
            <a:r>
              <a:rPr lang="en-US" b="1" i="1" dirty="0">
                <a:solidFill>
                  <a:srgbClr val="FF0000"/>
                </a:solidFill>
              </a:rPr>
              <a:t>	Does it fit with the values and customs of our times?</a:t>
            </a:r>
          </a:p>
          <a:p>
            <a:pPr lvl="0" defTabSz="914400">
              <a:lnSpc>
                <a:spcPct val="90000"/>
              </a:lnSpc>
              <a:spcBef>
                <a:spcPts val="1000"/>
              </a:spcBef>
            </a:pPr>
            <a:r>
              <a:rPr lang="en-US" b="1" i="1" dirty="0">
                <a:solidFill>
                  <a:srgbClr val="FF0000"/>
                </a:solidFill>
              </a:rPr>
              <a:t>	Does it make sense today?</a:t>
            </a:r>
          </a:p>
          <a:p>
            <a:pPr lvl="0" defTabSz="914400">
              <a:lnSpc>
                <a:spcPct val="90000"/>
              </a:lnSpc>
              <a:spcBef>
                <a:spcPts val="1000"/>
              </a:spcBef>
            </a:pPr>
            <a:r>
              <a:rPr lang="en-US" b="1" i="1" dirty="0">
                <a:solidFill>
                  <a:srgbClr val="FF0000"/>
                </a:solidFill>
              </a:rPr>
              <a:t>	Should it be updated? Or discussed?</a:t>
            </a:r>
          </a:p>
          <a:p>
            <a:pPr lvl="0" defTabSz="914400">
              <a:lnSpc>
                <a:spcPct val="90000"/>
              </a:lnSpc>
              <a:spcBef>
                <a:spcPts val="1000"/>
              </a:spcBef>
            </a:pPr>
            <a:r>
              <a:rPr lang="en-US" b="1" i="1" dirty="0">
                <a:solidFill>
                  <a:srgbClr val="FF0000"/>
                </a:solidFill>
              </a:rPr>
              <a:t>	Is it achievable?</a:t>
            </a:r>
          </a:p>
          <a:p>
            <a:pPr lvl="0" defTabSz="914400">
              <a:lnSpc>
                <a:spcPct val="90000"/>
              </a:lnSpc>
              <a:spcBef>
                <a:spcPts val="1000"/>
              </a:spcBef>
            </a:pPr>
            <a:endParaRPr lang="en-US" b="1" i="1" dirty="0">
              <a:solidFill>
                <a:srgbClr val="FF0000"/>
              </a:solidFill>
            </a:endParaRPr>
          </a:p>
          <a:p>
            <a:pPr lvl="0" defTabSz="914400">
              <a:lnSpc>
                <a:spcPct val="90000"/>
              </a:lnSpc>
              <a:spcBef>
                <a:spcPts val="1000"/>
              </a:spcBef>
            </a:pPr>
            <a:r>
              <a:rPr lang="en-US" sz="3200" b="1" i="1" dirty="0">
                <a:solidFill>
                  <a:srgbClr val="FF0000"/>
                </a:solidFill>
              </a:rPr>
              <a:t>	</a:t>
            </a:r>
          </a:p>
        </p:txBody>
      </p:sp>
    </p:spTree>
    <p:extLst>
      <p:ext uri="{BB962C8B-B14F-4D97-AF65-F5344CB8AC3E}">
        <p14:creationId xmlns:p14="http://schemas.microsoft.com/office/powerpoint/2010/main" val="21413656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D846E-B8E2-42AC-A8C8-FF457EFB32C4}"/>
              </a:ext>
            </a:extLst>
          </p:cNvPr>
          <p:cNvSpPr>
            <a:spLocks noGrp="1"/>
          </p:cNvSpPr>
          <p:nvPr>
            <p:ph type="title"/>
          </p:nvPr>
        </p:nvSpPr>
        <p:spPr/>
        <p:txBody>
          <a:bodyPr/>
          <a:lstStyle/>
          <a:p>
            <a:r>
              <a:rPr lang="en-GB" dirty="0"/>
              <a:t>What is policing 1</a:t>
            </a:r>
          </a:p>
        </p:txBody>
      </p:sp>
      <p:sp>
        <p:nvSpPr>
          <p:cNvPr id="3" name="Content Placeholder 2">
            <a:extLst>
              <a:ext uri="{FF2B5EF4-FFF2-40B4-BE49-F238E27FC236}">
                <a16:creationId xmlns:a16="http://schemas.microsoft.com/office/drawing/2014/main" id="{085D8398-DF88-4A9B-914E-4B756B54D396}"/>
              </a:ext>
            </a:extLst>
          </p:cNvPr>
          <p:cNvSpPr>
            <a:spLocks noGrp="1"/>
          </p:cNvSpPr>
          <p:nvPr>
            <p:ph idx="1"/>
          </p:nvPr>
        </p:nvSpPr>
        <p:spPr/>
        <p:txBody>
          <a:bodyPr/>
          <a:lstStyle/>
          <a:p>
            <a:pPr marL="0" indent="0">
              <a:spcBef>
                <a:spcPts val="300"/>
              </a:spcBef>
              <a:spcAft>
                <a:spcPts val="1000"/>
              </a:spcAft>
              <a:buNone/>
              <a:tabLst>
                <a:tab pos="344488" algn="l"/>
                <a:tab pos="461963" algn="l"/>
                <a:tab pos="515938" algn="l"/>
                <a:tab pos="569913" algn="l"/>
                <a:tab pos="687388" algn="l"/>
                <a:tab pos="742950" algn="l"/>
              </a:tabLst>
            </a:pPr>
            <a:r>
              <a:rPr lang="en-GB" sz="1800" dirty="0"/>
              <a:t>A narrow, law-enforcement approach</a:t>
            </a:r>
          </a:p>
          <a:p>
            <a:pPr>
              <a:spcBef>
                <a:spcPts val="300"/>
              </a:spcBef>
            </a:pPr>
            <a:r>
              <a:rPr lang="en-GB" sz="1800" dirty="0"/>
              <a:t>The crime-fighting mandate of police has been self-evident in public discussion of policing for sometime.</a:t>
            </a:r>
          </a:p>
          <a:p>
            <a:pPr>
              <a:spcBef>
                <a:spcPts val="300"/>
              </a:spcBef>
            </a:pPr>
            <a:r>
              <a:rPr lang="en-GB" sz="1800" i="1" dirty="0"/>
              <a:t>2010: Policing in the 21st Century: Reconnecting Police and the People</a:t>
            </a:r>
            <a:r>
              <a:rPr lang="en-GB" sz="1800" dirty="0"/>
              <a:t>: ‘the key priority for police is to cut crime’</a:t>
            </a:r>
          </a:p>
          <a:p>
            <a:pPr>
              <a:spcBef>
                <a:spcPts val="300"/>
              </a:spcBef>
            </a:pPr>
            <a:r>
              <a:rPr lang="en-GB" sz="1800" dirty="0"/>
              <a:t>Problems are:</a:t>
            </a:r>
          </a:p>
          <a:p>
            <a:pPr marL="573088" indent="-339725">
              <a:spcBef>
                <a:spcPts val="300"/>
              </a:spcBef>
              <a:buFont typeface="Arial" pitchFamily="34" charset="0"/>
              <a:buChar char="–"/>
            </a:pPr>
            <a:r>
              <a:rPr lang="en-GB" sz="1800" dirty="0"/>
              <a:t>Enforcing the law is not simple</a:t>
            </a:r>
          </a:p>
          <a:p>
            <a:pPr marL="573088" indent="-339725">
              <a:spcBef>
                <a:spcPts val="300"/>
              </a:spcBef>
              <a:buFont typeface="Arial" pitchFamily="34" charset="0"/>
              <a:buChar char="–"/>
            </a:pPr>
            <a:r>
              <a:rPr lang="en-GB" sz="1800" dirty="0"/>
              <a:t>Law is under-enforced</a:t>
            </a:r>
          </a:p>
          <a:p>
            <a:pPr marL="573088" indent="-339725">
              <a:spcBef>
                <a:spcPts val="300"/>
              </a:spcBef>
              <a:buFont typeface="Arial" pitchFamily="34" charset="0"/>
              <a:buChar char="–"/>
            </a:pPr>
            <a:r>
              <a:rPr lang="en-GB" sz="1800" dirty="0"/>
              <a:t>Law changes</a:t>
            </a:r>
          </a:p>
          <a:p>
            <a:pPr marL="573088" indent="-339725">
              <a:spcBef>
                <a:spcPts val="300"/>
              </a:spcBef>
              <a:buFont typeface="Arial" pitchFamily="34" charset="0"/>
              <a:buChar char="–"/>
            </a:pPr>
            <a:r>
              <a:rPr lang="en-GB" sz="1800" dirty="0"/>
              <a:t>Only a small proportion of police time is spent on law-enforcement</a:t>
            </a:r>
          </a:p>
          <a:p>
            <a:endParaRPr lang="en-GB" dirty="0"/>
          </a:p>
        </p:txBody>
      </p:sp>
      <p:sp>
        <p:nvSpPr>
          <p:cNvPr id="4" name="Slide Number Placeholder 3">
            <a:extLst>
              <a:ext uri="{FF2B5EF4-FFF2-40B4-BE49-F238E27FC236}">
                <a16:creationId xmlns:a16="http://schemas.microsoft.com/office/drawing/2014/main" id="{348DD761-88BB-4633-B173-454BDB80DBC6}"/>
              </a:ext>
            </a:extLst>
          </p:cNvPr>
          <p:cNvSpPr>
            <a:spLocks noGrp="1"/>
          </p:cNvSpPr>
          <p:nvPr>
            <p:ph type="sldNum" sz="quarter" idx="12"/>
          </p:nvPr>
        </p:nvSpPr>
        <p:spPr/>
        <p:txBody>
          <a:bodyPr/>
          <a:lstStyle/>
          <a:p>
            <a:fld id="{5DFEDB64-84C3-4240-BCBA-134AE1D9082C}" type="slidenum">
              <a:rPr lang="en-GB" smtClean="0"/>
              <a:t>30</a:t>
            </a:fld>
            <a:endParaRPr lang="en-GB"/>
          </a:p>
        </p:txBody>
      </p:sp>
    </p:spTree>
    <p:extLst>
      <p:ext uri="{BB962C8B-B14F-4D97-AF65-F5344CB8AC3E}">
        <p14:creationId xmlns:p14="http://schemas.microsoft.com/office/powerpoint/2010/main" val="5088672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A0A67-09E2-4FBD-B552-BE97B5D53FB7}"/>
              </a:ext>
            </a:extLst>
          </p:cNvPr>
          <p:cNvSpPr>
            <a:spLocks noGrp="1"/>
          </p:cNvSpPr>
          <p:nvPr>
            <p:ph type="title"/>
          </p:nvPr>
        </p:nvSpPr>
        <p:spPr/>
        <p:txBody>
          <a:bodyPr/>
          <a:lstStyle/>
          <a:p>
            <a:r>
              <a:rPr lang="en-GB" dirty="0"/>
              <a:t>What is policing 2</a:t>
            </a:r>
          </a:p>
        </p:txBody>
      </p:sp>
      <p:sp>
        <p:nvSpPr>
          <p:cNvPr id="3" name="Content Placeholder 2">
            <a:extLst>
              <a:ext uri="{FF2B5EF4-FFF2-40B4-BE49-F238E27FC236}">
                <a16:creationId xmlns:a16="http://schemas.microsoft.com/office/drawing/2014/main" id="{4DAC7BC5-C82C-4BA5-9A84-DB7494CF95A9}"/>
              </a:ext>
            </a:extLst>
          </p:cNvPr>
          <p:cNvSpPr>
            <a:spLocks noGrp="1"/>
          </p:cNvSpPr>
          <p:nvPr>
            <p:ph idx="1"/>
          </p:nvPr>
        </p:nvSpPr>
        <p:spPr/>
        <p:txBody>
          <a:bodyPr/>
          <a:lstStyle/>
          <a:p>
            <a:pPr>
              <a:spcAft>
                <a:spcPts val="1000"/>
              </a:spcAft>
              <a:buNone/>
            </a:pPr>
            <a:r>
              <a:rPr lang="en-GB" sz="1800" dirty="0"/>
              <a:t>The significance of ‘force’ to policing</a:t>
            </a:r>
          </a:p>
          <a:p>
            <a:pPr marL="233363" indent="0">
              <a:buNone/>
            </a:pPr>
            <a:r>
              <a:rPr lang="en-GB" sz="1800" dirty="0"/>
              <a:t>The authority to use legitimate force over a given territory</a:t>
            </a:r>
          </a:p>
          <a:p>
            <a:r>
              <a:rPr lang="en-GB" sz="1800" dirty="0"/>
              <a:t>So the right to use legitimate force against fellow citizens is a defining characteristic? The emphasis on police use of force reveals important properties of police work. Problems are:</a:t>
            </a:r>
          </a:p>
          <a:p>
            <a:pPr marL="573088" indent="-339725">
              <a:buFont typeface="Arial" pitchFamily="34" charset="0"/>
              <a:buChar char="–"/>
            </a:pPr>
            <a:r>
              <a:rPr lang="en-GB" sz="1800" dirty="0"/>
              <a:t>police officers tend to under utilise their capacity to use force to resolve conflict: most encounters do not use force</a:t>
            </a:r>
          </a:p>
          <a:p>
            <a:pPr marL="573088" indent="-339725">
              <a:buFont typeface="Arial" pitchFamily="34" charset="0"/>
              <a:buChar char="–"/>
            </a:pPr>
            <a:r>
              <a:rPr lang="en-GB" sz="1800" dirty="0"/>
              <a:t>Increasingly other agencies are afforded recourse to the use of force</a:t>
            </a:r>
          </a:p>
          <a:p>
            <a:endParaRPr lang="en-GB" dirty="0"/>
          </a:p>
        </p:txBody>
      </p:sp>
      <p:sp>
        <p:nvSpPr>
          <p:cNvPr id="4" name="Slide Number Placeholder 3">
            <a:extLst>
              <a:ext uri="{FF2B5EF4-FFF2-40B4-BE49-F238E27FC236}">
                <a16:creationId xmlns:a16="http://schemas.microsoft.com/office/drawing/2014/main" id="{05B87F77-AC35-492B-B09A-A4524CEB048C}"/>
              </a:ext>
            </a:extLst>
          </p:cNvPr>
          <p:cNvSpPr>
            <a:spLocks noGrp="1"/>
          </p:cNvSpPr>
          <p:nvPr>
            <p:ph type="sldNum" sz="quarter" idx="12"/>
          </p:nvPr>
        </p:nvSpPr>
        <p:spPr/>
        <p:txBody>
          <a:bodyPr/>
          <a:lstStyle/>
          <a:p>
            <a:fld id="{5DFEDB64-84C3-4240-BCBA-134AE1D9082C}" type="slidenum">
              <a:rPr lang="en-GB" smtClean="0"/>
              <a:t>31</a:t>
            </a:fld>
            <a:endParaRPr lang="en-GB"/>
          </a:p>
        </p:txBody>
      </p:sp>
    </p:spTree>
    <p:extLst>
      <p:ext uri="{BB962C8B-B14F-4D97-AF65-F5344CB8AC3E}">
        <p14:creationId xmlns:p14="http://schemas.microsoft.com/office/powerpoint/2010/main" val="1705847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BBB73-575C-4DB6-8289-571F5D09B380}"/>
              </a:ext>
            </a:extLst>
          </p:cNvPr>
          <p:cNvSpPr>
            <a:spLocks noGrp="1"/>
          </p:cNvSpPr>
          <p:nvPr>
            <p:ph type="title"/>
          </p:nvPr>
        </p:nvSpPr>
        <p:spPr/>
        <p:txBody>
          <a:bodyPr/>
          <a:lstStyle/>
          <a:p>
            <a:r>
              <a:rPr lang="en-GB" dirty="0"/>
              <a:t>What is policing 3</a:t>
            </a:r>
          </a:p>
        </p:txBody>
      </p:sp>
      <p:sp>
        <p:nvSpPr>
          <p:cNvPr id="3" name="Content Placeholder 2">
            <a:extLst>
              <a:ext uri="{FF2B5EF4-FFF2-40B4-BE49-F238E27FC236}">
                <a16:creationId xmlns:a16="http://schemas.microsoft.com/office/drawing/2014/main" id="{1F410B91-0129-4A3E-B883-6944E174A0F2}"/>
              </a:ext>
            </a:extLst>
          </p:cNvPr>
          <p:cNvSpPr>
            <a:spLocks noGrp="1"/>
          </p:cNvSpPr>
          <p:nvPr>
            <p:ph idx="1"/>
          </p:nvPr>
        </p:nvSpPr>
        <p:spPr/>
        <p:txBody>
          <a:bodyPr/>
          <a:lstStyle/>
          <a:p>
            <a:r>
              <a:rPr lang="en-GB" sz="1800" dirty="0"/>
              <a:t>service-oriented work being the concept of crime-control is a much more vague concept</a:t>
            </a:r>
          </a:p>
          <a:p>
            <a:r>
              <a:rPr lang="en-GB" sz="1800" dirty="0"/>
              <a:t> Bittner, 1974: </a:t>
            </a:r>
          </a:p>
          <a:p>
            <a:r>
              <a:rPr lang="en-GB" sz="1800" dirty="0"/>
              <a:t>“when one looks at what policemen actually do, one finds that criminal law enforcement is something that most of them do with the frequency located somewhere between virtually never and very rarely” </a:t>
            </a:r>
          </a:p>
          <a:p>
            <a:r>
              <a:rPr lang="en-GB" sz="1800" dirty="0"/>
              <a:t>Bayley (1994) seven to ten per cent of calls relate to crime</a:t>
            </a:r>
          </a:p>
          <a:p>
            <a:r>
              <a:rPr lang="en-GB" sz="1800" dirty="0"/>
              <a:t>Breen (2020) USA Police 95.6% of calls to police don’t involve crime.</a:t>
            </a:r>
          </a:p>
          <a:p>
            <a:r>
              <a:rPr lang="en-GB" sz="1800" dirty="0"/>
              <a:t>College of Policing (2019) 83% non-crime related calls to police. </a:t>
            </a:r>
          </a:p>
          <a:p>
            <a:pPr marL="0" indent="0">
              <a:buNone/>
            </a:pPr>
            <a:endParaRPr lang="en-GB" sz="1800" dirty="0"/>
          </a:p>
          <a:p>
            <a:endParaRPr lang="en-GB" dirty="0"/>
          </a:p>
        </p:txBody>
      </p:sp>
      <p:sp>
        <p:nvSpPr>
          <p:cNvPr id="4" name="Slide Number Placeholder 3">
            <a:extLst>
              <a:ext uri="{FF2B5EF4-FFF2-40B4-BE49-F238E27FC236}">
                <a16:creationId xmlns:a16="http://schemas.microsoft.com/office/drawing/2014/main" id="{D0B133AD-0CA4-4DA7-BD11-F2A621A0CA6B}"/>
              </a:ext>
            </a:extLst>
          </p:cNvPr>
          <p:cNvSpPr>
            <a:spLocks noGrp="1"/>
          </p:cNvSpPr>
          <p:nvPr>
            <p:ph type="sldNum" sz="quarter" idx="12"/>
          </p:nvPr>
        </p:nvSpPr>
        <p:spPr/>
        <p:txBody>
          <a:bodyPr/>
          <a:lstStyle/>
          <a:p>
            <a:fld id="{5DFEDB64-84C3-4240-BCBA-134AE1D9082C}" type="slidenum">
              <a:rPr lang="en-GB" smtClean="0"/>
              <a:t>32</a:t>
            </a:fld>
            <a:endParaRPr lang="en-GB"/>
          </a:p>
        </p:txBody>
      </p:sp>
    </p:spTree>
    <p:extLst>
      <p:ext uri="{BB962C8B-B14F-4D97-AF65-F5344CB8AC3E}">
        <p14:creationId xmlns:p14="http://schemas.microsoft.com/office/powerpoint/2010/main" val="4665987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E3075-1A19-4BD5-9E53-C22D9AD62950}"/>
              </a:ext>
            </a:extLst>
          </p:cNvPr>
          <p:cNvSpPr>
            <a:spLocks noGrp="1"/>
          </p:cNvSpPr>
          <p:nvPr>
            <p:ph type="title"/>
          </p:nvPr>
        </p:nvSpPr>
        <p:spPr/>
        <p:txBody>
          <a:bodyPr/>
          <a:lstStyle/>
          <a:p>
            <a:r>
              <a:rPr lang="en-GB" dirty="0"/>
              <a:t>What is policing 4</a:t>
            </a:r>
          </a:p>
        </p:txBody>
      </p:sp>
      <p:sp>
        <p:nvSpPr>
          <p:cNvPr id="3" name="Content Placeholder 2">
            <a:extLst>
              <a:ext uri="{FF2B5EF4-FFF2-40B4-BE49-F238E27FC236}">
                <a16:creationId xmlns:a16="http://schemas.microsoft.com/office/drawing/2014/main" id="{EBB9F367-D2EF-4571-A4DF-0E0E95F82C39}"/>
              </a:ext>
            </a:extLst>
          </p:cNvPr>
          <p:cNvSpPr>
            <a:spLocks noGrp="1"/>
          </p:cNvSpPr>
          <p:nvPr>
            <p:ph idx="1"/>
          </p:nvPr>
        </p:nvSpPr>
        <p:spPr/>
        <p:txBody>
          <a:bodyPr/>
          <a:lstStyle/>
          <a:p>
            <a:pPr>
              <a:spcBef>
                <a:spcPts val="800"/>
              </a:spcBef>
              <a:buNone/>
            </a:pPr>
            <a:r>
              <a:rPr lang="en-GB" sz="1800" dirty="0"/>
              <a:t>Police as bureaucrats</a:t>
            </a:r>
          </a:p>
          <a:p>
            <a:pPr marL="233363" indent="-233363">
              <a:spcBef>
                <a:spcPts val="800"/>
              </a:spcBef>
            </a:pPr>
            <a:r>
              <a:rPr lang="en-GB" sz="1800" dirty="0"/>
              <a:t>The routines of police work are occupied by administrative and procedural work which might not be understood as ‘real’ policing.</a:t>
            </a:r>
          </a:p>
          <a:p>
            <a:pPr marL="233363" indent="-233363">
              <a:spcBef>
                <a:spcPts val="800"/>
              </a:spcBef>
            </a:pPr>
            <a:r>
              <a:rPr lang="en-GB" sz="1800" dirty="0"/>
              <a:t>micro-manage officer behaviour and hold managers to account, to ensure powers are discharged fairly</a:t>
            </a:r>
          </a:p>
          <a:p>
            <a:pPr marL="233363" indent="-233363">
              <a:spcBef>
                <a:spcPts val="800"/>
              </a:spcBef>
            </a:pPr>
            <a:r>
              <a:rPr lang="en-GB" sz="1800" dirty="0"/>
              <a:t>High percentage of police time spent inside police stations, high levels spent to the custody process and completing paperwork</a:t>
            </a:r>
          </a:p>
          <a:p>
            <a:pPr marL="233363" indent="-233363">
              <a:spcBef>
                <a:spcPts val="800"/>
              </a:spcBef>
            </a:pPr>
            <a:r>
              <a:rPr lang="en-GB" sz="1800" dirty="0"/>
              <a:t>With financial austerity more pressure on police officers to protect frontline policing. </a:t>
            </a:r>
          </a:p>
          <a:p>
            <a:endParaRPr lang="en-GB" dirty="0"/>
          </a:p>
        </p:txBody>
      </p:sp>
      <p:sp>
        <p:nvSpPr>
          <p:cNvPr id="4" name="Slide Number Placeholder 3">
            <a:extLst>
              <a:ext uri="{FF2B5EF4-FFF2-40B4-BE49-F238E27FC236}">
                <a16:creationId xmlns:a16="http://schemas.microsoft.com/office/drawing/2014/main" id="{C27A9940-8B7B-404E-A537-B5BF84F513CD}"/>
              </a:ext>
            </a:extLst>
          </p:cNvPr>
          <p:cNvSpPr>
            <a:spLocks noGrp="1"/>
          </p:cNvSpPr>
          <p:nvPr>
            <p:ph type="sldNum" sz="quarter" idx="12"/>
          </p:nvPr>
        </p:nvSpPr>
        <p:spPr/>
        <p:txBody>
          <a:bodyPr/>
          <a:lstStyle/>
          <a:p>
            <a:fld id="{5DFEDB64-84C3-4240-BCBA-134AE1D9082C}" type="slidenum">
              <a:rPr lang="en-GB" smtClean="0"/>
              <a:t>33</a:t>
            </a:fld>
            <a:endParaRPr lang="en-GB"/>
          </a:p>
        </p:txBody>
      </p:sp>
    </p:spTree>
    <p:extLst>
      <p:ext uri="{BB962C8B-B14F-4D97-AF65-F5344CB8AC3E}">
        <p14:creationId xmlns:p14="http://schemas.microsoft.com/office/powerpoint/2010/main" val="2911383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B9F92-F135-4CED-874C-D02FAC34EF9A}"/>
              </a:ext>
            </a:extLst>
          </p:cNvPr>
          <p:cNvSpPr>
            <a:spLocks noGrp="1"/>
          </p:cNvSpPr>
          <p:nvPr>
            <p:ph type="title"/>
          </p:nvPr>
        </p:nvSpPr>
        <p:spPr/>
        <p:txBody>
          <a:bodyPr/>
          <a:lstStyle/>
          <a:p>
            <a:r>
              <a:rPr lang="en-GB" dirty="0"/>
              <a:t>What is policing 5</a:t>
            </a:r>
          </a:p>
        </p:txBody>
      </p:sp>
      <p:sp>
        <p:nvSpPr>
          <p:cNvPr id="3" name="Content Placeholder 2">
            <a:extLst>
              <a:ext uri="{FF2B5EF4-FFF2-40B4-BE49-F238E27FC236}">
                <a16:creationId xmlns:a16="http://schemas.microsoft.com/office/drawing/2014/main" id="{48185C46-BB5F-42BB-BF3A-14D459D60D7D}"/>
              </a:ext>
            </a:extLst>
          </p:cNvPr>
          <p:cNvSpPr>
            <a:spLocks noGrp="1"/>
          </p:cNvSpPr>
          <p:nvPr>
            <p:ph idx="1"/>
          </p:nvPr>
        </p:nvSpPr>
        <p:spPr/>
        <p:txBody>
          <a:bodyPr/>
          <a:lstStyle/>
          <a:p>
            <a:pPr>
              <a:spcAft>
                <a:spcPts val="1000"/>
              </a:spcAft>
              <a:buNone/>
            </a:pPr>
            <a:r>
              <a:rPr lang="en-GB" sz="1800" dirty="0"/>
              <a:t>An institutional perspective</a:t>
            </a:r>
          </a:p>
          <a:p>
            <a:pPr marL="233363" indent="-233363"/>
            <a:r>
              <a:rPr lang="en-GB" sz="1800" dirty="0"/>
              <a:t>The police service is a key agency in the criminal justice system. </a:t>
            </a:r>
          </a:p>
          <a:p>
            <a:pPr marL="233363" indent="-233363"/>
            <a:r>
              <a:rPr lang="en-GB" sz="1800" dirty="0"/>
              <a:t>Might be the ‘state in uniform’, a visible body that enforces the rule of law but it is not the only agency influencing and regulating social conflict and cohesion</a:t>
            </a:r>
          </a:p>
          <a:p>
            <a:pPr>
              <a:buNone/>
            </a:pPr>
            <a:endParaRPr lang="en-GB" sz="1800" dirty="0"/>
          </a:p>
          <a:p>
            <a:endParaRPr lang="en-GB" dirty="0"/>
          </a:p>
        </p:txBody>
      </p:sp>
      <p:sp>
        <p:nvSpPr>
          <p:cNvPr id="4" name="Slide Number Placeholder 3">
            <a:extLst>
              <a:ext uri="{FF2B5EF4-FFF2-40B4-BE49-F238E27FC236}">
                <a16:creationId xmlns:a16="http://schemas.microsoft.com/office/drawing/2014/main" id="{45AC58C2-C1E8-4E41-82C6-4F05C91325A3}"/>
              </a:ext>
            </a:extLst>
          </p:cNvPr>
          <p:cNvSpPr>
            <a:spLocks noGrp="1"/>
          </p:cNvSpPr>
          <p:nvPr>
            <p:ph type="sldNum" sz="quarter" idx="12"/>
          </p:nvPr>
        </p:nvSpPr>
        <p:spPr/>
        <p:txBody>
          <a:bodyPr/>
          <a:lstStyle/>
          <a:p>
            <a:fld id="{5DFEDB64-84C3-4240-BCBA-134AE1D9082C}" type="slidenum">
              <a:rPr lang="en-GB" smtClean="0"/>
              <a:t>34</a:t>
            </a:fld>
            <a:endParaRPr lang="en-GB"/>
          </a:p>
        </p:txBody>
      </p:sp>
    </p:spTree>
    <p:extLst>
      <p:ext uri="{BB962C8B-B14F-4D97-AF65-F5344CB8AC3E}">
        <p14:creationId xmlns:p14="http://schemas.microsoft.com/office/powerpoint/2010/main" val="14491292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344536" y="5659655"/>
            <a:ext cx="7599205" cy="611896"/>
          </a:xfrm>
        </p:spPr>
        <p:txBody>
          <a:bodyPr>
            <a:normAutofit/>
          </a:bodyPr>
          <a:lstStyle/>
          <a:p>
            <a:pPr algn="ctr"/>
            <a:endParaRPr lang="en-GB" dirty="0"/>
          </a:p>
        </p:txBody>
      </p:sp>
    </p:spTree>
    <p:extLst>
      <p:ext uri="{BB962C8B-B14F-4D97-AF65-F5344CB8AC3E}">
        <p14:creationId xmlns:p14="http://schemas.microsoft.com/office/powerpoint/2010/main" val="63725577"/>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7BDDC61-BAE1-4BC5-B528-FCC959DAE3D6}">
  <ds:schemaRefs>
    <ds:schemaRef ds:uri="http://schemas.microsoft.com/sharepoint/v3/contenttype/forms"/>
  </ds:schemaRefs>
</ds:datastoreItem>
</file>

<file path=customXml/itemProps2.xml><?xml version="1.0" encoding="utf-8"?>
<ds:datastoreItem xmlns:ds="http://schemas.openxmlformats.org/officeDocument/2006/customXml" ds:itemID="{39C280A3-7F0B-4F8D-822F-9F07CB0643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7AB02D-52A3-4557-90FE-4A3FBB586586}">
  <ds:schemaRef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schemas.microsoft.com/office/2006/metadata/properties"/>
    <ds:schemaRef ds:uri="58f7e881-cc1d-4294-8008-c54da3573a5f"/>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1108</TotalTime>
  <Words>6190</Words>
  <Application>Microsoft Office PowerPoint</Application>
  <PresentationFormat>Widescreen</PresentationFormat>
  <Paragraphs>318</Paragraphs>
  <Slides>35</Slides>
  <Notes>12</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Facet</vt:lpstr>
      <vt:lpstr>Tutorial Week 1: Police, Policing  &amp; Society</vt:lpstr>
      <vt:lpstr>Module Aims</vt:lpstr>
      <vt:lpstr>Learning Outcomes</vt:lpstr>
      <vt:lpstr>Module Content</vt:lpstr>
      <vt:lpstr>Writing Details</vt:lpstr>
      <vt:lpstr>Referencing </vt:lpstr>
      <vt:lpstr>Module Assessment</vt:lpstr>
      <vt:lpstr>Bad V’s Good</vt:lpstr>
      <vt:lpstr>Assignment 2 – Submission date: 6th May 2022 by 23:59 hrs.  </vt:lpstr>
      <vt:lpstr>Dr. Sarah Charman </vt:lpstr>
      <vt:lpstr>Reading Lists</vt:lpstr>
      <vt:lpstr>Journals</vt:lpstr>
      <vt:lpstr>Websites</vt:lpstr>
      <vt:lpstr>You Will Need …</vt:lpstr>
      <vt:lpstr>PowerPoint Presentation</vt:lpstr>
      <vt:lpstr>Historical Context</vt:lpstr>
      <vt:lpstr>PowerPoint Presentation</vt:lpstr>
      <vt:lpstr>PowerPoint Presentation</vt:lpstr>
      <vt:lpstr>PowerPoint Presentation</vt:lpstr>
      <vt:lpstr>‘Charlies’​</vt:lpstr>
      <vt:lpstr>Historical Context 2.</vt:lpstr>
      <vt:lpstr>The New Police The Metropolitan Police Act 1829</vt:lpstr>
      <vt:lpstr>Criticism of ‘New Police - Changed?  </vt:lpstr>
      <vt:lpstr>Police or No Police? </vt:lpstr>
      <vt:lpstr>Police or  No Police? </vt:lpstr>
      <vt:lpstr>Task for Tutorial PLEASE READ THE FOLLOWING AND REPORT BACK</vt:lpstr>
      <vt:lpstr>…Targets don’t fight crime; targets hinder the fight against crime. In scrapping the confidence target and the policing pledge, I couldn’t be any clearer about your mission: it isn’t a thirty-point plan; it is to cut crime. No more, and no less.</vt:lpstr>
      <vt:lpstr>PowerPoint Presentation</vt:lpstr>
      <vt:lpstr>Policing by consent? ‘Peelian principles’…</vt:lpstr>
      <vt:lpstr>What is policing 1</vt:lpstr>
      <vt:lpstr>What is policing 2</vt:lpstr>
      <vt:lpstr>What is policing 3</vt:lpstr>
      <vt:lpstr>What is policing 4</vt:lpstr>
      <vt:lpstr>What is policing 5</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Overview: Police, Policing  &amp; Society</dc:title>
  <dc:creator>Jane Thomas</dc:creator>
  <cp:lastModifiedBy>Jane Thomas</cp:lastModifiedBy>
  <cp:revision>9</cp:revision>
  <dcterms:created xsi:type="dcterms:W3CDTF">2021-01-26T08:18:57Z</dcterms:created>
  <dcterms:modified xsi:type="dcterms:W3CDTF">2022-01-27T08:40:02Z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