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78" r:id="rId2"/>
    <p:sldId id="398" r:id="rId3"/>
    <p:sldId id="352" r:id="rId4"/>
    <p:sldId id="344" r:id="rId5"/>
    <p:sldId id="345" r:id="rId6"/>
    <p:sldId id="282" r:id="rId7"/>
    <p:sldId id="305" r:id="rId8"/>
    <p:sldId id="339" r:id="rId9"/>
    <p:sldId id="330" r:id="rId10"/>
    <p:sldId id="331" r:id="rId11"/>
    <p:sldId id="279" r:id="rId12"/>
    <p:sldId id="335" r:id="rId13"/>
    <p:sldId id="340" r:id="rId14"/>
    <p:sldId id="399" r:id="rId15"/>
    <p:sldId id="341" r:id="rId16"/>
    <p:sldId id="337" r:id="rId17"/>
    <p:sldId id="386" r:id="rId18"/>
    <p:sldId id="342" r:id="rId19"/>
    <p:sldId id="332" r:id="rId20"/>
    <p:sldId id="409" r:id="rId21"/>
    <p:sldId id="402" r:id="rId22"/>
    <p:sldId id="424" r:id="rId23"/>
    <p:sldId id="405" r:id="rId24"/>
    <p:sldId id="404" r:id="rId25"/>
    <p:sldId id="393" r:id="rId26"/>
    <p:sldId id="388" r:id="rId27"/>
    <p:sldId id="389" r:id="rId28"/>
    <p:sldId id="400" r:id="rId29"/>
    <p:sldId id="406" r:id="rId30"/>
    <p:sldId id="390" r:id="rId31"/>
    <p:sldId id="414" r:id="rId32"/>
    <p:sldId id="423" r:id="rId33"/>
    <p:sldId id="391" r:id="rId34"/>
    <p:sldId id="392" r:id="rId35"/>
    <p:sldId id="394" r:id="rId36"/>
    <p:sldId id="401" r:id="rId37"/>
    <p:sldId id="395" r:id="rId38"/>
    <p:sldId id="396" r:id="rId39"/>
    <p:sldId id="422" r:id="rId40"/>
    <p:sldId id="328" r:id="rId41"/>
    <p:sldId id="312" r:id="rId42"/>
    <p:sldId id="30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607" autoAdjust="0"/>
  </p:normalViewPr>
  <p:slideViewPr>
    <p:cSldViewPr snapToGrid="0">
      <p:cViewPr varScale="1">
        <p:scale>
          <a:sx n="67" d="100"/>
          <a:sy n="67" d="100"/>
        </p:scale>
        <p:origin x="85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FA8EE1-5A4A-4563-83BE-FFFE50859B2C}" type="datetimeFigureOut">
              <a:rPr lang="en-GB" smtClean="0"/>
              <a:t>13/10/2026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C334DF-5B29-4257-A7DB-9BBEE877E86B}" type="slidenum">
              <a:rPr lang="en-GB" smtClean="0"/>
              <a:t>‹#›</a:t>
            </a:fld>
            <a:endParaRPr lang="en-GB"/>
          </a:p>
        </p:txBody>
      </p:sp>
    </p:spTree>
    <p:extLst>
      <p:ext uri="{BB962C8B-B14F-4D97-AF65-F5344CB8AC3E}">
        <p14:creationId xmlns:p14="http://schemas.microsoft.com/office/powerpoint/2010/main" val="1513140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forms.office.com.mcas.ms/Pages/ResponsePage.aspx?id=-REPTm4EBUWcuNshUjEeIRF32vF3_iNGhBHI8gOdSeRUNjhOOTVZT0VLSUtFNEcwUFFLNFY5QTBENSQlQCN0PWcu"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england.nhs.uk/about/equality/equality-hub/national-healthcare-inequalities-improvement-programme/what-are-healthcare-inequalities/" TargetMode="External"/><Relationship Id="rId2" Type="http://schemas.openxmlformats.org/officeDocument/2006/relationships/slide" Target="../slides/slide21.xml"/><Relationship Id="rId1" Type="http://schemas.openxmlformats.org/officeDocument/2006/relationships/notesMaster" Target="../notesMasters/notesMaster1.xml"/><Relationship Id="rId5" Type="http://schemas.openxmlformats.org/officeDocument/2006/relationships/hyperlink" Target="https://www.youtube.com/watch?app=desktop&amp;v=twBQtqoPKvQ&amp;t=76s" TargetMode="External"/><Relationship Id="rId4" Type="http://schemas.openxmlformats.org/officeDocument/2006/relationships/hyperlink" Target="https://www.kingsfund.org.uk/insight-and-analysis/data-and-charts/health-inequalities-nutshell"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onlinepublichealth.gwu.edu/resources/equity-vs-equality/"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Peer visit: </a:t>
            </a:r>
            <a:r>
              <a:rPr lang="en-GB" sz="1200" dirty="0">
                <a:hlinkClick r:id="rId3"/>
              </a:rPr>
              <a:t>https://forms.office.com.mcas.ms/Pages/ResponsePage.aspx?id=-REPTm4EBUWcuNshUjEeIRF32vF3_iNGhBHI8gOdSeRUNjhOOTVZT0VLSUtFNEcwUFFLNFY5QTBENSQlQCN0PWcu</a:t>
            </a:r>
            <a:endParaRPr lang="en-GB" dirty="0"/>
          </a:p>
          <a:p>
            <a:endParaRPr lang="en-GB" dirty="0"/>
          </a:p>
        </p:txBody>
      </p:sp>
      <p:sp>
        <p:nvSpPr>
          <p:cNvPr id="4" name="Slide Number Placeholder 3"/>
          <p:cNvSpPr>
            <a:spLocks noGrp="1"/>
          </p:cNvSpPr>
          <p:nvPr>
            <p:ph type="sldNum" sz="quarter" idx="5"/>
          </p:nvPr>
        </p:nvSpPr>
        <p:spPr/>
        <p:txBody>
          <a:bodyPr/>
          <a:lstStyle/>
          <a:p>
            <a:fld id="{73C334DF-5B29-4257-A7DB-9BBEE877E86B}" type="slidenum">
              <a:rPr lang="en-GB" smtClean="0"/>
              <a:t>2</a:t>
            </a:fld>
            <a:endParaRPr lang="en-GB"/>
          </a:p>
        </p:txBody>
      </p:sp>
    </p:spTree>
    <p:extLst>
      <p:ext uri="{BB962C8B-B14F-4D97-AF65-F5344CB8AC3E}">
        <p14:creationId xmlns:p14="http://schemas.microsoft.com/office/powerpoint/2010/main" val="1146821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https://carveconsulting.com.au/the-positive-impacts-of-reflective-practice/</a:t>
            </a:r>
          </a:p>
        </p:txBody>
      </p:sp>
      <p:sp>
        <p:nvSpPr>
          <p:cNvPr id="4" name="Slide Number Placeholder 3"/>
          <p:cNvSpPr>
            <a:spLocks noGrp="1"/>
          </p:cNvSpPr>
          <p:nvPr>
            <p:ph type="sldNum" sz="quarter" idx="5"/>
          </p:nvPr>
        </p:nvSpPr>
        <p:spPr/>
        <p:txBody>
          <a:bodyPr/>
          <a:lstStyle/>
          <a:p>
            <a:fld id="{D31E2878-B805-42BB-BC3D-3FF099D97D00}" type="slidenum">
              <a:rPr lang="en-GB" smtClean="0"/>
              <a:t>3</a:t>
            </a:fld>
            <a:endParaRPr lang="en-GB"/>
          </a:p>
        </p:txBody>
      </p:sp>
    </p:spTree>
    <p:extLst>
      <p:ext uri="{BB962C8B-B14F-4D97-AF65-F5344CB8AC3E}">
        <p14:creationId xmlns:p14="http://schemas.microsoft.com/office/powerpoint/2010/main" val="1433722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C334DF-5B29-4257-A7DB-9BBEE877E86B}" type="slidenum">
              <a:rPr lang="en-GB" smtClean="0"/>
              <a:t>20</a:t>
            </a:fld>
            <a:endParaRPr lang="en-GB"/>
          </a:p>
        </p:txBody>
      </p:sp>
    </p:spTree>
    <p:extLst>
      <p:ext uri="{BB962C8B-B14F-4D97-AF65-F5344CB8AC3E}">
        <p14:creationId xmlns:p14="http://schemas.microsoft.com/office/powerpoint/2010/main" val="3326293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hlinkClick r:id="rId3"/>
              </a:rPr>
              <a:t>https://www.england.nhs.uk/about/equality/equality-hub/national-healthcare-inequalities-improvement-programme/what-are-healthcare-inequalities/</a:t>
            </a:r>
            <a:r>
              <a:rPr lang="en-GB" dirty="0"/>
              <a:t> </a:t>
            </a:r>
          </a:p>
          <a:p>
            <a:pPr marL="0" indent="0">
              <a:buNone/>
            </a:pPr>
            <a:endParaRPr lang="en-GB" dirty="0"/>
          </a:p>
          <a:p>
            <a:pPr marL="0" indent="0">
              <a:buNone/>
            </a:pPr>
            <a:r>
              <a:rPr lang="en-GB" dirty="0">
                <a:hlinkClick r:id="rId4"/>
              </a:rPr>
              <a:t>https://www.kingsfund.org.uk/insight-and-analysis/data-and-charts/health-inequalities-nutshell</a:t>
            </a:r>
            <a:r>
              <a:rPr lang="en-GB" dirty="0"/>
              <a:t> </a:t>
            </a:r>
          </a:p>
          <a:p>
            <a:pPr marL="0" indent="0">
              <a:buNone/>
            </a:pPr>
            <a:r>
              <a:rPr lang="en-GB" dirty="0"/>
              <a:t>BAME maternal death: </a:t>
            </a:r>
            <a:r>
              <a:rPr lang="en-GB" dirty="0">
                <a:hlinkClick r:id="rId5"/>
              </a:rPr>
              <a:t>https://www.youtube.com/watch?app=desktop&amp;v=twBQtqoPKvQ&amp;t=76s</a:t>
            </a:r>
            <a:r>
              <a:rPr lang="en-GB" dirty="0"/>
              <a:t> </a:t>
            </a:r>
          </a:p>
          <a:p>
            <a:endParaRPr lang="en-GB" dirty="0"/>
          </a:p>
        </p:txBody>
      </p:sp>
      <p:sp>
        <p:nvSpPr>
          <p:cNvPr id="4" name="Slide Number Placeholder 3"/>
          <p:cNvSpPr>
            <a:spLocks noGrp="1"/>
          </p:cNvSpPr>
          <p:nvPr>
            <p:ph type="sldNum" sz="quarter" idx="5"/>
          </p:nvPr>
        </p:nvSpPr>
        <p:spPr/>
        <p:txBody>
          <a:bodyPr/>
          <a:lstStyle/>
          <a:p>
            <a:fld id="{73C334DF-5B29-4257-A7DB-9BBEE877E86B}" type="slidenum">
              <a:rPr lang="en-GB" smtClean="0"/>
              <a:t>21</a:t>
            </a:fld>
            <a:endParaRPr lang="en-GB"/>
          </a:p>
        </p:txBody>
      </p:sp>
    </p:spTree>
    <p:extLst>
      <p:ext uri="{BB962C8B-B14F-4D97-AF65-F5344CB8AC3E}">
        <p14:creationId xmlns:p14="http://schemas.microsoft.com/office/powerpoint/2010/main" val="4191565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Equity vs. Equality: What’s the Difference? | Online Public Health</a:t>
            </a:r>
            <a:endParaRPr lang="en-GB" dirty="0"/>
          </a:p>
          <a:p>
            <a:endParaRPr lang="en-GB" dirty="0"/>
          </a:p>
        </p:txBody>
      </p:sp>
      <p:sp>
        <p:nvSpPr>
          <p:cNvPr id="4" name="Slide Number Placeholder 3"/>
          <p:cNvSpPr>
            <a:spLocks noGrp="1"/>
          </p:cNvSpPr>
          <p:nvPr>
            <p:ph type="sldNum" sz="quarter" idx="5"/>
          </p:nvPr>
        </p:nvSpPr>
        <p:spPr/>
        <p:txBody>
          <a:bodyPr/>
          <a:lstStyle/>
          <a:p>
            <a:fld id="{73C334DF-5B29-4257-A7DB-9BBEE877E86B}" type="slidenum">
              <a:rPr lang="en-GB" smtClean="0"/>
              <a:t>22</a:t>
            </a:fld>
            <a:endParaRPr lang="en-GB"/>
          </a:p>
        </p:txBody>
      </p:sp>
    </p:spTree>
    <p:extLst>
      <p:ext uri="{BB962C8B-B14F-4D97-AF65-F5344CB8AC3E}">
        <p14:creationId xmlns:p14="http://schemas.microsoft.com/office/powerpoint/2010/main" val="1942197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Working together to safeguard children </a:t>
            </a:r>
          </a:p>
          <a:p>
            <a:r>
              <a:rPr lang="en-GB" sz="1200" b="0" i="0" u="none" strike="noStrike" kern="1200" baseline="0" dirty="0">
                <a:solidFill>
                  <a:schemeClr val="tx1"/>
                </a:solidFill>
                <a:latin typeface="+mn-lt"/>
                <a:ea typeface="+mn-ea"/>
                <a:cs typeface="+mn-cs"/>
              </a:rPr>
              <a:t>A guide to inter-agency working to safeguard and promote the welfare of children </a:t>
            </a:r>
          </a:p>
          <a:p>
            <a:r>
              <a:rPr lang="en-GB" sz="1200" b="0" i="0" u="none" strike="noStrike" kern="1200" baseline="0" dirty="0">
                <a:solidFill>
                  <a:schemeClr val="tx1"/>
                </a:solidFill>
                <a:latin typeface="+mn-lt"/>
                <a:ea typeface="+mn-ea"/>
                <a:cs typeface="+mn-cs"/>
              </a:rPr>
              <a:t>March 2015, p22</a:t>
            </a:r>
          </a:p>
          <a:p>
            <a:endParaRPr lang="en-GB" sz="1200" b="0" i="0" u="none" strike="noStrike" kern="1200" baseline="0" dirty="0">
              <a:solidFill>
                <a:schemeClr val="tx1"/>
              </a:solidFill>
              <a:latin typeface="+mn-lt"/>
              <a:ea typeface="+mn-ea"/>
              <a:cs typeface="+mn-cs"/>
            </a:endParaRPr>
          </a:p>
          <a:p>
            <a:r>
              <a:rPr lang="en-GB" baseline="0" dirty="0"/>
              <a:t>What agencies are involved?</a:t>
            </a:r>
          </a:p>
        </p:txBody>
      </p:sp>
      <p:sp>
        <p:nvSpPr>
          <p:cNvPr id="4" name="Slide Number Placeholder 3"/>
          <p:cNvSpPr>
            <a:spLocks noGrp="1"/>
          </p:cNvSpPr>
          <p:nvPr>
            <p:ph type="sldNum" sz="quarter" idx="10"/>
          </p:nvPr>
        </p:nvSpPr>
        <p:spPr/>
        <p:txBody>
          <a:bodyPr/>
          <a:lstStyle/>
          <a:p>
            <a:fld id="{A2F88482-359C-4C0E-A1DD-A6191CA690D1}" type="slidenum">
              <a:rPr lang="en-GB" smtClean="0"/>
              <a:t>39</a:t>
            </a:fld>
            <a:endParaRPr lang="en-GB"/>
          </a:p>
        </p:txBody>
      </p:sp>
    </p:spTree>
    <p:extLst>
      <p:ext uri="{BB962C8B-B14F-4D97-AF65-F5344CB8AC3E}">
        <p14:creationId xmlns:p14="http://schemas.microsoft.com/office/powerpoint/2010/main" val="10190097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04E9CD-F641-2D16-AE1C-A98D479CF46C}"/>
              </a:ext>
            </a:extLst>
          </p:cNvPr>
          <p:cNvSpPr>
            <a:spLocks noGrp="1"/>
          </p:cNvSpPr>
          <p:nvPr>
            <p:ph type="dt" sz="half" idx="10"/>
          </p:nvPr>
        </p:nvSpPr>
        <p:spPr>
          <a:xfrm>
            <a:off x="527051" y="6524626"/>
            <a:ext cx="1295400" cy="219075"/>
          </a:xfrm>
        </p:spPr>
        <p:txBody>
          <a:bodyPr/>
          <a:lstStyle>
            <a:lvl1pPr>
              <a:defRPr/>
            </a:lvl1pPr>
          </a:lstStyle>
          <a:p>
            <a:pPr>
              <a:defRPr/>
            </a:pPr>
            <a:fld id="{AC753FD1-A63B-4023-87B4-AD30767F6EB2}" type="datetime1">
              <a:rPr lang="en-GB" altLang="en-US"/>
              <a:pPr>
                <a:defRPr/>
              </a:pPr>
              <a:t>13/10/2026</a:t>
            </a:fld>
            <a:endParaRPr lang="en-GB" altLang="en-US" dirty="0"/>
          </a:p>
        </p:txBody>
      </p:sp>
      <p:sp>
        <p:nvSpPr>
          <p:cNvPr id="5" name="Footer Placeholder 4">
            <a:extLst>
              <a:ext uri="{FF2B5EF4-FFF2-40B4-BE49-F238E27FC236}">
                <a16:creationId xmlns:a16="http://schemas.microsoft.com/office/drawing/2014/main" id="{C1A30192-454F-2740-625F-B3621FC65E61}"/>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3D815023-4E16-FCCE-C1DD-A709FC6892F2}"/>
              </a:ext>
            </a:extLst>
          </p:cNvPr>
          <p:cNvSpPr>
            <a:spLocks noGrp="1"/>
          </p:cNvSpPr>
          <p:nvPr>
            <p:ph type="sldNum" sz="quarter" idx="12"/>
          </p:nvPr>
        </p:nvSpPr>
        <p:spPr/>
        <p:txBody>
          <a:bodyPr/>
          <a:lstStyle>
            <a:lvl1pPr>
              <a:defRPr/>
            </a:lvl1pPr>
          </a:lstStyle>
          <a:p>
            <a:pPr>
              <a:defRPr/>
            </a:pPr>
            <a:fld id="{6081F45A-4F79-4894-A0F3-DC0658BEBB4E}" type="slidenum">
              <a:rPr lang="en-GB" altLang="en-US"/>
              <a:pPr>
                <a:defRPr/>
              </a:pPr>
              <a:t>‹#›</a:t>
            </a:fld>
            <a:endParaRPr lang="en-GB" altLang="en-US"/>
          </a:p>
        </p:txBody>
      </p:sp>
    </p:spTree>
    <p:extLst>
      <p:ext uri="{BB962C8B-B14F-4D97-AF65-F5344CB8AC3E}">
        <p14:creationId xmlns:p14="http://schemas.microsoft.com/office/powerpoint/2010/main" val="4153672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F7CA11-ABC3-9B25-AE7A-96F443926D1A}"/>
              </a:ext>
            </a:extLst>
          </p:cNvPr>
          <p:cNvSpPr>
            <a:spLocks noGrp="1"/>
          </p:cNvSpPr>
          <p:nvPr>
            <p:ph type="dt" sz="half" idx="10"/>
          </p:nvPr>
        </p:nvSpPr>
        <p:spPr/>
        <p:txBody>
          <a:bodyPr/>
          <a:lstStyle>
            <a:lvl1pPr>
              <a:defRPr/>
            </a:lvl1pPr>
          </a:lstStyle>
          <a:p>
            <a:pPr>
              <a:defRPr/>
            </a:pPr>
            <a:fld id="{63163EF8-2307-4794-9875-6B8CA664E276}" type="datetime1">
              <a:rPr lang="en-GB" altLang="en-US"/>
              <a:pPr>
                <a:defRPr/>
              </a:pPr>
              <a:t>13/10/2026</a:t>
            </a:fld>
            <a:endParaRPr lang="en-GB" altLang="en-US" dirty="0"/>
          </a:p>
        </p:txBody>
      </p:sp>
      <p:sp>
        <p:nvSpPr>
          <p:cNvPr id="5" name="Footer Placeholder 4">
            <a:extLst>
              <a:ext uri="{FF2B5EF4-FFF2-40B4-BE49-F238E27FC236}">
                <a16:creationId xmlns:a16="http://schemas.microsoft.com/office/drawing/2014/main" id="{B3C9AFEE-920B-4E34-32A5-905B8D52CD43}"/>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634C4A3-3E47-968D-B305-BADEA0B2CF32}"/>
              </a:ext>
            </a:extLst>
          </p:cNvPr>
          <p:cNvSpPr>
            <a:spLocks noGrp="1"/>
          </p:cNvSpPr>
          <p:nvPr>
            <p:ph type="sldNum" sz="quarter" idx="12"/>
          </p:nvPr>
        </p:nvSpPr>
        <p:spPr/>
        <p:txBody>
          <a:bodyPr/>
          <a:lstStyle>
            <a:lvl1pPr>
              <a:defRPr/>
            </a:lvl1pPr>
          </a:lstStyle>
          <a:p>
            <a:pPr>
              <a:defRPr/>
            </a:pPr>
            <a:fld id="{8B34AADE-47AB-4FD6-A959-68A9E6432E18}" type="slidenum">
              <a:rPr lang="en-GB" altLang="en-US"/>
              <a:pPr>
                <a:defRPr/>
              </a:pPr>
              <a:t>‹#›</a:t>
            </a:fld>
            <a:endParaRPr lang="en-GB" altLang="en-US"/>
          </a:p>
        </p:txBody>
      </p:sp>
    </p:spTree>
    <p:extLst>
      <p:ext uri="{BB962C8B-B14F-4D97-AF65-F5344CB8AC3E}">
        <p14:creationId xmlns:p14="http://schemas.microsoft.com/office/powerpoint/2010/main" val="612362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4193276-8476-E991-1328-B9E6E976C75C}"/>
              </a:ext>
            </a:extLst>
          </p:cNvPr>
          <p:cNvSpPr>
            <a:spLocks noGrp="1"/>
          </p:cNvSpPr>
          <p:nvPr>
            <p:ph type="dt" sz="half" idx="10"/>
          </p:nvPr>
        </p:nvSpPr>
        <p:spPr/>
        <p:txBody>
          <a:bodyPr/>
          <a:lstStyle>
            <a:lvl1pPr>
              <a:defRPr/>
            </a:lvl1pPr>
          </a:lstStyle>
          <a:p>
            <a:pPr>
              <a:defRPr/>
            </a:pPr>
            <a:fld id="{34F7F892-95A5-4165-84D5-4D97929965D5}" type="datetime1">
              <a:rPr lang="en-GB" altLang="en-US"/>
              <a:pPr>
                <a:defRPr/>
              </a:pPr>
              <a:t>13/10/2026</a:t>
            </a:fld>
            <a:endParaRPr lang="en-GB" altLang="en-US" dirty="0"/>
          </a:p>
        </p:txBody>
      </p:sp>
      <p:sp>
        <p:nvSpPr>
          <p:cNvPr id="5" name="Slide Number Placeholder 5">
            <a:extLst>
              <a:ext uri="{FF2B5EF4-FFF2-40B4-BE49-F238E27FC236}">
                <a16:creationId xmlns:a16="http://schemas.microsoft.com/office/drawing/2014/main" id="{0EC24C7C-46DA-33D6-4F7A-2CC27FBE172B}"/>
              </a:ext>
            </a:extLst>
          </p:cNvPr>
          <p:cNvSpPr>
            <a:spLocks noGrp="1"/>
          </p:cNvSpPr>
          <p:nvPr>
            <p:ph type="sldNum" sz="quarter" idx="11"/>
          </p:nvPr>
        </p:nvSpPr>
        <p:spPr/>
        <p:txBody>
          <a:bodyPr/>
          <a:lstStyle>
            <a:lvl1pPr>
              <a:defRPr/>
            </a:lvl1pPr>
          </a:lstStyle>
          <a:p>
            <a:pPr>
              <a:defRPr/>
            </a:pPr>
            <a:fld id="{7F9C115A-34C3-449A-BED7-7129D45E869C}" type="slidenum">
              <a:rPr lang="en-GB" altLang="en-US"/>
              <a:pPr>
                <a:defRPr/>
              </a:pPr>
              <a:t>‹#›</a:t>
            </a:fld>
            <a:endParaRPr lang="en-GB" altLang="en-US"/>
          </a:p>
        </p:txBody>
      </p:sp>
    </p:spTree>
    <p:extLst>
      <p:ext uri="{BB962C8B-B14F-4D97-AF65-F5344CB8AC3E}">
        <p14:creationId xmlns:p14="http://schemas.microsoft.com/office/powerpoint/2010/main" val="854927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5B3A2588-5111-857F-530B-C2F1DF761B1F}"/>
              </a:ext>
            </a:extLst>
          </p:cNvPr>
          <p:cNvSpPr>
            <a:spLocks noGrp="1"/>
          </p:cNvSpPr>
          <p:nvPr>
            <p:ph type="dt" sz="half" idx="10"/>
          </p:nvPr>
        </p:nvSpPr>
        <p:spPr/>
        <p:txBody>
          <a:bodyPr/>
          <a:lstStyle>
            <a:lvl1pPr>
              <a:defRPr/>
            </a:lvl1pPr>
          </a:lstStyle>
          <a:p>
            <a:pPr>
              <a:defRPr/>
            </a:pPr>
            <a:fld id="{4CAEACB9-EE64-489F-8A5C-43DF1112173E}"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72E191EE-1571-0779-F5F6-599BD1A23C44}"/>
              </a:ext>
            </a:extLst>
          </p:cNvPr>
          <p:cNvSpPr>
            <a:spLocks noGrp="1"/>
          </p:cNvSpPr>
          <p:nvPr>
            <p:ph type="sldNum" sz="quarter" idx="11"/>
          </p:nvPr>
        </p:nvSpPr>
        <p:spPr/>
        <p:txBody>
          <a:bodyPr/>
          <a:lstStyle>
            <a:lvl1pPr>
              <a:defRPr/>
            </a:lvl1pPr>
          </a:lstStyle>
          <a:p>
            <a:pPr>
              <a:defRPr/>
            </a:pPr>
            <a:fld id="{6A33FF7F-8EC4-4268-A5B1-A1868E7A7065}" type="slidenum">
              <a:rPr lang="en-GB" altLang="en-US"/>
              <a:pPr>
                <a:defRPr/>
              </a:pPr>
              <a:t>‹#›</a:t>
            </a:fld>
            <a:endParaRPr lang="en-GB" altLang="en-US"/>
          </a:p>
        </p:txBody>
      </p:sp>
    </p:spTree>
    <p:extLst>
      <p:ext uri="{BB962C8B-B14F-4D97-AF65-F5344CB8AC3E}">
        <p14:creationId xmlns:p14="http://schemas.microsoft.com/office/powerpoint/2010/main" val="396221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6632FF88-3424-371A-2F06-900C179492FC}"/>
              </a:ext>
            </a:extLst>
          </p:cNvPr>
          <p:cNvSpPr>
            <a:spLocks noGrp="1"/>
          </p:cNvSpPr>
          <p:nvPr>
            <p:ph type="dt" sz="half" idx="10"/>
          </p:nvPr>
        </p:nvSpPr>
        <p:spPr/>
        <p:txBody>
          <a:bodyPr/>
          <a:lstStyle>
            <a:lvl1pPr>
              <a:defRPr/>
            </a:lvl1pPr>
          </a:lstStyle>
          <a:p>
            <a:pPr>
              <a:defRPr/>
            </a:pPr>
            <a:fld id="{6BF57B8C-503E-4D8A-BEF8-4A9B6580F7A7}" type="datetime1">
              <a:rPr lang="en-GB" altLang="en-US"/>
              <a:pPr>
                <a:defRPr/>
              </a:pPr>
              <a:t>13/10/2026</a:t>
            </a:fld>
            <a:endParaRPr lang="en-GB" altLang="en-US" dirty="0"/>
          </a:p>
        </p:txBody>
      </p:sp>
      <p:sp>
        <p:nvSpPr>
          <p:cNvPr id="8" name="Slide Number Placeholder 5">
            <a:extLst>
              <a:ext uri="{FF2B5EF4-FFF2-40B4-BE49-F238E27FC236}">
                <a16:creationId xmlns:a16="http://schemas.microsoft.com/office/drawing/2014/main" id="{FC50879B-77A8-4D74-7C0D-42C2B9CEF658}"/>
              </a:ext>
            </a:extLst>
          </p:cNvPr>
          <p:cNvSpPr>
            <a:spLocks noGrp="1"/>
          </p:cNvSpPr>
          <p:nvPr>
            <p:ph type="sldNum" sz="quarter" idx="11"/>
          </p:nvPr>
        </p:nvSpPr>
        <p:spPr/>
        <p:txBody>
          <a:bodyPr/>
          <a:lstStyle>
            <a:lvl1pPr>
              <a:defRPr/>
            </a:lvl1pPr>
          </a:lstStyle>
          <a:p>
            <a:pPr>
              <a:defRPr/>
            </a:pPr>
            <a:fld id="{DB4814D9-90E1-49B5-A140-76E9199831B0}" type="slidenum">
              <a:rPr lang="en-GB" altLang="en-US"/>
              <a:pPr>
                <a:defRPr/>
              </a:pPr>
              <a:t>‹#›</a:t>
            </a:fld>
            <a:endParaRPr lang="en-GB" altLang="en-US"/>
          </a:p>
        </p:txBody>
      </p:sp>
    </p:spTree>
    <p:extLst>
      <p:ext uri="{BB962C8B-B14F-4D97-AF65-F5344CB8AC3E}">
        <p14:creationId xmlns:p14="http://schemas.microsoft.com/office/powerpoint/2010/main" val="3981637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3020809-B9AE-DA50-112D-55CA5FED0BA1}"/>
              </a:ext>
            </a:extLst>
          </p:cNvPr>
          <p:cNvSpPr>
            <a:spLocks noGrp="1"/>
          </p:cNvSpPr>
          <p:nvPr>
            <p:ph type="dt" sz="half" idx="10"/>
          </p:nvPr>
        </p:nvSpPr>
        <p:spPr/>
        <p:txBody>
          <a:bodyPr/>
          <a:lstStyle>
            <a:lvl1pPr>
              <a:defRPr/>
            </a:lvl1pPr>
          </a:lstStyle>
          <a:p>
            <a:pPr>
              <a:defRPr/>
            </a:pPr>
            <a:fld id="{E06BCFF4-E420-4403-B367-9F04E1A6AE05}" type="datetime1">
              <a:rPr lang="en-GB" altLang="en-US"/>
              <a:pPr>
                <a:defRPr/>
              </a:pPr>
              <a:t>13/10/2026</a:t>
            </a:fld>
            <a:endParaRPr lang="en-GB" altLang="en-US" dirty="0"/>
          </a:p>
        </p:txBody>
      </p:sp>
      <p:sp>
        <p:nvSpPr>
          <p:cNvPr id="4" name="Slide Number Placeholder 5">
            <a:extLst>
              <a:ext uri="{FF2B5EF4-FFF2-40B4-BE49-F238E27FC236}">
                <a16:creationId xmlns:a16="http://schemas.microsoft.com/office/drawing/2014/main" id="{F97A9AEE-9C82-7A9B-7243-2E2DD31115FE}"/>
              </a:ext>
            </a:extLst>
          </p:cNvPr>
          <p:cNvSpPr>
            <a:spLocks noGrp="1"/>
          </p:cNvSpPr>
          <p:nvPr>
            <p:ph type="sldNum" sz="quarter" idx="11"/>
          </p:nvPr>
        </p:nvSpPr>
        <p:spPr/>
        <p:txBody>
          <a:bodyPr/>
          <a:lstStyle>
            <a:lvl1pPr>
              <a:defRPr/>
            </a:lvl1pPr>
          </a:lstStyle>
          <a:p>
            <a:pPr>
              <a:defRPr/>
            </a:pPr>
            <a:fld id="{9AFBE18E-BDF0-4DBF-A61A-0D584281FA9C}" type="slidenum">
              <a:rPr lang="en-GB" altLang="en-US"/>
              <a:pPr>
                <a:defRPr/>
              </a:pPr>
              <a:t>‹#›</a:t>
            </a:fld>
            <a:endParaRPr lang="en-GB" altLang="en-US"/>
          </a:p>
        </p:txBody>
      </p:sp>
    </p:spTree>
    <p:extLst>
      <p:ext uri="{BB962C8B-B14F-4D97-AF65-F5344CB8AC3E}">
        <p14:creationId xmlns:p14="http://schemas.microsoft.com/office/powerpoint/2010/main" val="237333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F79AF55-E0DB-E3D5-5F3C-70A92B53B12D}"/>
              </a:ext>
            </a:extLst>
          </p:cNvPr>
          <p:cNvSpPr>
            <a:spLocks noGrp="1"/>
          </p:cNvSpPr>
          <p:nvPr>
            <p:ph type="dt" sz="half" idx="10"/>
          </p:nvPr>
        </p:nvSpPr>
        <p:spPr/>
        <p:txBody>
          <a:bodyPr/>
          <a:lstStyle>
            <a:lvl1pPr>
              <a:defRPr/>
            </a:lvl1pPr>
          </a:lstStyle>
          <a:p>
            <a:pPr>
              <a:defRPr/>
            </a:pPr>
            <a:fld id="{EDB6C9C1-EE8D-4E81-8CC6-BB4A4C8E41AF}" type="datetime1">
              <a:rPr lang="en-GB" altLang="en-US"/>
              <a:pPr>
                <a:defRPr/>
              </a:pPr>
              <a:t>13/10/2026</a:t>
            </a:fld>
            <a:endParaRPr lang="en-GB" altLang="en-US" dirty="0"/>
          </a:p>
        </p:txBody>
      </p:sp>
      <p:sp>
        <p:nvSpPr>
          <p:cNvPr id="3" name="Slide Number Placeholder 5">
            <a:extLst>
              <a:ext uri="{FF2B5EF4-FFF2-40B4-BE49-F238E27FC236}">
                <a16:creationId xmlns:a16="http://schemas.microsoft.com/office/drawing/2014/main" id="{A46C3587-07CA-4049-3B36-7984F603AAE0}"/>
              </a:ext>
            </a:extLst>
          </p:cNvPr>
          <p:cNvSpPr>
            <a:spLocks noGrp="1"/>
          </p:cNvSpPr>
          <p:nvPr>
            <p:ph type="sldNum" sz="quarter" idx="11"/>
          </p:nvPr>
        </p:nvSpPr>
        <p:spPr/>
        <p:txBody>
          <a:bodyPr/>
          <a:lstStyle>
            <a:lvl1pPr>
              <a:defRPr/>
            </a:lvl1pPr>
          </a:lstStyle>
          <a:p>
            <a:pPr>
              <a:defRPr/>
            </a:pPr>
            <a:fld id="{C1261938-9E42-416F-8D59-4CC0B9739539}" type="slidenum">
              <a:rPr lang="en-GB" altLang="en-US"/>
              <a:pPr>
                <a:defRPr/>
              </a:pPr>
              <a:t>‹#›</a:t>
            </a:fld>
            <a:endParaRPr lang="en-GB" altLang="en-US"/>
          </a:p>
        </p:txBody>
      </p:sp>
    </p:spTree>
    <p:extLst>
      <p:ext uri="{BB962C8B-B14F-4D97-AF65-F5344CB8AC3E}">
        <p14:creationId xmlns:p14="http://schemas.microsoft.com/office/powerpoint/2010/main" val="349104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24E256A-210F-5429-BF2E-FE88B83284CC}"/>
              </a:ext>
            </a:extLst>
          </p:cNvPr>
          <p:cNvSpPr>
            <a:spLocks noGrp="1"/>
          </p:cNvSpPr>
          <p:nvPr>
            <p:ph type="dt" sz="half" idx="10"/>
          </p:nvPr>
        </p:nvSpPr>
        <p:spPr/>
        <p:txBody>
          <a:bodyPr/>
          <a:lstStyle>
            <a:lvl1pPr>
              <a:defRPr/>
            </a:lvl1pPr>
          </a:lstStyle>
          <a:p>
            <a:pPr>
              <a:defRPr/>
            </a:pPr>
            <a:fld id="{6F6F407E-EB43-4C0B-A651-CA7A0933CB5A}"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A5AA7C60-13FB-3DB6-D5DA-4B8CE3FB5531}"/>
              </a:ext>
            </a:extLst>
          </p:cNvPr>
          <p:cNvSpPr>
            <a:spLocks noGrp="1"/>
          </p:cNvSpPr>
          <p:nvPr>
            <p:ph type="sldNum" sz="quarter" idx="11"/>
          </p:nvPr>
        </p:nvSpPr>
        <p:spPr/>
        <p:txBody>
          <a:bodyPr/>
          <a:lstStyle>
            <a:lvl1pPr>
              <a:defRPr/>
            </a:lvl1pPr>
          </a:lstStyle>
          <a:p>
            <a:pPr>
              <a:defRPr/>
            </a:pPr>
            <a:fld id="{CD8E0A7A-F1C4-4879-8BF1-3C5ECBA83802}" type="slidenum">
              <a:rPr lang="en-GB" altLang="en-US"/>
              <a:pPr>
                <a:defRPr/>
              </a:pPr>
              <a:t>‹#›</a:t>
            </a:fld>
            <a:endParaRPr lang="en-GB" altLang="en-US"/>
          </a:p>
        </p:txBody>
      </p:sp>
    </p:spTree>
    <p:extLst>
      <p:ext uri="{BB962C8B-B14F-4D97-AF65-F5344CB8AC3E}">
        <p14:creationId xmlns:p14="http://schemas.microsoft.com/office/powerpoint/2010/main" val="398530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7E4ED1B-CC92-6769-2F5A-B50854A5913E}"/>
              </a:ext>
            </a:extLst>
          </p:cNvPr>
          <p:cNvSpPr>
            <a:spLocks noGrp="1"/>
          </p:cNvSpPr>
          <p:nvPr>
            <p:ph type="dt" sz="half" idx="10"/>
          </p:nvPr>
        </p:nvSpPr>
        <p:spPr/>
        <p:txBody>
          <a:bodyPr/>
          <a:lstStyle>
            <a:lvl1pPr>
              <a:defRPr/>
            </a:lvl1pPr>
          </a:lstStyle>
          <a:p>
            <a:pPr>
              <a:defRPr/>
            </a:pPr>
            <a:fld id="{F6530BD2-57DB-46DA-B9C8-41FF22D0BF0C}"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DD27592D-40E1-9586-7AF0-45E9B2E75954}"/>
              </a:ext>
            </a:extLst>
          </p:cNvPr>
          <p:cNvSpPr>
            <a:spLocks noGrp="1"/>
          </p:cNvSpPr>
          <p:nvPr>
            <p:ph type="sldNum" sz="quarter" idx="11"/>
          </p:nvPr>
        </p:nvSpPr>
        <p:spPr/>
        <p:txBody>
          <a:bodyPr/>
          <a:lstStyle>
            <a:lvl1pPr>
              <a:defRPr/>
            </a:lvl1pPr>
          </a:lstStyle>
          <a:p>
            <a:pPr>
              <a:defRPr/>
            </a:pPr>
            <a:fld id="{46463D49-524E-4321-8005-8FC52E52B40A}" type="slidenum">
              <a:rPr lang="en-GB" altLang="en-US"/>
              <a:pPr>
                <a:defRPr/>
              </a:pPr>
              <a:t>‹#›</a:t>
            </a:fld>
            <a:endParaRPr lang="en-GB" altLang="en-US"/>
          </a:p>
        </p:txBody>
      </p:sp>
    </p:spTree>
    <p:extLst>
      <p:ext uri="{BB962C8B-B14F-4D97-AF65-F5344CB8AC3E}">
        <p14:creationId xmlns:p14="http://schemas.microsoft.com/office/powerpoint/2010/main" val="27037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03852-4731-F15B-3D78-932BF5D9A8CA}"/>
              </a:ext>
            </a:extLst>
          </p:cNvPr>
          <p:cNvSpPr>
            <a:spLocks noGrp="1"/>
          </p:cNvSpPr>
          <p:nvPr>
            <p:ph type="dt" sz="half" idx="10"/>
          </p:nvPr>
        </p:nvSpPr>
        <p:spPr/>
        <p:txBody>
          <a:bodyPr/>
          <a:lstStyle>
            <a:lvl1pPr>
              <a:defRPr/>
            </a:lvl1pPr>
          </a:lstStyle>
          <a:p>
            <a:pPr>
              <a:defRPr/>
            </a:pPr>
            <a:fld id="{3D17F189-64AA-4C12-94B6-CABF7FB697A4}" type="datetime1">
              <a:rPr lang="en-GB" altLang="en-US"/>
              <a:pPr>
                <a:defRPr/>
              </a:pPr>
              <a:t>13/10/2026</a:t>
            </a:fld>
            <a:endParaRPr lang="en-GB" altLang="en-US" dirty="0"/>
          </a:p>
        </p:txBody>
      </p:sp>
      <p:sp>
        <p:nvSpPr>
          <p:cNvPr id="5" name="Slide Number Placeholder 5">
            <a:extLst>
              <a:ext uri="{FF2B5EF4-FFF2-40B4-BE49-F238E27FC236}">
                <a16:creationId xmlns:a16="http://schemas.microsoft.com/office/drawing/2014/main" id="{83EC4009-FF36-2E93-F02D-018642024678}"/>
              </a:ext>
            </a:extLst>
          </p:cNvPr>
          <p:cNvSpPr>
            <a:spLocks noGrp="1"/>
          </p:cNvSpPr>
          <p:nvPr>
            <p:ph type="sldNum" sz="quarter" idx="11"/>
          </p:nvPr>
        </p:nvSpPr>
        <p:spPr/>
        <p:txBody>
          <a:bodyPr/>
          <a:lstStyle>
            <a:lvl1pPr>
              <a:defRPr/>
            </a:lvl1pPr>
          </a:lstStyle>
          <a:p>
            <a:pPr>
              <a:defRPr/>
            </a:pPr>
            <a:fld id="{29C1F6E3-F491-4CE6-8910-D1E0AAE8C828}" type="slidenum">
              <a:rPr lang="en-GB" altLang="en-US"/>
              <a:pPr>
                <a:defRPr/>
              </a:pPr>
              <a:t>‹#›</a:t>
            </a:fld>
            <a:endParaRPr lang="en-GB" altLang="en-US"/>
          </a:p>
        </p:txBody>
      </p:sp>
    </p:spTree>
    <p:extLst>
      <p:ext uri="{BB962C8B-B14F-4D97-AF65-F5344CB8AC3E}">
        <p14:creationId xmlns:p14="http://schemas.microsoft.com/office/powerpoint/2010/main" val="3278062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81ACB1-F064-C0E4-46DA-1F9D43BDEDED}"/>
              </a:ext>
            </a:extLst>
          </p:cNvPr>
          <p:cNvSpPr>
            <a:spLocks noGrp="1"/>
          </p:cNvSpPr>
          <p:nvPr>
            <p:ph type="dt" sz="half" idx="10"/>
          </p:nvPr>
        </p:nvSpPr>
        <p:spPr/>
        <p:txBody>
          <a:bodyPr/>
          <a:lstStyle>
            <a:lvl1pPr>
              <a:defRPr/>
            </a:lvl1pPr>
          </a:lstStyle>
          <a:p>
            <a:pPr>
              <a:defRPr/>
            </a:pPr>
            <a:fld id="{61C46A5F-5640-415B-B154-20B9234A719B}" type="datetime1">
              <a:rPr lang="en-GB" altLang="en-US"/>
              <a:pPr>
                <a:defRPr/>
              </a:pPr>
              <a:t>13/10/2026</a:t>
            </a:fld>
            <a:endParaRPr lang="en-GB" altLang="en-US" dirty="0"/>
          </a:p>
        </p:txBody>
      </p:sp>
      <p:sp>
        <p:nvSpPr>
          <p:cNvPr id="5" name="Slide Number Placeholder 5">
            <a:extLst>
              <a:ext uri="{FF2B5EF4-FFF2-40B4-BE49-F238E27FC236}">
                <a16:creationId xmlns:a16="http://schemas.microsoft.com/office/drawing/2014/main" id="{4A61CEF1-FA52-76F8-6846-AC6164515CE9}"/>
              </a:ext>
            </a:extLst>
          </p:cNvPr>
          <p:cNvSpPr>
            <a:spLocks noGrp="1"/>
          </p:cNvSpPr>
          <p:nvPr>
            <p:ph type="sldNum" sz="quarter" idx="11"/>
          </p:nvPr>
        </p:nvSpPr>
        <p:spPr/>
        <p:txBody>
          <a:bodyPr/>
          <a:lstStyle>
            <a:lvl1pPr>
              <a:defRPr/>
            </a:lvl1pPr>
          </a:lstStyle>
          <a:p>
            <a:pPr>
              <a:defRPr/>
            </a:pPr>
            <a:fld id="{59AFDC8A-E5F0-4E5D-82F1-A06478F56D26}" type="slidenum">
              <a:rPr lang="en-GB" altLang="en-US"/>
              <a:pPr>
                <a:defRPr/>
              </a:pPr>
              <a:t>‹#›</a:t>
            </a:fld>
            <a:endParaRPr lang="en-GB" altLang="en-US"/>
          </a:p>
        </p:txBody>
      </p:sp>
    </p:spTree>
    <p:extLst>
      <p:ext uri="{BB962C8B-B14F-4D97-AF65-F5344CB8AC3E}">
        <p14:creationId xmlns:p14="http://schemas.microsoft.com/office/powerpoint/2010/main" val="3984455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394372A0-9BC3-4EF0-8C14-89513E57C93F}" type="datetimeFigureOut">
              <a:rPr lang="en-FI" smtClean="0"/>
              <a:t>10/13/2026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630018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449418D-A240-AF64-42A6-163782EE097F}"/>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B229CAE-B7C8-CB8F-4D52-3EE13BD7F500}"/>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E2F89B5-B455-E8F6-D975-3770F76D814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C26769B-636A-4A89-9C40-7A443B4C48F4}" type="datetime1">
              <a:rPr lang="en-GB" altLang="en-US"/>
              <a:pPr>
                <a:defRPr/>
              </a:pPr>
              <a:t>13/10/2026</a:t>
            </a:fld>
            <a:endParaRPr lang="en-GB" altLang="en-US" dirty="0"/>
          </a:p>
        </p:txBody>
      </p:sp>
      <p:sp>
        <p:nvSpPr>
          <p:cNvPr id="6" name="Slide Number Placeholder 5">
            <a:extLst>
              <a:ext uri="{FF2B5EF4-FFF2-40B4-BE49-F238E27FC236}">
                <a16:creationId xmlns:a16="http://schemas.microsoft.com/office/drawing/2014/main" id="{D1A1D677-7C7A-8A1C-CC00-9F62E1D3E140}"/>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F378E9A-0564-4118-8EE3-03BC9DB999BA}" type="slidenum">
              <a:rPr lang="en-GB" altLang="en-US"/>
              <a:pPr>
                <a:defRPr/>
              </a:pPr>
              <a:t>‹#›</a:t>
            </a:fld>
            <a:endParaRPr lang="en-GB" altLang="en-US"/>
          </a:p>
        </p:txBody>
      </p:sp>
    </p:spTree>
    <p:extLst>
      <p:ext uri="{BB962C8B-B14F-4D97-AF65-F5344CB8AC3E}">
        <p14:creationId xmlns:p14="http://schemas.microsoft.com/office/powerpoint/2010/main" val="41597487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highspeedtraining.co.uk/hub/professional-development-in-health-and-social-car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highspeedtraining.co.uk/hub/professional-development-in-health-and-social-car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equalityhumanrights.com/en"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0tHv41qoHGQ?feature=oembed" TargetMode="External"/><Relationship Id="rId4" Type="http://schemas.openxmlformats.org/officeDocument/2006/relationships/hyperlink" Target="https://www.youtube.com/watch?v=0tHv41qoHGQ"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onlinepublichealth.gwu.edu/resources/equity-vs-equality/"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nice.org.uk/about/what-we-do/nice-and-health-inequaliti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www.nice.org.uk/about/what-we-do/nice-and-health-inequalities"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www.gov.uk/government/publications/health-inequalities-place-based-approaches-to-reduce-inequalities/place-based-approaches-for-reducing-health-inequalities-main-report"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dfBLaZbROJo?feature=oembed" TargetMode="External"/><Relationship Id="rId4" Type="http://schemas.openxmlformats.org/officeDocument/2006/relationships/hyperlink" Target="https://www.youtube.com/watch?v=dfBLaZbROJob" TargetMode="External"/></Relationships>
</file>

<file path=ppt/slides/_rels/slide26.xml.rels><?xml version="1.0" encoding="UTF-8" standalone="yes"?>
<Relationships xmlns="http://schemas.openxmlformats.org/package/2006/relationships"><Relationship Id="rId2" Type="http://schemas.openxmlformats.org/officeDocument/2006/relationships/hyperlink" Target="https://www.kingsfund.org.uk/publications/what-are-health-inequalities#acces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kingsfund.org.uk/publications/what-are-health-inequalities#acces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vp9wPDrMDRU?feature=oembed" TargetMode="External"/><Relationship Id="rId4" Type="http://schemas.openxmlformats.org/officeDocument/2006/relationships/hyperlink" Target="https://www.youtube.com/watch?v=vp9wPDrMDRU" TargetMode="External"/></Relationships>
</file>

<file path=ppt/slides/_rels/slide29.xml.rels><?xml version="1.0" encoding="UTF-8" standalone="yes"?>
<Relationships xmlns="http://schemas.openxmlformats.org/package/2006/relationships"><Relationship Id="rId2" Type="http://schemas.openxmlformats.org/officeDocument/2006/relationships/hyperlink" Target="https://www.health.org.uk/publications/reports/the-marmot-review-10-years-on"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kingsfund.org.uk/publications/what-are-health-inequalities#access"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kingsfund.org.uk/publications/what-are-health-inequalities#access"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kingsfund.org.uk/publications/what-are-health-inequalities#acces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roAQHn5rEoQ?feature=oembed" TargetMode="External"/><Relationship Id="rId4" Type="http://schemas.openxmlformats.org/officeDocument/2006/relationships/hyperlink" Target="https://youtu.be/roAQHn5rEoQ"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www.england.nhs.uk/about/equality/equality-hub/patient-equalities-programme/" TargetMode="External"/><Relationship Id="rId3" Type="http://schemas.openxmlformats.org/officeDocument/2006/relationships/hyperlink" Target="https://www.gov.uk/government/publications/nhs-mandate-2022-to-2023" TargetMode="External"/><Relationship Id="rId7" Type="http://schemas.openxmlformats.org/officeDocument/2006/relationships/hyperlink" Target="https://www.england.nhs.uk/about/equality/equality-hub/edc/" TargetMode="External"/><Relationship Id="rId2" Type="http://schemas.openxmlformats.org/officeDocument/2006/relationships/hyperlink" Target="https://www.longtermplan.nhs.uk/" TargetMode="External"/><Relationship Id="rId1" Type="http://schemas.openxmlformats.org/officeDocument/2006/relationships/slideLayout" Target="../slideLayouts/slideLayout2.xml"/><Relationship Id="rId6" Type="http://schemas.openxmlformats.org/officeDocument/2006/relationships/hyperlink" Target="https://www.england.nhs.uk/about/equality/lgbt-health/" TargetMode="External"/><Relationship Id="rId5" Type="http://schemas.openxmlformats.org/officeDocument/2006/relationships/hyperlink" Target="https://www.england.nhs.uk/about/equality/equality-hub/ld-emp-prog/" TargetMode="External"/><Relationship Id="rId4" Type="http://schemas.openxmlformats.org/officeDocument/2006/relationships/hyperlink" Target="https://www.england.nhs.uk/about/equality/equality-hub/patient-equalities-programme/equality-frameworks-and-information-standards/"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asCs5fMfJgRTM&amp;tbnid=Mjj8D389tF0EVM:&amp;ved=0CAUQjRw&amp;url=http://www.londoncp.co.uk/consultation/appendix_4.html&amp;ei=rrffUphhk5nQBcnggLgB&amp;bvm=bv.59568121,d.d2k&amp;psig=AFQjCNHTpcOcE1kwG2YvJB7ORmOgPUHsbA&amp;ust=1390479605714170"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21.jpeg"/></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gov.uk/government/publications/health-profile-for-england/chapter-5-inequality-in-health" TargetMode="External"/><Relationship Id="rId7" Type="http://schemas.openxmlformats.org/officeDocument/2006/relationships/hyperlink" Target="https://www.england.nhs.uk/about/equality/equality-hub/patient-equalities-programme/" TargetMode="External"/><Relationship Id="rId2" Type="http://schemas.openxmlformats.org/officeDocument/2006/relationships/hyperlink" Target="https://www.equalityhumanrights.com/en/equality-and-diversity" TargetMode="External"/><Relationship Id="rId1" Type="http://schemas.openxmlformats.org/officeDocument/2006/relationships/slideLayout" Target="../slideLayouts/slideLayout2.xml"/><Relationship Id="rId6" Type="http://schemas.openxmlformats.org/officeDocument/2006/relationships/hyperlink" Target="https://www.england.nhs.uk/about/equality/equality-hub/" TargetMode="External"/><Relationship Id="rId5" Type="http://schemas.openxmlformats.org/officeDocument/2006/relationships/hyperlink" Target="https://www.england.nhs.uk/about/equality/" TargetMode="External"/><Relationship Id="rId4" Type="http://schemas.openxmlformats.org/officeDocument/2006/relationships/hyperlink" Target="https://www.kingsfund.org.uk/publications/what-are-health-inequalit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ubtitle 4">
            <a:extLst>
              <a:ext uri="{FF2B5EF4-FFF2-40B4-BE49-F238E27FC236}">
                <a16:creationId xmlns:a16="http://schemas.microsoft.com/office/drawing/2014/main" id="{D25DA504-F8A1-0725-A845-0BE2FB6F4226}"/>
              </a:ext>
            </a:extLst>
          </p:cNvPr>
          <p:cNvSpPr>
            <a:spLocks noGrp="1"/>
          </p:cNvSpPr>
          <p:nvPr>
            <p:ph type="subTitle" idx="1"/>
          </p:nvPr>
        </p:nvSpPr>
        <p:spPr>
          <a:xfrm>
            <a:off x="842008" y="1701084"/>
            <a:ext cx="10740392" cy="3860277"/>
          </a:xfrm>
        </p:spPr>
        <p:txBody>
          <a:bodyPr/>
          <a:lstStyle/>
          <a:p>
            <a:pPr eaLnBrk="1" hangingPunct="1"/>
            <a:r>
              <a:rPr lang="en-GB" altLang="en-US" sz="4000" b="1" dirty="0">
                <a:solidFill>
                  <a:schemeClr val="bg1"/>
                </a:solidFill>
              </a:rPr>
              <a:t>Principles of Health and Social Care Practice </a:t>
            </a:r>
            <a:br>
              <a:rPr lang="en-GB" altLang="en-US" sz="4000" b="1" dirty="0">
                <a:solidFill>
                  <a:schemeClr val="bg1"/>
                </a:solidFill>
              </a:rPr>
            </a:br>
            <a:r>
              <a:rPr lang="en-GB" altLang="en-US" sz="4000" b="1" dirty="0">
                <a:solidFill>
                  <a:schemeClr val="bg1"/>
                </a:solidFill>
              </a:rPr>
              <a:t>(BMHP5016)</a:t>
            </a:r>
          </a:p>
          <a:p>
            <a:pPr eaLnBrk="1" hangingPunct="1"/>
            <a:endParaRPr lang="en-GB" altLang="en-US" sz="4000" b="1" dirty="0">
              <a:solidFill>
                <a:schemeClr val="bg1"/>
              </a:solidFill>
            </a:endParaRPr>
          </a:p>
          <a:p>
            <a:pPr eaLnBrk="1" hangingPunct="1"/>
            <a:r>
              <a:rPr lang="en-GB" altLang="en-US" sz="4000" b="1" dirty="0">
                <a:solidFill>
                  <a:schemeClr val="bg1"/>
                </a:solidFill>
              </a:rPr>
              <a:t>Week 8: Health and social care services in a diverse society</a:t>
            </a:r>
          </a:p>
        </p:txBody>
      </p:sp>
      <p:sp>
        <p:nvSpPr>
          <p:cNvPr id="3" name="Date Placeholder 2">
            <a:extLst>
              <a:ext uri="{FF2B5EF4-FFF2-40B4-BE49-F238E27FC236}">
                <a16:creationId xmlns:a16="http://schemas.microsoft.com/office/drawing/2014/main" id="{8C669508-E3EB-07A3-384D-2C4E511F3251}"/>
              </a:ext>
            </a:extLst>
          </p:cNvPr>
          <p:cNvSpPr>
            <a:spLocks noGrp="1"/>
          </p:cNvSpPr>
          <p:nvPr>
            <p:ph type="dt" sz="quarter"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EC0FA7E-6D3B-48D7-9F80-6C4D37659D9C}"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9221" name="Slide Number Placeholder 5">
            <a:extLst>
              <a:ext uri="{FF2B5EF4-FFF2-40B4-BE49-F238E27FC236}">
                <a16:creationId xmlns:a16="http://schemas.microsoft.com/office/drawing/2014/main" id="{6BD03201-7AA1-7018-A974-24F96B6B883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9E297699-8DB6-4783-9F9C-338D6A24527F}"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1</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C245E-9D6A-3456-4934-C52BAEA453C6}"/>
              </a:ext>
            </a:extLst>
          </p:cNvPr>
          <p:cNvSpPr>
            <a:spLocks noGrp="1"/>
          </p:cNvSpPr>
          <p:nvPr>
            <p:ph type="title"/>
          </p:nvPr>
        </p:nvSpPr>
        <p:spPr/>
        <p:txBody>
          <a:bodyPr/>
          <a:lstStyle/>
          <a:p>
            <a:r>
              <a:rPr lang="en-GB" b="1" dirty="0"/>
              <a:t>Recap</a:t>
            </a:r>
          </a:p>
        </p:txBody>
      </p:sp>
      <p:sp>
        <p:nvSpPr>
          <p:cNvPr id="3" name="Content Placeholder 2">
            <a:extLst>
              <a:ext uri="{FF2B5EF4-FFF2-40B4-BE49-F238E27FC236}">
                <a16:creationId xmlns:a16="http://schemas.microsoft.com/office/drawing/2014/main" id="{60CA6902-5F77-30BE-E9FB-7C64BB52C52D}"/>
              </a:ext>
            </a:extLst>
          </p:cNvPr>
          <p:cNvSpPr>
            <a:spLocks noGrp="1"/>
          </p:cNvSpPr>
          <p:nvPr>
            <p:ph idx="1"/>
          </p:nvPr>
        </p:nvSpPr>
        <p:spPr>
          <a:xfrm>
            <a:off x="609600" y="1837591"/>
            <a:ext cx="10972800" cy="3679641"/>
          </a:xfrm>
        </p:spPr>
        <p:txBody>
          <a:bodyPr/>
          <a:lstStyle/>
          <a:p>
            <a:endParaRPr lang="en-GB" dirty="0"/>
          </a:p>
          <a:p>
            <a:r>
              <a:rPr lang="en-GB" dirty="0"/>
              <a:t>What did we cover in Week 7?</a:t>
            </a:r>
          </a:p>
          <a:p>
            <a:pPr marL="0" indent="0">
              <a:buNone/>
            </a:pPr>
            <a:endParaRPr lang="en-GB" dirty="0"/>
          </a:p>
          <a:p>
            <a:r>
              <a:rPr lang="en-GB" dirty="0"/>
              <a:t>What did you learn?</a:t>
            </a:r>
          </a:p>
        </p:txBody>
      </p:sp>
      <p:sp>
        <p:nvSpPr>
          <p:cNvPr id="4" name="Date Placeholder 3">
            <a:extLst>
              <a:ext uri="{FF2B5EF4-FFF2-40B4-BE49-F238E27FC236}">
                <a16:creationId xmlns:a16="http://schemas.microsoft.com/office/drawing/2014/main" id="{35526AF9-E113-5E47-9E9A-5851BF111865}"/>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4FB287C6-F0E0-380F-FC5F-4C67FDC8418C}"/>
              </a:ext>
            </a:extLst>
          </p:cNvPr>
          <p:cNvSpPr>
            <a:spLocks noGrp="1"/>
          </p:cNvSpPr>
          <p:nvPr>
            <p:ph type="sldNum" sz="quarter" idx="12"/>
          </p:nvPr>
        </p:nvSpPr>
        <p:spPr/>
        <p:txBody>
          <a:bodyPr/>
          <a:lstStyle/>
          <a:p>
            <a:pPr>
              <a:defRPr/>
            </a:pPr>
            <a:fld id="{8B34AADE-47AB-4FD6-A959-68A9E6432E18}" type="slidenum">
              <a:rPr lang="en-GB" altLang="en-US" smtClean="0"/>
              <a:pPr>
                <a:defRPr/>
              </a:pPr>
              <a:t>2</a:t>
            </a:fld>
            <a:endParaRPr lang="en-GB" altLang="en-US"/>
          </a:p>
        </p:txBody>
      </p:sp>
    </p:spTree>
    <p:extLst>
      <p:ext uri="{BB962C8B-B14F-4D97-AF65-F5344CB8AC3E}">
        <p14:creationId xmlns:p14="http://schemas.microsoft.com/office/powerpoint/2010/main" val="1371090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671CA7E1-7FDE-B5A7-89B5-AFBA0034DA57}"/>
              </a:ext>
            </a:extLst>
          </p:cNvPr>
          <p:cNvPicPr>
            <a:picLocks noGrp="1" noChangeAspect="1"/>
          </p:cNvPicPr>
          <p:nvPr>
            <p:ph idx="1"/>
          </p:nvPr>
        </p:nvPicPr>
        <p:blipFill rotWithShape="1">
          <a:blip r:embed="rId3"/>
          <a:srcRect l="62017" t="15856" r="18961" b="22308"/>
          <a:stretch/>
        </p:blipFill>
        <p:spPr>
          <a:xfrm>
            <a:off x="5012634" y="274638"/>
            <a:ext cx="5761383" cy="5267546"/>
          </a:xfrm>
        </p:spPr>
      </p:pic>
      <p:sp>
        <p:nvSpPr>
          <p:cNvPr id="4" name="Date Placeholder 3">
            <a:extLst>
              <a:ext uri="{FF2B5EF4-FFF2-40B4-BE49-F238E27FC236}">
                <a16:creationId xmlns:a16="http://schemas.microsoft.com/office/drawing/2014/main" id="{FFAEF7DB-623F-908C-832A-ED5BFDC25DF7}"/>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30F2D44F-6FF2-A6F7-A84A-D0D9DF9E89BB}"/>
              </a:ext>
            </a:extLst>
          </p:cNvPr>
          <p:cNvSpPr>
            <a:spLocks noGrp="1"/>
          </p:cNvSpPr>
          <p:nvPr>
            <p:ph type="sldNum" sz="quarter" idx="12"/>
          </p:nvPr>
        </p:nvSpPr>
        <p:spPr/>
        <p:txBody>
          <a:bodyPr/>
          <a:lstStyle/>
          <a:p>
            <a:pPr>
              <a:defRPr/>
            </a:pPr>
            <a:fld id="{8B34AADE-47AB-4FD6-A959-68A9E6432E18}" type="slidenum">
              <a:rPr lang="en-GB" altLang="en-US" smtClean="0"/>
              <a:pPr>
                <a:defRPr/>
              </a:pPr>
              <a:t>3</a:t>
            </a:fld>
            <a:endParaRPr lang="en-GB" altLang="en-US"/>
          </a:p>
        </p:txBody>
      </p:sp>
      <p:sp>
        <p:nvSpPr>
          <p:cNvPr id="6" name="TextBox 5">
            <a:extLst>
              <a:ext uri="{FF2B5EF4-FFF2-40B4-BE49-F238E27FC236}">
                <a16:creationId xmlns:a16="http://schemas.microsoft.com/office/drawing/2014/main" id="{198F3AAF-D6C5-2DC3-27FD-8A5193F381FE}"/>
              </a:ext>
            </a:extLst>
          </p:cNvPr>
          <p:cNvSpPr txBox="1"/>
          <p:nvPr/>
        </p:nvSpPr>
        <p:spPr>
          <a:xfrm>
            <a:off x="609600" y="487080"/>
            <a:ext cx="4403034" cy="4985980"/>
          </a:xfrm>
          <a:prstGeom prst="rect">
            <a:avLst/>
          </a:prstGeom>
          <a:noFill/>
        </p:spPr>
        <p:txBody>
          <a:bodyPr wrap="square">
            <a:spAutoFit/>
          </a:bodyPr>
          <a:lstStyle/>
          <a:p>
            <a:r>
              <a:rPr lang="en-GB" sz="2800" b="1" i="0" dirty="0">
                <a:effectLst/>
              </a:rPr>
              <a:t>The Cycle of Reflective Practice </a:t>
            </a:r>
          </a:p>
          <a:p>
            <a:endParaRPr lang="en-GB" sz="2800" b="1" dirty="0"/>
          </a:p>
          <a:p>
            <a:r>
              <a:rPr lang="en-GB" sz="2400" i="0" dirty="0">
                <a:effectLst/>
              </a:rPr>
              <a:t>A </a:t>
            </a:r>
            <a:r>
              <a:rPr lang="en-GB" sz="2400" b="0" i="0" dirty="0">
                <a:effectLst/>
              </a:rPr>
              <a:t>six-stage model with each stage providing an opportunity to reflect on an element of a particular event, situation or project.</a:t>
            </a:r>
          </a:p>
          <a:p>
            <a:endParaRPr lang="en-GB" dirty="0"/>
          </a:p>
          <a:p>
            <a:endParaRPr lang="en-GB" dirty="0"/>
          </a:p>
          <a:p>
            <a:endParaRPr lang="en-GB" b="0" i="0" dirty="0">
              <a:effectLst/>
            </a:endParaRPr>
          </a:p>
          <a:p>
            <a:endParaRPr lang="en-GB" b="0" i="0" dirty="0">
              <a:effectLst/>
            </a:endParaRPr>
          </a:p>
          <a:p>
            <a:endParaRPr lang="en-GB" dirty="0"/>
          </a:p>
          <a:p>
            <a:r>
              <a:rPr lang="en-GB" sz="1200" b="0" i="1" dirty="0">
                <a:effectLst/>
                <a:latin typeface="Helvetica Neue"/>
              </a:rPr>
              <a:t>Gibbs, G. (1988). Learning by doing: A guide to teaching and learning methods.  Further Education Unit.</a:t>
            </a:r>
            <a:endParaRPr lang="en-GB" sz="1200" i="1" dirty="0"/>
          </a:p>
        </p:txBody>
      </p:sp>
    </p:spTree>
    <p:extLst>
      <p:ext uri="{BB962C8B-B14F-4D97-AF65-F5344CB8AC3E}">
        <p14:creationId xmlns:p14="http://schemas.microsoft.com/office/powerpoint/2010/main" val="1726085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4FA31-5085-68BD-52DC-89F902F6F44C}"/>
              </a:ext>
            </a:extLst>
          </p:cNvPr>
          <p:cNvSpPr>
            <a:spLocks noGrp="1"/>
          </p:cNvSpPr>
          <p:nvPr>
            <p:ph type="title"/>
          </p:nvPr>
        </p:nvSpPr>
        <p:spPr/>
        <p:txBody>
          <a:bodyPr/>
          <a:lstStyle/>
          <a:p>
            <a:r>
              <a:rPr lang="en-GB" sz="4000" b="1" dirty="0"/>
              <a:t>Why is CPD Important in Health and Social Care?</a:t>
            </a:r>
          </a:p>
        </p:txBody>
      </p:sp>
      <p:sp>
        <p:nvSpPr>
          <p:cNvPr id="3" name="Content Placeholder 2">
            <a:extLst>
              <a:ext uri="{FF2B5EF4-FFF2-40B4-BE49-F238E27FC236}">
                <a16:creationId xmlns:a16="http://schemas.microsoft.com/office/drawing/2014/main" id="{B988466D-D1D4-42B6-F73A-33DEE82C9988}"/>
              </a:ext>
            </a:extLst>
          </p:cNvPr>
          <p:cNvSpPr>
            <a:spLocks noGrp="1"/>
          </p:cNvSpPr>
          <p:nvPr>
            <p:ph idx="1"/>
          </p:nvPr>
        </p:nvSpPr>
        <p:spPr>
          <a:xfrm>
            <a:off x="609600" y="1469401"/>
            <a:ext cx="10972800" cy="3662055"/>
          </a:xfrm>
        </p:spPr>
        <p:txBody>
          <a:bodyPr/>
          <a:lstStyle/>
          <a:p>
            <a:r>
              <a:rPr lang="en-GB" sz="3000" dirty="0"/>
              <a:t>CPD contributes to providing </a:t>
            </a:r>
            <a:r>
              <a:rPr lang="en-GB" sz="3000" b="1" dirty="0"/>
              <a:t>high-quality care and services</a:t>
            </a:r>
            <a:r>
              <a:rPr lang="en-GB" sz="3000" dirty="0"/>
              <a:t>. </a:t>
            </a:r>
          </a:p>
          <a:p>
            <a:r>
              <a:rPr lang="en-GB" sz="3000" dirty="0"/>
              <a:t>This is very important in the health and social care sector as the quality of care being provided directly impacts on the wellbeing of the public. </a:t>
            </a:r>
          </a:p>
          <a:p>
            <a:r>
              <a:rPr lang="en-GB" sz="3000" dirty="0"/>
              <a:t>Investing in the professional development of a workforce benefits not only those utilising the service and their families but also the staff themselves and the organisation as a whole.</a:t>
            </a:r>
          </a:p>
          <a:p>
            <a:pPr marL="0" indent="0">
              <a:buNone/>
            </a:pPr>
            <a:r>
              <a:rPr lang="en-GB" sz="1000" dirty="0"/>
              <a:t>         </a:t>
            </a:r>
          </a:p>
          <a:p>
            <a:pPr marL="0" indent="0">
              <a:buNone/>
            </a:pPr>
            <a:r>
              <a:rPr lang="en-GB" sz="1000" dirty="0"/>
              <a:t>          Source: </a:t>
            </a:r>
            <a:r>
              <a:rPr lang="en-GB" sz="1000" dirty="0">
                <a:hlinkClick r:id="rId2"/>
              </a:rPr>
              <a:t>https://www.highspeedtraining.co.uk/hub/professional-development-in-health-and-social-care/</a:t>
            </a:r>
            <a:r>
              <a:rPr lang="en-GB" sz="1000" dirty="0"/>
              <a:t> </a:t>
            </a:r>
          </a:p>
        </p:txBody>
      </p:sp>
      <p:sp>
        <p:nvSpPr>
          <p:cNvPr id="4" name="Date Placeholder 3">
            <a:extLst>
              <a:ext uri="{FF2B5EF4-FFF2-40B4-BE49-F238E27FC236}">
                <a16:creationId xmlns:a16="http://schemas.microsoft.com/office/drawing/2014/main" id="{CE06FDEF-325B-1F90-0EDF-282530B67989}"/>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3F26B965-DD66-7E68-4B3B-75F1BDCBB3B0}"/>
              </a:ext>
            </a:extLst>
          </p:cNvPr>
          <p:cNvSpPr>
            <a:spLocks noGrp="1"/>
          </p:cNvSpPr>
          <p:nvPr>
            <p:ph type="sldNum" sz="quarter" idx="12"/>
          </p:nvPr>
        </p:nvSpPr>
        <p:spPr/>
        <p:txBody>
          <a:bodyPr/>
          <a:lstStyle/>
          <a:p>
            <a:pPr>
              <a:defRPr/>
            </a:pPr>
            <a:fld id="{8B34AADE-47AB-4FD6-A959-68A9E6432E18}" type="slidenum">
              <a:rPr lang="en-GB" altLang="en-US" smtClean="0"/>
              <a:pPr>
                <a:defRPr/>
              </a:pPr>
              <a:t>4</a:t>
            </a:fld>
            <a:endParaRPr lang="en-GB" altLang="en-US"/>
          </a:p>
        </p:txBody>
      </p:sp>
    </p:spTree>
    <p:extLst>
      <p:ext uri="{BB962C8B-B14F-4D97-AF65-F5344CB8AC3E}">
        <p14:creationId xmlns:p14="http://schemas.microsoft.com/office/powerpoint/2010/main" val="86892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0AF71-9F86-A06A-0A8F-B62DFCFCA132}"/>
              </a:ext>
            </a:extLst>
          </p:cNvPr>
          <p:cNvSpPr>
            <a:spLocks noGrp="1"/>
          </p:cNvSpPr>
          <p:nvPr>
            <p:ph type="title"/>
          </p:nvPr>
        </p:nvSpPr>
        <p:spPr>
          <a:xfrm>
            <a:off x="521677" y="265845"/>
            <a:ext cx="10653346" cy="1143000"/>
          </a:xfrm>
        </p:spPr>
        <p:txBody>
          <a:bodyPr/>
          <a:lstStyle/>
          <a:p>
            <a:r>
              <a:rPr lang="en-GB" sz="4000" b="1" dirty="0"/>
              <a:t>CPD and duty of care</a:t>
            </a:r>
          </a:p>
        </p:txBody>
      </p:sp>
      <p:sp>
        <p:nvSpPr>
          <p:cNvPr id="3" name="Content Placeholder 2">
            <a:extLst>
              <a:ext uri="{FF2B5EF4-FFF2-40B4-BE49-F238E27FC236}">
                <a16:creationId xmlns:a16="http://schemas.microsoft.com/office/drawing/2014/main" id="{E870A16C-F648-09A2-FCDA-4A50EBB04A0F}"/>
              </a:ext>
            </a:extLst>
          </p:cNvPr>
          <p:cNvSpPr>
            <a:spLocks noGrp="1"/>
          </p:cNvSpPr>
          <p:nvPr>
            <p:ph idx="1"/>
          </p:nvPr>
        </p:nvSpPr>
        <p:spPr/>
        <p:txBody>
          <a:bodyPr/>
          <a:lstStyle/>
          <a:p>
            <a:pPr marL="0" indent="0">
              <a:buNone/>
            </a:pPr>
            <a:r>
              <a:rPr lang="en-GB" dirty="0"/>
              <a:t>For users of health and social care services, they not only have the </a:t>
            </a:r>
            <a:r>
              <a:rPr lang="en-GB" b="1" dirty="0"/>
              <a:t>right to safe and effective care </a:t>
            </a:r>
            <a:r>
              <a:rPr lang="en-GB" dirty="0"/>
              <a:t>but it also provides </a:t>
            </a:r>
            <a:r>
              <a:rPr lang="en-GB" b="1" dirty="0"/>
              <a:t>reassurance and comfort</a:t>
            </a:r>
            <a:r>
              <a:rPr lang="en-GB" dirty="0"/>
              <a:t> to know those caring for them are taking their </a:t>
            </a:r>
            <a:r>
              <a:rPr lang="en-GB" b="1" dirty="0"/>
              <a:t>duty of care seriously </a:t>
            </a:r>
            <a:r>
              <a:rPr lang="en-GB" dirty="0"/>
              <a:t>by ensuring the </a:t>
            </a:r>
            <a:r>
              <a:rPr lang="en-GB" b="1" dirty="0"/>
              <a:t>environment is safe and the organisation is working within legislative boundaries</a:t>
            </a:r>
            <a:r>
              <a:rPr lang="en-GB" dirty="0"/>
              <a:t>.</a:t>
            </a:r>
          </a:p>
        </p:txBody>
      </p:sp>
      <p:sp>
        <p:nvSpPr>
          <p:cNvPr id="4" name="Date Placeholder 3">
            <a:extLst>
              <a:ext uri="{FF2B5EF4-FFF2-40B4-BE49-F238E27FC236}">
                <a16:creationId xmlns:a16="http://schemas.microsoft.com/office/drawing/2014/main" id="{1C871E1C-0274-DC48-0422-7FAD8265D074}"/>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35A84C7-7226-9352-8660-6E480A7EE657}"/>
              </a:ext>
            </a:extLst>
          </p:cNvPr>
          <p:cNvSpPr>
            <a:spLocks noGrp="1"/>
          </p:cNvSpPr>
          <p:nvPr>
            <p:ph type="sldNum" sz="quarter" idx="12"/>
          </p:nvPr>
        </p:nvSpPr>
        <p:spPr/>
        <p:txBody>
          <a:bodyPr/>
          <a:lstStyle/>
          <a:p>
            <a:pPr>
              <a:defRPr/>
            </a:pPr>
            <a:fld id="{8B34AADE-47AB-4FD6-A959-68A9E6432E18}" type="slidenum">
              <a:rPr lang="en-GB" altLang="en-US" smtClean="0"/>
              <a:pPr>
                <a:defRPr/>
              </a:pPr>
              <a:t>5</a:t>
            </a:fld>
            <a:endParaRPr lang="en-GB" altLang="en-US"/>
          </a:p>
        </p:txBody>
      </p:sp>
      <p:sp>
        <p:nvSpPr>
          <p:cNvPr id="7" name="TextBox 6">
            <a:extLst>
              <a:ext uri="{FF2B5EF4-FFF2-40B4-BE49-F238E27FC236}">
                <a16:creationId xmlns:a16="http://schemas.microsoft.com/office/drawing/2014/main" id="{B25A308D-F948-D3A1-8090-4B5C2000D51F}"/>
              </a:ext>
            </a:extLst>
          </p:cNvPr>
          <p:cNvSpPr txBox="1"/>
          <p:nvPr/>
        </p:nvSpPr>
        <p:spPr>
          <a:xfrm>
            <a:off x="877032" y="4785259"/>
            <a:ext cx="10297991" cy="954107"/>
          </a:xfrm>
          <a:prstGeom prst="rect">
            <a:avLst/>
          </a:prstGeom>
          <a:noFill/>
        </p:spPr>
        <p:txBody>
          <a:bodyPr wrap="square">
            <a:spAutoFit/>
          </a:bodyPr>
          <a:lstStyle/>
          <a:p>
            <a:r>
              <a:rPr lang="en-GB" sz="1800" dirty="0"/>
              <a:t> </a:t>
            </a:r>
          </a:p>
          <a:p>
            <a:endParaRPr lang="en-GB" dirty="0"/>
          </a:p>
          <a:p>
            <a:endParaRPr lang="en-GB" sz="1000" dirty="0"/>
          </a:p>
          <a:p>
            <a:r>
              <a:rPr lang="en-GB" sz="1000" dirty="0"/>
              <a:t>Source: </a:t>
            </a:r>
            <a:r>
              <a:rPr lang="en-GB" sz="1000" dirty="0">
                <a:hlinkClick r:id="rId2"/>
              </a:rPr>
              <a:t>https://www.highspeedtraining.co.uk/hub/professional-development-in-health-and-social-care/</a:t>
            </a:r>
            <a:r>
              <a:rPr lang="en-GB" sz="1000" dirty="0"/>
              <a:t> </a:t>
            </a:r>
          </a:p>
        </p:txBody>
      </p:sp>
    </p:spTree>
    <p:extLst>
      <p:ext uri="{BB962C8B-B14F-4D97-AF65-F5344CB8AC3E}">
        <p14:creationId xmlns:p14="http://schemas.microsoft.com/office/powerpoint/2010/main" val="2206297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CA808-B748-D1F9-E7ED-EE81CEF53BFC}"/>
              </a:ext>
            </a:extLst>
          </p:cNvPr>
          <p:cNvSpPr>
            <a:spLocks noGrp="1"/>
          </p:cNvSpPr>
          <p:nvPr>
            <p:ph type="title"/>
          </p:nvPr>
        </p:nvSpPr>
        <p:spPr/>
        <p:txBody>
          <a:bodyPr/>
          <a:lstStyle/>
          <a:p>
            <a:r>
              <a:rPr lang="en-GB" sz="4000" b="1" dirty="0"/>
              <a:t>Aim of Lecture </a:t>
            </a:r>
            <a:br>
              <a:rPr lang="en-GB" sz="4000" b="1" dirty="0"/>
            </a:br>
            <a:r>
              <a:rPr lang="en-GB" sz="4000" b="1" dirty="0"/>
              <a:t>(Week 8) </a:t>
            </a:r>
          </a:p>
        </p:txBody>
      </p:sp>
      <p:sp>
        <p:nvSpPr>
          <p:cNvPr id="3" name="Content Placeholder 2">
            <a:extLst>
              <a:ext uri="{FF2B5EF4-FFF2-40B4-BE49-F238E27FC236}">
                <a16:creationId xmlns:a16="http://schemas.microsoft.com/office/drawing/2014/main" id="{F5F83C2E-26D7-8866-3D1B-7F09E3A34F5D}"/>
              </a:ext>
            </a:extLst>
          </p:cNvPr>
          <p:cNvSpPr>
            <a:spLocks noGrp="1"/>
          </p:cNvSpPr>
          <p:nvPr>
            <p:ph idx="1"/>
          </p:nvPr>
        </p:nvSpPr>
        <p:spPr>
          <a:xfrm>
            <a:off x="609600" y="2198077"/>
            <a:ext cx="11207262" cy="3319156"/>
          </a:xfrm>
        </p:spPr>
        <p:txBody>
          <a:bodyPr/>
          <a:lstStyle/>
          <a:p>
            <a:r>
              <a:rPr lang="en-GB" dirty="0"/>
              <a:t>To develop an understanding of health and social care services in a diverse society and the impact of health inequalities on services and service users. </a:t>
            </a:r>
          </a:p>
        </p:txBody>
      </p:sp>
      <p:sp>
        <p:nvSpPr>
          <p:cNvPr id="4" name="Date Placeholder 3">
            <a:extLst>
              <a:ext uri="{FF2B5EF4-FFF2-40B4-BE49-F238E27FC236}">
                <a16:creationId xmlns:a16="http://schemas.microsoft.com/office/drawing/2014/main" id="{206DEA67-EE45-08B7-FFEA-74EEBB587A82}"/>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3163EF8-2307-4794-9875-6B8CA664E2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6C5F4D44-D6A0-3693-287A-B4EA03BC20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34AADE-47AB-4FD6-A959-68A9E6432E18}"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altLang="en-US" sz="1200" b="0" i="0" u="none" strike="noStrike" kern="1200" cap="none" spc="0" normalizeH="0" baseline="0" noProof="0">
              <a:ln>
                <a:noFill/>
              </a:ln>
              <a:solidFill>
                <a:srgbClr val="898989"/>
              </a:solidFill>
              <a:effectLst/>
              <a:uLnTx/>
              <a:uFillTx/>
              <a:latin typeface="Myriad Pro"/>
              <a:ea typeface="+mn-ea"/>
              <a:cs typeface="+mn-cs"/>
            </a:endParaRPr>
          </a:p>
        </p:txBody>
      </p:sp>
    </p:spTree>
    <p:extLst>
      <p:ext uri="{BB962C8B-B14F-4D97-AF65-F5344CB8AC3E}">
        <p14:creationId xmlns:p14="http://schemas.microsoft.com/office/powerpoint/2010/main" val="1139732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4E10B-2489-C655-9DE8-95FCADD7A058}"/>
              </a:ext>
            </a:extLst>
          </p:cNvPr>
          <p:cNvSpPr>
            <a:spLocks noGrp="1"/>
          </p:cNvSpPr>
          <p:nvPr>
            <p:ph type="title"/>
          </p:nvPr>
        </p:nvSpPr>
        <p:spPr/>
        <p:txBody>
          <a:bodyPr/>
          <a:lstStyle/>
          <a:p>
            <a:r>
              <a:rPr lang="en-GB" sz="4000" b="1" dirty="0"/>
              <a:t>Learning objectives </a:t>
            </a:r>
            <a:br>
              <a:rPr lang="en-GB" sz="4000" b="1" dirty="0"/>
            </a:br>
            <a:r>
              <a:rPr lang="en-GB" sz="4000" b="1" dirty="0"/>
              <a:t>(Week 8)</a:t>
            </a:r>
          </a:p>
        </p:txBody>
      </p:sp>
      <p:sp>
        <p:nvSpPr>
          <p:cNvPr id="3" name="Content Placeholder 2">
            <a:extLst>
              <a:ext uri="{FF2B5EF4-FFF2-40B4-BE49-F238E27FC236}">
                <a16:creationId xmlns:a16="http://schemas.microsoft.com/office/drawing/2014/main" id="{32A5276D-73AD-5BF8-4BE5-53279DA37EFE}"/>
              </a:ext>
            </a:extLst>
          </p:cNvPr>
          <p:cNvSpPr>
            <a:spLocks noGrp="1"/>
          </p:cNvSpPr>
          <p:nvPr>
            <p:ph idx="1"/>
          </p:nvPr>
        </p:nvSpPr>
        <p:spPr>
          <a:xfrm>
            <a:off x="518746" y="2171700"/>
            <a:ext cx="11063654" cy="3706017"/>
          </a:xfrm>
        </p:spPr>
        <p:txBody>
          <a:bodyPr/>
          <a:lstStyle/>
          <a:p>
            <a:r>
              <a:rPr lang="en-GB" dirty="0"/>
              <a:t>Discuss diversity in the UK.</a:t>
            </a:r>
          </a:p>
          <a:p>
            <a:r>
              <a:rPr lang="en-GB" dirty="0"/>
              <a:t>Analyse health and social care services in a diverse society. </a:t>
            </a:r>
          </a:p>
          <a:p>
            <a:r>
              <a:rPr lang="en-GB" dirty="0"/>
              <a:t>Evaluate the impact of health inequalities on services and service users. </a:t>
            </a:r>
          </a:p>
          <a:p>
            <a:endParaRPr lang="en-GB" dirty="0"/>
          </a:p>
        </p:txBody>
      </p:sp>
      <p:sp>
        <p:nvSpPr>
          <p:cNvPr id="4" name="Date Placeholder 3">
            <a:extLst>
              <a:ext uri="{FF2B5EF4-FFF2-40B4-BE49-F238E27FC236}">
                <a16:creationId xmlns:a16="http://schemas.microsoft.com/office/drawing/2014/main" id="{531998D4-AF8B-F3B7-C640-CEC4CD0F45B3}"/>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3163EF8-2307-4794-9875-6B8CA664E2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09C48DF1-6F83-E246-72FE-07123E0D0B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34AADE-47AB-4FD6-A959-68A9E6432E18}"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altLang="en-US" sz="1200" b="0" i="0" u="none" strike="noStrike" kern="1200" cap="none" spc="0" normalizeH="0" baseline="0" noProof="0">
              <a:ln>
                <a:noFill/>
              </a:ln>
              <a:solidFill>
                <a:srgbClr val="898989"/>
              </a:solidFill>
              <a:effectLst/>
              <a:uLnTx/>
              <a:uFillTx/>
              <a:latin typeface="Myriad Pro"/>
              <a:ea typeface="+mn-ea"/>
              <a:cs typeface="+mn-cs"/>
            </a:endParaRPr>
          </a:p>
        </p:txBody>
      </p:sp>
    </p:spTree>
    <p:extLst>
      <p:ext uri="{BB962C8B-B14F-4D97-AF65-F5344CB8AC3E}">
        <p14:creationId xmlns:p14="http://schemas.microsoft.com/office/powerpoint/2010/main" val="1960343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2E8B8934-1EAF-392E-A3B5-A1821E5A13DD}"/>
              </a:ext>
            </a:extLst>
          </p:cNvPr>
          <p:cNvSpPr>
            <a:spLocks noGrp="1"/>
          </p:cNvSpPr>
          <p:nvPr>
            <p:ph type="title"/>
          </p:nvPr>
        </p:nvSpPr>
        <p:spPr/>
        <p:txBody>
          <a:bodyPr/>
          <a:lstStyle/>
          <a:p>
            <a:r>
              <a:rPr lang="en-GB" altLang="en-US" sz="4000" b="1" dirty="0"/>
              <a:t>Which one is more interesting? </a:t>
            </a:r>
          </a:p>
        </p:txBody>
      </p:sp>
      <p:sp>
        <p:nvSpPr>
          <p:cNvPr id="4" name="Rectangle 3">
            <a:extLst>
              <a:ext uri="{FF2B5EF4-FFF2-40B4-BE49-F238E27FC236}">
                <a16:creationId xmlns:a16="http://schemas.microsoft.com/office/drawing/2014/main" id="{4364B474-9241-7975-3D87-8DE3AE5F9902}"/>
              </a:ext>
            </a:extLst>
          </p:cNvPr>
          <p:cNvSpPr/>
          <p:nvPr/>
        </p:nvSpPr>
        <p:spPr>
          <a:xfrm>
            <a:off x="1744542" y="1283677"/>
            <a:ext cx="3864950" cy="427306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149" name="Picture 6">
            <a:extLst>
              <a:ext uri="{FF2B5EF4-FFF2-40B4-BE49-F238E27FC236}">
                <a16:creationId xmlns:a16="http://schemas.microsoft.com/office/drawing/2014/main" id="{B3E1CED8-5F94-579C-AEAA-4FBFBFFB3B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5783" y="1212315"/>
            <a:ext cx="4211675" cy="4415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58D81-997F-E1E6-94C5-B038BF1237EB}"/>
              </a:ext>
            </a:extLst>
          </p:cNvPr>
          <p:cNvSpPr>
            <a:spLocks noGrp="1"/>
          </p:cNvSpPr>
          <p:nvPr>
            <p:ph type="title"/>
          </p:nvPr>
        </p:nvSpPr>
        <p:spPr>
          <a:xfrm>
            <a:off x="609600" y="0"/>
            <a:ext cx="10972800" cy="1143000"/>
          </a:xfrm>
        </p:spPr>
        <p:txBody>
          <a:bodyPr/>
          <a:lstStyle/>
          <a:p>
            <a:r>
              <a:rPr lang="en-GB" sz="4000" b="1" dirty="0"/>
              <a:t>Identities</a:t>
            </a:r>
          </a:p>
        </p:txBody>
      </p:sp>
      <p:sp>
        <p:nvSpPr>
          <p:cNvPr id="3" name="Content Placeholder 2">
            <a:extLst>
              <a:ext uri="{FF2B5EF4-FFF2-40B4-BE49-F238E27FC236}">
                <a16:creationId xmlns:a16="http://schemas.microsoft.com/office/drawing/2014/main" id="{C8386B2D-E58B-E149-5899-78C3925BF6AC}"/>
              </a:ext>
            </a:extLst>
          </p:cNvPr>
          <p:cNvSpPr>
            <a:spLocks noGrp="1"/>
          </p:cNvSpPr>
          <p:nvPr>
            <p:ph idx="1"/>
          </p:nvPr>
        </p:nvSpPr>
        <p:spPr>
          <a:xfrm>
            <a:off x="422031" y="1143000"/>
            <a:ext cx="11160369" cy="4233556"/>
          </a:xfrm>
        </p:spPr>
        <p:txBody>
          <a:bodyPr/>
          <a:lstStyle/>
          <a:p>
            <a:r>
              <a:rPr lang="en-GB" dirty="0"/>
              <a:t>Identities are made up of a wide range of different characteristics and multiple layers i.e. religion, nationality, gender, etc. </a:t>
            </a:r>
            <a:endParaRPr lang="en-GB" dirty="0" smtClean="0"/>
          </a:p>
          <a:p>
            <a:endParaRPr lang="en-GB" sz="1000" dirty="0"/>
          </a:p>
          <a:p>
            <a:r>
              <a:rPr lang="en-GB" dirty="0"/>
              <a:t>There are several different things that make us who we are. </a:t>
            </a:r>
          </a:p>
          <a:p>
            <a:pPr marL="0" indent="0">
              <a:buNone/>
            </a:pPr>
            <a:endParaRPr lang="en-GB" sz="1000" dirty="0"/>
          </a:p>
          <a:p>
            <a:r>
              <a:rPr lang="en-GB" dirty="0"/>
              <a:t>We are born with some of these things, but others develop over time.</a:t>
            </a:r>
          </a:p>
        </p:txBody>
      </p:sp>
      <p:sp>
        <p:nvSpPr>
          <p:cNvPr id="4" name="Date Placeholder 3">
            <a:extLst>
              <a:ext uri="{FF2B5EF4-FFF2-40B4-BE49-F238E27FC236}">
                <a16:creationId xmlns:a16="http://schemas.microsoft.com/office/drawing/2014/main" id="{0C1B8052-E7B6-C246-A479-1A64A446D93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9921B463-8CF9-FB9B-31A0-8B179F6F1AB0}"/>
              </a:ext>
            </a:extLst>
          </p:cNvPr>
          <p:cNvSpPr>
            <a:spLocks noGrp="1"/>
          </p:cNvSpPr>
          <p:nvPr>
            <p:ph type="sldNum" sz="quarter" idx="12"/>
          </p:nvPr>
        </p:nvSpPr>
        <p:spPr/>
        <p:txBody>
          <a:bodyPr/>
          <a:lstStyle/>
          <a:p>
            <a:pPr>
              <a:defRPr/>
            </a:pPr>
            <a:fld id="{8B34AADE-47AB-4FD6-A959-68A9E6432E18}" type="slidenum">
              <a:rPr lang="en-GB" altLang="en-US" smtClean="0"/>
              <a:pPr>
                <a:defRPr/>
              </a:pPr>
              <a:t>9</a:t>
            </a:fld>
            <a:endParaRPr lang="en-GB" altLang="en-US"/>
          </a:p>
        </p:txBody>
      </p:sp>
    </p:spTree>
    <p:extLst>
      <p:ext uri="{BB962C8B-B14F-4D97-AF65-F5344CB8AC3E}">
        <p14:creationId xmlns:p14="http://schemas.microsoft.com/office/powerpoint/2010/main" val="9840213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B27B8E26-8587-DA50-138C-5C6089591FFB}"/>
              </a:ext>
            </a:extLst>
          </p:cNvPr>
          <p:cNvSpPr>
            <a:spLocks noGrp="1"/>
          </p:cNvSpPr>
          <p:nvPr>
            <p:ph type="title"/>
          </p:nvPr>
        </p:nvSpPr>
        <p:spPr>
          <a:xfrm>
            <a:off x="609600" y="5392"/>
            <a:ext cx="10972800" cy="1143000"/>
          </a:xfrm>
        </p:spPr>
        <p:txBody>
          <a:bodyPr wrap="square" anchor="ctr">
            <a:normAutofit/>
          </a:bodyPr>
          <a:lstStyle/>
          <a:p>
            <a:r>
              <a:rPr lang="en-GB" altLang="en-US" sz="4000" b="1" dirty="0"/>
              <a:t>Different or the same?</a:t>
            </a:r>
          </a:p>
        </p:txBody>
      </p:sp>
      <p:sp>
        <p:nvSpPr>
          <p:cNvPr id="13315" name="Content Placeholder 2">
            <a:extLst>
              <a:ext uri="{FF2B5EF4-FFF2-40B4-BE49-F238E27FC236}">
                <a16:creationId xmlns:a16="http://schemas.microsoft.com/office/drawing/2014/main" id="{702D9C8C-DE00-3B01-663B-D9AF30D8A2F0}"/>
              </a:ext>
            </a:extLst>
          </p:cNvPr>
          <p:cNvSpPr>
            <a:spLocks noGrp="1"/>
          </p:cNvSpPr>
          <p:nvPr>
            <p:ph sz="half" idx="1"/>
          </p:nvPr>
        </p:nvSpPr>
        <p:spPr>
          <a:xfrm>
            <a:off x="203201" y="1451295"/>
            <a:ext cx="8091054" cy="4137946"/>
          </a:xfrm>
        </p:spPr>
        <p:txBody>
          <a:bodyPr wrap="square" anchor="t">
            <a:normAutofit fontScale="77500" lnSpcReduction="20000"/>
          </a:bodyPr>
          <a:lstStyle/>
          <a:p>
            <a:pPr>
              <a:lnSpc>
                <a:spcPct val="90000"/>
              </a:lnSpc>
            </a:pPr>
            <a:r>
              <a:rPr lang="en-GB" altLang="en-US" sz="3600" dirty="0"/>
              <a:t>It is always important to get to know people. </a:t>
            </a:r>
          </a:p>
          <a:p>
            <a:pPr>
              <a:lnSpc>
                <a:spcPct val="90000"/>
              </a:lnSpc>
            </a:pPr>
            <a:endParaRPr lang="en-GB" altLang="en-US" sz="3600" dirty="0"/>
          </a:p>
          <a:p>
            <a:pPr>
              <a:lnSpc>
                <a:spcPct val="90000"/>
              </a:lnSpc>
            </a:pPr>
            <a:r>
              <a:rPr lang="en-GB" altLang="en-US" sz="3600" dirty="0"/>
              <a:t>We can always find things we share in common.</a:t>
            </a:r>
          </a:p>
          <a:p>
            <a:pPr>
              <a:lnSpc>
                <a:spcPct val="90000"/>
              </a:lnSpc>
            </a:pPr>
            <a:endParaRPr lang="en-GB" altLang="en-US" sz="3600" dirty="0"/>
          </a:p>
          <a:p>
            <a:pPr>
              <a:lnSpc>
                <a:spcPct val="90000"/>
              </a:lnSpc>
            </a:pPr>
            <a:r>
              <a:rPr lang="en-GB" altLang="en-US" sz="3600" dirty="0"/>
              <a:t>Whilst we share many characteristics in common, we should all be proud of our own unique identities. </a:t>
            </a:r>
          </a:p>
          <a:p>
            <a:pPr>
              <a:lnSpc>
                <a:spcPct val="90000"/>
              </a:lnSpc>
            </a:pPr>
            <a:endParaRPr lang="en-GB" altLang="en-US" sz="3600" dirty="0"/>
          </a:p>
          <a:p>
            <a:pPr>
              <a:lnSpc>
                <a:spcPct val="90000"/>
              </a:lnSpc>
            </a:pPr>
            <a:r>
              <a:rPr lang="en-GB" altLang="en-US" sz="3600" dirty="0"/>
              <a:t>Our differences make us unique, </a:t>
            </a:r>
            <a:r>
              <a:rPr lang="en-GB" altLang="en-US" sz="3600" dirty="0" smtClean="0"/>
              <a:t>special </a:t>
            </a:r>
            <a:r>
              <a:rPr lang="en-GB" altLang="en-US" sz="3600" dirty="0"/>
              <a:t>and diverse! </a:t>
            </a:r>
          </a:p>
          <a:p>
            <a:pPr>
              <a:lnSpc>
                <a:spcPct val="90000"/>
              </a:lnSpc>
            </a:pPr>
            <a:endParaRPr lang="en-GB" altLang="en-US" sz="2400" dirty="0"/>
          </a:p>
        </p:txBody>
      </p:sp>
      <p:pic>
        <p:nvPicPr>
          <p:cNvPr id="1026" name="Picture 2" descr="See the source image">
            <a:extLst>
              <a:ext uri="{FF2B5EF4-FFF2-40B4-BE49-F238E27FC236}">
                <a16:creationId xmlns:a16="http://schemas.microsoft.com/office/drawing/2014/main" id="{024BF0B8-F145-94E4-42D8-E06824243B3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1610" b="7401"/>
          <a:stretch/>
        </p:blipFill>
        <p:spPr bwMode="auto">
          <a:xfrm>
            <a:off x="8588384" y="1558147"/>
            <a:ext cx="3501040" cy="3154530"/>
          </a:xfrm>
          <a:prstGeom prst="rect">
            <a:avLst/>
          </a:prstGeom>
          <a:solidFill>
            <a:srgbClr val="FFFFFF"/>
          </a:solidFill>
        </p:spPr>
      </p:pic>
      <p:sp>
        <p:nvSpPr>
          <p:cNvPr id="13320" name="Date Placeholder 4">
            <a:extLst>
              <a:ext uri="{FF2B5EF4-FFF2-40B4-BE49-F238E27FC236}">
                <a16:creationId xmlns:a16="http://schemas.microsoft.com/office/drawing/2014/main" id="{75AEF61F-72F2-3B05-9D27-DCC99B9EA4C7}"/>
              </a:ext>
            </a:extLst>
          </p:cNvPr>
          <p:cNvSpPr>
            <a:spLocks noGrp="1"/>
          </p:cNvSpPr>
          <p:nvPr>
            <p:ph type="dt" sz="half" idx="10"/>
          </p:nvPr>
        </p:nvSpPr>
        <p:spPr>
          <a:xfrm>
            <a:off x="334433" y="6524626"/>
            <a:ext cx="1295400" cy="219075"/>
          </a:xfrm>
        </p:spPr>
        <p:txBody>
          <a:bodyPr/>
          <a:lstStyle/>
          <a:p>
            <a:pPr>
              <a:spcAft>
                <a:spcPts val="600"/>
              </a:spcAft>
              <a:defRPr/>
            </a:pPr>
            <a:fld id="{4CAEACB9-EE64-489F-8A5C-43DF1112173E}" type="datetime1">
              <a:rPr lang="en-GB" altLang="en-US"/>
              <a:pPr>
                <a:spcAft>
                  <a:spcPts val="600"/>
                </a:spcAft>
                <a:defRPr/>
              </a:pPr>
              <a:t>13/10/2026</a:t>
            </a:fld>
            <a:endParaRPr lang="en-GB" altLang="en-US"/>
          </a:p>
        </p:txBody>
      </p:sp>
      <p:sp>
        <p:nvSpPr>
          <p:cNvPr id="13322" name="Slide Number Placeholder 5">
            <a:extLst>
              <a:ext uri="{FF2B5EF4-FFF2-40B4-BE49-F238E27FC236}">
                <a16:creationId xmlns:a16="http://schemas.microsoft.com/office/drawing/2014/main" id="{73079ADE-7991-DB5B-EAFA-94611D8EBF63}"/>
              </a:ext>
            </a:extLst>
          </p:cNvPr>
          <p:cNvSpPr>
            <a:spLocks noGrp="1"/>
          </p:cNvSpPr>
          <p:nvPr>
            <p:ph type="sldNum" sz="quarter" idx="11"/>
          </p:nvPr>
        </p:nvSpPr>
        <p:spPr>
          <a:xfrm>
            <a:off x="10608733" y="6381751"/>
            <a:ext cx="973667" cy="339725"/>
          </a:xfrm>
        </p:spPr>
        <p:txBody>
          <a:bodyPr/>
          <a:lstStyle/>
          <a:p>
            <a:pPr>
              <a:spcAft>
                <a:spcPts val="600"/>
              </a:spcAft>
              <a:defRPr/>
            </a:pPr>
            <a:fld id="{6A33FF7F-8EC4-4268-A5B1-A1868E7A7065}" type="slidenum">
              <a:rPr lang="en-GB" altLang="en-US"/>
              <a:pPr>
                <a:spcAft>
                  <a:spcPts val="600"/>
                </a:spcAft>
                <a:defRPr/>
              </a:pPr>
              <a:t>10</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BFB2F-E638-D8F3-D89B-BA189055C9AB}"/>
              </a:ext>
            </a:extLst>
          </p:cNvPr>
          <p:cNvSpPr>
            <a:spLocks noGrp="1"/>
          </p:cNvSpPr>
          <p:nvPr>
            <p:ph type="title"/>
          </p:nvPr>
        </p:nvSpPr>
        <p:spPr/>
        <p:txBody>
          <a:bodyPr/>
          <a:lstStyle/>
          <a:p>
            <a:r>
              <a:rPr lang="en-GB" sz="4000" b="1" dirty="0"/>
              <a:t>Class Discussion - What is Diversity?</a:t>
            </a:r>
          </a:p>
        </p:txBody>
      </p:sp>
      <p:pic>
        <p:nvPicPr>
          <p:cNvPr id="6" name="Content Placeholder 5">
            <a:extLst>
              <a:ext uri="{FF2B5EF4-FFF2-40B4-BE49-F238E27FC236}">
                <a16:creationId xmlns:a16="http://schemas.microsoft.com/office/drawing/2014/main" id="{281C73C2-4E8A-F89A-A30F-06ED836EC789}"/>
              </a:ext>
            </a:extLst>
          </p:cNvPr>
          <p:cNvPicPr>
            <a:picLocks noGrp="1" noChangeAspect="1"/>
          </p:cNvPicPr>
          <p:nvPr>
            <p:ph idx="1"/>
          </p:nvPr>
        </p:nvPicPr>
        <p:blipFill>
          <a:blip r:embed="rId2"/>
          <a:stretch>
            <a:fillRect/>
          </a:stretch>
        </p:blipFill>
        <p:spPr>
          <a:xfrm>
            <a:off x="3066337" y="1742525"/>
            <a:ext cx="6059325" cy="3956739"/>
          </a:xfrm>
          <a:prstGeom prst="rect">
            <a:avLst/>
          </a:prstGeom>
        </p:spPr>
      </p:pic>
      <p:sp>
        <p:nvSpPr>
          <p:cNvPr id="4" name="Date Placeholder 3">
            <a:extLst>
              <a:ext uri="{FF2B5EF4-FFF2-40B4-BE49-F238E27FC236}">
                <a16:creationId xmlns:a16="http://schemas.microsoft.com/office/drawing/2014/main" id="{8C610449-632A-87E1-2F32-60E74958F6EF}"/>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3AA0041-BECF-1862-F5EB-19ACCD397300}"/>
              </a:ext>
            </a:extLst>
          </p:cNvPr>
          <p:cNvSpPr>
            <a:spLocks noGrp="1"/>
          </p:cNvSpPr>
          <p:nvPr>
            <p:ph type="sldNum" sz="quarter" idx="12"/>
          </p:nvPr>
        </p:nvSpPr>
        <p:spPr/>
        <p:txBody>
          <a:bodyPr/>
          <a:lstStyle/>
          <a:p>
            <a:pPr>
              <a:defRPr/>
            </a:pPr>
            <a:fld id="{8B34AADE-47AB-4FD6-A959-68A9E6432E18}" type="slidenum">
              <a:rPr lang="en-GB" altLang="en-US" smtClean="0"/>
              <a:pPr>
                <a:defRPr/>
              </a:pPr>
              <a:t>11</a:t>
            </a:fld>
            <a:endParaRPr lang="en-GB" altLang="en-US"/>
          </a:p>
        </p:txBody>
      </p:sp>
    </p:spTree>
    <p:extLst>
      <p:ext uri="{BB962C8B-B14F-4D97-AF65-F5344CB8AC3E}">
        <p14:creationId xmlns:p14="http://schemas.microsoft.com/office/powerpoint/2010/main" val="2704901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E433E7C6-F798-F944-82AB-278003E0F0B7}"/>
              </a:ext>
            </a:extLst>
          </p:cNvPr>
          <p:cNvSpPr>
            <a:spLocks noGrp="1"/>
          </p:cNvSpPr>
          <p:nvPr>
            <p:ph type="title"/>
          </p:nvPr>
        </p:nvSpPr>
        <p:spPr/>
        <p:txBody>
          <a:bodyPr/>
          <a:lstStyle/>
          <a:p>
            <a:r>
              <a:rPr lang="en-GB" altLang="en-US" sz="4000" b="1" dirty="0"/>
              <a:t>Diverse people, diverse identities</a:t>
            </a:r>
          </a:p>
        </p:txBody>
      </p:sp>
      <p:sp>
        <p:nvSpPr>
          <p:cNvPr id="32771" name="Content Placeholder 2">
            <a:extLst>
              <a:ext uri="{FF2B5EF4-FFF2-40B4-BE49-F238E27FC236}">
                <a16:creationId xmlns:a16="http://schemas.microsoft.com/office/drawing/2014/main" id="{D073DE57-245F-FF67-4E2F-EA15BE64B53F}"/>
              </a:ext>
            </a:extLst>
          </p:cNvPr>
          <p:cNvSpPr>
            <a:spLocks noGrp="1"/>
          </p:cNvSpPr>
          <p:nvPr>
            <p:ph idx="1"/>
          </p:nvPr>
        </p:nvSpPr>
        <p:spPr>
          <a:xfrm>
            <a:off x="351692" y="1417639"/>
            <a:ext cx="11230708" cy="4708526"/>
          </a:xfrm>
        </p:spPr>
        <p:txBody>
          <a:bodyPr/>
          <a:lstStyle/>
          <a:p>
            <a:r>
              <a:rPr lang="en-GB" altLang="en-US" sz="2800" dirty="0"/>
              <a:t>When we talk about diversity, we do not just talk about race and ethnicity. </a:t>
            </a:r>
          </a:p>
          <a:p>
            <a:r>
              <a:rPr lang="en-GB" altLang="en-US" sz="2800" dirty="0"/>
              <a:t>Diversity includes </a:t>
            </a:r>
            <a:r>
              <a:rPr lang="en-GB" altLang="en-US" sz="2800" b="1" dirty="0"/>
              <a:t>all different people</a:t>
            </a:r>
            <a:r>
              <a:rPr lang="en-GB" altLang="en-US" sz="2800" dirty="0"/>
              <a:t>, each contributing their own uniqueness, making our place more interesting to live.</a:t>
            </a:r>
          </a:p>
          <a:p>
            <a:r>
              <a:rPr lang="en-GB" altLang="en-US" sz="2800" dirty="0"/>
              <a:t>So, diversity includes people of different </a:t>
            </a:r>
            <a:r>
              <a:rPr lang="en-GB" altLang="en-US" sz="2800" b="1" dirty="0"/>
              <a:t>gender, age, sexual orientation, disability, religion, </a:t>
            </a:r>
            <a:r>
              <a:rPr lang="en-GB" altLang="en-US" sz="2800" b="1" dirty="0" smtClean="0"/>
              <a:t>beliefs </a:t>
            </a:r>
            <a:r>
              <a:rPr lang="en-GB" altLang="en-US" sz="2800" dirty="0"/>
              <a:t>and more. </a:t>
            </a:r>
          </a:p>
          <a:p>
            <a:r>
              <a:rPr lang="en-GB" altLang="en-US" sz="2800" dirty="0"/>
              <a:t>It is important that everyone respects and celebrates each other’s differences so we can all get along, learn from each other and share an exciting mix of cultures and experiences.</a:t>
            </a:r>
          </a:p>
          <a:p>
            <a:pPr>
              <a:buFont typeface="Arial" panose="020B0604020202020204" pitchFamily="34" charset="0"/>
              <a:buNone/>
            </a:pPr>
            <a:endParaRPr lang="en-GB"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3B05297D-D19B-C9C4-C654-69476E6C1541}"/>
              </a:ext>
            </a:extLst>
          </p:cNvPr>
          <p:cNvSpPr>
            <a:spLocks noGrp="1"/>
          </p:cNvSpPr>
          <p:nvPr>
            <p:ph type="title"/>
          </p:nvPr>
        </p:nvSpPr>
        <p:spPr>
          <a:xfrm>
            <a:off x="609600" y="40856"/>
            <a:ext cx="10972800" cy="1143000"/>
          </a:xfrm>
        </p:spPr>
        <p:txBody>
          <a:bodyPr wrap="square" anchor="ctr">
            <a:normAutofit/>
          </a:bodyPr>
          <a:lstStyle/>
          <a:p>
            <a:r>
              <a:rPr lang="en-GB" altLang="en-US" b="1" dirty="0"/>
              <a:t>Diversity in the UK</a:t>
            </a:r>
          </a:p>
        </p:txBody>
      </p:sp>
      <p:sp>
        <p:nvSpPr>
          <p:cNvPr id="17411" name="Content Placeholder 2">
            <a:extLst>
              <a:ext uri="{FF2B5EF4-FFF2-40B4-BE49-F238E27FC236}">
                <a16:creationId xmlns:a16="http://schemas.microsoft.com/office/drawing/2014/main" id="{744CFF73-08AE-DD47-4F7A-BA5FF73B6CD2}"/>
              </a:ext>
            </a:extLst>
          </p:cNvPr>
          <p:cNvSpPr>
            <a:spLocks noGrp="1"/>
          </p:cNvSpPr>
          <p:nvPr>
            <p:ph sz="half" idx="1"/>
          </p:nvPr>
        </p:nvSpPr>
        <p:spPr>
          <a:xfrm>
            <a:off x="274427" y="1251174"/>
            <a:ext cx="8465127" cy="4320482"/>
          </a:xfrm>
        </p:spPr>
        <p:txBody>
          <a:bodyPr wrap="square" anchor="t">
            <a:normAutofit fontScale="92500" lnSpcReduction="10000"/>
          </a:bodyPr>
          <a:lstStyle/>
          <a:p>
            <a:pPr>
              <a:lnSpc>
                <a:spcPct val="90000"/>
              </a:lnSpc>
            </a:pPr>
            <a:r>
              <a:rPr lang="en-GB" altLang="en-US" dirty="0"/>
              <a:t>Britain, down to its deepest roots, has always been a diverse nation.</a:t>
            </a:r>
          </a:p>
          <a:p>
            <a:pPr>
              <a:lnSpc>
                <a:spcPct val="90000"/>
              </a:lnSpc>
            </a:pPr>
            <a:endParaRPr lang="en-GB" altLang="en-US" dirty="0"/>
          </a:p>
          <a:p>
            <a:pPr>
              <a:lnSpc>
                <a:spcPct val="90000"/>
              </a:lnSpc>
            </a:pPr>
            <a:r>
              <a:rPr lang="en-GB" altLang="en-US" dirty="0"/>
              <a:t>UK’s diversity is a result of invasion, expansion, empire and Commonwealth, and being a place to study, work, and safe place for people coming from other countries.</a:t>
            </a:r>
          </a:p>
          <a:p>
            <a:pPr>
              <a:lnSpc>
                <a:spcPct val="90000"/>
              </a:lnSpc>
            </a:pPr>
            <a:endParaRPr lang="en-GB" altLang="en-US" dirty="0"/>
          </a:p>
          <a:p>
            <a:pPr>
              <a:lnSpc>
                <a:spcPct val="90000"/>
              </a:lnSpc>
            </a:pPr>
            <a:r>
              <a:rPr lang="en-GB" altLang="en-US" dirty="0"/>
              <a:t>For over 2,000 years, people have arrived in Britain, bringing with them their own cultural influence. </a:t>
            </a:r>
          </a:p>
          <a:p>
            <a:pPr marL="0" indent="0">
              <a:lnSpc>
                <a:spcPct val="90000"/>
              </a:lnSpc>
              <a:buNone/>
            </a:pPr>
            <a:r>
              <a:rPr lang="en-GB" altLang="en-US" sz="1100" dirty="0"/>
              <a:t>          </a:t>
            </a:r>
          </a:p>
          <a:p>
            <a:pPr marL="0" indent="0">
              <a:lnSpc>
                <a:spcPct val="90000"/>
              </a:lnSpc>
              <a:buNone/>
            </a:pPr>
            <a:r>
              <a:rPr lang="en-GB" altLang="en-US" sz="1100" dirty="0"/>
              <a:t>          </a:t>
            </a:r>
          </a:p>
          <a:p>
            <a:pPr marL="0" indent="0">
              <a:lnSpc>
                <a:spcPct val="90000"/>
              </a:lnSpc>
              <a:buNone/>
            </a:pPr>
            <a:r>
              <a:rPr lang="en-GB" altLang="en-US" sz="1700" dirty="0"/>
              <a:t>Source: </a:t>
            </a:r>
            <a:r>
              <a:rPr lang="en-GB" altLang="en-US" sz="1700" dirty="0">
                <a:hlinkClick r:id="rId2"/>
              </a:rPr>
              <a:t>https://www.equalityhumanrights.com/en</a:t>
            </a:r>
            <a:r>
              <a:rPr lang="en-GB" altLang="en-US" sz="1700" dirty="0"/>
              <a:t> </a:t>
            </a:r>
          </a:p>
          <a:p>
            <a:pPr>
              <a:lnSpc>
                <a:spcPct val="90000"/>
              </a:lnSpc>
              <a:buFont typeface="Arial" panose="020B0604020202020204" pitchFamily="34" charset="0"/>
              <a:buNone/>
            </a:pPr>
            <a:endParaRPr lang="en-GB" altLang="en-US" sz="2400" dirty="0"/>
          </a:p>
        </p:txBody>
      </p:sp>
      <p:pic>
        <p:nvPicPr>
          <p:cNvPr id="2050" name="Picture 2" descr="See the source image">
            <a:extLst>
              <a:ext uri="{FF2B5EF4-FFF2-40B4-BE49-F238E27FC236}">
                <a16:creationId xmlns:a16="http://schemas.microsoft.com/office/drawing/2014/main" id="{44A1B3AD-98F9-04B3-7149-5501D5752E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984" t="-415" r="27616" b="-1"/>
          <a:stretch/>
        </p:blipFill>
        <p:spPr bwMode="auto">
          <a:xfrm>
            <a:off x="8617970" y="577669"/>
            <a:ext cx="3418699" cy="4993987"/>
          </a:xfrm>
          <a:prstGeom prst="rect">
            <a:avLst/>
          </a:prstGeom>
          <a:solidFill>
            <a:srgbClr val="FFFFFF"/>
          </a:solidFill>
        </p:spPr>
      </p:pic>
      <p:sp>
        <p:nvSpPr>
          <p:cNvPr id="17416" name="Date Placeholder 4">
            <a:extLst>
              <a:ext uri="{FF2B5EF4-FFF2-40B4-BE49-F238E27FC236}">
                <a16:creationId xmlns:a16="http://schemas.microsoft.com/office/drawing/2014/main" id="{C1E2CFC9-E6D9-C3EA-1FE0-320127CC472C}"/>
              </a:ext>
            </a:extLst>
          </p:cNvPr>
          <p:cNvSpPr>
            <a:spLocks noGrp="1"/>
          </p:cNvSpPr>
          <p:nvPr>
            <p:ph type="dt" sz="half" idx="10"/>
          </p:nvPr>
        </p:nvSpPr>
        <p:spPr>
          <a:xfrm>
            <a:off x="334433" y="6524626"/>
            <a:ext cx="1295400" cy="219075"/>
          </a:xfrm>
        </p:spPr>
        <p:txBody>
          <a:bodyPr/>
          <a:lstStyle/>
          <a:p>
            <a:pPr>
              <a:spcAft>
                <a:spcPts val="600"/>
              </a:spcAft>
              <a:defRPr/>
            </a:pPr>
            <a:fld id="{4CAEACB9-EE64-489F-8A5C-43DF1112173E}" type="datetime1">
              <a:rPr lang="en-GB" altLang="en-US"/>
              <a:pPr>
                <a:spcAft>
                  <a:spcPts val="600"/>
                </a:spcAft>
                <a:defRPr/>
              </a:pPr>
              <a:t>13/10/2026</a:t>
            </a:fld>
            <a:endParaRPr lang="en-GB" altLang="en-US"/>
          </a:p>
        </p:txBody>
      </p:sp>
      <p:sp>
        <p:nvSpPr>
          <p:cNvPr id="17418" name="Slide Number Placeholder 5">
            <a:extLst>
              <a:ext uri="{FF2B5EF4-FFF2-40B4-BE49-F238E27FC236}">
                <a16:creationId xmlns:a16="http://schemas.microsoft.com/office/drawing/2014/main" id="{F876286C-C50C-62C9-B4B3-0451ED9749F8}"/>
              </a:ext>
            </a:extLst>
          </p:cNvPr>
          <p:cNvSpPr>
            <a:spLocks noGrp="1"/>
          </p:cNvSpPr>
          <p:nvPr>
            <p:ph type="sldNum" sz="quarter" idx="11"/>
          </p:nvPr>
        </p:nvSpPr>
        <p:spPr>
          <a:xfrm>
            <a:off x="10608733" y="6381751"/>
            <a:ext cx="973667" cy="339725"/>
          </a:xfrm>
        </p:spPr>
        <p:txBody>
          <a:bodyPr/>
          <a:lstStyle/>
          <a:p>
            <a:pPr>
              <a:spcAft>
                <a:spcPts val="600"/>
              </a:spcAft>
              <a:defRPr/>
            </a:pPr>
            <a:fld id="{6A33FF7F-8EC4-4268-A5B1-A1868E7A7065}" type="slidenum">
              <a:rPr lang="en-GB" altLang="en-US"/>
              <a:pPr>
                <a:spcAft>
                  <a:spcPts val="600"/>
                </a:spcAft>
                <a:defRPr/>
              </a:pPr>
              <a:t>13</a:t>
            </a:fld>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DC6D966-1019-244D-0CCB-06EF6F0BA7E3}"/>
              </a:ext>
            </a:extLst>
          </p:cNvPr>
          <p:cNvSpPr>
            <a:spLocks noGrp="1"/>
          </p:cNvSpPr>
          <p:nvPr>
            <p:ph type="title"/>
          </p:nvPr>
        </p:nvSpPr>
        <p:spPr>
          <a:xfrm>
            <a:off x="548052" y="387960"/>
            <a:ext cx="10972800" cy="1143000"/>
          </a:xfrm>
        </p:spPr>
        <p:txBody>
          <a:bodyPr/>
          <a:lstStyle/>
          <a:p>
            <a:r>
              <a:rPr lang="en-GB" sz="3600" b="1" dirty="0"/>
              <a:t>Video: </a:t>
            </a:r>
            <a:r>
              <a:rPr lang="en-GB" sz="3600" b="1" i="0" dirty="0">
                <a:solidFill>
                  <a:srgbClr val="0F0F0F"/>
                </a:solidFill>
                <a:effectLst/>
              </a:rPr>
              <a:t>What is the Equality and Human Rights Monitor?</a:t>
            </a:r>
            <a:br>
              <a:rPr lang="en-GB" sz="3600" b="1" i="0" dirty="0">
                <a:solidFill>
                  <a:srgbClr val="0F0F0F"/>
                </a:solidFill>
                <a:effectLst/>
              </a:rPr>
            </a:br>
            <a:endParaRPr lang="en-GB" sz="3600" b="1" dirty="0"/>
          </a:p>
        </p:txBody>
      </p:sp>
      <p:pic>
        <p:nvPicPr>
          <p:cNvPr id="9" name="Online Media 8" title="What is the Equality and Human Rights Monitor?">
            <a:hlinkClick r:id="" action="ppaction://media"/>
            <a:extLst>
              <a:ext uri="{FF2B5EF4-FFF2-40B4-BE49-F238E27FC236}">
                <a16:creationId xmlns:a16="http://schemas.microsoft.com/office/drawing/2014/main" id="{C6F9AB4F-2BD1-7E92-001B-728F3A62BC02}"/>
              </a:ext>
            </a:extLst>
          </p:cNvPr>
          <p:cNvPicPr>
            <a:picLocks noGrp="1" noRot="1" noChangeAspect="1"/>
          </p:cNvPicPr>
          <p:nvPr>
            <p:ph idx="1"/>
            <a:videoFile r:link="rId1"/>
          </p:nvPr>
        </p:nvPicPr>
        <p:blipFill>
          <a:blip r:embed="rId3"/>
          <a:stretch>
            <a:fillRect/>
          </a:stretch>
        </p:blipFill>
        <p:spPr>
          <a:xfrm>
            <a:off x="2568940" y="1337529"/>
            <a:ext cx="6931025" cy="3916363"/>
          </a:xfrm>
          <a:prstGeom prst="rect">
            <a:avLst/>
          </a:prstGeom>
        </p:spPr>
      </p:pic>
      <p:sp>
        <p:nvSpPr>
          <p:cNvPr id="5" name="Date Placeholder 4">
            <a:extLst>
              <a:ext uri="{FF2B5EF4-FFF2-40B4-BE49-F238E27FC236}">
                <a16:creationId xmlns:a16="http://schemas.microsoft.com/office/drawing/2014/main" id="{0CB3DF3E-829E-D2D2-37A8-9B59DF37B4FD}"/>
              </a:ext>
            </a:extLst>
          </p:cNvPr>
          <p:cNvSpPr>
            <a:spLocks noGrp="1"/>
          </p:cNvSpPr>
          <p:nvPr>
            <p:ph type="dt" sz="half" idx="10"/>
          </p:nvPr>
        </p:nvSpPr>
        <p:spPr/>
        <p:txBody>
          <a:bodyPr/>
          <a:lstStyle/>
          <a:p>
            <a:pPr>
              <a:defRPr/>
            </a:pPr>
            <a:fld id="{4CAEACB9-EE64-489F-8A5C-43DF1112173E}" type="datetime1">
              <a:rPr lang="en-GB" altLang="en-US" smtClean="0"/>
              <a:pPr>
                <a:defRPr/>
              </a:pPr>
              <a:t>13/10/2026</a:t>
            </a:fld>
            <a:endParaRPr lang="en-GB" altLang="en-US" dirty="0"/>
          </a:p>
        </p:txBody>
      </p:sp>
      <p:sp>
        <p:nvSpPr>
          <p:cNvPr id="6" name="Slide Number Placeholder 5">
            <a:extLst>
              <a:ext uri="{FF2B5EF4-FFF2-40B4-BE49-F238E27FC236}">
                <a16:creationId xmlns:a16="http://schemas.microsoft.com/office/drawing/2014/main" id="{3D63FE8C-A14B-C82C-CB56-C88A00592D91}"/>
              </a:ext>
            </a:extLst>
          </p:cNvPr>
          <p:cNvSpPr>
            <a:spLocks noGrp="1"/>
          </p:cNvSpPr>
          <p:nvPr>
            <p:ph type="sldNum" sz="quarter" idx="12"/>
          </p:nvPr>
        </p:nvSpPr>
        <p:spPr/>
        <p:txBody>
          <a:bodyPr/>
          <a:lstStyle/>
          <a:p>
            <a:pPr>
              <a:defRPr/>
            </a:pPr>
            <a:fld id="{6A33FF7F-8EC4-4268-A5B1-A1868E7A7065}" type="slidenum">
              <a:rPr lang="en-GB" altLang="en-US" smtClean="0"/>
              <a:pPr>
                <a:defRPr/>
              </a:pPr>
              <a:t>14</a:t>
            </a:fld>
            <a:endParaRPr lang="en-GB" altLang="en-US"/>
          </a:p>
        </p:txBody>
      </p:sp>
      <p:sp>
        <p:nvSpPr>
          <p:cNvPr id="11" name="TextBox 10">
            <a:extLst>
              <a:ext uri="{FF2B5EF4-FFF2-40B4-BE49-F238E27FC236}">
                <a16:creationId xmlns:a16="http://schemas.microsoft.com/office/drawing/2014/main" id="{04D1D9E3-E7C6-6BC3-832E-B1CF53EB0535}"/>
              </a:ext>
            </a:extLst>
          </p:cNvPr>
          <p:cNvSpPr txBox="1"/>
          <p:nvPr/>
        </p:nvSpPr>
        <p:spPr>
          <a:xfrm>
            <a:off x="2869222" y="5253892"/>
            <a:ext cx="6453554" cy="378069"/>
          </a:xfrm>
          <a:prstGeom prst="rect">
            <a:avLst/>
          </a:prstGeom>
          <a:noFill/>
        </p:spPr>
        <p:txBody>
          <a:bodyPr wrap="square" rtlCol="0">
            <a:spAutoFit/>
          </a:bodyPr>
          <a:lstStyle/>
          <a:p>
            <a:pPr algn="ctr"/>
            <a:r>
              <a:rPr lang="en-GB" dirty="0">
                <a:hlinkClick r:id="rId4"/>
              </a:rPr>
              <a:t>https://www.youtube.com/watch?v=0tHv41qoHGQ</a:t>
            </a:r>
            <a:r>
              <a:rPr lang="en-GB" dirty="0"/>
              <a:t> </a:t>
            </a:r>
          </a:p>
        </p:txBody>
      </p:sp>
    </p:spTree>
    <p:extLst>
      <p:ext uri="{BB962C8B-B14F-4D97-AF65-F5344CB8AC3E}">
        <p14:creationId xmlns:p14="http://schemas.microsoft.com/office/powerpoint/2010/main" val="1574072741"/>
      </p:ext>
    </p:extLst>
  </p:cSld>
  <p:clrMapOvr>
    <a:masterClrMapping/>
  </p:clrMapOvr>
  <p:timing>
    <p:tnLst>
      <p:par>
        <p:cTn id="1" dur="indefinite" restart="never" nodeType="tmRoot">
          <p:childTnLst>
            <p:video>
              <p:cMediaNode vol="80000">
                <p:cTn id="2" fill="hold" display="0">
                  <p:stCondLst>
                    <p:cond delay="indefinite"/>
                  </p:stCondLst>
                </p:cTn>
                <p:tgtEl>
                  <p:spTgt spid="9"/>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FED81-BA5F-2C0A-7361-3BFDE281C3AA}"/>
              </a:ext>
            </a:extLst>
          </p:cNvPr>
          <p:cNvSpPr>
            <a:spLocks noGrp="1"/>
          </p:cNvSpPr>
          <p:nvPr>
            <p:ph type="title"/>
          </p:nvPr>
        </p:nvSpPr>
        <p:spPr>
          <a:xfrm>
            <a:off x="609600" y="114299"/>
            <a:ext cx="10972800" cy="1143000"/>
          </a:xfrm>
        </p:spPr>
        <p:txBody>
          <a:bodyPr/>
          <a:lstStyle/>
          <a:p>
            <a:r>
              <a:rPr lang="en-GB" sz="4000" b="1" dirty="0"/>
              <a:t>Ethnic and Cultural Diversity in the UK</a:t>
            </a:r>
          </a:p>
        </p:txBody>
      </p:sp>
      <p:sp>
        <p:nvSpPr>
          <p:cNvPr id="3" name="Content Placeholder 2">
            <a:extLst>
              <a:ext uri="{FF2B5EF4-FFF2-40B4-BE49-F238E27FC236}">
                <a16:creationId xmlns:a16="http://schemas.microsoft.com/office/drawing/2014/main" id="{4E80C129-A0AD-B3B1-5AD2-6B8C55A46E0B}"/>
              </a:ext>
            </a:extLst>
          </p:cNvPr>
          <p:cNvSpPr>
            <a:spLocks noGrp="1"/>
          </p:cNvSpPr>
          <p:nvPr>
            <p:ph sz="half" idx="1"/>
          </p:nvPr>
        </p:nvSpPr>
        <p:spPr>
          <a:xfrm>
            <a:off x="609600" y="1600201"/>
            <a:ext cx="6400800" cy="3989040"/>
          </a:xfrm>
        </p:spPr>
        <p:txBody>
          <a:bodyPr/>
          <a:lstStyle/>
          <a:p>
            <a:r>
              <a:rPr lang="en-GB" altLang="en-US" dirty="0"/>
              <a:t>Today, people continue to move all around the world. </a:t>
            </a:r>
          </a:p>
          <a:p>
            <a:endParaRPr lang="en-GB" altLang="en-US" dirty="0"/>
          </a:p>
          <a:p>
            <a:r>
              <a:rPr lang="en-GB" altLang="en-US" dirty="0"/>
              <a:t>The current population in the UK is over 67 million, including a mix of people from different ethnic and cultural backgrounds. </a:t>
            </a:r>
          </a:p>
          <a:p>
            <a:endParaRPr lang="en-GB" dirty="0"/>
          </a:p>
        </p:txBody>
      </p:sp>
      <p:sp>
        <p:nvSpPr>
          <p:cNvPr id="5" name="Date Placeholder 4">
            <a:extLst>
              <a:ext uri="{FF2B5EF4-FFF2-40B4-BE49-F238E27FC236}">
                <a16:creationId xmlns:a16="http://schemas.microsoft.com/office/drawing/2014/main" id="{0CF53B54-A5A4-FBEF-F633-7C999186AFD8}"/>
              </a:ext>
            </a:extLst>
          </p:cNvPr>
          <p:cNvSpPr>
            <a:spLocks noGrp="1"/>
          </p:cNvSpPr>
          <p:nvPr>
            <p:ph type="dt" sz="half" idx="10"/>
          </p:nvPr>
        </p:nvSpPr>
        <p:spPr/>
        <p:txBody>
          <a:bodyPr/>
          <a:lstStyle/>
          <a:p>
            <a:pPr>
              <a:defRPr/>
            </a:pPr>
            <a:fld id="{4CAEACB9-EE64-489F-8A5C-43DF1112173E}" type="datetime1">
              <a:rPr lang="en-GB" altLang="en-US" smtClean="0"/>
              <a:pPr>
                <a:defRPr/>
              </a:pPr>
              <a:t>13/10/2026</a:t>
            </a:fld>
            <a:endParaRPr lang="en-GB" altLang="en-US" dirty="0"/>
          </a:p>
        </p:txBody>
      </p:sp>
      <p:sp>
        <p:nvSpPr>
          <p:cNvPr id="6" name="Slide Number Placeholder 5">
            <a:extLst>
              <a:ext uri="{FF2B5EF4-FFF2-40B4-BE49-F238E27FC236}">
                <a16:creationId xmlns:a16="http://schemas.microsoft.com/office/drawing/2014/main" id="{13FBD151-1D5C-7740-38F5-7E558E06148F}"/>
              </a:ext>
            </a:extLst>
          </p:cNvPr>
          <p:cNvSpPr>
            <a:spLocks noGrp="1"/>
          </p:cNvSpPr>
          <p:nvPr>
            <p:ph type="sldNum" sz="quarter" idx="11"/>
          </p:nvPr>
        </p:nvSpPr>
        <p:spPr/>
        <p:txBody>
          <a:bodyPr/>
          <a:lstStyle/>
          <a:p>
            <a:pPr>
              <a:defRPr/>
            </a:pPr>
            <a:fld id="{6A33FF7F-8EC4-4268-A5B1-A1868E7A7065}" type="slidenum">
              <a:rPr lang="en-GB" altLang="en-US" smtClean="0"/>
              <a:pPr>
                <a:defRPr/>
              </a:pPr>
              <a:t>15</a:t>
            </a:fld>
            <a:endParaRPr lang="en-GB" altLang="en-US"/>
          </a:p>
        </p:txBody>
      </p:sp>
      <p:pic>
        <p:nvPicPr>
          <p:cNvPr id="3074" name="Picture 2" descr="See the source image">
            <a:extLst>
              <a:ext uri="{FF2B5EF4-FFF2-40B4-BE49-F238E27FC236}">
                <a16:creationId xmlns:a16="http://schemas.microsoft.com/office/drawing/2014/main" id="{7E57EBCD-9E1B-F9C2-57CD-E9D9742ED1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5339" y="1372917"/>
            <a:ext cx="4227061" cy="4216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680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5B81438E-945B-5FB8-CD87-DF6A572D8243}"/>
              </a:ext>
            </a:extLst>
          </p:cNvPr>
          <p:cNvSpPr>
            <a:spLocks noGrp="1"/>
          </p:cNvSpPr>
          <p:nvPr>
            <p:ph type="title"/>
          </p:nvPr>
        </p:nvSpPr>
        <p:spPr/>
        <p:txBody>
          <a:bodyPr/>
          <a:lstStyle/>
          <a:p>
            <a:r>
              <a:rPr lang="en-GB" altLang="en-US" sz="4000" b="1" dirty="0"/>
              <a:t>Our cultural life</a:t>
            </a:r>
          </a:p>
        </p:txBody>
      </p:sp>
      <p:sp>
        <p:nvSpPr>
          <p:cNvPr id="24579" name="Content Placeholder 2">
            <a:extLst>
              <a:ext uri="{FF2B5EF4-FFF2-40B4-BE49-F238E27FC236}">
                <a16:creationId xmlns:a16="http://schemas.microsoft.com/office/drawing/2014/main" id="{6093C055-C196-719F-6D8F-B3513858C52C}"/>
              </a:ext>
            </a:extLst>
          </p:cNvPr>
          <p:cNvSpPr>
            <a:spLocks noGrp="1"/>
          </p:cNvSpPr>
          <p:nvPr>
            <p:ph idx="1"/>
          </p:nvPr>
        </p:nvSpPr>
        <p:spPr>
          <a:xfrm>
            <a:off x="272562" y="975947"/>
            <a:ext cx="8387861" cy="5150218"/>
          </a:xfrm>
        </p:spPr>
        <p:txBody>
          <a:bodyPr/>
          <a:lstStyle/>
          <a:p>
            <a:endParaRPr lang="en-GB" altLang="en-US" sz="2800" dirty="0"/>
          </a:p>
          <a:p>
            <a:r>
              <a:rPr lang="en-GB" altLang="en-US" sz="2800" dirty="0"/>
              <a:t>Ethnic diversity has made our society rich in culture and contributed to our economic, social, and democratic development. </a:t>
            </a:r>
          </a:p>
          <a:p>
            <a:pPr>
              <a:buFont typeface="Arial" panose="020B0604020202020204" pitchFamily="34" charset="0"/>
              <a:buNone/>
            </a:pPr>
            <a:endParaRPr lang="en-GB" altLang="en-US" sz="2800" dirty="0"/>
          </a:p>
          <a:p>
            <a:r>
              <a:rPr lang="en-GB" altLang="en-US" sz="2800" dirty="0"/>
              <a:t>Everything in modern Britain – from music and sports, to food and business – has been influenced by different ethnic communities, </a:t>
            </a:r>
            <a:r>
              <a:rPr lang="en-GB" altLang="en-US" sz="2800" dirty="0" smtClean="0"/>
              <a:t>cultures </a:t>
            </a:r>
            <a:r>
              <a:rPr lang="en-GB" altLang="en-US" sz="2800" dirty="0"/>
              <a:t>and social groups.</a:t>
            </a:r>
          </a:p>
        </p:txBody>
      </p:sp>
      <p:pic>
        <p:nvPicPr>
          <p:cNvPr id="24580" name="Picture 13">
            <a:extLst>
              <a:ext uri="{FF2B5EF4-FFF2-40B4-BE49-F238E27FC236}">
                <a16:creationId xmlns:a16="http://schemas.microsoft.com/office/drawing/2014/main" id="{1A06F393-D921-D3C6-7C28-4F3E488DB9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7881" y="4216400"/>
            <a:ext cx="1385887"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24">
            <a:extLst>
              <a:ext uri="{FF2B5EF4-FFF2-40B4-BE49-F238E27FC236}">
                <a16:creationId xmlns:a16="http://schemas.microsoft.com/office/drawing/2014/main" id="{10FAF13F-2277-A161-B912-4C90CCE2B0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2436" y="2944019"/>
            <a:ext cx="1223962" cy="168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3">
            <a:extLst>
              <a:ext uri="{FF2B5EF4-FFF2-40B4-BE49-F238E27FC236}">
                <a16:creationId xmlns:a16="http://schemas.microsoft.com/office/drawing/2014/main" id="{EB91D936-A855-B227-0547-6D0899C26E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3935" y="1568847"/>
            <a:ext cx="1833563"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05C191D8-E0D2-5B9D-534D-F575FAC338A2}"/>
              </a:ext>
            </a:extLst>
          </p:cNvPr>
          <p:cNvSpPr>
            <a:spLocks noGrp="1"/>
          </p:cNvSpPr>
          <p:nvPr>
            <p:ph type="title" idx="4294967295"/>
          </p:nvPr>
        </p:nvSpPr>
        <p:spPr/>
        <p:txBody>
          <a:bodyPr/>
          <a:lstStyle/>
          <a:p>
            <a:r>
              <a:rPr lang="en-GB" altLang="en-US" sz="4000" b="1" dirty="0"/>
              <a:t>Respect our differences</a:t>
            </a:r>
          </a:p>
        </p:txBody>
      </p:sp>
      <p:sp>
        <p:nvSpPr>
          <p:cNvPr id="38915" name="Content Placeholder 2">
            <a:extLst>
              <a:ext uri="{FF2B5EF4-FFF2-40B4-BE49-F238E27FC236}">
                <a16:creationId xmlns:a16="http://schemas.microsoft.com/office/drawing/2014/main" id="{34895E74-BF28-A700-D2A1-FC0EB79F49F7}"/>
              </a:ext>
            </a:extLst>
          </p:cNvPr>
          <p:cNvSpPr>
            <a:spLocks noGrp="1"/>
          </p:cNvSpPr>
          <p:nvPr>
            <p:ph idx="4294967295"/>
          </p:nvPr>
        </p:nvSpPr>
        <p:spPr>
          <a:xfrm>
            <a:off x="406400" y="1502629"/>
            <a:ext cx="11176000" cy="3988060"/>
          </a:xfrm>
        </p:spPr>
        <p:txBody>
          <a:bodyPr/>
          <a:lstStyle/>
          <a:p>
            <a:r>
              <a:rPr lang="en-GB" altLang="en-US" sz="2800" dirty="0"/>
              <a:t>It is important to celebrate and respect that we are all different.</a:t>
            </a:r>
          </a:p>
          <a:p>
            <a:r>
              <a:rPr lang="en-GB" altLang="en-US" sz="2800" dirty="0"/>
              <a:t>Remember, we are all different in our own way (each one of us), and we all add something special to the diversity of our societies.</a:t>
            </a:r>
          </a:p>
          <a:p>
            <a:r>
              <a:rPr lang="en-GB" altLang="en-US" sz="2800" dirty="0"/>
              <a:t>Finding out about different cultures, and discovering the different ways that people live and think, is fascinating and helps everyone to live in harmony and understand each other better.</a:t>
            </a:r>
          </a:p>
          <a:p>
            <a:r>
              <a:rPr lang="en-GB" altLang="en-US" sz="2800" dirty="0"/>
              <a:t>Therefore, we should respect our differences.</a:t>
            </a:r>
          </a:p>
          <a:p>
            <a:endParaRPr lang="en-GB" altLang="en-US" sz="2800" dirty="0"/>
          </a:p>
          <a:p>
            <a:endParaRPr lang="en-GB" altLang="en-US" sz="2800" dirty="0"/>
          </a:p>
          <a:p>
            <a:pPr>
              <a:buFont typeface="Arial" panose="020B0604020202020204" pitchFamily="34" charset="0"/>
              <a:buNone/>
            </a:pPr>
            <a:endParaRPr lang="en-GB" altLang="en-US" sz="2800" dirty="0"/>
          </a:p>
        </p:txBody>
      </p:sp>
      <p:pic>
        <p:nvPicPr>
          <p:cNvPr id="2" name="Picture 1">
            <a:extLst>
              <a:ext uri="{FF2B5EF4-FFF2-40B4-BE49-F238E27FC236}">
                <a16:creationId xmlns:a16="http://schemas.microsoft.com/office/drawing/2014/main" id="{AD391647-093F-6A69-A920-3F16A4BA6DF3}"/>
              </a:ext>
            </a:extLst>
          </p:cNvPr>
          <p:cNvPicPr>
            <a:picLocks noChangeAspect="1"/>
          </p:cNvPicPr>
          <p:nvPr/>
        </p:nvPicPr>
        <p:blipFill>
          <a:blip r:embed="rId2"/>
          <a:stretch>
            <a:fillRect/>
          </a:stretch>
        </p:blipFill>
        <p:spPr>
          <a:xfrm>
            <a:off x="9317123" y="5100506"/>
            <a:ext cx="2874877" cy="175749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50B52-373C-05AF-105B-D83DC5D89884}"/>
              </a:ext>
            </a:extLst>
          </p:cNvPr>
          <p:cNvSpPr>
            <a:spLocks noGrp="1"/>
          </p:cNvSpPr>
          <p:nvPr>
            <p:ph type="title"/>
          </p:nvPr>
        </p:nvSpPr>
        <p:spPr>
          <a:xfrm>
            <a:off x="609600" y="274638"/>
            <a:ext cx="10972800" cy="1143000"/>
          </a:xfrm>
        </p:spPr>
        <p:txBody>
          <a:bodyPr/>
          <a:lstStyle/>
          <a:p>
            <a:r>
              <a:rPr lang="en-GB" sz="4000" b="1" dirty="0"/>
              <a:t>Health and social care services in a diverse society</a:t>
            </a:r>
          </a:p>
        </p:txBody>
      </p:sp>
      <p:sp>
        <p:nvSpPr>
          <p:cNvPr id="4" name="Date Placeholder 3">
            <a:extLst>
              <a:ext uri="{FF2B5EF4-FFF2-40B4-BE49-F238E27FC236}">
                <a16:creationId xmlns:a16="http://schemas.microsoft.com/office/drawing/2014/main" id="{1EEBDEC1-AA62-D23C-C055-9458454A1D14}"/>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0CE5960D-90C9-71CA-755B-CE05920CC398}"/>
              </a:ext>
            </a:extLst>
          </p:cNvPr>
          <p:cNvSpPr>
            <a:spLocks noGrp="1"/>
          </p:cNvSpPr>
          <p:nvPr>
            <p:ph type="sldNum" sz="quarter" idx="12"/>
          </p:nvPr>
        </p:nvSpPr>
        <p:spPr/>
        <p:txBody>
          <a:bodyPr/>
          <a:lstStyle/>
          <a:p>
            <a:pPr>
              <a:defRPr/>
            </a:pPr>
            <a:fld id="{8B34AADE-47AB-4FD6-A959-68A9E6432E18}" type="slidenum">
              <a:rPr lang="en-GB" altLang="en-US" smtClean="0"/>
              <a:pPr>
                <a:defRPr/>
              </a:pPr>
              <a:t>18</a:t>
            </a:fld>
            <a:endParaRPr lang="en-GB" altLang="en-US"/>
          </a:p>
        </p:txBody>
      </p:sp>
      <p:sp>
        <p:nvSpPr>
          <p:cNvPr id="7" name="Content Placeholder 6">
            <a:extLst>
              <a:ext uri="{FF2B5EF4-FFF2-40B4-BE49-F238E27FC236}">
                <a16:creationId xmlns:a16="http://schemas.microsoft.com/office/drawing/2014/main" id="{913D80C9-1784-900D-1A38-7256C03D87D1}"/>
              </a:ext>
            </a:extLst>
          </p:cNvPr>
          <p:cNvSpPr>
            <a:spLocks noGrp="1"/>
          </p:cNvSpPr>
          <p:nvPr>
            <p:ph idx="1"/>
          </p:nvPr>
        </p:nvSpPr>
        <p:spPr/>
        <p:txBody>
          <a:bodyPr/>
          <a:lstStyle/>
          <a:p>
            <a:r>
              <a:rPr lang="en-GB" sz="3000" dirty="0"/>
              <a:t>Equality and diversity are essential components of health and social care. </a:t>
            </a:r>
          </a:p>
          <a:p>
            <a:r>
              <a:rPr lang="en-GB" sz="3000" dirty="0"/>
              <a:t>Good equality and diversity practices make sure that the services provided to people are fair and accessible to everyone. </a:t>
            </a:r>
          </a:p>
          <a:p>
            <a:r>
              <a:rPr lang="en-GB" sz="3000" dirty="0"/>
              <a:t>They ensure that people are treated as equals, that people get the dignity and respect they deserve and that their differences are celebrated.</a:t>
            </a:r>
          </a:p>
        </p:txBody>
      </p:sp>
    </p:spTree>
    <p:extLst>
      <p:ext uri="{BB962C8B-B14F-4D97-AF65-F5344CB8AC3E}">
        <p14:creationId xmlns:p14="http://schemas.microsoft.com/office/powerpoint/2010/main" val="3006466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4D0C-6606-3820-9142-23B4FE25463B}"/>
              </a:ext>
            </a:extLst>
          </p:cNvPr>
          <p:cNvSpPr>
            <a:spLocks noGrp="1"/>
          </p:cNvSpPr>
          <p:nvPr>
            <p:ph type="title"/>
          </p:nvPr>
        </p:nvSpPr>
        <p:spPr>
          <a:xfrm>
            <a:off x="609600" y="61547"/>
            <a:ext cx="10972800" cy="747346"/>
          </a:xfrm>
        </p:spPr>
        <p:txBody>
          <a:bodyPr/>
          <a:lstStyle/>
          <a:p>
            <a:r>
              <a:rPr lang="en-GB" sz="4000" b="1" dirty="0"/>
              <a:t>Group Activity</a:t>
            </a:r>
            <a:r>
              <a:rPr lang="en-GB" b="1" dirty="0"/>
              <a:t> </a:t>
            </a:r>
          </a:p>
        </p:txBody>
      </p:sp>
      <p:sp>
        <p:nvSpPr>
          <p:cNvPr id="3" name="Content Placeholder 2">
            <a:extLst>
              <a:ext uri="{FF2B5EF4-FFF2-40B4-BE49-F238E27FC236}">
                <a16:creationId xmlns:a16="http://schemas.microsoft.com/office/drawing/2014/main" id="{C7BC2C08-3FB8-6C3C-E7D3-BF3AF626037F}"/>
              </a:ext>
            </a:extLst>
          </p:cNvPr>
          <p:cNvSpPr>
            <a:spLocks noGrp="1"/>
          </p:cNvSpPr>
          <p:nvPr>
            <p:ph idx="1"/>
          </p:nvPr>
        </p:nvSpPr>
        <p:spPr>
          <a:xfrm>
            <a:off x="609600" y="977640"/>
            <a:ext cx="10972800" cy="4312687"/>
          </a:xfrm>
        </p:spPr>
        <p:txBody>
          <a:bodyPr/>
          <a:lstStyle/>
          <a:p>
            <a:pPr marL="0" indent="0">
              <a:buNone/>
            </a:pPr>
            <a:r>
              <a:rPr lang="en-GB" sz="2800" dirty="0"/>
              <a:t>In small groups or pairs:</a:t>
            </a:r>
          </a:p>
          <a:p>
            <a:pPr marL="0" indent="0">
              <a:buNone/>
            </a:pPr>
            <a:endParaRPr lang="en-GB" sz="2800" dirty="0"/>
          </a:p>
          <a:p>
            <a:r>
              <a:rPr lang="en-GB" sz="2800" dirty="0"/>
              <a:t>Search for the term </a:t>
            </a:r>
            <a:r>
              <a:rPr lang="en-GB" sz="2800" b="1" dirty="0"/>
              <a:t>“health inequalities” </a:t>
            </a:r>
            <a:r>
              <a:rPr lang="en-GB" sz="2800" dirty="0"/>
              <a:t>using your devices. </a:t>
            </a:r>
          </a:p>
          <a:p>
            <a:endParaRPr lang="en-GB" sz="2800" dirty="0"/>
          </a:p>
          <a:p>
            <a:r>
              <a:rPr lang="en-GB" sz="2800" dirty="0"/>
              <a:t>Each group should name </a:t>
            </a:r>
            <a:r>
              <a:rPr lang="en-GB" sz="2800" b="1" u="sng" dirty="0"/>
              <a:t>three causes of health inequalities</a:t>
            </a:r>
            <a:r>
              <a:rPr lang="en-GB" sz="2800" dirty="0"/>
              <a:t>.</a:t>
            </a:r>
          </a:p>
          <a:p>
            <a:endParaRPr lang="en-GB" sz="2800" dirty="0"/>
          </a:p>
          <a:p>
            <a:r>
              <a:rPr lang="en-GB" sz="2800" dirty="0"/>
              <a:t>You have 10 minutes to discuss within your group.</a:t>
            </a:r>
          </a:p>
          <a:p>
            <a:endParaRPr lang="en-GB" sz="2800" dirty="0"/>
          </a:p>
          <a:p>
            <a:r>
              <a:rPr lang="en-GB" sz="2800" dirty="0"/>
              <a:t>Share your findings with the class. </a:t>
            </a:r>
          </a:p>
          <a:p>
            <a:endParaRPr lang="en-GB" sz="2800" dirty="0"/>
          </a:p>
        </p:txBody>
      </p:sp>
      <p:sp>
        <p:nvSpPr>
          <p:cNvPr id="4" name="Date Placeholder 3">
            <a:extLst>
              <a:ext uri="{FF2B5EF4-FFF2-40B4-BE49-F238E27FC236}">
                <a16:creationId xmlns:a16="http://schemas.microsoft.com/office/drawing/2014/main" id="{DD2D6130-F6EE-FCB8-0CA3-C144434DE204}"/>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E5DC903-9EA7-B829-7FC5-CBDA1D86B0D3}"/>
              </a:ext>
            </a:extLst>
          </p:cNvPr>
          <p:cNvSpPr>
            <a:spLocks noGrp="1"/>
          </p:cNvSpPr>
          <p:nvPr>
            <p:ph type="sldNum" sz="quarter" idx="12"/>
          </p:nvPr>
        </p:nvSpPr>
        <p:spPr/>
        <p:txBody>
          <a:bodyPr/>
          <a:lstStyle/>
          <a:p>
            <a:pPr>
              <a:defRPr/>
            </a:pPr>
            <a:fld id="{8B34AADE-47AB-4FD6-A959-68A9E6432E18}" type="slidenum">
              <a:rPr lang="en-GB" altLang="en-US" smtClean="0"/>
              <a:pPr>
                <a:defRPr/>
              </a:pPr>
              <a:t>19</a:t>
            </a:fld>
            <a:endParaRPr lang="en-GB" altLang="en-US"/>
          </a:p>
        </p:txBody>
      </p:sp>
    </p:spTree>
    <p:extLst>
      <p:ext uri="{BB962C8B-B14F-4D97-AF65-F5344CB8AC3E}">
        <p14:creationId xmlns:p14="http://schemas.microsoft.com/office/powerpoint/2010/main" val="3037685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F137-C4BC-F90D-B013-B060CD526FA5}"/>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62D6327D-F6A1-A61D-F730-869B712783B9}"/>
              </a:ext>
            </a:extLst>
          </p:cNvPr>
          <p:cNvPicPr>
            <a:picLocks noGrp="1" noChangeAspect="1"/>
          </p:cNvPicPr>
          <p:nvPr>
            <p:ph idx="1"/>
          </p:nvPr>
        </p:nvPicPr>
        <p:blipFill rotWithShape="1">
          <a:blip r:embed="rId3"/>
          <a:srcRect l="19686" t="52356" r="66102" b="10606"/>
          <a:stretch/>
        </p:blipFill>
        <p:spPr>
          <a:xfrm>
            <a:off x="2080592" y="133707"/>
            <a:ext cx="6706222" cy="4915371"/>
          </a:xfrm>
        </p:spPr>
      </p:pic>
      <p:sp>
        <p:nvSpPr>
          <p:cNvPr id="4" name="Date Placeholder 3">
            <a:extLst>
              <a:ext uri="{FF2B5EF4-FFF2-40B4-BE49-F238E27FC236}">
                <a16:creationId xmlns:a16="http://schemas.microsoft.com/office/drawing/2014/main" id="{7E744EFC-6815-AD0D-52BF-09D83EEC4918}"/>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A132B4E5-0D35-B294-B939-13D60D85E23F}"/>
              </a:ext>
            </a:extLst>
          </p:cNvPr>
          <p:cNvSpPr>
            <a:spLocks noGrp="1"/>
          </p:cNvSpPr>
          <p:nvPr>
            <p:ph type="sldNum" sz="quarter" idx="12"/>
          </p:nvPr>
        </p:nvSpPr>
        <p:spPr/>
        <p:txBody>
          <a:bodyPr/>
          <a:lstStyle/>
          <a:p>
            <a:pPr>
              <a:defRPr/>
            </a:pPr>
            <a:fld id="{8B34AADE-47AB-4FD6-A959-68A9E6432E18}" type="slidenum">
              <a:rPr lang="en-GB" altLang="en-US" smtClean="0"/>
              <a:pPr>
                <a:defRPr/>
              </a:pPr>
              <a:t>20</a:t>
            </a:fld>
            <a:endParaRPr lang="en-GB" altLang="en-US"/>
          </a:p>
        </p:txBody>
      </p:sp>
      <p:sp>
        <p:nvSpPr>
          <p:cNvPr id="9" name="TextBox 8">
            <a:extLst>
              <a:ext uri="{FF2B5EF4-FFF2-40B4-BE49-F238E27FC236}">
                <a16:creationId xmlns:a16="http://schemas.microsoft.com/office/drawing/2014/main" id="{BCA75929-3077-FD28-43C2-A9402DE6EF30}"/>
              </a:ext>
            </a:extLst>
          </p:cNvPr>
          <p:cNvSpPr txBox="1"/>
          <p:nvPr/>
        </p:nvSpPr>
        <p:spPr>
          <a:xfrm>
            <a:off x="3047999" y="5049078"/>
            <a:ext cx="7354957" cy="369332"/>
          </a:xfrm>
          <a:prstGeom prst="rect">
            <a:avLst/>
          </a:prstGeom>
          <a:noFill/>
        </p:spPr>
        <p:txBody>
          <a:bodyPr wrap="square">
            <a:spAutoFit/>
          </a:bodyPr>
          <a:lstStyle/>
          <a:p>
            <a:r>
              <a:rPr lang="en-GB" dirty="0">
                <a:hlinkClick r:id="rId4"/>
              </a:rPr>
              <a:t>Equity vs. Equality: What’s the Difference? | Online Public Health</a:t>
            </a:r>
            <a:endParaRPr lang="en-GB" dirty="0"/>
          </a:p>
        </p:txBody>
      </p:sp>
    </p:spTree>
    <p:extLst>
      <p:ext uri="{BB962C8B-B14F-4D97-AF65-F5344CB8AC3E}">
        <p14:creationId xmlns:p14="http://schemas.microsoft.com/office/powerpoint/2010/main" val="744335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2C2D8-C611-BCBA-DA1A-1917E06C1B3D}"/>
              </a:ext>
            </a:extLst>
          </p:cNvPr>
          <p:cNvSpPr>
            <a:spLocks noGrp="1"/>
          </p:cNvSpPr>
          <p:nvPr>
            <p:ph type="title"/>
          </p:nvPr>
        </p:nvSpPr>
        <p:spPr/>
        <p:txBody>
          <a:bodyPr/>
          <a:lstStyle/>
          <a:p>
            <a:r>
              <a:rPr lang="en-GB" b="1" dirty="0"/>
              <a:t>Health inequalities</a:t>
            </a:r>
          </a:p>
        </p:txBody>
      </p:sp>
      <p:sp>
        <p:nvSpPr>
          <p:cNvPr id="3" name="Content Placeholder 2">
            <a:extLst>
              <a:ext uri="{FF2B5EF4-FFF2-40B4-BE49-F238E27FC236}">
                <a16:creationId xmlns:a16="http://schemas.microsoft.com/office/drawing/2014/main" id="{F9FA3B5B-C693-EAC2-9C4B-51197A3C0ADC}"/>
              </a:ext>
            </a:extLst>
          </p:cNvPr>
          <p:cNvSpPr>
            <a:spLocks noGrp="1"/>
          </p:cNvSpPr>
          <p:nvPr>
            <p:ph idx="1"/>
          </p:nvPr>
        </p:nvSpPr>
        <p:spPr/>
        <p:txBody>
          <a:bodyPr/>
          <a:lstStyle/>
          <a:p>
            <a:r>
              <a:rPr lang="en-GB" sz="2800" dirty="0"/>
              <a:t>Health inequalities are differences in health across the population, and between different groups in society, that are systematic, unfair and avoidable.</a:t>
            </a:r>
          </a:p>
          <a:p>
            <a:endParaRPr lang="en-GB" sz="2800" dirty="0"/>
          </a:p>
          <a:p>
            <a:r>
              <a:rPr lang="en-GB" sz="2800" dirty="0"/>
              <a:t>They are caused by the conditions in which we are born, live, work and grow. These conditions influence our opportunities for good mental and physical health.</a:t>
            </a:r>
          </a:p>
        </p:txBody>
      </p:sp>
      <p:sp>
        <p:nvSpPr>
          <p:cNvPr id="4" name="Date Placeholder 3">
            <a:extLst>
              <a:ext uri="{FF2B5EF4-FFF2-40B4-BE49-F238E27FC236}">
                <a16:creationId xmlns:a16="http://schemas.microsoft.com/office/drawing/2014/main" id="{33C380C6-FE98-3518-C278-1A8A13C0720C}"/>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C62D5AB1-EBA7-D070-37DE-4313AB2D7D43}"/>
              </a:ext>
            </a:extLst>
          </p:cNvPr>
          <p:cNvSpPr>
            <a:spLocks noGrp="1"/>
          </p:cNvSpPr>
          <p:nvPr>
            <p:ph type="sldNum" sz="quarter" idx="12"/>
          </p:nvPr>
        </p:nvSpPr>
        <p:spPr/>
        <p:txBody>
          <a:bodyPr/>
          <a:lstStyle/>
          <a:p>
            <a:pPr>
              <a:defRPr/>
            </a:pPr>
            <a:fld id="{8B34AADE-47AB-4FD6-A959-68A9E6432E18}" type="slidenum">
              <a:rPr lang="en-GB" altLang="en-US" smtClean="0"/>
              <a:pPr>
                <a:defRPr/>
              </a:pPr>
              <a:t>21</a:t>
            </a:fld>
            <a:endParaRPr lang="en-GB" altLang="en-US"/>
          </a:p>
        </p:txBody>
      </p:sp>
      <p:sp>
        <p:nvSpPr>
          <p:cNvPr id="7" name="TextBox 6">
            <a:extLst>
              <a:ext uri="{FF2B5EF4-FFF2-40B4-BE49-F238E27FC236}">
                <a16:creationId xmlns:a16="http://schemas.microsoft.com/office/drawing/2014/main" id="{9B49AD7A-E741-1A5B-533B-06F701626821}"/>
              </a:ext>
            </a:extLst>
          </p:cNvPr>
          <p:cNvSpPr txBox="1"/>
          <p:nvPr/>
        </p:nvSpPr>
        <p:spPr>
          <a:xfrm>
            <a:off x="2248307" y="5330464"/>
            <a:ext cx="8847259" cy="369332"/>
          </a:xfrm>
          <a:prstGeom prst="rect">
            <a:avLst/>
          </a:prstGeom>
          <a:noFill/>
        </p:spPr>
        <p:txBody>
          <a:bodyPr wrap="square">
            <a:spAutoFit/>
          </a:bodyPr>
          <a:lstStyle/>
          <a:p>
            <a:r>
              <a:rPr lang="en-GB" dirty="0">
                <a:hlinkClick r:id="rId3"/>
              </a:rPr>
              <a:t>https://www.nice.org.uk/about/what-we-do/nice-and-health-inequalities</a:t>
            </a:r>
            <a:r>
              <a:rPr lang="en-GB" dirty="0"/>
              <a:t> </a:t>
            </a:r>
          </a:p>
        </p:txBody>
      </p:sp>
    </p:spTree>
    <p:extLst>
      <p:ext uri="{BB962C8B-B14F-4D97-AF65-F5344CB8AC3E}">
        <p14:creationId xmlns:p14="http://schemas.microsoft.com/office/powerpoint/2010/main" val="1075188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B83CEAD1-92F8-3BA3-5D44-569B1876284A}"/>
              </a:ext>
            </a:extLst>
          </p:cNvPr>
          <p:cNvSpPr>
            <a:spLocks noGrp="1"/>
          </p:cNvSpPr>
          <p:nvPr>
            <p:ph type="body" idx="1"/>
          </p:nvPr>
        </p:nvSpPr>
        <p:spPr>
          <a:xfrm>
            <a:off x="1934817" y="316914"/>
            <a:ext cx="4253948" cy="639762"/>
          </a:xfrm>
        </p:spPr>
        <p:txBody>
          <a:bodyPr/>
          <a:lstStyle/>
          <a:p>
            <a:r>
              <a:rPr lang="en-GB" dirty="0"/>
              <a:t>Examples of Equality</a:t>
            </a:r>
          </a:p>
        </p:txBody>
      </p:sp>
      <p:sp>
        <p:nvSpPr>
          <p:cNvPr id="7" name="Content Placeholder 6">
            <a:extLst>
              <a:ext uri="{FF2B5EF4-FFF2-40B4-BE49-F238E27FC236}">
                <a16:creationId xmlns:a16="http://schemas.microsoft.com/office/drawing/2014/main" id="{9B890631-2119-5EE3-7581-D2BBAA7AF678}"/>
              </a:ext>
            </a:extLst>
          </p:cNvPr>
          <p:cNvSpPr>
            <a:spLocks noGrp="1"/>
          </p:cNvSpPr>
          <p:nvPr>
            <p:ph sz="half" idx="2"/>
          </p:nvPr>
        </p:nvSpPr>
        <p:spPr>
          <a:xfrm>
            <a:off x="709082" y="1207467"/>
            <a:ext cx="5386917" cy="4175238"/>
          </a:xfrm>
        </p:spPr>
        <p:txBody>
          <a:bodyPr/>
          <a:lstStyle/>
          <a:p>
            <a:pPr algn="l"/>
            <a:r>
              <a:rPr lang="en-GB" sz="2000" b="0" i="0" dirty="0">
                <a:effectLst/>
              </a:rPr>
              <a:t>A city cuts the budget for 25 community centres by reducing the operational hours for all centres by the same amount at the same times.</a:t>
            </a:r>
          </a:p>
          <a:p>
            <a:pPr algn="l"/>
            <a:r>
              <a:rPr lang="en-GB" sz="2000" b="0" i="0" dirty="0">
                <a:effectLst/>
              </a:rPr>
              <a:t>A community meeting, where all members of the community are invited, about a local environmental health concern is held in English though English is not the primary language for 25% of the residents.</a:t>
            </a:r>
          </a:p>
          <a:p>
            <a:pPr algn="l"/>
            <a:r>
              <a:rPr lang="en-GB" sz="2000" b="0" i="0" dirty="0">
                <a:effectLst/>
              </a:rPr>
              <a:t>Schools in a community have computer labs with the same number of computers and hours of operation during school hours.</a:t>
            </a:r>
          </a:p>
          <a:p>
            <a:pPr marL="0" indent="0">
              <a:buNone/>
            </a:pPr>
            <a:endParaRPr lang="en-GB" sz="2000" dirty="0"/>
          </a:p>
        </p:txBody>
      </p:sp>
      <p:sp>
        <p:nvSpPr>
          <p:cNvPr id="11" name="Text Placeholder 10">
            <a:extLst>
              <a:ext uri="{FF2B5EF4-FFF2-40B4-BE49-F238E27FC236}">
                <a16:creationId xmlns:a16="http://schemas.microsoft.com/office/drawing/2014/main" id="{B202322F-4847-A0F5-5C07-819042C304C2}"/>
              </a:ext>
            </a:extLst>
          </p:cNvPr>
          <p:cNvSpPr>
            <a:spLocks noGrp="1"/>
          </p:cNvSpPr>
          <p:nvPr>
            <p:ph type="body" sz="quarter" idx="3"/>
          </p:nvPr>
        </p:nvSpPr>
        <p:spPr>
          <a:xfrm>
            <a:off x="7805530" y="316914"/>
            <a:ext cx="4015410" cy="639762"/>
          </a:xfrm>
        </p:spPr>
        <p:txBody>
          <a:bodyPr/>
          <a:lstStyle/>
          <a:p>
            <a:r>
              <a:rPr lang="en-GB" dirty="0"/>
              <a:t>Examples of Equity</a:t>
            </a:r>
          </a:p>
        </p:txBody>
      </p:sp>
      <p:sp>
        <p:nvSpPr>
          <p:cNvPr id="8" name="Content Placeholder 7">
            <a:extLst>
              <a:ext uri="{FF2B5EF4-FFF2-40B4-BE49-F238E27FC236}">
                <a16:creationId xmlns:a16="http://schemas.microsoft.com/office/drawing/2014/main" id="{C53DA06B-8E9F-5A5D-7E68-1903CDF1A74D}"/>
              </a:ext>
            </a:extLst>
          </p:cNvPr>
          <p:cNvSpPr>
            <a:spLocks noGrp="1"/>
          </p:cNvSpPr>
          <p:nvPr>
            <p:ph sz="quarter" idx="4"/>
          </p:nvPr>
        </p:nvSpPr>
        <p:spPr>
          <a:xfrm>
            <a:off x="6431907" y="1207466"/>
            <a:ext cx="5389033" cy="4345195"/>
          </a:xfrm>
        </p:spPr>
        <p:txBody>
          <a:bodyPr/>
          <a:lstStyle/>
          <a:p>
            <a:pPr algn="l"/>
            <a:r>
              <a:rPr lang="en-GB" sz="2000" b="0" i="0" dirty="0">
                <a:effectLst/>
              </a:rPr>
              <a:t>The city determines which times and how many hours communities actually need to use their community centres and reduces hours for centres that aren’t used as frequently.</a:t>
            </a:r>
          </a:p>
          <a:p>
            <a:pPr algn="l"/>
            <a:r>
              <a:rPr lang="en-GB" sz="2000" b="0" i="0" dirty="0">
                <a:effectLst/>
              </a:rPr>
              <a:t>The community leaders hire translators to attend the meeting or offer an additional meeting held in another language.</a:t>
            </a:r>
          </a:p>
          <a:p>
            <a:pPr algn="l"/>
            <a:r>
              <a:rPr lang="en-GB" sz="2000" b="0" i="0" dirty="0">
                <a:effectLst/>
              </a:rPr>
              <a:t>Computer labs in lower income neighbourhoods have more computers and printers, as well as longer hours of operation, as some students don’t have access to computers or internet at home.</a:t>
            </a:r>
          </a:p>
          <a:p>
            <a:pPr marL="0" indent="0">
              <a:buNone/>
            </a:pPr>
            <a:endParaRPr lang="en-GB" sz="2000" dirty="0"/>
          </a:p>
        </p:txBody>
      </p:sp>
      <p:sp>
        <p:nvSpPr>
          <p:cNvPr id="4" name="Date Placeholder 3">
            <a:extLst>
              <a:ext uri="{FF2B5EF4-FFF2-40B4-BE49-F238E27FC236}">
                <a16:creationId xmlns:a16="http://schemas.microsoft.com/office/drawing/2014/main" id="{4A923E2E-13DB-47F1-7F84-6A2A0751C735}"/>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4DF799B2-D7C0-BD99-9B97-444536B78439}"/>
              </a:ext>
            </a:extLst>
          </p:cNvPr>
          <p:cNvSpPr>
            <a:spLocks noGrp="1"/>
          </p:cNvSpPr>
          <p:nvPr>
            <p:ph type="sldNum" sz="quarter" idx="11"/>
          </p:nvPr>
        </p:nvSpPr>
        <p:spPr/>
        <p:txBody>
          <a:bodyPr/>
          <a:lstStyle/>
          <a:p>
            <a:pPr>
              <a:defRPr/>
            </a:pPr>
            <a:fld id="{8B34AADE-47AB-4FD6-A959-68A9E6432E18}" type="slidenum">
              <a:rPr lang="en-GB" altLang="en-US" smtClean="0"/>
              <a:pPr>
                <a:defRPr/>
              </a:pPr>
              <a:t>22</a:t>
            </a:fld>
            <a:endParaRPr lang="en-GB" altLang="en-US"/>
          </a:p>
        </p:txBody>
      </p:sp>
    </p:spTree>
    <p:extLst>
      <p:ext uri="{BB962C8B-B14F-4D97-AF65-F5344CB8AC3E}">
        <p14:creationId xmlns:p14="http://schemas.microsoft.com/office/powerpoint/2010/main" val="2960095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5A8B9FF-B698-EA5C-04F1-AB48BE68C6EC}"/>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F40AAD76-2644-2FEC-0F06-7DE547A58271}"/>
              </a:ext>
            </a:extLst>
          </p:cNvPr>
          <p:cNvSpPr>
            <a:spLocks noGrp="1"/>
          </p:cNvSpPr>
          <p:nvPr>
            <p:ph type="sldNum" sz="quarter" idx="12"/>
          </p:nvPr>
        </p:nvSpPr>
        <p:spPr/>
        <p:txBody>
          <a:bodyPr/>
          <a:lstStyle/>
          <a:p>
            <a:pPr>
              <a:defRPr/>
            </a:pPr>
            <a:fld id="{8B34AADE-47AB-4FD6-A959-68A9E6432E18}" type="slidenum">
              <a:rPr lang="en-GB" altLang="en-US" smtClean="0"/>
              <a:pPr>
                <a:defRPr/>
              </a:pPr>
              <a:t>23</a:t>
            </a:fld>
            <a:endParaRPr lang="en-GB" altLang="en-US"/>
          </a:p>
        </p:txBody>
      </p:sp>
      <p:pic>
        <p:nvPicPr>
          <p:cNvPr id="10" name="Picture 9">
            <a:extLst>
              <a:ext uri="{FF2B5EF4-FFF2-40B4-BE49-F238E27FC236}">
                <a16:creationId xmlns:a16="http://schemas.microsoft.com/office/drawing/2014/main" id="{C71C731A-09D5-EB09-0394-1B93D69F56D2}"/>
              </a:ext>
            </a:extLst>
          </p:cNvPr>
          <p:cNvPicPr>
            <a:picLocks noChangeAspect="1"/>
          </p:cNvPicPr>
          <p:nvPr/>
        </p:nvPicPr>
        <p:blipFill>
          <a:blip r:embed="rId2"/>
          <a:stretch>
            <a:fillRect/>
          </a:stretch>
        </p:blipFill>
        <p:spPr>
          <a:xfrm>
            <a:off x="6762161" y="12784"/>
            <a:ext cx="5429839" cy="6832432"/>
          </a:xfrm>
          <a:prstGeom prst="rect">
            <a:avLst/>
          </a:prstGeom>
        </p:spPr>
      </p:pic>
      <p:sp>
        <p:nvSpPr>
          <p:cNvPr id="11" name="Title 1">
            <a:extLst>
              <a:ext uri="{FF2B5EF4-FFF2-40B4-BE49-F238E27FC236}">
                <a16:creationId xmlns:a16="http://schemas.microsoft.com/office/drawing/2014/main" id="{17432A8D-61D4-B65D-A0F4-CC3DB511A81B}"/>
              </a:ext>
            </a:extLst>
          </p:cNvPr>
          <p:cNvSpPr>
            <a:spLocks noGrp="1"/>
          </p:cNvSpPr>
          <p:nvPr>
            <p:ph type="title"/>
          </p:nvPr>
        </p:nvSpPr>
        <p:spPr>
          <a:xfrm>
            <a:off x="334433" y="114299"/>
            <a:ext cx="5629573" cy="2831151"/>
          </a:xfrm>
        </p:spPr>
        <p:txBody>
          <a:bodyPr/>
          <a:lstStyle/>
          <a:p>
            <a:pPr algn="l"/>
            <a:r>
              <a:rPr lang="en-GB" sz="4000" b="1" dirty="0"/>
              <a:t>Which groups experience health inequalities?</a:t>
            </a:r>
          </a:p>
        </p:txBody>
      </p:sp>
      <p:sp>
        <p:nvSpPr>
          <p:cNvPr id="13" name="TextBox 12">
            <a:extLst>
              <a:ext uri="{FF2B5EF4-FFF2-40B4-BE49-F238E27FC236}">
                <a16:creationId xmlns:a16="http://schemas.microsoft.com/office/drawing/2014/main" id="{5002C24E-5670-9660-8DF0-C3B6C3C137E6}"/>
              </a:ext>
            </a:extLst>
          </p:cNvPr>
          <p:cNvSpPr txBox="1"/>
          <p:nvPr/>
        </p:nvSpPr>
        <p:spPr>
          <a:xfrm>
            <a:off x="156526" y="4730234"/>
            <a:ext cx="6097464" cy="954107"/>
          </a:xfrm>
          <a:prstGeom prst="rect">
            <a:avLst/>
          </a:prstGeom>
          <a:noFill/>
        </p:spPr>
        <p:txBody>
          <a:bodyPr wrap="square">
            <a:spAutoFit/>
          </a:bodyPr>
          <a:lstStyle/>
          <a:p>
            <a:r>
              <a:rPr lang="en-GB" sz="1400" dirty="0"/>
              <a:t>Sources: </a:t>
            </a:r>
          </a:p>
          <a:p>
            <a:pPr marL="285750" indent="-285750">
              <a:buFont typeface="Arial" panose="020B0604020202020204" pitchFamily="34" charset="0"/>
              <a:buChar char="•"/>
            </a:pPr>
            <a:r>
              <a:rPr lang="en-GB" sz="1400" dirty="0">
                <a:hlinkClick r:id="rId3"/>
              </a:rPr>
              <a:t>NICE and health inequalities | What we do | About | NICE</a:t>
            </a:r>
            <a:endParaRPr lang="en-GB" sz="1400" dirty="0"/>
          </a:p>
          <a:p>
            <a:pPr marL="285750" indent="-285750">
              <a:buFont typeface="Arial" panose="020B0604020202020204" pitchFamily="34" charset="0"/>
              <a:buChar char="•"/>
            </a:pPr>
            <a:r>
              <a:rPr lang="en-GB" sz="1400" dirty="0">
                <a:hlinkClick r:id="rId4"/>
              </a:rPr>
              <a:t>Place-based approaches for reducing health inequalities: main report - GOV.UK (www.gov.uk)</a:t>
            </a:r>
            <a:endParaRPr lang="en-GB" sz="1400" dirty="0"/>
          </a:p>
        </p:txBody>
      </p:sp>
    </p:spTree>
    <p:extLst>
      <p:ext uri="{BB962C8B-B14F-4D97-AF65-F5344CB8AC3E}">
        <p14:creationId xmlns:p14="http://schemas.microsoft.com/office/powerpoint/2010/main" val="3038052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0DFD1-25A3-E4A1-2184-A7142D0A6E83}"/>
              </a:ext>
            </a:extLst>
          </p:cNvPr>
          <p:cNvSpPr>
            <a:spLocks noGrp="1"/>
          </p:cNvSpPr>
          <p:nvPr>
            <p:ph type="title"/>
          </p:nvPr>
        </p:nvSpPr>
        <p:spPr>
          <a:xfrm>
            <a:off x="304800" y="114299"/>
            <a:ext cx="11582400" cy="1143000"/>
          </a:xfrm>
        </p:spPr>
        <p:txBody>
          <a:bodyPr/>
          <a:lstStyle/>
          <a:p>
            <a:r>
              <a:rPr lang="en-GB" b="1" dirty="0"/>
              <a:t>What are the effects of health inequalities?</a:t>
            </a:r>
          </a:p>
        </p:txBody>
      </p:sp>
      <p:sp>
        <p:nvSpPr>
          <p:cNvPr id="3" name="Content Placeholder 2">
            <a:extLst>
              <a:ext uri="{FF2B5EF4-FFF2-40B4-BE49-F238E27FC236}">
                <a16:creationId xmlns:a16="http://schemas.microsoft.com/office/drawing/2014/main" id="{0BE09439-E146-A1E2-5095-72466B3EEF74}"/>
              </a:ext>
            </a:extLst>
          </p:cNvPr>
          <p:cNvSpPr>
            <a:spLocks noGrp="1"/>
          </p:cNvSpPr>
          <p:nvPr>
            <p:ph idx="1"/>
          </p:nvPr>
        </p:nvSpPr>
        <p:spPr>
          <a:xfrm>
            <a:off x="609600" y="1380393"/>
            <a:ext cx="10972800" cy="3917032"/>
          </a:xfrm>
        </p:spPr>
        <p:txBody>
          <a:bodyPr/>
          <a:lstStyle/>
          <a:p>
            <a:pPr marL="0" indent="0">
              <a:buNone/>
            </a:pPr>
            <a:r>
              <a:rPr lang="en-GB" sz="2800" dirty="0"/>
              <a:t>Health inequalities can be seen and measured through differences in:</a:t>
            </a:r>
          </a:p>
          <a:p>
            <a:r>
              <a:rPr lang="en-GB" sz="2800" dirty="0"/>
              <a:t>prevalence of conditions and mortality</a:t>
            </a:r>
          </a:p>
          <a:p>
            <a:r>
              <a:rPr lang="en-GB" sz="2800" dirty="0"/>
              <a:t>behavioural risks to health such as smoking</a:t>
            </a:r>
          </a:p>
          <a:p>
            <a:r>
              <a:rPr lang="en-GB" sz="2800" dirty="0"/>
              <a:t>the wider determinants of health such as housing and employment</a:t>
            </a:r>
          </a:p>
          <a:p>
            <a:r>
              <a:rPr lang="en-GB" sz="2800" dirty="0"/>
              <a:t>access to care</a:t>
            </a:r>
          </a:p>
          <a:p>
            <a:r>
              <a:rPr lang="en-GB" sz="2800" dirty="0"/>
              <a:t>the quality and experience of healthcare </a:t>
            </a:r>
            <a:r>
              <a:rPr lang="en-GB" sz="2800" dirty="0" smtClean="0"/>
              <a:t>services</a:t>
            </a:r>
            <a:endParaRPr lang="en-GB" sz="2800" dirty="0"/>
          </a:p>
          <a:p>
            <a:pPr marL="0" indent="0">
              <a:buNone/>
            </a:pPr>
            <a:endParaRPr lang="en-GB" sz="2800" dirty="0"/>
          </a:p>
        </p:txBody>
      </p:sp>
      <p:sp>
        <p:nvSpPr>
          <p:cNvPr id="4" name="Date Placeholder 3">
            <a:extLst>
              <a:ext uri="{FF2B5EF4-FFF2-40B4-BE49-F238E27FC236}">
                <a16:creationId xmlns:a16="http://schemas.microsoft.com/office/drawing/2014/main" id="{337C48B2-0B5E-FD2D-F984-172134F61091}"/>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8905A9A9-E298-A5EC-9991-75B06DD65215}"/>
              </a:ext>
            </a:extLst>
          </p:cNvPr>
          <p:cNvSpPr>
            <a:spLocks noGrp="1"/>
          </p:cNvSpPr>
          <p:nvPr>
            <p:ph type="sldNum" sz="quarter" idx="12"/>
          </p:nvPr>
        </p:nvSpPr>
        <p:spPr/>
        <p:txBody>
          <a:bodyPr/>
          <a:lstStyle/>
          <a:p>
            <a:pPr>
              <a:defRPr/>
            </a:pPr>
            <a:fld id="{8B34AADE-47AB-4FD6-A959-68A9E6432E18}" type="slidenum">
              <a:rPr lang="en-GB" altLang="en-US" smtClean="0"/>
              <a:pPr>
                <a:defRPr/>
              </a:pPr>
              <a:t>24</a:t>
            </a:fld>
            <a:endParaRPr lang="en-GB" altLang="en-US"/>
          </a:p>
        </p:txBody>
      </p:sp>
    </p:spTree>
    <p:extLst>
      <p:ext uri="{BB962C8B-B14F-4D97-AF65-F5344CB8AC3E}">
        <p14:creationId xmlns:p14="http://schemas.microsoft.com/office/powerpoint/2010/main" val="3820712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539AA-1F22-944B-D855-5145000CA52F}"/>
              </a:ext>
            </a:extLst>
          </p:cNvPr>
          <p:cNvSpPr>
            <a:spLocks noGrp="1"/>
          </p:cNvSpPr>
          <p:nvPr>
            <p:ph type="title"/>
          </p:nvPr>
        </p:nvSpPr>
        <p:spPr/>
        <p:txBody>
          <a:bodyPr/>
          <a:lstStyle/>
          <a:p>
            <a:r>
              <a:rPr lang="en-GB" sz="4000" b="1" dirty="0"/>
              <a:t>Video: The urgent action needed to tackle health inequalities</a:t>
            </a:r>
          </a:p>
        </p:txBody>
      </p:sp>
      <p:sp>
        <p:nvSpPr>
          <p:cNvPr id="4" name="Date Placeholder 3">
            <a:extLst>
              <a:ext uri="{FF2B5EF4-FFF2-40B4-BE49-F238E27FC236}">
                <a16:creationId xmlns:a16="http://schemas.microsoft.com/office/drawing/2014/main" id="{DD7CA67F-C5BD-9D8C-3E41-164A55505C00}"/>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8D959FD-F4EE-C653-9066-B2D8A3E2FD6A}"/>
              </a:ext>
            </a:extLst>
          </p:cNvPr>
          <p:cNvSpPr>
            <a:spLocks noGrp="1"/>
          </p:cNvSpPr>
          <p:nvPr>
            <p:ph type="sldNum" sz="quarter" idx="12"/>
          </p:nvPr>
        </p:nvSpPr>
        <p:spPr/>
        <p:txBody>
          <a:bodyPr/>
          <a:lstStyle/>
          <a:p>
            <a:pPr>
              <a:defRPr/>
            </a:pPr>
            <a:fld id="{8B34AADE-47AB-4FD6-A959-68A9E6432E18}" type="slidenum">
              <a:rPr lang="en-GB" altLang="en-US" smtClean="0"/>
              <a:pPr>
                <a:defRPr/>
              </a:pPr>
              <a:t>25</a:t>
            </a:fld>
            <a:endParaRPr lang="en-GB" altLang="en-US"/>
          </a:p>
        </p:txBody>
      </p:sp>
      <p:pic>
        <p:nvPicPr>
          <p:cNvPr id="7" name="Online Media 6" title="The urgent action needed to tackle health inequalities">
            <a:hlinkClick r:id="" action="ppaction://media"/>
            <a:extLst>
              <a:ext uri="{FF2B5EF4-FFF2-40B4-BE49-F238E27FC236}">
                <a16:creationId xmlns:a16="http://schemas.microsoft.com/office/drawing/2014/main" id="{2151499B-FAF4-C47F-8975-435433469678}"/>
              </a:ext>
            </a:extLst>
          </p:cNvPr>
          <p:cNvPicPr>
            <a:picLocks noGrp="1" noRot="1" noChangeAspect="1"/>
          </p:cNvPicPr>
          <p:nvPr>
            <p:ph idx="1"/>
            <a:videoFile r:link="rId1"/>
          </p:nvPr>
        </p:nvPicPr>
        <p:blipFill>
          <a:blip r:embed="rId3"/>
          <a:stretch>
            <a:fillRect/>
          </a:stretch>
        </p:blipFill>
        <p:spPr>
          <a:xfrm>
            <a:off x="2839337" y="1588829"/>
            <a:ext cx="6513325" cy="3680342"/>
          </a:xfrm>
          <a:prstGeom prst="rect">
            <a:avLst/>
          </a:prstGeom>
        </p:spPr>
      </p:pic>
      <p:sp>
        <p:nvSpPr>
          <p:cNvPr id="9" name="TextBox 8">
            <a:extLst>
              <a:ext uri="{FF2B5EF4-FFF2-40B4-BE49-F238E27FC236}">
                <a16:creationId xmlns:a16="http://schemas.microsoft.com/office/drawing/2014/main" id="{C7F9FB85-6F02-32F3-7434-65B614FE57A5}"/>
              </a:ext>
            </a:extLst>
          </p:cNvPr>
          <p:cNvSpPr txBox="1"/>
          <p:nvPr/>
        </p:nvSpPr>
        <p:spPr>
          <a:xfrm>
            <a:off x="3005008" y="5347940"/>
            <a:ext cx="7025240" cy="369332"/>
          </a:xfrm>
          <a:prstGeom prst="rect">
            <a:avLst/>
          </a:prstGeom>
          <a:noFill/>
        </p:spPr>
        <p:txBody>
          <a:bodyPr wrap="square" rtlCol="0">
            <a:spAutoFit/>
          </a:bodyPr>
          <a:lstStyle/>
          <a:p>
            <a:r>
              <a:rPr lang="en-GB" dirty="0"/>
              <a:t>Source: </a:t>
            </a:r>
            <a:r>
              <a:rPr lang="en-GB" dirty="0">
                <a:hlinkClick r:id="rId4"/>
              </a:rPr>
              <a:t>https://www.youtube.com/watch?v=dfBLaZbROJob</a:t>
            </a:r>
            <a:r>
              <a:rPr lang="en-GB" dirty="0"/>
              <a:t>  </a:t>
            </a:r>
          </a:p>
        </p:txBody>
      </p:sp>
    </p:spTree>
    <p:extLst>
      <p:ext uri="{BB962C8B-B14F-4D97-AF65-F5344CB8AC3E}">
        <p14:creationId xmlns:p14="http://schemas.microsoft.com/office/powerpoint/2010/main" val="3935712373"/>
      </p:ext>
    </p:extLst>
  </p:cSld>
  <p:clrMapOvr>
    <a:masterClrMapping/>
  </p:clrMapOvr>
  <p:timing>
    <p:tnLst>
      <p:par>
        <p:cTn id="1" dur="indefinite" restart="never" nodeType="tmRoot">
          <p:childTnLst>
            <p:video>
              <p:cMediaNode vol="80000">
                <p:cTn id="2" fill="hold" display="0">
                  <p:stCondLst>
                    <p:cond delay="indefinite"/>
                  </p:stCondLst>
                </p:cTn>
                <p:tgtEl>
                  <p:spTgt spid="7"/>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0D42B-16F1-9091-F861-8268FD94D49F}"/>
              </a:ext>
            </a:extLst>
          </p:cNvPr>
          <p:cNvSpPr>
            <a:spLocks noGrp="1"/>
          </p:cNvSpPr>
          <p:nvPr>
            <p:ph type="title"/>
          </p:nvPr>
        </p:nvSpPr>
        <p:spPr/>
        <p:txBody>
          <a:bodyPr/>
          <a:lstStyle/>
          <a:p>
            <a:r>
              <a:rPr lang="en-GB" sz="4000" b="1" dirty="0"/>
              <a:t>Inequalities in access to and experience of health services</a:t>
            </a:r>
          </a:p>
        </p:txBody>
      </p:sp>
      <p:sp>
        <p:nvSpPr>
          <p:cNvPr id="3" name="Content Placeholder 2">
            <a:extLst>
              <a:ext uri="{FF2B5EF4-FFF2-40B4-BE49-F238E27FC236}">
                <a16:creationId xmlns:a16="http://schemas.microsoft.com/office/drawing/2014/main" id="{1F3197F8-A6A8-8287-112C-46F2DE01FACC}"/>
              </a:ext>
            </a:extLst>
          </p:cNvPr>
          <p:cNvSpPr>
            <a:spLocks noGrp="1"/>
          </p:cNvSpPr>
          <p:nvPr>
            <p:ph idx="1"/>
          </p:nvPr>
        </p:nvSpPr>
        <p:spPr>
          <a:xfrm>
            <a:off x="413238" y="1855177"/>
            <a:ext cx="11169162" cy="3662055"/>
          </a:xfrm>
        </p:spPr>
        <p:txBody>
          <a:bodyPr/>
          <a:lstStyle/>
          <a:p>
            <a:r>
              <a:rPr lang="en-GB" sz="3000" dirty="0"/>
              <a:t>Access to health services refers to the availability of services that are timely, appropriate, easy to get to and </a:t>
            </a:r>
            <a:r>
              <a:rPr lang="en-GB" sz="3000" dirty="0" smtClean="0"/>
              <a:t>use </a:t>
            </a:r>
            <a:r>
              <a:rPr lang="en-GB" sz="3000" dirty="0"/>
              <a:t>and sensitive to user choice and need. </a:t>
            </a:r>
          </a:p>
          <a:p>
            <a:r>
              <a:rPr lang="en-GB" sz="3000" dirty="0"/>
              <a:t>Access to the full range of services that can have an impact on health includes access to preventive interventions and social services, as well as primary and secondary health care. </a:t>
            </a:r>
          </a:p>
          <a:p>
            <a:pPr marL="0" indent="0">
              <a:buNone/>
            </a:pPr>
            <a:r>
              <a:rPr lang="en-GB" sz="3000" dirty="0"/>
              <a:t>   </a:t>
            </a:r>
          </a:p>
          <a:p>
            <a:pPr marL="0" indent="0">
              <a:buNone/>
            </a:pPr>
            <a:r>
              <a:rPr lang="fr-FR" sz="1000" dirty="0"/>
              <a:t>          </a:t>
            </a:r>
            <a:r>
              <a:rPr lang="fr-FR" sz="1400" dirty="0"/>
              <a:t>Source: </a:t>
            </a:r>
            <a:r>
              <a:rPr lang="fr-FR" sz="1400" dirty="0">
                <a:hlinkClick r:id="rId2"/>
              </a:rPr>
              <a:t>https://www.kingsfund.org.uk/publications/what-are-health-inequalities#access</a:t>
            </a:r>
            <a:r>
              <a:rPr lang="fr-FR" sz="1400" dirty="0"/>
              <a:t>  </a:t>
            </a:r>
          </a:p>
          <a:p>
            <a:endParaRPr lang="en-GB" sz="3000" dirty="0"/>
          </a:p>
        </p:txBody>
      </p:sp>
      <p:sp>
        <p:nvSpPr>
          <p:cNvPr id="4" name="Date Placeholder 3">
            <a:extLst>
              <a:ext uri="{FF2B5EF4-FFF2-40B4-BE49-F238E27FC236}">
                <a16:creationId xmlns:a16="http://schemas.microsoft.com/office/drawing/2014/main" id="{02E9CA95-620B-C979-145C-9F10A382AE52}"/>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1550CEF5-E947-351C-9CCB-86090246C0CE}"/>
              </a:ext>
            </a:extLst>
          </p:cNvPr>
          <p:cNvSpPr>
            <a:spLocks noGrp="1"/>
          </p:cNvSpPr>
          <p:nvPr>
            <p:ph type="sldNum" sz="quarter" idx="12"/>
          </p:nvPr>
        </p:nvSpPr>
        <p:spPr/>
        <p:txBody>
          <a:bodyPr/>
          <a:lstStyle/>
          <a:p>
            <a:pPr>
              <a:defRPr/>
            </a:pPr>
            <a:fld id="{8B34AADE-47AB-4FD6-A959-68A9E6432E18}" type="slidenum">
              <a:rPr lang="en-GB" altLang="en-US" smtClean="0"/>
              <a:pPr>
                <a:defRPr/>
              </a:pPr>
              <a:t>26</a:t>
            </a:fld>
            <a:endParaRPr lang="en-GB" altLang="en-US"/>
          </a:p>
        </p:txBody>
      </p:sp>
    </p:spTree>
    <p:extLst>
      <p:ext uri="{BB962C8B-B14F-4D97-AF65-F5344CB8AC3E}">
        <p14:creationId xmlns:p14="http://schemas.microsoft.com/office/powerpoint/2010/main" val="609431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54E5E-F996-36F1-30C0-CAEF944FD037}"/>
              </a:ext>
            </a:extLst>
          </p:cNvPr>
          <p:cNvSpPr>
            <a:spLocks noGrp="1"/>
          </p:cNvSpPr>
          <p:nvPr>
            <p:ph type="title"/>
          </p:nvPr>
        </p:nvSpPr>
        <p:spPr/>
        <p:txBody>
          <a:bodyPr/>
          <a:lstStyle/>
          <a:p>
            <a:r>
              <a:rPr lang="en-GB" sz="4000" b="1" dirty="0"/>
              <a:t>Inequitable access </a:t>
            </a:r>
          </a:p>
        </p:txBody>
      </p:sp>
      <p:sp>
        <p:nvSpPr>
          <p:cNvPr id="3" name="Content Placeholder 2">
            <a:extLst>
              <a:ext uri="{FF2B5EF4-FFF2-40B4-BE49-F238E27FC236}">
                <a16:creationId xmlns:a16="http://schemas.microsoft.com/office/drawing/2014/main" id="{34DAF793-E149-6210-BEE7-92CF642ECA7D}"/>
              </a:ext>
            </a:extLst>
          </p:cNvPr>
          <p:cNvSpPr>
            <a:spLocks noGrp="1"/>
          </p:cNvSpPr>
          <p:nvPr>
            <p:ph idx="1"/>
          </p:nvPr>
        </p:nvSpPr>
        <p:spPr>
          <a:xfrm>
            <a:off x="334433" y="1301263"/>
            <a:ext cx="11561559" cy="4215970"/>
          </a:xfrm>
        </p:spPr>
        <p:txBody>
          <a:bodyPr/>
          <a:lstStyle/>
          <a:p>
            <a:r>
              <a:rPr lang="en-GB" sz="3000" dirty="0"/>
              <a:t>Inequitable access can result in particular groups receiving less care relative to their needs, or more inappropriate or sub-optimal care, than others, which often leads to poorer experiences, outcomes and health status. </a:t>
            </a:r>
          </a:p>
          <a:p>
            <a:r>
              <a:rPr lang="en-GB" sz="3000" dirty="0"/>
              <a:t>Inequitable access might mean that a group faces particular barriers to getting the services that they need. </a:t>
            </a:r>
          </a:p>
          <a:p>
            <a:r>
              <a:rPr lang="en-GB" sz="3000" dirty="0"/>
              <a:t>It can mean that information is not communicated in an easily understandable or culturally sensitive way. </a:t>
            </a:r>
          </a:p>
          <a:p>
            <a:pPr marL="0" indent="0">
              <a:buNone/>
            </a:pPr>
            <a:r>
              <a:rPr lang="en-GB" sz="3000" dirty="0"/>
              <a:t>   </a:t>
            </a:r>
            <a:r>
              <a:rPr lang="en-GB" sz="1000" dirty="0"/>
              <a:t>Source: </a:t>
            </a:r>
            <a:r>
              <a:rPr lang="en-GB" sz="1000" dirty="0">
                <a:hlinkClick r:id="rId2"/>
              </a:rPr>
              <a:t>https://www.kingsfund.org.uk/publications/what-are-health-inequalities#access</a:t>
            </a:r>
            <a:r>
              <a:rPr lang="en-GB" sz="1000" dirty="0"/>
              <a:t> </a:t>
            </a:r>
          </a:p>
          <a:p>
            <a:endParaRPr lang="en-GB" dirty="0"/>
          </a:p>
        </p:txBody>
      </p:sp>
      <p:sp>
        <p:nvSpPr>
          <p:cNvPr id="4" name="Date Placeholder 3">
            <a:extLst>
              <a:ext uri="{FF2B5EF4-FFF2-40B4-BE49-F238E27FC236}">
                <a16:creationId xmlns:a16="http://schemas.microsoft.com/office/drawing/2014/main" id="{9F66B206-08BC-E72C-6B4D-5C6683EE9A43}"/>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06760632-5592-741D-9512-1613E60D26A1}"/>
              </a:ext>
            </a:extLst>
          </p:cNvPr>
          <p:cNvSpPr>
            <a:spLocks noGrp="1"/>
          </p:cNvSpPr>
          <p:nvPr>
            <p:ph type="sldNum" sz="quarter" idx="12"/>
          </p:nvPr>
        </p:nvSpPr>
        <p:spPr/>
        <p:txBody>
          <a:bodyPr/>
          <a:lstStyle/>
          <a:p>
            <a:pPr>
              <a:defRPr/>
            </a:pPr>
            <a:fld id="{8B34AADE-47AB-4FD6-A959-68A9E6432E18}" type="slidenum">
              <a:rPr lang="en-GB" altLang="en-US" smtClean="0"/>
              <a:pPr>
                <a:defRPr/>
              </a:pPr>
              <a:t>27</a:t>
            </a:fld>
            <a:endParaRPr lang="en-GB" altLang="en-US"/>
          </a:p>
        </p:txBody>
      </p:sp>
    </p:spTree>
    <p:extLst>
      <p:ext uri="{BB962C8B-B14F-4D97-AF65-F5344CB8AC3E}">
        <p14:creationId xmlns:p14="http://schemas.microsoft.com/office/powerpoint/2010/main" val="9293551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C41D4-366B-97CD-507F-3C6E7FD87BC7}"/>
              </a:ext>
            </a:extLst>
          </p:cNvPr>
          <p:cNvSpPr>
            <a:spLocks noGrp="1"/>
          </p:cNvSpPr>
          <p:nvPr>
            <p:ph type="title"/>
          </p:nvPr>
        </p:nvSpPr>
        <p:spPr>
          <a:xfrm>
            <a:off x="609600" y="263034"/>
            <a:ext cx="10972800" cy="1143000"/>
          </a:xfrm>
        </p:spPr>
        <p:txBody>
          <a:bodyPr/>
          <a:lstStyle/>
          <a:p>
            <a:r>
              <a:rPr lang="en-GB" sz="4000" b="1" dirty="0"/>
              <a:t>Video: Health Equity in England: The Marmot Review 10 Years On</a:t>
            </a:r>
          </a:p>
        </p:txBody>
      </p:sp>
      <p:sp>
        <p:nvSpPr>
          <p:cNvPr id="4" name="Date Placeholder 3">
            <a:extLst>
              <a:ext uri="{FF2B5EF4-FFF2-40B4-BE49-F238E27FC236}">
                <a16:creationId xmlns:a16="http://schemas.microsoft.com/office/drawing/2014/main" id="{4225BE81-1BF1-8F18-B239-41F9F8346C5D}"/>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C636A50C-58BE-D8B9-06B0-379E794A61F9}"/>
              </a:ext>
            </a:extLst>
          </p:cNvPr>
          <p:cNvSpPr>
            <a:spLocks noGrp="1"/>
          </p:cNvSpPr>
          <p:nvPr>
            <p:ph type="sldNum" sz="quarter" idx="12"/>
          </p:nvPr>
        </p:nvSpPr>
        <p:spPr/>
        <p:txBody>
          <a:bodyPr/>
          <a:lstStyle/>
          <a:p>
            <a:pPr>
              <a:defRPr/>
            </a:pPr>
            <a:fld id="{8B34AADE-47AB-4FD6-A959-68A9E6432E18}" type="slidenum">
              <a:rPr lang="en-GB" altLang="en-US" smtClean="0"/>
              <a:pPr>
                <a:defRPr/>
              </a:pPr>
              <a:t>28</a:t>
            </a:fld>
            <a:endParaRPr lang="en-GB" altLang="en-US"/>
          </a:p>
        </p:txBody>
      </p:sp>
      <p:pic>
        <p:nvPicPr>
          <p:cNvPr id="6" name="Online Media 5" title="Health Equity in England: The Marmot Review 10 Years On">
            <a:hlinkClick r:id="" action="ppaction://media"/>
            <a:extLst>
              <a:ext uri="{FF2B5EF4-FFF2-40B4-BE49-F238E27FC236}">
                <a16:creationId xmlns:a16="http://schemas.microsoft.com/office/drawing/2014/main" id="{E5CDB37D-CBB0-2D58-6195-53CC5E48EEC0}"/>
              </a:ext>
            </a:extLst>
          </p:cNvPr>
          <p:cNvPicPr>
            <a:picLocks noRot="1" noChangeAspect="1"/>
          </p:cNvPicPr>
          <p:nvPr>
            <a:videoFile r:link="rId1"/>
          </p:nvPr>
        </p:nvPicPr>
        <p:blipFill>
          <a:blip r:embed="rId3"/>
          <a:stretch>
            <a:fillRect/>
          </a:stretch>
        </p:blipFill>
        <p:spPr>
          <a:xfrm>
            <a:off x="3084829" y="1494693"/>
            <a:ext cx="6022341" cy="3402622"/>
          </a:xfrm>
          <a:prstGeom prst="rect">
            <a:avLst/>
          </a:prstGeom>
        </p:spPr>
      </p:pic>
      <p:sp>
        <p:nvSpPr>
          <p:cNvPr id="7" name="TextBox 6">
            <a:extLst>
              <a:ext uri="{FF2B5EF4-FFF2-40B4-BE49-F238E27FC236}">
                <a16:creationId xmlns:a16="http://schemas.microsoft.com/office/drawing/2014/main" id="{B9DEB219-F411-74E8-A39E-EF3AF152FC11}"/>
              </a:ext>
            </a:extLst>
          </p:cNvPr>
          <p:cNvSpPr txBox="1"/>
          <p:nvPr/>
        </p:nvSpPr>
        <p:spPr>
          <a:xfrm>
            <a:off x="3084829" y="4921317"/>
            <a:ext cx="6581856" cy="369332"/>
          </a:xfrm>
          <a:prstGeom prst="rect">
            <a:avLst/>
          </a:prstGeom>
          <a:noFill/>
        </p:spPr>
        <p:txBody>
          <a:bodyPr wrap="square" rtlCol="0">
            <a:spAutoFit/>
          </a:bodyPr>
          <a:lstStyle/>
          <a:p>
            <a:r>
              <a:rPr lang="en-GB" dirty="0"/>
              <a:t>Source: </a:t>
            </a:r>
            <a:r>
              <a:rPr lang="en-GB" dirty="0">
                <a:hlinkClick r:id="rId4"/>
              </a:rPr>
              <a:t>https://www.youtube.com/watch?v=vp9wPDrMDRU</a:t>
            </a:r>
            <a:r>
              <a:rPr lang="en-GB" dirty="0"/>
              <a:t> </a:t>
            </a:r>
          </a:p>
        </p:txBody>
      </p:sp>
    </p:spTree>
    <p:extLst>
      <p:ext uri="{BB962C8B-B14F-4D97-AF65-F5344CB8AC3E}">
        <p14:creationId xmlns:p14="http://schemas.microsoft.com/office/powerpoint/2010/main" val="1278002372"/>
      </p:ext>
    </p:extLst>
  </p:cSld>
  <p:clrMapOvr>
    <a:masterClrMapping/>
  </p:clrMapOvr>
  <p:timing>
    <p:tnLst>
      <p:par>
        <p:cTn id="1" dur="indefinite" restart="never" nodeType="tmRoot">
          <p:childTnLst>
            <p:video>
              <p:cMediaNode vol="80000">
                <p:cTn id="2" fill="hold" display="0">
                  <p:stCondLst>
                    <p:cond delay="indefinite"/>
                  </p:stCondLst>
                </p:cTn>
                <p:tgtEl>
                  <p:spTgt spid="6"/>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FF5FC-9A98-2ADE-AF14-D6BD15F6990D}"/>
              </a:ext>
            </a:extLst>
          </p:cNvPr>
          <p:cNvSpPr>
            <a:spLocks noGrp="1"/>
          </p:cNvSpPr>
          <p:nvPr>
            <p:ph type="title"/>
          </p:nvPr>
        </p:nvSpPr>
        <p:spPr>
          <a:xfrm>
            <a:off x="609600" y="298937"/>
            <a:ext cx="10972800" cy="1143000"/>
          </a:xfrm>
        </p:spPr>
        <p:txBody>
          <a:bodyPr/>
          <a:lstStyle/>
          <a:p>
            <a:r>
              <a:rPr lang="en-GB" b="1" dirty="0"/>
              <a:t>Health Equity in England: The Marmot Review 10 Years On</a:t>
            </a:r>
          </a:p>
        </p:txBody>
      </p:sp>
      <p:sp>
        <p:nvSpPr>
          <p:cNvPr id="3" name="Content Placeholder 2">
            <a:extLst>
              <a:ext uri="{FF2B5EF4-FFF2-40B4-BE49-F238E27FC236}">
                <a16:creationId xmlns:a16="http://schemas.microsoft.com/office/drawing/2014/main" id="{786A8BB2-80BD-B935-24AE-9A5C196ED661}"/>
              </a:ext>
            </a:extLst>
          </p:cNvPr>
          <p:cNvSpPr>
            <a:spLocks noGrp="1"/>
          </p:cNvSpPr>
          <p:nvPr>
            <p:ph idx="1"/>
          </p:nvPr>
        </p:nvSpPr>
        <p:spPr>
          <a:xfrm>
            <a:off x="609600" y="1611160"/>
            <a:ext cx="10972800" cy="3917032"/>
          </a:xfrm>
        </p:spPr>
        <p:txBody>
          <a:bodyPr/>
          <a:lstStyle/>
          <a:p>
            <a:pPr marL="0" indent="0">
              <a:buNone/>
            </a:pPr>
            <a:r>
              <a:rPr lang="en-GB" sz="2600" dirty="0"/>
              <a:t>The report highlights that:</a:t>
            </a:r>
          </a:p>
          <a:p>
            <a:pPr>
              <a:buFont typeface="Courier New" panose="02070309020205020404" pitchFamily="49" charset="0"/>
              <a:buChar char="o"/>
            </a:pPr>
            <a:r>
              <a:rPr lang="en-GB" sz="2600" dirty="0"/>
              <a:t>people can expect to spend more of their lives in poor health</a:t>
            </a:r>
          </a:p>
          <a:p>
            <a:pPr>
              <a:buFont typeface="Courier New" panose="02070309020205020404" pitchFamily="49" charset="0"/>
              <a:buChar char="o"/>
            </a:pPr>
            <a:r>
              <a:rPr lang="en-GB" sz="2600" dirty="0"/>
              <a:t>improvements to life expectancy have stalled, and declined for women in the most deprived 10% of areas</a:t>
            </a:r>
          </a:p>
          <a:p>
            <a:pPr>
              <a:buFont typeface="Courier New" panose="02070309020205020404" pitchFamily="49" charset="0"/>
              <a:buChar char="o"/>
            </a:pPr>
            <a:r>
              <a:rPr lang="en-GB" sz="2600" dirty="0"/>
              <a:t>the health gap has grown between wealthy and deprived areas </a:t>
            </a:r>
          </a:p>
          <a:p>
            <a:pPr>
              <a:buFont typeface="Courier New" panose="02070309020205020404" pitchFamily="49" charset="0"/>
              <a:buChar char="o"/>
            </a:pPr>
            <a:r>
              <a:rPr lang="en-GB" sz="2600" dirty="0"/>
              <a:t>place matters – living in a deprived area of the North East is worse for your health than living in a similarly deprived area in London, to the extent that life expectancy is nearly five years less.</a:t>
            </a:r>
          </a:p>
        </p:txBody>
      </p:sp>
      <p:sp>
        <p:nvSpPr>
          <p:cNvPr id="4" name="Date Placeholder 3">
            <a:extLst>
              <a:ext uri="{FF2B5EF4-FFF2-40B4-BE49-F238E27FC236}">
                <a16:creationId xmlns:a16="http://schemas.microsoft.com/office/drawing/2014/main" id="{F53B4E09-59BE-BE59-56C5-4FE62DB86CB2}"/>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F8195B79-9EB6-C31A-1460-FD8CCE34A920}"/>
              </a:ext>
            </a:extLst>
          </p:cNvPr>
          <p:cNvSpPr>
            <a:spLocks noGrp="1"/>
          </p:cNvSpPr>
          <p:nvPr>
            <p:ph type="sldNum" sz="quarter" idx="12"/>
          </p:nvPr>
        </p:nvSpPr>
        <p:spPr/>
        <p:txBody>
          <a:bodyPr/>
          <a:lstStyle/>
          <a:p>
            <a:pPr>
              <a:defRPr/>
            </a:pPr>
            <a:fld id="{8B34AADE-47AB-4FD6-A959-68A9E6432E18}" type="slidenum">
              <a:rPr lang="en-GB" altLang="en-US" smtClean="0"/>
              <a:pPr>
                <a:defRPr/>
              </a:pPr>
              <a:t>29</a:t>
            </a:fld>
            <a:endParaRPr lang="en-GB" altLang="en-US"/>
          </a:p>
        </p:txBody>
      </p:sp>
      <p:sp>
        <p:nvSpPr>
          <p:cNvPr id="6" name="Content Placeholder 2">
            <a:extLst>
              <a:ext uri="{FF2B5EF4-FFF2-40B4-BE49-F238E27FC236}">
                <a16:creationId xmlns:a16="http://schemas.microsoft.com/office/drawing/2014/main" id="{78D6675B-1EAE-6564-5BC7-42186D60D483}"/>
              </a:ext>
            </a:extLst>
          </p:cNvPr>
          <p:cNvSpPr txBox="1">
            <a:spLocks/>
          </p:cNvSpPr>
          <p:nvPr/>
        </p:nvSpPr>
        <p:spPr bwMode="auto">
          <a:xfrm>
            <a:off x="609600" y="5398232"/>
            <a:ext cx="109728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GB" sz="1400" dirty="0"/>
              <a:t>Source: </a:t>
            </a:r>
            <a:r>
              <a:rPr lang="en-GB" sz="1400" dirty="0">
                <a:hlinkClick r:id="rId2"/>
              </a:rPr>
              <a:t>https://www.health.org.uk/publications/reports/the-marmot-review-10-years-on</a:t>
            </a:r>
            <a:r>
              <a:rPr lang="en-GB" sz="1400" dirty="0"/>
              <a:t> </a:t>
            </a:r>
          </a:p>
        </p:txBody>
      </p:sp>
    </p:spTree>
    <p:extLst>
      <p:ext uri="{BB962C8B-B14F-4D97-AF65-F5344CB8AC3E}">
        <p14:creationId xmlns:p14="http://schemas.microsoft.com/office/powerpoint/2010/main" val="3084438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8B04E-B5FB-BC0C-367F-077110812409}"/>
              </a:ext>
            </a:extLst>
          </p:cNvPr>
          <p:cNvSpPr>
            <a:spLocks noGrp="1"/>
          </p:cNvSpPr>
          <p:nvPr>
            <p:ph type="title"/>
          </p:nvPr>
        </p:nvSpPr>
        <p:spPr/>
        <p:txBody>
          <a:bodyPr/>
          <a:lstStyle/>
          <a:p>
            <a:r>
              <a:rPr lang="en-GB" sz="4000" b="1" dirty="0"/>
              <a:t>Inequitable care</a:t>
            </a:r>
          </a:p>
        </p:txBody>
      </p:sp>
      <p:sp>
        <p:nvSpPr>
          <p:cNvPr id="3" name="Content Placeholder 2">
            <a:extLst>
              <a:ext uri="{FF2B5EF4-FFF2-40B4-BE49-F238E27FC236}">
                <a16:creationId xmlns:a16="http://schemas.microsoft.com/office/drawing/2014/main" id="{634CCD2A-AF1B-8404-81DA-57F38B1E5CF6}"/>
              </a:ext>
            </a:extLst>
          </p:cNvPr>
          <p:cNvSpPr>
            <a:spLocks noGrp="1"/>
          </p:cNvSpPr>
          <p:nvPr>
            <p:ph idx="1"/>
          </p:nvPr>
        </p:nvSpPr>
        <p:spPr>
          <a:xfrm>
            <a:off x="609600" y="1463878"/>
            <a:ext cx="10972800" cy="4066602"/>
          </a:xfrm>
        </p:spPr>
        <p:txBody>
          <a:bodyPr/>
          <a:lstStyle/>
          <a:p>
            <a:r>
              <a:rPr lang="en-GB" sz="3000" dirty="0"/>
              <a:t>Different social groups might also have systematically different experiences within the services that they use, including in terms of the quality of care they receive and whether they are treated with dignity and respect. </a:t>
            </a:r>
          </a:p>
        </p:txBody>
      </p:sp>
      <p:sp>
        <p:nvSpPr>
          <p:cNvPr id="4" name="Date Placeholder 3">
            <a:extLst>
              <a:ext uri="{FF2B5EF4-FFF2-40B4-BE49-F238E27FC236}">
                <a16:creationId xmlns:a16="http://schemas.microsoft.com/office/drawing/2014/main" id="{09FD1ACB-A905-6079-7B76-1C6AE4620517}"/>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80463A57-43B2-DEF3-D7E9-E3059C6B30B4}"/>
              </a:ext>
            </a:extLst>
          </p:cNvPr>
          <p:cNvSpPr>
            <a:spLocks noGrp="1"/>
          </p:cNvSpPr>
          <p:nvPr>
            <p:ph type="sldNum" sz="quarter" idx="12"/>
          </p:nvPr>
        </p:nvSpPr>
        <p:spPr/>
        <p:txBody>
          <a:bodyPr/>
          <a:lstStyle/>
          <a:p>
            <a:pPr>
              <a:defRPr/>
            </a:pPr>
            <a:fld id="{8B34AADE-47AB-4FD6-A959-68A9E6432E18}" type="slidenum">
              <a:rPr lang="en-GB" altLang="en-US" smtClean="0"/>
              <a:pPr>
                <a:defRPr/>
              </a:pPr>
              <a:t>30</a:t>
            </a:fld>
            <a:endParaRPr lang="en-GB" altLang="en-US"/>
          </a:p>
        </p:txBody>
      </p:sp>
      <p:sp>
        <p:nvSpPr>
          <p:cNvPr id="15" name="TextBox 14">
            <a:extLst>
              <a:ext uri="{FF2B5EF4-FFF2-40B4-BE49-F238E27FC236}">
                <a16:creationId xmlns:a16="http://schemas.microsoft.com/office/drawing/2014/main" id="{A3E94103-89B3-2205-BCB5-03F8CEC48B16}"/>
              </a:ext>
            </a:extLst>
          </p:cNvPr>
          <p:cNvSpPr txBox="1"/>
          <p:nvPr/>
        </p:nvSpPr>
        <p:spPr>
          <a:xfrm>
            <a:off x="861646" y="5394122"/>
            <a:ext cx="9187962" cy="246221"/>
          </a:xfrm>
          <a:prstGeom prst="rect">
            <a:avLst/>
          </a:prstGeom>
          <a:noFill/>
        </p:spPr>
        <p:txBody>
          <a:bodyPr wrap="square">
            <a:spAutoFit/>
          </a:bodyPr>
          <a:lstStyle/>
          <a:p>
            <a:r>
              <a:rPr lang="fr-FR" sz="1000" dirty="0"/>
              <a:t>Source: </a:t>
            </a:r>
            <a:r>
              <a:rPr lang="fr-FR" sz="1000" dirty="0">
                <a:hlinkClick r:id="rId2"/>
              </a:rPr>
              <a:t>https://www.kingsfund.org.uk/publications/what-are-health-inequalities#access</a:t>
            </a:r>
            <a:r>
              <a:rPr lang="fr-FR" sz="1000" dirty="0"/>
              <a:t>  </a:t>
            </a:r>
          </a:p>
        </p:txBody>
      </p:sp>
      <p:pic>
        <p:nvPicPr>
          <p:cNvPr id="9218" name="Picture 2" descr="See the source image">
            <a:extLst>
              <a:ext uri="{FF2B5EF4-FFF2-40B4-BE49-F238E27FC236}">
                <a16:creationId xmlns:a16="http://schemas.microsoft.com/office/drawing/2014/main" id="{AF81217F-FA72-D0A1-0822-DD0FD65B01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77" t="2374" r="9839" b="-348"/>
          <a:stretch/>
        </p:blipFill>
        <p:spPr bwMode="auto">
          <a:xfrm>
            <a:off x="4062046" y="3585577"/>
            <a:ext cx="3437794" cy="1762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2720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AE066-8C40-6654-2BAF-BD78771F198B}"/>
              </a:ext>
            </a:extLst>
          </p:cNvPr>
          <p:cNvSpPr>
            <a:spLocks noGrp="1"/>
          </p:cNvSpPr>
          <p:nvPr>
            <p:ph type="title"/>
          </p:nvPr>
        </p:nvSpPr>
        <p:spPr/>
        <p:txBody>
          <a:bodyPr/>
          <a:lstStyle/>
          <a:p>
            <a:r>
              <a:rPr lang="en-GB" b="1" dirty="0"/>
              <a:t>Intersectionality</a:t>
            </a:r>
          </a:p>
        </p:txBody>
      </p:sp>
      <p:sp>
        <p:nvSpPr>
          <p:cNvPr id="3" name="Content Placeholder 2">
            <a:extLst>
              <a:ext uri="{FF2B5EF4-FFF2-40B4-BE49-F238E27FC236}">
                <a16:creationId xmlns:a16="http://schemas.microsoft.com/office/drawing/2014/main" id="{86F619BA-6851-C923-C99C-AD5FDA52B839}"/>
              </a:ext>
            </a:extLst>
          </p:cNvPr>
          <p:cNvSpPr>
            <a:spLocks noGrp="1"/>
          </p:cNvSpPr>
          <p:nvPr>
            <p:ph idx="1"/>
          </p:nvPr>
        </p:nvSpPr>
        <p:spPr>
          <a:xfrm>
            <a:off x="609600" y="1600201"/>
            <a:ext cx="5194852" cy="3899451"/>
          </a:xfrm>
        </p:spPr>
        <p:txBody>
          <a:bodyPr/>
          <a:lstStyle/>
          <a:p>
            <a:pPr marL="0" indent="0">
              <a:buNone/>
            </a:pPr>
            <a:r>
              <a:rPr lang="en-GB" sz="2000" b="0" i="0" dirty="0">
                <a:solidFill>
                  <a:srgbClr val="040C28"/>
                </a:solidFill>
                <a:effectLst/>
              </a:rPr>
              <a:t>It was coined in 1989 by professor </a:t>
            </a:r>
            <a:r>
              <a:rPr lang="en-GB" sz="2000" b="0" i="0" dirty="0" err="1">
                <a:solidFill>
                  <a:srgbClr val="040C28"/>
                </a:solidFill>
                <a:effectLst/>
              </a:rPr>
              <a:t>Kimberlé</a:t>
            </a:r>
            <a:r>
              <a:rPr lang="en-GB" sz="2000" b="0" i="0" dirty="0">
                <a:solidFill>
                  <a:srgbClr val="040C28"/>
                </a:solidFill>
                <a:effectLst/>
              </a:rPr>
              <a:t> Crenshaw to describe how race, class, gender, and other individual characteristics “intersect” with one another and overlap</a:t>
            </a:r>
            <a:r>
              <a:rPr lang="en-GB" sz="2000" b="0" i="0" dirty="0">
                <a:solidFill>
                  <a:srgbClr val="1F1F1F"/>
                </a:solidFill>
                <a:effectLst/>
              </a:rPr>
              <a:t>. </a:t>
            </a:r>
            <a:endParaRPr lang="en-US" sz="2000" i="1" dirty="0">
              <a:effectLst/>
              <a:ea typeface="Carlito"/>
              <a:cs typeface="Carlito"/>
            </a:endParaRPr>
          </a:p>
          <a:p>
            <a:pPr marL="0" indent="0">
              <a:buNone/>
            </a:pPr>
            <a:endParaRPr lang="en-US" sz="2000" i="1" dirty="0">
              <a:effectLst/>
              <a:ea typeface="Carlito"/>
              <a:cs typeface="Carlito"/>
            </a:endParaRPr>
          </a:p>
          <a:p>
            <a:pPr marL="0" indent="0">
              <a:buNone/>
            </a:pPr>
            <a:endParaRPr lang="en-US" sz="2000" i="1" dirty="0">
              <a:effectLst/>
              <a:ea typeface="Carlito"/>
              <a:cs typeface="Carlito"/>
            </a:endParaRPr>
          </a:p>
          <a:p>
            <a:pPr marL="0" indent="0">
              <a:buNone/>
            </a:pPr>
            <a:r>
              <a:rPr lang="en-GB" sz="2000" b="0" i="1" dirty="0">
                <a:effectLst/>
                <a:latin typeface="Google Sans"/>
              </a:rPr>
              <a:t>Ref: Crenshaw, </a:t>
            </a:r>
            <a:r>
              <a:rPr lang="en-GB" sz="2000" b="0" i="1" dirty="0" err="1">
                <a:effectLst/>
                <a:latin typeface="Google Sans"/>
              </a:rPr>
              <a:t>Kimberle</a:t>
            </a:r>
            <a:r>
              <a:rPr lang="en-GB" sz="2000" b="0" i="1" dirty="0">
                <a:effectLst/>
                <a:latin typeface="Google Sans"/>
              </a:rPr>
              <a:t>. “Demarginalizing the Intersection of Race and Sex: A Black Feminist Critique of Antidiscrimination Doctrine, Feminist Theory and Antiracist Policies.” University of Chicago Legal Forum 1989, no. 1 (1989): 139-167</a:t>
            </a:r>
            <a:r>
              <a:rPr lang="en-GB" sz="2000" b="0" i="0" dirty="0">
                <a:effectLst/>
                <a:latin typeface="Google Sans"/>
              </a:rPr>
              <a:t>.</a:t>
            </a:r>
            <a:endParaRPr lang="en-GB" sz="2000" dirty="0"/>
          </a:p>
        </p:txBody>
      </p:sp>
      <p:sp>
        <p:nvSpPr>
          <p:cNvPr id="4" name="Date Placeholder 3">
            <a:extLst>
              <a:ext uri="{FF2B5EF4-FFF2-40B4-BE49-F238E27FC236}">
                <a16:creationId xmlns:a16="http://schemas.microsoft.com/office/drawing/2014/main" id="{74D1E4D5-4E02-EA8C-1CD5-B04E7A43B1AC}"/>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324427CB-73B5-34D7-8B72-F8FCF749D35E}"/>
              </a:ext>
            </a:extLst>
          </p:cNvPr>
          <p:cNvSpPr>
            <a:spLocks noGrp="1"/>
          </p:cNvSpPr>
          <p:nvPr>
            <p:ph type="sldNum" sz="quarter" idx="12"/>
          </p:nvPr>
        </p:nvSpPr>
        <p:spPr/>
        <p:txBody>
          <a:bodyPr/>
          <a:lstStyle/>
          <a:p>
            <a:pPr>
              <a:defRPr/>
            </a:pPr>
            <a:fld id="{8B34AADE-47AB-4FD6-A959-68A9E6432E18}" type="slidenum">
              <a:rPr lang="en-GB" altLang="en-US" smtClean="0"/>
              <a:pPr>
                <a:defRPr/>
              </a:pPr>
              <a:t>31</a:t>
            </a:fld>
            <a:endParaRPr lang="en-GB" altLang="en-US"/>
          </a:p>
        </p:txBody>
      </p:sp>
      <p:sp>
        <p:nvSpPr>
          <p:cNvPr id="8" name="TextBox 7">
            <a:extLst>
              <a:ext uri="{FF2B5EF4-FFF2-40B4-BE49-F238E27FC236}">
                <a16:creationId xmlns:a16="http://schemas.microsoft.com/office/drawing/2014/main" id="{51B7D103-D711-C493-9265-1BA12759C128}"/>
              </a:ext>
            </a:extLst>
          </p:cNvPr>
          <p:cNvSpPr txBox="1"/>
          <p:nvPr/>
        </p:nvSpPr>
        <p:spPr>
          <a:xfrm>
            <a:off x="6387551" y="1600201"/>
            <a:ext cx="4956310" cy="3323987"/>
          </a:xfrm>
          <a:prstGeom prst="rect">
            <a:avLst/>
          </a:prstGeom>
          <a:noFill/>
        </p:spPr>
        <p:txBody>
          <a:bodyPr wrap="square">
            <a:spAutoFit/>
          </a:bodyPr>
          <a:lstStyle/>
          <a:p>
            <a:pPr marL="0" indent="0">
              <a:buNone/>
            </a:pPr>
            <a:r>
              <a:rPr lang="en-US" sz="3200" i="1" dirty="0">
                <a:effectLst/>
                <a:ea typeface="Carlito"/>
                <a:cs typeface="Carlito"/>
              </a:rPr>
              <a:t>“Now more than ever, it's important to look boldly at the reality</a:t>
            </a:r>
            <a:r>
              <a:rPr lang="en-US" sz="3200" i="1" spc="200" dirty="0">
                <a:effectLst/>
                <a:ea typeface="Carlito"/>
                <a:cs typeface="Carlito"/>
              </a:rPr>
              <a:t> </a:t>
            </a:r>
            <a:r>
              <a:rPr lang="en-US" sz="3200" i="1" dirty="0">
                <a:effectLst/>
                <a:ea typeface="Carlito"/>
                <a:cs typeface="Carlito"/>
              </a:rPr>
              <a:t>of race and gender bias -- and understand how the two can</a:t>
            </a:r>
            <a:r>
              <a:rPr lang="en-US" sz="3200" i="1" spc="200" dirty="0">
                <a:effectLst/>
                <a:ea typeface="Carlito"/>
                <a:cs typeface="Carlito"/>
              </a:rPr>
              <a:t> </a:t>
            </a:r>
            <a:r>
              <a:rPr lang="en-US" sz="3200" i="1" dirty="0">
                <a:effectLst/>
                <a:ea typeface="Carlito"/>
                <a:cs typeface="Carlito"/>
              </a:rPr>
              <a:t>combine to</a:t>
            </a:r>
            <a:r>
              <a:rPr lang="en-US" sz="3200" i="1" spc="85" dirty="0">
                <a:effectLst/>
                <a:ea typeface="Carlito"/>
                <a:cs typeface="Carlito"/>
              </a:rPr>
              <a:t> </a:t>
            </a:r>
            <a:r>
              <a:rPr lang="en-US" sz="3200" i="1" dirty="0">
                <a:effectLst/>
                <a:ea typeface="Carlito"/>
                <a:cs typeface="Carlito"/>
              </a:rPr>
              <a:t>create</a:t>
            </a:r>
            <a:r>
              <a:rPr lang="en-US" sz="3200" i="1" spc="85" dirty="0">
                <a:effectLst/>
                <a:ea typeface="Carlito"/>
                <a:cs typeface="Carlito"/>
              </a:rPr>
              <a:t> </a:t>
            </a:r>
            <a:r>
              <a:rPr lang="en-US" sz="3200" i="1" dirty="0">
                <a:effectLst/>
                <a:ea typeface="Carlito"/>
                <a:cs typeface="Carlito"/>
              </a:rPr>
              <a:t>even more harm. “</a:t>
            </a:r>
          </a:p>
          <a:p>
            <a:pPr marL="0" indent="0">
              <a:buNone/>
            </a:pPr>
            <a:endParaRPr lang="en-GB" sz="1800" dirty="0">
              <a:effectLst/>
              <a:ea typeface="Carlito"/>
              <a:cs typeface="Carlito"/>
            </a:endParaRPr>
          </a:p>
        </p:txBody>
      </p:sp>
    </p:spTree>
    <p:extLst>
      <p:ext uri="{BB962C8B-B14F-4D97-AF65-F5344CB8AC3E}">
        <p14:creationId xmlns:p14="http://schemas.microsoft.com/office/powerpoint/2010/main" val="30796736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8CAB9FBC-A0D2-5CB2-60F0-0A2D107CCD21}"/>
              </a:ext>
            </a:extLst>
          </p:cNvPr>
          <p:cNvPicPr>
            <a:picLocks noGrp="1" noChangeAspect="1"/>
          </p:cNvPicPr>
          <p:nvPr>
            <p:ph idx="1"/>
          </p:nvPr>
        </p:nvPicPr>
        <p:blipFill rotWithShape="1">
          <a:blip r:embed="rId2"/>
          <a:srcRect l="63043" t="15427" r="15459" b="19302"/>
          <a:stretch/>
        </p:blipFill>
        <p:spPr>
          <a:xfrm>
            <a:off x="1925868" y="89958"/>
            <a:ext cx="8340263" cy="6678083"/>
          </a:xfrm>
        </p:spPr>
      </p:pic>
      <p:sp>
        <p:nvSpPr>
          <p:cNvPr id="4" name="Date Placeholder 3">
            <a:extLst>
              <a:ext uri="{FF2B5EF4-FFF2-40B4-BE49-F238E27FC236}">
                <a16:creationId xmlns:a16="http://schemas.microsoft.com/office/drawing/2014/main" id="{D838041B-E2E9-508A-ECD1-ECBF76821960}"/>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BCDC589F-8098-F4FD-DDC0-DE4E981C44FD}"/>
              </a:ext>
            </a:extLst>
          </p:cNvPr>
          <p:cNvSpPr>
            <a:spLocks noGrp="1"/>
          </p:cNvSpPr>
          <p:nvPr>
            <p:ph type="sldNum" sz="quarter" idx="12"/>
          </p:nvPr>
        </p:nvSpPr>
        <p:spPr/>
        <p:txBody>
          <a:bodyPr/>
          <a:lstStyle/>
          <a:p>
            <a:pPr>
              <a:defRPr/>
            </a:pPr>
            <a:fld id="{8B34AADE-47AB-4FD6-A959-68A9E6432E18}" type="slidenum">
              <a:rPr lang="en-GB" altLang="en-US" smtClean="0"/>
              <a:pPr>
                <a:defRPr/>
              </a:pPr>
              <a:t>32</a:t>
            </a:fld>
            <a:endParaRPr lang="en-GB" altLang="en-US"/>
          </a:p>
        </p:txBody>
      </p:sp>
    </p:spTree>
    <p:extLst>
      <p:ext uri="{BB962C8B-B14F-4D97-AF65-F5344CB8AC3E}">
        <p14:creationId xmlns:p14="http://schemas.microsoft.com/office/powerpoint/2010/main" val="15420618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8F23F-E260-A3C0-A01B-E30BD90D123F}"/>
              </a:ext>
            </a:extLst>
          </p:cNvPr>
          <p:cNvSpPr>
            <a:spLocks noGrp="1"/>
          </p:cNvSpPr>
          <p:nvPr>
            <p:ph type="title"/>
          </p:nvPr>
        </p:nvSpPr>
        <p:spPr/>
        <p:txBody>
          <a:bodyPr/>
          <a:lstStyle/>
          <a:p>
            <a:r>
              <a:rPr lang="en-GB" sz="4000" b="1" dirty="0"/>
              <a:t>Inequitable care</a:t>
            </a:r>
          </a:p>
        </p:txBody>
      </p:sp>
      <p:sp>
        <p:nvSpPr>
          <p:cNvPr id="3" name="Content Placeholder 2">
            <a:extLst>
              <a:ext uri="{FF2B5EF4-FFF2-40B4-BE49-F238E27FC236}">
                <a16:creationId xmlns:a16="http://schemas.microsoft.com/office/drawing/2014/main" id="{88FCD6F1-3674-4F5C-9673-0D3E4FEF6ADA}"/>
              </a:ext>
            </a:extLst>
          </p:cNvPr>
          <p:cNvSpPr>
            <a:spLocks noGrp="1"/>
          </p:cNvSpPr>
          <p:nvPr>
            <p:ph idx="1"/>
          </p:nvPr>
        </p:nvSpPr>
        <p:spPr/>
        <p:txBody>
          <a:bodyPr/>
          <a:lstStyle/>
          <a:p>
            <a:pPr marL="0" indent="0">
              <a:buNone/>
            </a:pPr>
            <a:endParaRPr lang="en-GB" sz="3000" dirty="0"/>
          </a:p>
          <a:p>
            <a:pPr marL="0" indent="0">
              <a:buNone/>
            </a:pPr>
            <a:r>
              <a:rPr lang="en-GB" sz="3000" dirty="0"/>
              <a:t>A recent review commissioned by the NHS Race and Health Observatory, for example, found evidence of women from ethnic minority backgrounds experiencing ‘stereotyping, disrespect, discrimination and cultural insensitivity’ when using maternal and neonatal healthcare services. </a:t>
            </a:r>
          </a:p>
          <a:p>
            <a:pPr marL="0" indent="0">
              <a:buNone/>
            </a:pPr>
            <a:endParaRPr lang="fr-FR" sz="1000" dirty="0"/>
          </a:p>
          <a:p>
            <a:pPr marL="0" indent="0">
              <a:buNone/>
            </a:pPr>
            <a:endParaRPr lang="fr-FR" sz="1000" dirty="0"/>
          </a:p>
          <a:p>
            <a:pPr marL="0" indent="0">
              <a:buNone/>
            </a:pPr>
            <a:endParaRPr lang="fr-FR" sz="1000" dirty="0"/>
          </a:p>
          <a:p>
            <a:pPr marL="0" indent="0">
              <a:buNone/>
            </a:pPr>
            <a:endParaRPr lang="fr-FR" sz="1000" dirty="0"/>
          </a:p>
          <a:p>
            <a:pPr marL="0" indent="0">
              <a:buNone/>
            </a:pPr>
            <a:r>
              <a:rPr lang="fr-FR" sz="1000" dirty="0"/>
              <a:t>       </a:t>
            </a:r>
          </a:p>
          <a:p>
            <a:pPr marL="0" indent="0">
              <a:buNone/>
            </a:pPr>
            <a:r>
              <a:rPr lang="fr-FR" sz="1000" dirty="0"/>
              <a:t>          Source: </a:t>
            </a:r>
            <a:r>
              <a:rPr lang="fr-FR" sz="1000" dirty="0">
                <a:hlinkClick r:id="rId2"/>
              </a:rPr>
              <a:t>https://www.kingsfund.org.uk/publications/what-are-health-inequalities#access</a:t>
            </a:r>
            <a:r>
              <a:rPr lang="fr-FR" sz="1000" dirty="0"/>
              <a:t>  </a:t>
            </a:r>
          </a:p>
          <a:p>
            <a:endParaRPr lang="en-GB" sz="3000" dirty="0"/>
          </a:p>
        </p:txBody>
      </p:sp>
      <p:sp>
        <p:nvSpPr>
          <p:cNvPr id="4" name="Date Placeholder 3">
            <a:extLst>
              <a:ext uri="{FF2B5EF4-FFF2-40B4-BE49-F238E27FC236}">
                <a16:creationId xmlns:a16="http://schemas.microsoft.com/office/drawing/2014/main" id="{AD66305B-D3CE-2537-6B0F-3349BFC86C8A}"/>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460EB0A9-DACC-CCA1-D0EE-D87616E8B8CC}"/>
              </a:ext>
            </a:extLst>
          </p:cNvPr>
          <p:cNvSpPr>
            <a:spLocks noGrp="1"/>
          </p:cNvSpPr>
          <p:nvPr>
            <p:ph type="sldNum" sz="quarter" idx="12"/>
          </p:nvPr>
        </p:nvSpPr>
        <p:spPr/>
        <p:txBody>
          <a:bodyPr/>
          <a:lstStyle/>
          <a:p>
            <a:pPr>
              <a:defRPr/>
            </a:pPr>
            <a:fld id="{8B34AADE-47AB-4FD6-A959-68A9E6432E18}" type="slidenum">
              <a:rPr lang="en-GB" altLang="en-US" smtClean="0"/>
              <a:pPr>
                <a:defRPr/>
              </a:pPr>
              <a:t>33</a:t>
            </a:fld>
            <a:endParaRPr lang="en-GB" altLang="en-US"/>
          </a:p>
        </p:txBody>
      </p:sp>
    </p:spTree>
    <p:extLst>
      <p:ext uri="{BB962C8B-B14F-4D97-AF65-F5344CB8AC3E}">
        <p14:creationId xmlns:p14="http://schemas.microsoft.com/office/powerpoint/2010/main" val="2789750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F4F69-B7B1-9E4F-D5C3-AA3BB9D08BC4}"/>
              </a:ext>
            </a:extLst>
          </p:cNvPr>
          <p:cNvSpPr>
            <a:spLocks noGrp="1"/>
          </p:cNvSpPr>
          <p:nvPr>
            <p:ph type="title"/>
          </p:nvPr>
        </p:nvSpPr>
        <p:spPr/>
        <p:txBody>
          <a:bodyPr/>
          <a:lstStyle/>
          <a:p>
            <a:r>
              <a:rPr lang="en-GB" sz="4000" b="1" dirty="0"/>
              <a:t>Inequitable care</a:t>
            </a:r>
          </a:p>
        </p:txBody>
      </p:sp>
      <p:sp>
        <p:nvSpPr>
          <p:cNvPr id="3" name="Content Placeholder 2">
            <a:extLst>
              <a:ext uri="{FF2B5EF4-FFF2-40B4-BE49-F238E27FC236}">
                <a16:creationId xmlns:a16="http://schemas.microsoft.com/office/drawing/2014/main" id="{CD589404-CCB1-B146-B035-5B1E46E5BA0B}"/>
              </a:ext>
            </a:extLst>
          </p:cNvPr>
          <p:cNvSpPr>
            <a:spLocks noGrp="1"/>
          </p:cNvSpPr>
          <p:nvPr>
            <p:ph idx="1"/>
          </p:nvPr>
        </p:nvSpPr>
        <p:spPr>
          <a:xfrm>
            <a:off x="609600" y="1600200"/>
            <a:ext cx="10972800" cy="4000499"/>
          </a:xfrm>
        </p:spPr>
        <p:txBody>
          <a:bodyPr/>
          <a:lstStyle/>
          <a:p>
            <a:r>
              <a:rPr lang="en-GB" dirty="0"/>
              <a:t>To take another example, in a 2018 study by Stonewall, 13 per cent of LGBT respondents reported experiencing unequal treatment from health care staff because they were LGBT, with this number rising to 32 per cent for people who are transgender and 19 per cent for LGBT people from ethnic minority backgrounds.</a:t>
            </a:r>
            <a:r>
              <a:rPr lang="fr-FR" dirty="0"/>
              <a:t> </a:t>
            </a:r>
          </a:p>
          <a:p>
            <a:pPr marL="0" indent="0">
              <a:buNone/>
            </a:pPr>
            <a:endParaRPr lang="fr-FR" dirty="0"/>
          </a:p>
          <a:p>
            <a:pPr marL="0" indent="0">
              <a:buNone/>
            </a:pPr>
            <a:r>
              <a:rPr lang="fr-FR" sz="1000" dirty="0"/>
              <a:t>                  </a:t>
            </a:r>
          </a:p>
          <a:p>
            <a:pPr marL="0" indent="0">
              <a:buNone/>
            </a:pPr>
            <a:r>
              <a:rPr lang="fr-FR" sz="1000" dirty="0"/>
              <a:t>          Source: </a:t>
            </a:r>
            <a:r>
              <a:rPr lang="fr-FR" sz="1000" dirty="0">
                <a:hlinkClick r:id="rId2"/>
              </a:rPr>
              <a:t>https://www.kingsfund.org.uk/publications/what-are-health-inequalities#access</a:t>
            </a:r>
            <a:r>
              <a:rPr lang="fr-FR" sz="1000" dirty="0"/>
              <a:t>  </a:t>
            </a:r>
            <a:endParaRPr lang="en-GB" sz="1000" dirty="0"/>
          </a:p>
        </p:txBody>
      </p:sp>
      <p:sp>
        <p:nvSpPr>
          <p:cNvPr id="4" name="Date Placeholder 3">
            <a:extLst>
              <a:ext uri="{FF2B5EF4-FFF2-40B4-BE49-F238E27FC236}">
                <a16:creationId xmlns:a16="http://schemas.microsoft.com/office/drawing/2014/main" id="{B9FB128E-DB2C-C852-484B-EF00DD952BFD}"/>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5BEABD22-9D4E-4F16-55E7-0C3EF3ADA048}"/>
              </a:ext>
            </a:extLst>
          </p:cNvPr>
          <p:cNvSpPr>
            <a:spLocks noGrp="1"/>
          </p:cNvSpPr>
          <p:nvPr>
            <p:ph type="sldNum" sz="quarter" idx="12"/>
          </p:nvPr>
        </p:nvSpPr>
        <p:spPr/>
        <p:txBody>
          <a:bodyPr/>
          <a:lstStyle/>
          <a:p>
            <a:pPr>
              <a:defRPr/>
            </a:pPr>
            <a:fld id="{8B34AADE-47AB-4FD6-A959-68A9E6432E18}" type="slidenum">
              <a:rPr lang="en-GB" altLang="en-US" smtClean="0"/>
              <a:pPr>
                <a:defRPr/>
              </a:pPr>
              <a:t>34</a:t>
            </a:fld>
            <a:endParaRPr lang="en-GB" altLang="en-US"/>
          </a:p>
        </p:txBody>
      </p:sp>
    </p:spTree>
    <p:extLst>
      <p:ext uri="{BB962C8B-B14F-4D97-AF65-F5344CB8AC3E}">
        <p14:creationId xmlns:p14="http://schemas.microsoft.com/office/powerpoint/2010/main" val="9848802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37D71-D809-69C1-DBFF-8BB89391EBD1}"/>
              </a:ext>
            </a:extLst>
          </p:cNvPr>
          <p:cNvSpPr>
            <a:spLocks noGrp="1"/>
          </p:cNvSpPr>
          <p:nvPr>
            <p:ph type="title"/>
          </p:nvPr>
        </p:nvSpPr>
        <p:spPr/>
        <p:txBody>
          <a:bodyPr/>
          <a:lstStyle/>
          <a:p>
            <a:r>
              <a:rPr lang="en-GB" sz="4000" b="1" dirty="0"/>
              <a:t>Video: Social Inequalities in Health</a:t>
            </a:r>
          </a:p>
        </p:txBody>
      </p:sp>
      <p:pic>
        <p:nvPicPr>
          <p:cNvPr id="6" name="Online Media 5" title="Social Inequalities in Health">
            <a:hlinkClick r:id="" action="ppaction://media"/>
            <a:extLst>
              <a:ext uri="{FF2B5EF4-FFF2-40B4-BE49-F238E27FC236}">
                <a16:creationId xmlns:a16="http://schemas.microsoft.com/office/drawing/2014/main" id="{6D01D95E-86A7-B235-FD2C-5810F1FE853D}"/>
              </a:ext>
            </a:extLst>
          </p:cNvPr>
          <p:cNvPicPr>
            <a:picLocks noGrp="1" noRot="1" noChangeAspect="1"/>
          </p:cNvPicPr>
          <p:nvPr>
            <p:ph idx="1"/>
            <a:videoFile r:link="rId1"/>
          </p:nvPr>
        </p:nvPicPr>
        <p:blipFill>
          <a:blip r:embed="rId3"/>
          <a:stretch>
            <a:fillRect/>
          </a:stretch>
        </p:blipFill>
        <p:spPr>
          <a:xfrm>
            <a:off x="2630487" y="1417638"/>
            <a:ext cx="6931025" cy="3916363"/>
          </a:xfrm>
          <a:prstGeom prst="rect">
            <a:avLst/>
          </a:prstGeom>
        </p:spPr>
      </p:pic>
      <p:sp>
        <p:nvSpPr>
          <p:cNvPr id="4" name="Date Placeholder 3">
            <a:extLst>
              <a:ext uri="{FF2B5EF4-FFF2-40B4-BE49-F238E27FC236}">
                <a16:creationId xmlns:a16="http://schemas.microsoft.com/office/drawing/2014/main" id="{07B8953E-885B-D11B-39C0-F4CF45008EAE}"/>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86ED9DA-FE63-23E1-B552-F330AA800800}"/>
              </a:ext>
            </a:extLst>
          </p:cNvPr>
          <p:cNvSpPr>
            <a:spLocks noGrp="1"/>
          </p:cNvSpPr>
          <p:nvPr>
            <p:ph type="sldNum" sz="quarter" idx="12"/>
          </p:nvPr>
        </p:nvSpPr>
        <p:spPr/>
        <p:txBody>
          <a:bodyPr/>
          <a:lstStyle/>
          <a:p>
            <a:pPr>
              <a:defRPr/>
            </a:pPr>
            <a:fld id="{8B34AADE-47AB-4FD6-A959-68A9E6432E18}" type="slidenum">
              <a:rPr lang="en-GB" altLang="en-US" smtClean="0"/>
              <a:pPr>
                <a:defRPr/>
              </a:pPr>
              <a:t>35</a:t>
            </a:fld>
            <a:endParaRPr lang="en-GB" altLang="en-US"/>
          </a:p>
        </p:txBody>
      </p:sp>
      <p:sp>
        <p:nvSpPr>
          <p:cNvPr id="8" name="TextBox 7">
            <a:extLst>
              <a:ext uri="{FF2B5EF4-FFF2-40B4-BE49-F238E27FC236}">
                <a16:creationId xmlns:a16="http://schemas.microsoft.com/office/drawing/2014/main" id="{865FC1F6-423B-2296-6D73-657FA244328C}"/>
              </a:ext>
            </a:extLst>
          </p:cNvPr>
          <p:cNvSpPr txBox="1"/>
          <p:nvPr/>
        </p:nvSpPr>
        <p:spPr>
          <a:xfrm>
            <a:off x="3796079" y="5358301"/>
            <a:ext cx="6097464" cy="338554"/>
          </a:xfrm>
          <a:prstGeom prst="rect">
            <a:avLst/>
          </a:prstGeom>
          <a:noFill/>
        </p:spPr>
        <p:txBody>
          <a:bodyPr wrap="square">
            <a:spAutoFit/>
          </a:bodyPr>
          <a:lstStyle/>
          <a:p>
            <a:r>
              <a:rPr lang="en-GB" sz="1600" dirty="0"/>
              <a:t>Source: </a:t>
            </a:r>
            <a:r>
              <a:rPr lang="en-GB" sz="1600" dirty="0">
                <a:hlinkClick r:id="rId4"/>
              </a:rPr>
              <a:t>https://youtu.be/roAQHn5rEoQ</a:t>
            </a:r>
            <a:r>
              <a:rPr lang="en-GB" sz="1600" dirty="0"/>
              <a:t> </a:t>
            </a:r>
          </a:p>
        </p:txBody>
      </p:sp>
    </p:spTree>
    <p:extLst>
      <p:ext uri="{BB962C8B-B14F-4D97-AF65-F5344CB8AC3E}">
        <p14:creationId xmlns:p14="http://schemas.microsoft.com/office/powerpoint/2010/main" val="755244594"/>
      </p:ext>
    </p:extLst>
  </p:cSld>
  <p:clrMapOvr>
    <a:masterClrMapping/>
  </p:clrMapOvr>
  <p:timing>
    <p:tnLst>
      <p:par>
        <p:cTn id="1" dur="indefinite" restart="never" nodeType="tmRoot">
          <p:childTnLst>
            <p:video>
              <p:cMediaNode vol="80000">
                <p:cTn id="2" fill="hold" display="0">
                  <p:stCondLst>
                    <p:cond delay="indefinite"/>
                  </p:stCondLst>
                </p:cTn>
                <p:tgtEl>
                  <p:spTgt spid="6"/>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74DA3-3557-8101-B0C9-58748B3D0DAF}"/>
              </a:ext>
            </a:extLst>
          </p:cNvPr>
          <p:cNvSpPr>
            <a:spLocks noGrp="1"/>
          </p:cNvSpPr>
          <p:nvPr>
            <p:ph type="title"/>
          </p:nvPr>
        </p:nvSpPr>
        <p:spPr>
          <a:xfrm>
            <a:off x="609600" y="44344"/>
            <a:ext cx="10972800" cy="1143000"/>
          </a:xfrm>
        </p:spPr>
        <p:txBody>
          <a:bodyPr/>
          <a:lstStyle/>
          <a:p>
            <a:r>
              <a:rPr lang="en-GB" sz="3600" b="1" dirty="0"/>
              <a:t>NHS England: Equality, diversity and health inequalities</a:t>
            </a:r>
          </a:p>
        </p:txBody>
      </p:sp>
      <p:sp>
        <p:nvSpPr>
          <p:cNvPr id="3" name="Content Placeholder 2">
            <a:extLst>
              <a:ext uri="{FF2B5EF4-FFF2-40B4-BE49-F238E27FC236}">
                <a16:creationId xmlns:a16="http://schemas.microsoft.com/office/drawing/2014/main" id="{2F508D49-E57D-D7E5-BA65-6783A885195D}"/>
              </a:ext>
            </a:extLst>
          </p:cNvPr>
          <p:cNvSpPr>
            <a:spLocks noGrp="1"/>
          </p:cNvSpPr>
          <p:nvPr>
            <p:ph idx="1"/>
          </p:nvPr>
        </p:nvSpPr>
        <p:spPr>
          <a:xfrm>
            <a:off x="609600" y="1366961"/>
            <a:ext cx="10972800" cy="4200554"/>
          </a:xfrm>
        </p:spPr>
        <p:txBody>
          <a:bodyPr/>
          <a:lstStyle/>
          <a:p>
            <a:pPr algn="l" fontAlgn="base"/>
            <a:r>
              <a:rPr lang="en-GB" sz="2000" b="0" i="0" dirty="0">
                <a:solidFill>
                  <a:srgbClr val="202A30"/>
                </a:solidFill>
                <a:effectLst/>
              </a:rPr>
              <a:t>The NHS England Patient Equalities Programme brings together a range of work to advance patient equalities and to provide advice and support on delivery of both our key legislative commitments in relation to patient equalities and the specific commitments in the </a:t>
            </a:r>
            <a:r>
              <a:rPr lang="en-GB" sz="2000" b="0" i="0" u="sng" dirty="0">
                <a:solidFill>
                  <a:srgbClr val="005EB8"/>
                </a:solidFill>
                <a:effectLst/>
                <a:hlinkClick r:id="rId2"/>
              </a:rPr>
              <a:t>NHS Long Term Plan</a:t>
            </a:r>
            <a:r>
              <a:rPr lang="en-GB" sz="2000" b="0" i="0" dirty="0">
                <a:solidFill>
                  <a:srgbClr val="202A30"/>
                </a:solidFill>
                <a:effectLst/>
              </a:rPr>
              <a:t> and </a:t>
            </a:r>
            <a:r>
              <a:rPr lang="en-GB" sz="2000" b="0" i="0" u="sng" dirty="0">
                <a:solidFill>
                  <a:srgbClr val="005EB8"/>
                </a:solidFill>
                <a:effectLst/>
                <a:hlinkClick r:id="rId3"/>
              </a:rPr>
              <a:t>NHS Mandate</a:t>
            </a:r>
            <a:r>
              <a:rPr lang="en-GB" sz="2000" b="0" i="0" dirty="0">
                <a:solidFill>
                  <a:srgbClr val="202A30"/>
                </a:solidFill>
                <a:effectLst/>
              </a:rPr>
              <a:t>.</a:t>
            </a:r>
          </a:p>
          <a:p>
            <a:pPr marL="0" indent="0" algn="l" fontAlgn="base">
              <a:buNone/>
            </a:pPr>
            <a:r>
              <a:rPr lang="en-GB" sz="2000" b="0" i="0" dirty="0">
                <a:solidFill>
                  <a:srgbClr val="202A30"/>
                </a:solidFill>
                <a:effectLst/>
              </a:rPr>
              <a:t>This work includes:</a:t>
            </a:r>
          </a:p>
          <a:p>
            <a:pPr algn="l" fontAlgn="base">
              <a:buFont typeface="Arial" panose="020B0604020202020204" pitchFamily="34" charset="0"/>
              <a:buChar char="•"/>
            </a:pPr>
            <a:r>
              <a:rPr lang="en-GB" sz="2000" b="0" i="0" u="sng" dirty="0">
                <a:solidFill>
                  <a:srgbClr val="005EB8"/>
                </a:solidFill>
                <a:effectLst/>
                <a:hlinkClick r:id="rId4"/>
              </a:rPr>
              <a:t>Equality frameworks and information standards</a:t>
            </a:r>
            <a:r>
              <a:rPr lang="en-GB" sz="2000" b="0" i="0" dirty="0">
                <a:solidFill>
                  <a:srgbClr val="202A30"/>
                </a:solidFill>
                <a:effectLst/>
              </a:rPr>
              <a:t> – including the Accessible Information Standard, the Sexual Orientation Monitoring Standard and the NHS Equality Delivery System</a:t>
            </a:r>
          </a:p>
          <a:p>
            <a:pPr algn="l" fontAlgn="base">
              <a:buFont typeface="Arial" panose="020B0604020202020204" pitchFamily="34" charset="0"/>
              <a:buChar char="•"/>
            </a:pPr>
            <a:r>
              <a:rPr lang="en-GB" sz="2000" b="0" i="0" u="sng" dirty="0">
                <a:solidFill>
                  <a:srgbClr val="005EB8"/>
                </a:solidFill>
                <a:effectLst/>
                <a:hlinkClick r:id="rId5"/>
              </a:rPr>
              <a:t>The Learning Disability Employment Programme</a:t>
            </a:r>
            <a:endParaRPr lang="en-GB" sz="2000" b="0" i="0" dirty="0">
              <a:solidFill>
                <a:srgbClr val="202A30"/>
              </a:solidFill>
              <a:effectLst/>
            </a:endParaRPr>
          </a:p>
          <a:p>
            <a:pPr algn="l" fontAlgn="base">
              <a:buFont typeface="Arial" panose="020B0604020202020204" pitchFamily="34" charset="0"/>
              <a:buChar char="•"/>
            </a:pPr>
            <a:r>
              <a:rPr lang="en-GB" sz="2000" b="0" i="0" dirty="0">
                <a:solidFill>
                  <a:srgbClr val="202A30"/>
                </a:solidFill>
                <a:effectLst/>
              </a:rPr>
              <a:t>The </a:t>
            </a:r>
            <a:r>
              <a:rPr lang="en-GB" sz="2000" b="0" i="0" u="sng" dirty="0">
                <a:solidFill>
                  <a:srgbClr val="005EB8"/>
                </a:solidFill>
                <a:effectLst/>
                <a:hlinkClick r:id="rId6"/>
              </a:rPr>
              <a:t>LGBT+ Health team</a:t>
            </a:r>
            <a:r>
              <a:rPr lang="en-GB" sz="2000" b="0" i="0" dirty="0">
                <a:solidFill>
                  <a:srgbClr val="202A30"/>
                </a:solidFill>
                <a:effectLst/>
              </a:rPr>
              <a:t> who work to ensure that the needs of LGBT+ people are considered throughout the health system</a:t>
            </a:r>
          </a:p>
          <a:p>
            <a:pPr algn="l" fontAlgn="base">
              <a:buFont typeface="Arial" panose="020B0604020202020204" pitchFamily="34" charset="0"/>
              <a:buChar char="•"/>
            </a:pPr>
            <a:r>
              <a:rPr lang="en-GB" sz="2000" b="0" i="0" dirty="0">
                <a:solidFill>
                  <a:srgbClr val="202A30"/>
                </a:solidFill>
                <a:effectLst/>
              </a:rPr>
              <a:t>Providing the secretariat to the independent </a:t>
            </a:r>
            <a:r>
              <a:rPr lang="en-GB" sz="2000" b="0" i="0" u="sng" dirty="0">
                <a:solidFill>
                  <a:srgbClr val="005EB8"/>
                </a:solidFill>
                <a:effectLst/>
                <a:hlinkClick r:id="rId7"/>
              </a:rPr>
              <a:t>NHS Equality and Diversity Council</a:t>
            </a:r>
            <a:endParaRPr lang="en-GB" sz="2000" b="0" i="0" u="sng" dirty="0">
              <a:solidFill>
                <a:srgbClr val="005EB8"/>
              </a:solidFill>
              <a:effectLst/>
            </a:endParaRPr>
          </a:p>
          <a:p>
            <a:pPr marL="0" indent="0" algn="r">
              <a:buNone/>
            </a:pPr>
            <a:endParaRPr lang="en-GB" sz="1600" dirty="0">
              <a:solidFill>
                <a:srgbClr val="202A30"/>
              </a:solidFill>
            </a:endParaRPr>
          </a:p>
          <a:p>
            <a:pPr marL="0" indent="0" algn="r">
              <a:buNone/>
            </a:pPr>
            <a:r>
              <a:rPr lang="en-GB" sz="1600" dirty="0">
                <a:solidFill>
                  <a:srgbClr val="202A30"/>
                </a:solidFill>
              </a:rPr>
              <a:t>(Source: </a:t>
            </a:r>
            <a:r>
              <a:rPr lang="en-GB" sz="1600" dirty="0">
                <a:hlinkClick r:id="rId8"/>
              </a:rPr>
              <a:t>NHS England » Patient equalities programme</a:t>
            </a:r>
            <a:r>
              <a:rPr lang="en-GB" sz="1600" dirty="0"/>
              <a:t>)</a:t>
            </a:r>
          </a:p>
          <a:p>
            <a:pPr algn="l" fontAlgn="base">
              <a:buFont typeface="Arial" panose="020B0604020202020204" pitchFamily="34" charset="0"/>
              <a:buChar char="•"/>
            </a:pPr>
            <a:endParaRPr lang="en-GB" sz="2000" b="0" i="0" dirty="0">
              <a:solidFill>
                <a:srgbClr val="202A30"/>
              </a:solidFill>
              <a:effectLst/>
            </a:endParaRPr>
          </a:p>
          <a:p>
            <a:endParaRPr lang="en-GB" sz="2000" dirty="0"/>
          </a:p>
        </p:txBody>
      </p:sp>
      <p:sp>
        <p:nvSpPr>
          <p:cNvPr id="4" name="Date Placeholder 3">
            <a:extLst>
              <a:ext uri="{FF2B5EF4-FFF2-40B4-BE49-F238E27FC236}">
                <a16:creationId xmlns:a16="http://schemas.microsoft.com/office/drawing/2014/main" id="{4A13DEBA-E329-7342-4AC1-C5ED9E918CD4}"/>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BA0F7A5F-EB31-85EE-2041-02CFD6948267}"/>
              </a:ext>
            </a:extLst>
          </p:cNvPr>
          <p:cNvSpPr>
            <a:spLocks noGrp="1"/>
          </p:cNvSpPr>
          <p:nvPr>
            <p:ph type="sldNum" sz="quarter" idx="12"/>
          </p:nvPr>
        </p:nvSpPr>
        <p:spPr/>
        <p:txBody>
          <a:bodyPr/>
          <a:lstStyle/>
          <a:p>
            <a:pPr>
              <a:defRPr/>
            </a:pPr>
            <a:fld id="{8B34AADE-47AB-4FD6-A959-68A9E6432E18}" type="slidenum">
              <a:rPr lang="en-GB" altLang="en-US" smtClean="0"/>
              <a:pPr>
                <a:defRPr/>
              </a:pPr>
              <a:t>36</a:t>
            </a:fld>
            <a:endParaRPr lang="en-GB" altLang="en-US"/>
          </a:p>
        </p:txBody>
      </p:sp>
    </p:spTree>
    <p:extLst>
      <p:ext uri="{BB962C8B-B14F-4D97-AF65-F5344CB8AC3E}">
        <p14:creationId xmlns:p14="http://schemas.microsoft.com/office/powerpoint/2010/main" val="284373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12918-E118-B6DF-A508-BC99A3BF9EEF}"/>
              </a:ext>
            </a:extLst>
          </p:cNvPr>
          <p:cNvSpPr>
            <a:spLocks noGrp="1"/>
          </p:cNvSpPr>
          <p:nvPr>
            <p:ph type="title"/>
          </p:nvPr>
        </p:nvSpPr>
        <p:spPr/>
        <p:txBody>
          <a:bodyPr/>
          <a:lstStyle/>
          <a:p>
            <a:r>
              <a:rPr lang="en-GB" sz="4000" b="1" dirty="0"/>
              <a:t>Interprofessional collaboration to improve patient outcomes</a:t>
            </a:r>
          </a:p>
        </p:txBody>
      </p:sp>
      <p:sp>
        <p:nvSpPr>
          <p:cNvPr id="3" name="Content Placeholder 2">
            <a:extLst>
              <a:ext uri="{FF2B5EF4-FFF2-40B4-BE49-F238E27FC236}">
                <a16:creationId xmlns:a16="http://schemas.microsoft.com/office/drawing/2014/main" id="{6DE5F85C-FCDA-6215-40FB-AA48277C4C9E}"/>
              </a:ext>
            </a:extLst>
          </p:cNvPr>
          <p:cNvSpPr>
            <a:spLocks noGrp="1"/>
          </p:cNvSpPr>
          <p:nvPr>
            <p:ph idx="1"/>
          </p:nvPr>
        </p:nvSpPr>
        <p:spPr/>
        <p:txBody>
          <a:bodyPr/>
          <a:lstStyle/>
          <a:p>
            <a:r>
              <a:rPr lang="en-GB" sz="3000" dirty="0"/>
              <a:t>In its simplest form, interprofessional collaboration is the practice of approaching patient care from a team-based perspective.</a:t>
            </a:r>
          </a:p>
          <a:p>
            <a:r>
              <a:rPr lang="en-GB" sz="3000" dirty="0"/>
              <a:t>According to the World Health Organization, by implementing interprofessional collaboration and learning to work together and respecting one another's perspectives in healthcare, multiple disciplines can work more effectively as a team to help improve patient outcomes.</a:t>
            </a:r>
          </a:p>
        </p:txBody>
      </p:sp>
      <p:sp>
        <p:nvSpPr>
          <p:cNvPr id="4" name="Date Placeholder 3">
            <a:extLst>
              <a:ext uri="{FF2B5EF4-FFF2-40B4-BE49-F238E27FC236}">
                <a16:creationId xmlns:a16="http://schemas.microsoft.com/office/drawing/2014/main" id="{F2D46C1B-55E5-A22B-6BA4-33138CBFEC1F}"/>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2278325A-1432-9C0A-DAFB-36E656E0EA42}"/>
              </a:ext>
            </a:extLst>
          </p:cNvPr>
          <p:cNvSpPr>
            <a:spLocks noGrp="1"/>
          </p:cNvSpPr>
          <p:nvPr>
            <p:ph type="sldNum" sz="quarter" idx="12"/>
          </p:nvPr>
        </p:nvSpPr>
        <p:spPr/>
        <p:txBody>
          <a:bodyPr/>
          <a:lstStyle/>
          <a:p>
            <a:pPr>
              <a:defRPr/>
            </a:pPr>
            <a:fld id="{8B34AADE-47AB-4FD6-A959-68A9E6432E18}" type="slidenum">
              <a:rPr lang="en-GB" altLang="en-US" smtClean="0"/>
              <a:pPr>
                <a:defRPr/>
              </a:pPr>
              <a:t>37</a:t>
            </a:fld>
            <a:endParaRPr lang="en-GB" altLang="en-US"/>
          </a:p>
        </p:txBody>
      </p:sp>
    </p:spTree>
    <p:extLst>
      <p:ext uri="{BB962C8B-B14F-4D97-AF65-F5344CB8AC3E}">
        <p14:creationId xmlns:p14="http://schemas.microsoft.com/office/powerpoint/2010/main" val="40550609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C1CED-DD6B-AC30-2962-252CDB79028C}"/>
              </a:ext>
            </a:extLst>
          </p:cNvPr>
          <p:cNvSpPr>
            <a:spLocks noGrp="1"/>
          </p:cNvSpPr>
          <p:nvPr>
            <p:ph type="title"/>
          </p:nvPr>
        </p:nvSpPr>
        <p:spPr>
          <a:xfrm>
            <a:off x="609600" y="0"/>
            <a:ext cx="10972800" cy="1143000"/>
          </a:xfrm>
        </p:spPr>
        <p:txBody>
          <a:bodyPr/>
          <a:lstStyle/>
          <a:p>
            <a:r>
              <a:rPr lang="en-GB" sz="4000" b="1" dirty="0"/>
              <a:t>Example: Partnership working for children</a:t>
            </a:r>
          </a:p>
        </p:txBody>
      </p:sp>
      <p:sp>
        <p:nvSpPr>
          <p:cNvPr id="3" name="Content Placeholder 2">
            <a:extLst>
              <a:ext uri="{FF2B5EF4-FFF2-40B4-BE49-F238E27FC236}">
                <a16:creationId xmlns:a16="http://schemas.microsoft.com/office/drawing/2014/main" id="{408F755E-5B8D-D01D-762F-A36F80A8465D}"/>
              </a:ext>
            </a:extLst>
          </p:cNvPr>
          <p:cNvSpPr>
            <a:spLocks noGrp="1"/>
          </p:cNvSpPr>
          <p:nvPr>
            <p:ph idx="1"/>
          </p:nvPr>
        </p:nvSpPr>
        <p:spPr>
          <a:xfrm>
            <a:off x="402980" y="1379202"/>
            <a:ext cx="11386039" cy="4099595"/>
          </a:xfrm>
        </p:spPr>
        <p:txBody>
          <a:bodyPr/>
          <a:lstStyle/>
          <a:p>
            <a:r>
              <a:rPr lang="en-GB" sz="2600" dirty="0"/>
              <a:t>Working in partnership with other professionals is essential to meet the various health needs of children.</a:t>
            </a:r>
          </a:p>
          <a:p>
            <a:r>
              <a:rPr lang="en-GB" sz="2600" dirty="0"/>
              <a:t>There might be times where healthcare/childcare</a:t>
            </a:r>
            <a:r>
              <a:rPr lang="en-GB" sz="2600" dirty="0" smtClean="0"/>
              <a:t>/ educational </a:t>
            </a:r>
            <a:r>
              <a:rPr lang="en-GB" sz="2600" dirty="0"/>
              <a:t>services</a:t>
            </a:r>
            <a:r>
              <a:rPr lang="en-GB" sz="2600" dirty="0" smtClean="0"/>
              <a:t>/ providers </a:t>
            </a:r>
            <a:r>
              <a:rPr lang="en-GB" sz="2600" dirty="0"/>
              <a:t>will need to work with other professionals and families to support the children in need.</a:t>
            </a:r>
          </a:p>
          <a:p>
            <a:r>
              <a:rPr lang="en-GB" sz="2600" dirty="0"/>
              <a:t>In all circumstances, it is important to ensure communication is effective between the involved parties, and regular contact is made. </a:t>
            </a:r>
          </a:p>
          <a:p>
            <a:r>
              <a:rPr lang="en-GB" sz="2600" dirty="0"/>
              <a:t>Holding regular meetings to discuss children’s progress allows all professionals to group together to share their experiences and expertise about the best support and advice for children. </a:t>
            </a:r>
          </a:p>
        </p:txBody>
      </p:sp>
      <p:sp>
        <p:nvSpPr>
          <p:cNvPr id="4" name="Date Placeholder 3">
            <a:extLst>
              <a:ext uri="{FF2B5EF4-FFF2-40B4-BE49-F238E27FC236}">
                <a16:creationId xmlns:a16="http://schemas.microsoft.com/office/drawing/2014/main" id="{0DEB8D2F-7344-046A-91C4-1D434CA31A4A}"/>
              </a:ext>
            </a:extLst>
          </p:cNvPr>
          <p:cNvSpPr>
            <a:spLocks noGrp="1"/>
          </p:cNvSpPr>
          <p:nvPr>
            <p:ph type="dt" sz="half" idx="10"/>
          </p:nvPr>
        </p:nvSpPr>
        <p:spPr/>
        <p:txBody>
          <a:bodyPr/>
          <a:lstStyle/>
          <a:p>
            <a:pPr>
              <a:defRPr/>
            </a:pPr>
            <a:fld id="{63163EF8-2307-4794-9875-6B8CA664E276}" type="datetime1">
              <a:rPr lang="en-GB" altLang="en-US" smtClean="0"/>
              <a:pPr>
                <a:defRPr/>
              </a:pPr>
              <a:t>13/10/2026</a:t>
            </a:fld>
            <a:endParaRPr lang="en-GB" altLang="en-US" dirty="0"/>
          </a:p>
        </p:txBody>
      </p:sp>
      <p:sp>
        <p:nvSpPr>
          <p:cNvPr id="5" name="Slide Number Placeholder 4">
            <a:extLst>
              <a:ext uri="{FF2B5EF4-FFF2-40B4-BE49-F238E27FC236}">
                <a16:creationId xmlns:a16="http://schemas.microsoft.com/office/drawing/2014/main" id="{7F7F8E1C-9838-0ABA-8D86-367DC2B2DFCD}"/>
              </a:ext>
            </a:extLst>
          </p:cNvPr>
          <p:cNvSpPr>
            <a:spLocks noGrp="1"/>
          </p:cNvSpPr>
          <p:nvPr>
            <p:ph type="sldNum" sz="quarter" idx="12"/>
          </p:nvPr>
        </p:nvSpPr>
        <p:spPr/>
        <p:txBody>
          <a:bodyPr/>
          <a:lstStyle/>
          <a:p>
            <a:pPr>
              <a:defRPr/>
            </a:pPr>
            <a:fld id="{8B34AADE-47AB-4FD6-A959-68A9E6432E18}" type="slidenum">
              <a:rPr lang="en-GB" altLang="en-US" smtClean="0"/>
              <a:pPr>
                <a:defRPr/>
              </a:pPr>
              <a:t>38</a:t>
            </a:fld>
            <a:endParaRPr lang="en-GB" altLang="en-US"/>
          </a:p>
        </p:txBody>
      </p:sp>
    </p:spTree>
    <p:extLst>
      <p:ext uri="{BB962C8B-B14F-4D97-AF65-F5344CB8AC3E}">
        <p14:creationId xmlns:p14="http://schemas.microsoft.com/office/powerpoint/2010/main" val="32847003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irc_mi" descr="http://www.londoncp.co.uk/images/our_assessment_triangle.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4632" y="354361"/>
            <a:ext cx="6984776" cy="5333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53930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AB036E4-4819-D1CB-A668-91EAF221319B}"/>
              </a:ext>
            </a:extLst>
          </p:cNvPr>
          <p:cNvSpPr>
            <a:spLocks noGrp="1"/>
          </p:cNvSpPr>
          <p:nvPr>
            <p:ph type="title"/>
          </p:nvPr>
        </p:nvSpPr>
        <p:spPr/>
        <p:txBody>
          <a:bodyPr/>
          <a:lstStyle/>
          <a:p>
            <a:r>
              <a:rPr lang="en-GB" altLang="en-US" b="1"/>
              <a:t>QUESTION TIME</a:t>
            </a:r>
          </a:p>
        </p:txBody>
      </p:sp>
      <p:pic>
        <p:nvPicPr>
          <p:cNvPr id="17411" name="Content Placeholder 5">
            <a:extLst>
              <a:ext uri="{FF2B5EF4-FFF2-40B4-BE49-F238E27FC236}">
                <a16:creationId xmlns:a16="http://schemas.microsoft.com/office/drawing/2014/main" id="{AC121048-C379-22DC-7BA6-FB8382F83EF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72038" y="2359025"/>
            <a:ext cx="2146300" cy="2139950"/>
          </a:xfrm>
        </p:spPr>
      </p:pic>
      <p:sp>
        <p:nvSpPr>
          <p:cNvPr id="4" name="Date Placeholder 3">
            <a:extLst>
              <a:ext uri="{FF2B5EF4-FFF2-40B4-BE49-F238E27FC236}">
                <a16:creationId xmlns:a16="http://schemas.microsoft.com/office/drawing/2014/main" id="{C680AA8A-1579-8A88-4690-92C36A289B7F}"/>
              </a:ext>
            </a:extLst>
          </p:cNvPr>
          <p:cNvSpPr>
            <a:spLocks noGrp="1"/>
          </p:cNvSpPr>
          <p:nvPr>
            <p:ph type="dt" sz="quarter"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329EE58-E6A4-4677-BD48-D1D3A6272A9B}"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17413" name="Slide Number Placeholder 4">
            <a:extLst>
              <a:ext uri="{FF2B5EF4-FFF2-40B4-BE49-F238E27FC236}">
                <a16:creationId xmlns:a16="http://schemas.microsoft.com/office/drawing/2014/main" id="{7DCCD910-55B0-4A03-02E9-6A9C273E3E8B}"/>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fld id="{E432827D-8097-4BF2-903E-B04273729EB0}"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tabLst/>
                <a:defRPr/>
              </a:pPr>
              <a:t>40</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17414" name="Picture 6">
            <a:extLst>
              <a:ext uri="{FF2B5EF4-FFF2-40B4-BE49-F238E27FC236}">
                <a16:creationId xmlns:a16="http://schemas.microsoft.com/office/drawing/2014/main" id="{6D0D4BD2-3FE7-093C-1450-C5027D0FA8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1713" y="1417638"/>
            <a:ext cx="1871662"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7">
            <a:extLst>
              <a:ext uri="{FF2B5EF4-FFF2-40B4-BE49-F238E27FC236}">
                <a16:creationId xmlns:a16="http://schemas.microsoft.com/office/drawing/2014/main" id="{AF34641E-E032-FA2C-4F76-31B95F45AA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0688" y="3644900"/>
            <a:ext cx="2468562"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03FAD-6262-4E05-C88A-B196E4788E66}"/>
              </a:ext>
            </a:extLst>
          </p:cNvPr>
          <p:cNvSpPr>
            <a:spLocks noGrp="1"/>
          </p:cNvSpPr>
          <p:nvPr>
            <p:ph type="title"/>
          </p:nvPr>
        </p:nvSpPr>
        <p:spPr/>
        <p:txBody>
          <a:bodyPr/>
          <a:lstStyle/>
          <a:p>
            <a:r>
              <a:rPr lang="en-GB" sz="4000" b="1" dirty="0"/>
              <a:t>What did I learn? </a:t>
            </a:r>
          </a:p>
        </p:txBody>
      </p:sp>
      <p:sp>
        <p:nvSpPr>
          <p:cNvPr id="3" name="Content Placeholder 2">
            <a:extLst>
              <a:ext uri="{FF2B5EF4-FFF2-40B4-BE49-F238E27FC236}">
                <a16:creationId xmlns:a16="http://schemas.microsoft.com/office/drawing/2014/main" id="{6B7DAD01-2BC6-5365-A802-0D4687C01ABC}"/>
              </a:ext>
            </a:extLst>
          </p:cNvPr>
          <p:cNvSpPr>
            <a:spLocks noGrp="1"/>
          </p:cNvSpPr>
          <p:nvPr>
            <p:ph idx="1"/>
          </p:nvPr>
        </p:nvSpPr>
        <p:spPr>
          <a:xfrm>
            <a:off x="3419475" y="2000251"/>
            <a:ext cx="8391526" cy="3516982"/>
          </a:xfrm>
        </p:spPr>
        <p:txBody>
          <a:bodyPr/>
          <a:lstStyle/>
          <a:p>
            <a:r>
              <a:rPr lang="en-GB" sz="4400" dirty="0"/>
              <a:t>What I have learnt today will help me in my practice because....</a:t>
            </a:r>
          </a:p>
          <a:p>
            <a:endParaRPr lang="en-GB" sz="4000" dirty="0"/>
          </a:p>
          <a:p>
            <a:endParaRPr lang="en-GB" dirty="0"/>
          </a:p>
          <a:p>
            <a:endParaRPr lang="en-GB" dirty="0"/>
          </a:p>
        </p:txBody>
      </p:sp>
      <p:sp>
        <p:nvSpPr>
          <p:cNvPr id="4" name="Date Placeholder 3">
            <a:extLst>
              <a:ext uri="{FF2B5EF4-FFF2-40B4-BE49-F238E27FC236}">
                <a16:creationId xmlns:a16="http://schemas.microsoft.com/office/drawing/2014/main" id="{B8059A93-2BCF-695B-4425-F8E7F79990EA}"/>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1AEAE516-398A-4C62-BFF5-3A06D03BAA36}" type="datetime1">
              <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3D35492F-71C9-2383-4E2A-8CEFE6A25CE0}"/>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A1CCF11-17A1-496D-A53A-015F807BD464}" type="slidenum">
              <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6" name="Picture 5">
            <a:extLst>
              <a:ext uri="{FF2B5EF4-FFF2-40B4-BE49-F238E27FC236}">
                <a16:creationId xmlns:a16="http://schemas.microsoft.com/office/drawing/2014/main" id="{3A9995A7-C021-18DB-16A4-B2B9E4DA1FB7}"/>
              </a:ext>
            </a:extLst>
          </p:cNvPr>
          <p:cNvPicPr>
            <a:picLocks noChangeAspect="1"/>
          </p:cNvPicPr>
          <p:nvPr/>
        </p:nvPicPr>
        <p:blipFill>
          <a:blip r:embed="rId2"/>
          <a:stretch>
            <a:fillRect/>
          </a:stretch>
        </p:blipFill>
        <p:spPr>
          <a:xfrm>
            <a:off x="876301" y="1828800"/>
            <a:ext cx="2058582" cy="2925030"/>
          </a:xfrm>
          <a:prstGeom prst="rect">
            <a:avLst/>
          </a:prstGeom>
        </p:spPr>
      </p:pic>
    </p:spTree>
    <p:extLst>
      <p:ext uri="{BB962C8B-B14F-4D97-AF65-F5344CB8AC3E}">
        <p14:creationId xmlns:p14="http://schemas.microsoft.com/office/powerpoint/2010/main" val="41078916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833A3-5138-D04F-1385-619E66578777}"/>
              </a:ext>
            </a:extLst>
          </p:cNvPr>
          <p:cNvSpPr>
            <a:spLocks noGrp="1"/>
          </p:cNvSpPr>
          <p:nvPr>
            <p:ph type="title"/>
          </p:nvPr>
        </p:nvSpPr>
        <p:spPr>
          <a:xfrm>
            <a:off x="609600" y="274638"/>
            <a:ext cx="10972800" cy="815608"/>
          </a:xfrm>
        </p:spPr>
        <p:txBody>
          <a:bodyPr/>
          <a:lstStyle/>
          <a:p>
            <a:r>
              <a:rPr lang="en-GB" sz="4000" b="1" dirty="0"/>
              <a:t>References</a:t>
            </a:r>
            <a:r>
              <a:rPr lang="en-GB" b="1" dirty="0"/>
              <a:t> </a:t>
            </a:r>
          </a:p>
        </p:txBody>
      </p:sp>
      <p:sp>
        <p:nvSpPr>
          <p:cNvPr id="3" name="Content Placeholder 2">
            <a:extLst>
              <a:ext uri="{FF2B5EF4-FFF2-40B4-BE49-F238E27FC236}">
                <a16:creationId xmlns:a16="http://schemas.microsoft.com/office/drawing/2014/main" id="{8F539EF5-85CD-A1F1-2A1E-386DEB417770}"/>
              </a:ext>
            </a:extLst>
          </p:cNvPr>
          <p:cNvSpPr>
            <a:spLocks noGrp="1"/>
          </p:cNvSpPr>
          <p:nvPr>
            <p:ph idx="1"/>
          </p:nvPr>
        </p:nvSpPr>
        <p:spPr>
          <a:xfrm>
            <a:off x="411773" y="1283676"/>
            <a:ext cx="11368454" cy="4163218"/>
          </a:xfrm>
        </p:spPr>
        <p:txBody>
          <a:bodyPr/>
          <a:lstStyle/>
          <a:p>
            <a:r>
              <a:rPr lang="en-GB" sz="2400" dirty="0"/>
              <a:t>Equality and Human Rights Commission (2022) </a:t>
            </a:r>
            <a:r>
              <a:rPr lang="en-GB" sz="2400" i="1" dirty="0"/>
              <a:t>Equality and diversity. </a:t>
            </a:r>
            <a:r>
              <a:rPr lang="en-GB" sz="2400" dirty="0"/>
              <a:t>Available at: </a:t>
            </a:r>
            <a:r>
              <a:rPr lang="en-GB" sz="2400" dirty="0">
                <a:hlinkClick r:id="rId2"/>
              </a:rPr>
              <a:t>https://www.equalityhumanrights.com/en/equality-and-diversity</a:t>
            </a:r>
            <a:r>
              <a:rPr lang="en-GB" sz="2400" dirty="0"/>
              <a:t> (Accessed: 27 July 2022).</a:t>
            </a:r>
          </a:p>
          <a:p>
            <a:r>
              <a:rPr lang="en-GB" sz="2400" dirty="0"/>
              <a:t>GOV.UK (2017) </a:t>
            </a:r>
            <a:r>
              <a:rPr lang="en-GB" sz="2400" i="1" dirty="0"/>
              <a:t>Chapter 5: inequality in health. </a:t>
            </a:r>
            <a:r>
              <a:rPr lang="en-GB" sz="2400" dirty="0"/>
              <a:t>Available at: </a:t>
            </a:r>
            <a:r>
              <a:rPr lang="en-GB" sz="2400" dirty="0">
                <a:hlinkClick r:id="rId3"/>
              </a:rPr>
              <a:t>https://www.gov.uk/government/publications/health-profile-for-england/chapter-5-inequality-in-health</a:t>
            </a:r>
            <a:r>
              <a:rPr lang="en-GB" sz="2400" dirty="0"/>
              <a:t> (Accessed: 27 July 2022).</a:t>
            </a:r>
          </a:p>
          <a:p>
            <a:r>
              <a:rPr lang="en-GB" sz="2400" dirty="0"/>
              <a:t>The King’s Fund (2022)</a:t>
            </a:r>
            <a:r>
              <a:rPr lang="en-GB" sz="2400" i="1" dirty="0"/>
              <a:t> What are health inequalities? </a:t>
            </a:r>
            <a:r>
              <a:rPr lang="en-GB" sz="2400" dirty="0"/>
              <a:t>Available at: </a:t>
            </a:r>
            <a:r>
              <a:rPr lang="en-GB" sz="2400" dirty="0">
                <a:hlinkClick r:id="rId4"/>
              </a:rPr>
              <a:t>https://www.kingsfund.org.uk/publications/what-are-health-inequalities</a:t>
            </a:r>
            <a:r>
              <a:rPr lang="en-GB" sz="2400" dirty="0"/>
              <a:t> (Accessed: 27 July 2022).</a:t>
            </a:r>
          </a:p>
          <a:p>
            <a:r>
              <a:rPr lang="en-GB" sz="2400" dirty="0">
                <a:hlinkClick r:id="rId5"/>
              </a:rPr>
              <a:t>NHS England » Equality, diversity and health inequalities</a:t>
            </a:r>
            <a:endParaRPr lang="en-GB" sz="2400" dirty="0"/>
          </a:p>
          <a:p>
            <a:r>
              <a:rPr lang="en-GB" sz="2400" dirty="0">
                <a:hlinkClick r:id="rId6"/>
              </a:rPr>
              <a:t>NHS England » The Equality and Health Inequalities Hub</a:t>
            </a:r>
            <a:endParaRPr lang="en-GB" sz="2400" dirty="0">
              <a:hlinkClick r:id="rId7"/>
            </a:endParaRPr>
          </a:p>
          <a:p>
            <a:endParaRPr lang="en-GB" sz="2400" dirty="0"/>
          </a:p>
          <a:p>
            <a:endParaRPr lang="en-GB" sz="2400" dirty="0"/>
          </a:p>
        </p:txBody>
      </p:sp>
      <p:sp>
        <p:nvSpPr>
          <p:cNvPr id="4" name="Date Placeholder 3">
            <a:extLst>
              <a:ext uri="{FF2B5EF4-FFF2-40B4-BE49-F238E27FC236}">
                <a16:creationId xmlns:a16="http://schemas.microsoft.com/office/drawing/2014/main" id="{3C82AFB6-F196-0882-5B3F-4DF755C08069}"/>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3163EF8-2307-4794-9875-6B8CA664E2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13/10/2026</a:t>
            </a:fld>
            <a:endParaRPr kumimoji="0" lang="en-GB" altLang="en-US" sz="1050" b="0" i="0" u="none" strike="noStrike" kern="1200" cap="none" spc="0" normalizeH="0" baseline="0" noProof="0" dirty="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48ECBE07-4487-3950-6239-15A440BB284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34AADE-47AB-4FD6-A959-68A9E6432E18}"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altLang="en-US" sz="1200" b="0" i="0" u="none" strike="noStrike" kern="1200" cap="none" spc="0" normalizeH="0" baseline="0" noProof="0">
              <a:ln>
                <a:noFill/>
              </a:ln>
              <a:solidFill>
                <a:srgbClr val="898989"/>
              </a:solidFill>
              <a:effectLst/>
              <a:uLnTx/>
              <a:uFillTx/>
              <a:latin typeface="Myriad Pro"/>
              <a:ea typeface="+mn-ea"/>
              <a:cs typeface="+mn-cs"/>
            </a:endParaRPr>
          </a:p>
        </p:txBody>
      </p:sp>
    </p:spTree>
    <p:extLst>
      <p:ext uri="{BB962C8B-B14F-4D97-AF65-F5344CB8AC3E}">
        <p14:creationId xmlns:p14="http://schemas.microsoft.com/office/powerpoint/2010/main" val="41640644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DEF2E79-7B39-4662-8B2B-C4285378CB90}">
  <we:reference id="3e0fcce7-415c-4081-926c-b4e449c650e4" version="1.1.0.2" store="EXCatalog" storeType="EXCatalog"/>
  <we:alternateReferences>
    <we:reference id="WA200004709" version="1.1.0.2" store="en-GB" storeType="OMEX"/>
  </we:alternateReferences>
  <we:properties>
    <we:property name="Office.AutoShowTaskpaneWithDocument" value="true"/>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7</TotalTime>
  <Words>2375</Words>
  <Application>Microsoft Office PowerPoint</Application>
  <PresentationFormat>Widescreen</PresentationFormat>
  <Paragraphs>287</Paragraphs>
  <Slides>42</Slides>
  <Notes>6</Notes>
  <HiddenSlides>0</HiddenSlides>
  <MMClips>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Carlito</vt:lpstr>
      <vt:lpstr>Courier New</vt:lpstr>
      <vt:lpstr>Google Sans</vt:lpstr>
      <vt:lpstr>Helvetica Neue</vt:lpstr>
      <vt:lpstr>Myriad Pro</vt:lpstr>
      <vt:lpstr>20140311PresentationUWTSDTemplate</vt:lpstr>
      <vt:lpstr>PowerPoint Presentation</vt:lpstr>
      <vt:lpstr>Recap</vt:lpstr>
      <vt:lpstr>PowerPoint Presentation</vt:lpstr>
      <vt:lpstr>Why is CPD Important in Health and Social Care?</vt:lpstr>
      <vt:lpstr>CPD and duty of care</vt:lpstr>
      <vt:lpstr>Aim of Lecture  (Week 8) </vt:lpstr>
      <vt:lpstr>Learning objectives  (Week 8)</vt:lpstr>
      <vt:lpstr>Which one is more interesting? </vt:lpstr>
      <vt:lpstr>Identities</vt:lpstr>
      <vt:lpstr>Different or the same?</vt:lpstr>
      <vt:lpstr>Class Discussion - What is Diversity?</vt:lpstr>
      <vt:lpstr>Diverse people, diverse identities</vt:lpstr>
      <vt:lpstr>Diversity in the UK</vt:lpstr>
      <vt:lpstr>Video: What is the Equality and Human Rights Monitor? </vt:lpstr>
      <vt:lpstr>Ethnic and Cultural Diversity in the UK</vt:lpstr>
      <vt:lpstr>Our cultural life</vt:lpstr>
      <vt:lpstr>Respect our differences</vt:lpstr>
      <vt:lpstr>Health and social care services in a diverse society</vt:lpstr>
      <vt:lpstr>Group Activity </vt:lpstr>
      <vt:lpstr>PowerPoint Presentation</vt:lpstr>
      <vt:lpstr>Health inequalities</vt:lpstr>
      <vt:lpstr>PowerPoint Presentation</vt:lpstr>
      <vt:lpstr>Which groups experience health inequalities?</vt:lpstr>
      <vt:lpstr>What are the effects of health inequalities?</vt:lpstr>
      <vt:lpstr>Video: The urgent action needed to tackle health inequalities</vt:lpstr>
      <vt:lpstr>Inequalities in access to and experience of health services</vt:lpstr>
      <vt:lpstr>Inequitable access </vt:lpstr>
      <vt:lpstr>Video: Health Equity in England: The Marmot Review 10 Years On</vt:lpstr>
      <vt:lpstr>Health Equity in England: The Marmot Review 10 Years On</vt:lpstr>
      <vt:lpstr>Inequitable care</vt:lpstr>
      <vt:lpstr>Intersectionality</vt:lpstr>
      <vt:lpstr>PowerPoint Presentation</vt:lpstr>
      <vt:lpstr>Inequitable care</vt:lpstr>
      <vt:lpstr>Inequitable care</vt:lpstr>
      <vt:lpstr>Video: Social Inequalities in Health</vt:lpstr>
      <vt:lpstr>NHS England: Equality, diversity and health inequalities</vt:lpstr>
      <vt:lpstr>Interprofessional collaboration to improve patient outcomes</vt:lpstr>
      <vt:lpstr>Example: Partnership working for children</vt:lpstr>
      <vt:lpstr>PowerPoint Presentation</vt:lpstr>
      <vt:lpstr>QUESTION TIME</vt:lpstr>
      <vt:lpstr>What did I learn?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Health and Social Care Practice  (BMHP5016_LON)</dc:title>
  <dc:creator>bianca sanfilippo</dc:creator>
  <cp:lastModifiedBy>user</cp:lastModifiedBy>
  <cp:revision>44</cp:revision>
  <dcterms:created xsi:type="dcterms:W3CDTF">2022-07-27T19:44:33Z</dcterms:created>
  <dcterms:modified xsi:type="dcterms:W3CDTF">2026-10-13T12:21:02Z</dcterms:modified>
</cp:coreProperties>
</file>