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5124113" cy="10688638"/>
  <p:notesSz cx="10688638" cy="15124113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12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6375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content/pdf/10.1186/s13731-025-00466-z.pdf" TargetMode="External"/><Relationship Id="rId7" Type="http://schemas.openxmlformats.org/officeDocument/2006/relationships/hyperlink" Target="https://www.frontiersin.org/journals/artificial-intelligence/articles/10.3389/frai.2024.1436350/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frontiersin.org/journals/artificial-intelligence/articles/10.3389/frai.2025.1629320/pdf" TargetMode="External"/><Relationship Id="rId5" Type="http://schemas.openxmlformats.org/officeDocument/2006/relationships/hyperlink" Target="https://academic.oup.com/ijlit/article-pdf/32/1/eaae013/58364253/eaae013.pdf" TargetMode="External"/><Relationship Id="rId4" Type="http://schemas.openxmlformats.org/officeDocument/2006/relationships/hyperlink" Target="https://www.mdpi.com/2227-7102/14/8/86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4F7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5124176" cy="1234440"/>
          </a:xfrm>
          <a:prstGeom prst="rect">
            <a:avLst/>
          </a:prstGeom>
          <a:solidFill>
            <a:srgbClr val="112A46"/>
          </a:solidFill>
          <a:ln w="12700">
            <a:solidFill>
              <a:srgbClr val="112A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1234440"/>
            <a:ext cx="15124176" cy="91440"/>
          </a:xfrm>
          <a:prstGeom prst="rect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 txBox="1"/>
          <p:nvPr/>
        </p:nvSpPr>
        <p:spPr>
          <a:xfrm>
            <a:off x="502920" y="182880"/>
            <a:ext cx="969264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LIFE IS A TEAM SPORT</a:t>
            </a:r>
            <a:endParaRPr lang="en-US" sz="3000" dirty="0"/>
          </a:p>
        </p:txBody>
      </p:sp>
      <p:sp>
        <p:nvSpPr>
          <p:cNvPr id="5" name="Text 3"/>
          <p:cNvSpPr txBox="1"/>
          <p:nvPr/>
        </p:nvSpPr>
        <p:spPr>
          <a:xfrm>
            <a:off x="502920" y="621792"/>
            <a:ext cx="10698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000" dirty="0">
                <a:solidFill>
                  <a:srgbClr val="DDEAF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Why teamwork drives academic and career success in computing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11201400" y="649224"/>
            <a:ext cx="34015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125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Student: [Insert name]  |  ACCA4025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502920" y="1572768"/>
            <a:ext cx="14118336" cy="786384"/>
          </a:xfrm>
          <a:prstGeom prst="roundRect">
            <a:avLst>
              <a:gd name="adj" fmla="val 13953"/>
            </a:avLst>
          </a:prstGeom>
          <a:solidFill>
            <a:srgbClr val="FFFFFF"/>
          </a:solidFill>
          <a:ln w="15240">
            <a:solidFill>
              <a:srgbClr val="C7D5E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694944" y="1728216"/>
            <a:ext cx="448056" cy="448056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694944" y="1719072"/>
            <a:ext cx="4480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298448" y="1682496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38A8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MY CENTRAL ARGUMENT</a:t>
            </a:r>
            <a:endParaRPr lang="en-US" sz="1400" dirty="0"/>
          </a:p>
        </p:txBody>
      </p:sp>
      <p:sp>
        <p:nvSpPr>
          <p:cNvPr id="12" name="Text 10"/>
          <p:cNvSpPr txBox="1"/>
          <p:nvPr/>
        </p:nvSpPr>
        <p:spPr>
          <a:xfrm>
            <a:off x="1298448" y="1967484"/>
            <a:ext cx="129387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buNone/>
            </a:pPr>
            <a:r>
              <a:rPr lang="en-US" sz="140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 computing, technical skill creates components; teamwork integrates them into reliable, secure and usable systems. I therefore treat communication, role clarity, evidence and reflection as engineering controls - not optional “soft” extras.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502920" y="2606040"/>
            <a:ext cx="4425696" cy="402336"/>
          </a:xfrm>
          <a:prstGeom prst="roundRect">
            <a:avLst/>
          </a:prstGeom>
          <a:solidFill>
            <a:srgbClr val="2367A8"/>
          </a:solidFill>
          <a:ln w="127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649224" y="262432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CURRENT EVIDENCE: WHAT THE DATA SHOW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502920" y="3099816"/>
            <a:ext cx="4425696" cy="2048256"/>
          </a:xfrm>
          <a:prstGeom prst="roundRect">
            <a:avLst>
              <a:gd name="adj" fmla="val 5357"/>
            </a:avLst>
          </a:prstGeom>
          <a:solidFill>
            <a:srgbClr val="FFFFFF"/>
          </a:solidFill>
          <a:ln w="15240">
            <a:solidFill>
              <a:srgbClr val="CAD7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704088" y="3328416"/>
            <a:ext cx="822960" cy="822960"/>
          </a:xfrm>
          <a:prstGeom prst="ellipse">
            <a:avLst/>
          </a:prstGeom>
          <a:solidFill>
            <a:srgbClr val="EAF2FB"/>
          </a:solidFill>
          <a:ln w="254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704088" y="3383280"/>
            <a:ext cx="82296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2367A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118</a:t>
            </a:r>
            <a:endParaRPr lang="en-US" sz="2300" dirty="0"/>
          </a:p>
        </p:txBody>
      </p:sp>
      <p:sp>
        <p:nvSpPr>
          <p:cNvPr id="18" name="Text 16"/>
          <p:cNvSpPr txBox="1"/>
          <p:nvPr/>
        </p:nvSpPr>
        <p:spPr>
          <a:xfrm>
            <a:off x="704088" y="3694176"/>
            <a:ext cx="822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2367A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students</a:t>
            </a:r>
            <a:endParaRPr lang="en-US" sz="1050" dirty="0"/>
          </a:p>
        </p:txBody>
      </p:sp>
      <p:sp>
        <p:nvSpPr>
          <p:cNvPr id="19" name="Text 17"/>
          <p:cNvSpPr txBox="1"/>
          <p:nvPr/>
        </p:nvSpPr>
        <p:spPr>
          <a:xfrm>
            <a:off x="1691640" y="3218688"/>
            <a:ext cx="2971800" cy="859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6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computing-course study organised students into 26 software teams. Feedback behaviour declined over time, despite project completion [1].</a:t>
            </a:r>
            <a:endParaRPr lang="en-US" sz="1360" dirty="0"/>
          </a:p>
        </p:txBody>
      </p:sp>
      <p:sp>
        <p:nvSpPr>
          <p:cNvPr id="20" name="Shape 18"/>
          <p:cNvSpPr/>
          <p:nvPr/>
        </p:nvSpPr>
        <p:spPr>
          <a:xfrm>
            <a:off x="731520" y="4279392"/>
            <a:ext cx="3968496" cy="0"/>
          </a:xfrm>
          <a:prstGeom prst="line">
            <a:avLst/>
          </a:prstGeom>
          <a:noFill/>
          <a:ln w="15240">
            <a:solidFill>
              <a:srgbClr val="D8E1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704088" y="4434840"/>
            <a:ext cx="822960" cy="548640"/>
          </a:xfrm>
          <a:prstGeom prst="ellipse">
            <a:avLst/>
          </a:prstGeom>
          <a:solidFill>
            <a:srgbClr val="F0ECF8"/>
          </a:solidFill>
          <a:ln w="25400">
            <a:solidFill>
              <a:srgbClr val="7257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 txBox="1"/>
          <p:nvPr/>
        </p:nvSpPr>
        <p:spPr>
          <a:xfrm>
            <a:off x="704088" y="4489704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7257A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344</a:t>
            </a:r>
            <a:endParaRPr lang="en-US" sz="2000" dirty="0"/>
          </a:p>
        </p:txBody>
      </p:sp>
      <p:sp>
        <p:nvSpPr>
          <p:cNvPr id="23" name="Text 21"/>
          <p:cNvSpPr txBox="1"/>
          <p:nvPr/>
        </p:nvSpPr>
        <p:spPr>
          <a:xfrm>
            <a:off x="704088" y="4727448"/>
            <a:ext cx="822960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80" dirty="0">
                <a:solidFill>
                  <a:srgbClr val="7257A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students</a:t>
            </a:r>
            <a:endParaRPr lang="en-US" sz="980" dirty="0"/>
          </a:p>
        </p:txBody>
      </p:sp>
      <p:sp>
        <p:nvSpPr>
          <p:cNvPr id="24" name="Text 22"/>
          <p:cNvSpPr txBox="1"/>
          <p:nvPr/>
        </p:nvSpPr>
        <p:spPr>
          <a:xfrm>
            <a:off x="1691640" y="4407408"/>
            <a:ext cx="29718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34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Psychological safety was validated as a meaningful team-level construct in interdisciplinary virtual student projects [2].</a:t>
            </a:r>
            <a:endParaRPr lang="en-US" sz="1340" dirty="0"/>
          </a:p>
        </p:txBody>
      </p:sp>
      <p:sp>
        <p:nvSpPr>
          <p:cNvPr id="25" name="Shape 23"/>
          <p:cNvSpPr/>
          <p:nvPr/>
        </p:nvSpPr>
        <p:spPr>
          <a:xfrm>
            <a:off x="502920" y="5330952"/>
            <a:ext cx="4425696" cy="1024128"/>
          </a:xfrm>
          <a:prstGeom prst="roundRect">
            <a:avLst>
              <a:gd name="adj" fmla="val 10714"/>
            </a:avLst>
          </a:prstGeom>
          <a:solidFill>
            <a:srgbClr val="FCF0E7"/>
          </a:solidFill>
          <a:ln w="15240">
            <a:solidFill>
              <a:srgbClr val="F0C7A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 txBox="1"/>
          <p:nvPr/>
        </p:nvSpPr>
        <p:spPr>
          <a:xfrm>
            <a:off x="667512" y="5468112"/>
            <a:ext cx="23317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20" b="1" dirty="0">
                <a:solidFill>
                  <a:srgbClr val="E2844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CRITICAL INTERPRETATION</a:t>
            </a:r>
            <a:endParaRPr lang="en-US" sz="1320" dirty="0"/>
          </a:p>
        </p:txBody>
      </p:sp>
      <p:sp>
        <p:nvSpPr>
          <p:cNvPr id="27" name="Text 25"/>
          <p:cNvSpPr txBox="1"/>
          <p:nvPr/>
        </p:nvSpPr>
        <p:spPr>
          <a:xfrm>
            <a:off x="667512" y="5696712"/>
            <a:ext cx="409651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Completion is a weak measure of teamwork. A finished product can still hide declining feedback, unequal workload or unreported errors. I therefore evaluate both the output and the interaction process.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5102352" y="2606040"/>
            <a:ext cx="4425696" cy="402336"/>
          </a:xfrm>
          <a:prstGeom prst="roundRect">
            <a:avLst/>
          </a:prstGeom>
          <a:solidFill>
            <a:srgbClr val="7257A7"/>
          </a:solidFill>
          <a:ln w="12700">
            <a:solidFill>
              <a:srgbClr val="7257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 txBox="1"/>
          <p:nvPr/>
        </p:nvSpPr>
        <p:spPr>
          <a:xfrm>
            <a:off x="5248656" y="262432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THEORY INTO ACTION: TUCKMAN</a:t>
            </a:r>
            <a:endParaRPr lang="en-US" sz="1700" dirty="0"/>
          </a:p>
        </p:txBody>
      </p:sp>
      <p:sp>
        <p:nvSpPr>
          <p:cNvPr id="30" name="Shape 28"/>
          <p:cNvSpPr/>
          <p:nvPr/>
        </p:nvSpPr>
        <p:spPr>
          <a:xfrm>
            <a:off x="5102352" y="3099816"/>
            <a:ext cx="4425696" cy="2203704"/>
          </a:xfrm>
          <a:prstGeom prst="roundRect">
            <a:avLst>
              <a:gd name="adj" fmla="val 5357"/>
            </a:avLst>
          </a:prstGeom>
          <a:solidFill>
            <a:srgbClr val="FFFFFF"/>
          </a:solidFill>
          <a:ln w="15240">
            <a:solidFill>
              <a:srgbClr val="D6CC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5312664" y="3319272"/>
            <a:ext cx="1115568" cy="310896"/>
          </a:xfrm>
          <a:prstGeom prst="roundRect">
            <a:avLst/>
          </a:prstGeom>
          <a:solidFill>
            <a:srgbClr val="2367A8"/>
          </a:solidFill>
          <a:ln w="127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 txBox="1"/>
          <p:nvPr/>
        </p:nvSpPr>
        <p:spPr>
          <a:xfrm>
            <a:off x="5312664" y="3328416"/>
            <a:ext cx="11155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FORMING</a:t>
            </a:r>
            <a:endParaRPr lang="en-US" sz="1150" dirty="0"/>
          </a:p>
        </p:txBody>
      </p:sp>
      <p:sp>
        <p:nvSpPr>
          <p:cNvPr id="33" name="Text 31"/>
          <p:cNvSpPr txBox="1"/>
          <p:nvPr/>
        </p:nvSpPr>
        <p:spPr>
          <a:xfrm>
            <a:off x="6547104" y="3319272"/>
            <a:ext cx="271576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8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Agree goal, roles and tools</a:t>
            </a:r>
            <a:endParaRPr lang="en-US" sz="1280" dirty="0"/>
          </a:p>
        </p:txBody>
      </p:sp>
      <p:sp>
        <p:nvSpPr>
          <p:cNvPr id="34" name="Shape 32"/>
          <p:cNvSpPr/>
          <p:nvPr/>
        </p:nvSpPr>
        <p:spPr>
          <a:xfrm>
            <a:off x="5870448" y="3630168"/>
            <a:ext cx="0" cy="109728"/>
          </a:xfrm>
          <a:prstGeom prst="line">
            <a:avLst/>
          </a:prstGeom>
          <a:noFill/>
          <a:ln w="25400">
            <a:solidFill>
              <a:srgbClr val="2367A8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5312664" y="3739896"/>
            <a:ext cx="1115568" cy="310896"/>
          </a:xfrm>
          <a:prstGeom prst="roundRect">
            <a:avLst/>
          </a:prstGeom>
          <a:solidFill>
            <a:srgbClr val="E28445"/>
          </a:solidFill>
          <a:ln w="12700">
            <a:solidFill>
              <a:srgbClr val="E284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 txBox="1"/>
          <p:nvPr/>
        </p:nvSpPr>
        <p:spPr>
          <a:xfrm>
            <a:off x="5312664" y="3749040"/>
            <a:ext cx="11155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STORMING</a:t>
            </a:r>
            <a:endParaRPr lang="en-US" sz="1150" dirty="0"/>
          </a:p>
        </p:txBody>
      </p:sp>
      <p:sp>
        <p:nvSpPr>
          <p:cNvPr id="37" name="Text 35"/>
          <p:cNvSpPr txBox="1"/>
          <p:nvPr/>
        </p:nvSpPr>
        <p:spPr>
          <a:xfrm>
            <a:off x="6547104" y="3739896"/>
            <a:ext cx="271576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8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Challenge ideas, not people</a:t>
            </a:r>
            <a:endParaRPr lang="en-US" sz="1280" dirty="0"/>
          </a:p>
        </p:txBody>
      </p:sp>
      <p:sp>
        <p:nvSpPr>
          <p:cNvPr id="38" name="Shape 36"/>
          <p:cNvSpPr/>
          <p:nvPr/>
        </p:nvSpPr>
        <p:spPr>
          <a:xfrm>
            <a:off x="5870448" y="4050792"/>
            <a:ext cx="0" cy="109728"/>
          </a:xfrm>
          <a:prstGeom prst="line">
            <a:avLst/>
          </a:prstGeom>
          <a:noFill/>
          <a:ln w="25400">
            <a:solidFill>
              <a:srgbClr val="E28445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5312664" y="4160520"/>
            <a:ext cx="1115568" cy="310896"/>
          </a:xfrm>
          <a:prstGeom prst="roundRect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 txBox="1"/>
          <p:nvPr/>
        </p:nvSpPr>
        <p:spPr>
          <a:xfrm>
            <a:off x="5312664" y="4169664"/>
            <a:ext cx="11155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NORMING</a:t>
            </a:r>
            <a:endParaRPr lang="en-US" sz="1150" dirty="0"/>
          </a:p>
        </p:txBody>
      </p:sp>
      <p:sp>
        <p:nvSpPr>
          <p:cNvPr id="41" name="Text 39"/>
          <p:cNvSpPr txBox="1"/>
          <p:nvPr/>
        </p:nvSpPr>
        <p:spPr>
          <a:xfrm>
            <a:off x="6547104" y="4160520"/>
            <a:ext cx="271576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8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Set standards and feedback rules</a:t>
            </a:r>
            <a:endParaRPr lang="en-US" sz="1280" dirty="0"/>
          </a:p>
        </p:txBody>
      </p:sp>
      <p:sp>
        <p:nvSpPr>
          <p:cNvPr id="42" name="Shape 40"/>
          <p:cNvSpPr/>
          <p:nvPr/>
        </p:nvSpPr>
        <p:spPr>
          <a:xfrm>
            <a:off x="5870448" y="4471416"/>
            <a:ext cx="0" cy="109728"/>
          </a:xfrm>
          <a:prstGeom prst="line">
            <a:avLst/>
          </a:prstGeom>
          <a:noFill/>
          <a:ln w="25400">
            <a:solidFill>
              <a:srgbClr val="138A8A"/>
            </a:solidFill>
            <a:prstDash val="solid"/>
            <a:headEnd type="non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43" name="Shape 41"/>
          <p:cNvSpPr/>
          <p:nvPr/>
        </p:nvSpPr>
        <p:spPr>
          <a:xfrm>
            <a:off x="5312664" y="4581144"/>
            <a:ext cx="1115568" cy="310896"/>
          </a:xfrm>
          <a:prstGeom prst="roundRect">
            <a:avLst/>
          </a:prstGeom>
          <a:solidFill>
            <a:srgbClr val="4A9B6F"/>
          </a:solidFill>
          <a:ln w="12700">
            <a:solidFill>
              <a:srgbClr val="4A9B6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42"/>
          <p:cNvSpPr txBox="1"/>
          <p:nvPr/>
        </p:nvSpPr>
        <p:spPr>
          <a:xfrm>
            <a:off x="5312664" y="4590288"/>
            <a:ext cx="1115568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PERFORMING</a:t>
            </a:r>
            <a:endParaRPr lang="en-US" sz="1150" dirty="0"/>
          </a:p>
        </p:txBody>
      </p:sp>
      <p:sp>
        <p:nvSpPr>
          <p:cNvPr id="45" name="Text 43"/>
          <p:cNvSpPr txBox="1"/>
          <p:nvPr/>
        </p:nvSpPr>
        <p:spPr>
          <a:xfrm>
            <a:off x="6547104" y="4581144"/>
            <a:ext cx="271576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8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Integrate, test and improve</a:t>
            </a:r>
            <a:endParaRPr lang="en-US" sz="1280" dirty="0"/>
          </a:p>
        </p:txBody>
      </p:sp>
      <p:sp>
        <p:nvSpPr>
          <p:cNvPr id="46" name="Text 44"/>
          <p:cNvSpPr txBox="1"/>
          <p:nvPr/>
        </p:nvSpPr>
        <p:spPr>
          <a:xfrm>
            <a:off x="5486400" y="4946904"/>
            <a:ext cx="3995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700" dirty="0">
                <a:solidFill>
                  <a:srgbClr val="53617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Recent computing research continues to use Tuckman’s stages to examine how teams move through disagreement towards productive coordination [3].</a:t>
            </a:r>
            <a:endParaRPr lang="en-US" sz="700" dirty="0"/>
          </a:p>
        </p:txBody>
      </p:sp>
      <p:sp>
        <p:nvSpPr>
          <p:cNvPr id="47" name="Shape 45"/>
          <p:cNvSpPr/>
          <p:nvPr/>
        </p:nvSpPr>
        <p:spPr>
          <a:xfrm>
            <a:off x="5102352" y="5330952"/>
            <a:ext cx="4425696" cy="1024128"/>
          </a:xfrm>
          <a:prstGeom prst="roundRect">
            <a:avLst>
              <a:gd name="adj" fmla="val 10714"/>
            </a:avLst>
          </a:prstGeom>
          <a:solidFill>
            <a:srgbClr val="E8F6F4"/>
          </a:solidFill>
          <a:ln w="15240">
            <a:solidFill>
              <a:srgbClr val="A7D8D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 txBox="1"/>
          <p:nvPr/>
        </p:nvSpPr>
        <p:spPr>
          <a:xfrm>
            <a:off x="5266944" y="5468112"/>
            <a:ext cx="1828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20" b="1" dirty="0">
                <a:solidFill>
                  <a:srgbClr val="138A8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MY APPLICATION</a:t>
            </a:r>
            <a:endParaRPr lang="en-US" sz="1320" dirty="0"/>
          </a:p>
        </p:txBody>
      </p:sp>
      <p:sp>
        <p:nvSpPr>
          <p:cNvPr id="49" name="Text 47"/>
          <p:cNvSpPr txBox="1"/>
          <p:nvPr/>
        </p:nvSpPr>
        <p:spPr>
          <a:xfrm>
            <a:off x="5266944" y="5696712"/>
            <a:ext cx="409651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 would not suppress the storming stage. I would use evidence, task criteria and respectful challenge to turn disagreement into stronger design decisions, then record the decision so the team does not repeat the same debate.</a:t>
            </a:r>
            <a:endParaRPr lang="en-US" sz="1200" dirty="0"/>
          </a:p>
        </p:txBody>
      </p:sp>
      <p:sp>
        <p:nvSpPr>
          <p:cNvPr id="50" name="Shape 48"/>
          <p:cNvSpPr/>
          <p:nvPr/>
        </p:nvSpPr>
        <p:spPr>
          <a:xfrm>
            <a:off x="9701784" y="2606040"/>
            <a:ext cx="4425696" cy="402336"/>
          </a:xfrm>
          <a:prstGeom prst="roundRect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 txBox="1"/>
          <p:nvPr/>
        </p:nvSpPr>
        <p:spPr>
          <a:xfrm>
            <a:off x="9848088" y="262432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MY DIGITAL TEAMWORK WORKFLOW</a:t>
            </a:r>
            <a:endParaRPr lang="en-US" sz="1700" dirty="0"/>
          </a:p>
        </p:txBody>
      </p:sp>
      <p:sp>
        <p:nvSpPr>
          <p:cNvPr id="52" name="Shape 50"/>
          <p:cNvSpPr/>
          <p:nvPr/>
        </p:nvSpPr>
        <p:spPr>
          <a:xfrm>
            <a:off x="9701784" y="3099816"/>
            <a:ext cx="4425696" cy="2203704"/>
          </a:xfrm>
          <a:prstGeom prst="roundRect">
            <a:avLst>
              <a:gd name="adj" fmla="val 5357"/>
            </a:avLst>
          </a:prstGeom>
          <a:solidFill>
            <a:srgbClr val="FFFFFF"/>
          </a:solidFill>
          <a:ln w="15240">
            <a:solidFill>
              <a:srgbClr val="BFDAD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3" name="Shape 51"/>
          <p:cNvSpPr/>
          <p:nvPr/>
        </p:nvSpPr>
        <p:spPr>
          <a:xfrm>
            <a:off x="9912096" y="3291840"/>
            <a:ext cx="310896" cy="310896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4" name="Text 52"/>
          <p:cNvSpPr txBox="1"/>
          <p:nvPr/>
        </p:nvSpPr>
        <p:spPr>
          <a:xfrm>
            <a:off x="9912096" y="3291840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150" dirty="0"/>
          </a:p>
        </p:txBody>
      </p:sp>
      <p:sp>
        <p:nvSpPr>
          <p:cNvPr id="55" name="Text 53"/>
          <p:cNvSpPr txBox="1"/>
          <p:nvPr/>
        </p:nvSpPr>
        <p:spPr>
          <a:xfrm>
            <a:off x="10341864" y="3282696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70" b="1" dirty="0">
                <a:solidFill>
                  <a:srgbClr val="112A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PLAN</a:t>
            </a:r>
            <a:endParaRPr lang="en-US" sz="1170" dirty="0"/>
          </a:p>
        </p:txBody>
      </p:sp>
      <p:sp>
        <p:nvSpPr>
          <p:cNvPr id="56" name="Text 54"/>
          <p:cNvSpPr txBox="1"/>
          <p:nvPr/>
        </p:nvSpPr>
        <p:spPr>
          <a:xfrm>
            <a:off x="11484864" y="3282696"/>
            <a:ext cx="2395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21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Coggle - map requirements and dependencies</a:t>
            </a:r>
            <a:endParaRPr lang="en-US" sz="1210" dirty="0"/>
          </a:p>
        </p:txBody>
      </p:sp>
      <p:sp>
        <p:nvSpPr>
          <p:cNvPr id="57" name="Shape 55"/>
          <p:cNvSpPr/>
          <p:nvPr/>
        </p:nvSpPr>
        <p:spPr>
          <a:xfrm>
            <a:off x="9912096" y="3730752"/>
            <a:ext cx="310896" cy="310896"/>
          </a:xfrm>
          <a:prstGeom prst="ellipse">
            <a:avLst/>
          </a:prstGeom>
          <a:solidFill>
            <a:srgbClr val="2367A8"/>
          </a:solidFill>
          <a:ln w="127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8" name="Text 56"/>
          <p:cNvSpPr txBox="1"/>
          <p:nvPr/>
        </p:nvSpPr>
        <p:spPr>
          <a:xfrm>
            <a:off x="9912096" y="3730752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1150" dirty="0"/>
          </a:p>
        </p:txBody>
      </p:sp>
      <p:sp>
        <p:nvSpPr>
          <p:cNvPr id="59" name="Text 57"/>
          <p:cNvSpPr txBox="1"/>
          <p:nvPr/>
        </p:nvSpPr>
        <p:spPr>
          <a:xfrm>
            <a:off x="10341864" y="3721608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70" b="1" dirty="0">
                <a:solidFill>
                  <a:srgbClr val="112A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 COORDINATE</a:t>
            </a:r>
            <a:endParaRPr lang="en-US" sz="1170" dirty="0"/>
          </a:p>
        </p:txBody>
      </p:sp>
      <p:sp>
        <p:nvSpPr>
          <p:cNvPr id="60" name="Text 58"/>
          <p:cNvSpPr txBox="1"/>
          <p:nvPr/>
        </p:nvSpPr>
        <p:spPr>
          <a:xfrm>
            <a:off x="11484864" y="3721608"/>
            <a:ext cx="2395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21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Microsoft Teams - stand-ups and decisions</a:t>
            </a:r>
            <a:endParaRPr lang="en-US" sz="1210" dirty="0"/>
          </a:p>
        </p:txBody>
      </p:sp>
      <p:sp>
        <p:nvSpPr>
          <p:cNvPr id="61" name="Shape 59"/>
          <p:cNvSpPr/>
          <p:nvPr/>
        </p:nvSpPr>
        <p:spPr>
          <a:xfrm>
            <a:off x="9912096" y="4169664"/>
            <a:ext cx="310896" cy="310896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2" name="Text 60"/>
          <p:cNvSpPr txBox="1"/>
          <p:nvPr/>
        </p:nvSpPr>
        <p:spPr>
          <a:xfrm>
            <a:off x="9912096" y="4169664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1150" dirty="0"/>
          </a:p>
        </p:txBody>
      </p:sp>
      <p:sp>
        <p:nvSpPr>
          <p:cNvPr id="63" name="Text 61"/>
          <p:cNvSpPr txBox="1"/>
          <p:nvPr/>
        </p:nvSpPr>
        <p:spPr>
          <a:xfrm>
            <a:off x="10341864" y="416052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170" b="1" dirty="0">
                <a:solidFill>
                  <a:srgbClr val="112A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 BUILD &amp; REVIEW</a:t>
            </a:r>
            <a:endParaRPr lang="en-US" sz="1170" dirty="0"/>
          </a:p>
        </p:txBody>
      </p:sp>
      <p:sp>
        <p:nvSpPr>
          <p:cNvPr id="64" name="Text 62"/>
          <p:cNvSpPr txBox="1"/>
          <p:nvPr/>
        </p:nvSpPr>
        <p:spPr>
          <a:xfrm>
            <a:off x="11484864" y="4160520"/>
            <a:ext cx="2395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21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GitHub - commits, pull requests and code review</a:t>
            </a:r>
            <a:endParaRPr lang="en-US" sz="1210" dirty="0"/>
          </a:p>
        </p:txBody>
      </p:sp>
      <p:sp>
        <p:nvSpPr>
          <p:cNvPr id="65" name="Shape 63"/>
          <p:cNvSpPr/>
          <p:nvPr/>
        </p:nvSpPr>
        <p:spPr>
          <a:xfrm>
            <a:off x="9912096" y="4608576"/>
            <a:ext cx="310896" cy="310896"/>
          </a:xfrm>
          <a:prstGeom prst="ellipse">
            <a:avLst/>
          </a:prstGeom>
          <a:solidFill>
            <a:srgbClr val="2367A8"/>
          </a:solidFill>
          <a:ln w="127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6" name="Text 64"/>
          <p:cNvSpPr txBox="1"/>
          <p:nvPr/>
        </p:nvSpPr>
        <p:spPr>
          <a:xfrm>
            <a:off x="9912096" y="4608576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1150" dirty="0"/>
          </a:p>
        </p:txBody>
      </p:sp>
      <p:sp>
        <p:nvSpPr>
          <p:cNvPr id="67" name="Text 65"/>
          <p:cNvSpPr txBox="1"/>
          <p:nvPr/>
        </p:nvSpPr>
        <p:spPr>
          <a:xfrm>
            <a:off x="10341864" y="4599432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70" b="1" dirty="0">
                <a:solidFill>
                  <a:srgbClr val="112A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 EVIDENCE</a:t>
            </a:r>
            <a:endParaRPr lang="en-US" sz="1170" dirty="0"/>
          </a:p>
        </p:txBody>
      </p:sp>
      <p:sp>
        <p:nvSpPr>
          <p:cNvPr id="68" name="Text 66"/>
          <p:cNvSpPr txBox="1"/>
          <p:nvPr/>
        </p:nvSpPr>
        <p:spPr>
          <a:xfrm>
            <a:off x="11484864" y="4599432"/>
            <a:ext cx="23957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21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OneDrive - versioned documents and submission record</a:t>
            </a:r>
            <a:endParaRPr lang="en-US" sz="1210" dirty="0"/>
          </a:p>
        </p:txBody>
      </p:sp>
      <p:sp>
        <p:nvSpPr>
          <p:cNvPr id="69" name="Text 67"/>
          <p:cNvSpPr txBox="1"/>
          <p:nvPr/>
        </p:nvSpPr>
        <p:spPr>
          <a:xfrm>
            <a:off x="9912096" y="4983480"/>
            <a:ext cx="3995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ctr">
              <a:buNone/>
            </a:pPr>
            <a:r>
              <a:rPr lang="en-US" sz="700" i="1" dirty="0">
                <a:solidFill>
                  <a:srgbClr val="53617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Evidence from 23 undergraduate software teams (117 students) found significant positive relationships among GitHub contributions, chat activity and peer evaluation [4].</a:t>
            </a:r>
            <a:endParaRPr lang="en-US" sz="700" dirty="0"/>
          </a:p>
        </p:txBody>
      </p:sp>
      <p:sp>
        <p:nvSpPr>
          <p:cNvPr id="70" name="Shape 68"/>
          <p:cNvSpPr/>
          <p:nvPr/>
        </p:nvSpPr>
        <p:spPr>
          <a:xfrm>
            <a:off x="9701784" y="5330952"/>
            <a:ext cx="4425696" cy="1024128"/>
          </a:xfrm>
          <a:prstGeom prst="roundRect">
            <a:avLst>
              <a:gd name="adj" fmla="val 10714"/>
            </a:avLst>
          </a:prstGeom>
          <a:solidFill>
            <a:srgbClr val="EBF5EF"/>
          </a:solidFill>
          <a:ln w="15240">
            <a:solidFill>
              <a:srgbClr val="B9DCC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1" name="Text 69"/>
          <p:cNvSpPr txBox="1"/>
          <p:nvPr/>
        </p:nvSpPr>
        <p:spPr>
          <a:xfrm>
            <a:off x="9866376" y="5468112"/>
            <a:ext cx="214884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320" b="1" dirty="0">
                <a:solidFill>
                  <a:srgbClr val="4A9B6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WHY THE TOOLS MATTER</a:t>
            </a:r>
            <a:endParaRPr lang="en-US" sz="1320" dirty="0"/>
          </a:p>
        </p:txBody>
      </p:sp>
      <p:sp>
        <p:nvSpPr>
          <p:cNvPr id="72" name="Text 70"/>
          <p:cNvSpPr txBox="1"/>
          <p:nvPr/>
        </p:nvSpPr>
        <p:spPr>
          <a:xfrm>
            <a:off x="9866376" y="5696712"/>
            <a:ext cx="409651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buNone/>
            </a:pPr>
            <a:r>
              <a:rPr lang="en-US" sz="120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Tools create traceability, but they do not create trust. I would combine digital records with clear ownership, peer review and psychological safety so that visibility improves learning rather than becoming surveillance.</a:t>
            </a:r>
            <a:endParaRPr lang="en-US" sz="1200" dirty="0"/>
          </a:p>
        </p:txBody>
      </p:sp>
      <p:sp>
        <p:nvSpPr>
          <p:cNvPr id="73" name="Shape 71"/>
          <p:cNvSpPr/>
          <p:nvPr/>
        </p:nvSpPr>
        <p:spPr>
          <a:xfrm>
            <a:off x="502920" y="6583680"/>
            <a:ext cx="4425696" cy="402336"/>
          </a:xfrm>
          <a:prstGeom prst="roundRect">
            <a:avLst/>
          </a:prstGeom>
          <a:solidFill>
            <a:srgbClr val="2367A8"/>
          </a:solidFill>
          <a:ln w="12700">
            <a:solidFill>
              <a:srgbClr val="2367A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4" name="Text 72"/>
          <p:cNvSpPr txBox="1"/>
          <p:nvPr/>
        </p:nvSpPr>
        <p:spPr>
          <a:xfrm>
            <a:off x="649224" y="660196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ACADEMIC VALUE</a:t>
            </a:r>
            <a:endParaRPr lang="en-US" sz="1700" dirty="0"/>
          </a:p>
        </p:txBody>
      </p:sp>
      <p:sp>
        <p:nvSpPr>
          <p:cNvPr id="75" name="Shape 73"/>
          <p:cNvSpPr/>
          <p:nvPr/>
        </p:nvSpPr>
        <p:spPr>
          <a:xfrm>
            <a:off x="502920" y="7068312"/>
            <a:ext cx="4425696" cy="1481328"/>
          </a:xfrm>
          <a:prstGeom prst="roundRect">
            <a:avLst>
              <a:gd name="adj" fmla="val 7407"/>
            </a:avLst>
          </a:prstGeom>
          <a:solidFill>
            <a:srgbClr val="FFFFFF"/>
          </a:solidFill>
          <a:ln w="15240">
            <a:solidFill>
              <a:srgbClr val="CAD7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6" name="Shape 74"/>
          <p:cNvSpPr/>
          <p:nvPr/>
        </p:nvSpPr>
        <p:spPr>
          <a:xfrm>
            <a:off x="685800" y="7342632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7" name="Text 75"/>
          <p:cNvSpPr txBox="1"/>
          <p:nvPr/>
        </p:nvSpPr>
        <p:spPr>
          <a:xfrm>
            <a:off x="850392" y="7232904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Peer explanation exposes gaps in my understanding.</a:t>
            </a:r>
            <a:endParaRPr lang="en-US" sz="1320" dirty="0"/>
          </a:p>
        </p:txBody>
      </p:sp>
      <p:sp>
        <p:nvSpPr>
          <p:cNvPr id="78" name="Shape 76"/>
          <p:cNvSpPr/>
          <p:nvPr/>
        </p:nvSpPr>
        <p:spPr>
          <a:xfrm>
            <a:off x="685800" y="7699248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9" name="Text 77"/>
          <p:cNvSpPr txBox="1"/>
          <p:nvPr/>
        </p:nvSpPr>
        <p:spPr>
          <a:xfrm>
            <a:off x="850392" y="7589520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Shared review strengthens evidence, referencing and clarity.</a:t>
            </a:r>
            <a:endParaRPr lang="en-US" sz="1320" dirty="0"/>
          </a:p>
        </p:txBody>
      </p:sp>
      <p:sp>
        <p:nvSpPr>
          <p:cNvPr id="80" name="Shape 78"/>
          <p:cNvSpPr/>
          <p:nvPr/>
        </p:nvSpPr>
        <p:spPr>
          <a:xfrm>
            <a:off x="685800" y="8055864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1" name="Text 79"/>
          <p:cNvSpPr txBox="1"/>
          <p:nvPr/>
        </p:nvSpPr>
        <p:spPr>
          <a:xfrm>
            <a:off x="850392" y="7946136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Reflection helps me improve the process, not only the grade.</a:t>
            </a:r>
            <a:endParaRPr lang="en-US" sz="1320" dirty="0"/>
          </a:p>
        </p:txBody>
      </p:sp>
      <p:sp>
        <p:nvSpPr>
          <p:cNvPr id="82" name="Shape 80"/>
          <p:cNvSpPr/>
          <p:nvPr/>
        </p:nvSpPr>
        <p:spPr>
          <a:xfrm>
            <a:off x="5102352" y="6583680"/>
            <a:ext cx="4425696" cy="402336"/>
          </a:xfrm>
          <a:prstGeom prst="roundRect">
            <a:avLst/>
          </a:prstGeom>
          <a:solidFill>
            <a:srgbClr val="4A9B6F"/>
          </a:solidFill>
          <a:ln w="12700">
            <a:solidFill>
              <a:srgbClr val="4A9B6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3" name="Text 81"/>
          <p:cNvSpPr txBox="1"/>
          <p:nvPr/>
        </p:nvSpPr>
        <p:spPr>
          <a:xfrm>
            <a:off x="5248656" y="660196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CAREER VALUE IN COMPUTING</a:t>
            </a:r>
            <a:endParaRPr lang="en-US" sz="1700" dirty="0"/>
          </a:p>
        </p:txBody>
      </p:sp>
      <p:sp>
        <p:nvSpPr>
          <p:cNvPr id="84" name="Shape 82"/>
          <p:cNvSpPr/>
          <p:nvPr/>
        </p:nvSpPr>
        <p:spPr>
          <a:xfrm>
            <a:off x="5102352" y="7068312"/>
            <a:ext cx="4425696" cy="1481328"/>
          </a:xfrm>
          <a:prstGeom prst="roundRect">
            <a:avLst>
              <a:gd name="adj" fmla="val 7407"/>
            </a:avLst>
          </a:prstGeom>
          <a:solidFill>
            <a:srgbClr val="FFFFFF"/>
          </a:solidFill>
          <a:ln w="15240">
            <a:solidFill>
              <a:srgbClr val="C7DDC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5" name="Shape 83"/>
          <p:cNvSpPr/>
          <p:nvPr/>
        </p:nvSpPr>
        <p:spPr>
          <a:xfrm>
            <a:off x="5285232" y="7342632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6" name="Text 84"/>
          <p:cNvSpPr txBox="1"/>
          <p:nvPr/>
        </p:nvSpPr>
        <p:spPr>
          <a:xfrm>
            <a:off x="5449824" y="7232904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Agile delivery depends on coordination across roles.</a:t>
            </a:r>
            <a:endParaRPr lang="en-US" sz="1320" dirty="0"/>
          </a:p>
        </p:txBody>
      </p:sp>
      <p:sp>
        <p:nvSpPr>
          <p:cNvPr id="87" name="Shape 85"/>
          <p:cNvSpPr/>
          <p:nvPr/>
        </p:nvSpPr>
        <p:spPr>
          <a:xfrm>
            <a:off x="5285232" y="7699248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8" name="Text 86"/>
          <p:cNvSpPr txBox="1"/>
          <p:nvPr/>
        </p:nvSpPr>
        <p:spPr>
          <a:xfrm>
            <a:off x="5449824" y="7589520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Code review improves accountability and knowledge sharing.</a:t>
            </a:r>
            <a:endParaRPr lang="en-US" sz="1320" dirty="0"/>
          </a:p>
        </p:txBody>
      </p:sp>
      <p:sp>
        <p:nvSpPr>
          <p:cNvPr id="89" name="Shape 87"/>
          <p:cNvSpPr/>
          <p:nvPr/>
        </p:nvSpPr>
        <p:spPr>
          <a:xfrm>
            <a:off x="5285232" y="8055864"/>
            <a:ext cx="100584" cy="100584"/>
          </a:xfrm>
          <a:prstGeom prst="ellipse">
            <a:avLst/>
          </a:prstGeom>
          <a:solidFill>
            <a:srgbClr val="138A8A"/>
          </a:solidFill>
          <a:ln w="1270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0" name="Text 88"/>
          <p:cNvSpPr txBox="1"/>
          <p:nvPr/>
        </p:nvSpPr>
        <p:spPr>
          <a:xfrm>
            <a:off x="5449824" y="7946136"/>
            <a:ext cx="3877056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Speaking up early can prevent defects becoming incidents.</a:t>
            </a:r>
            <a:endParaRPr lang="en-US" sz="1320" dirty="0"/>
          </a:p>
        </p:txBody>
      </p:sp>
      <p:sp>
        <p:nvSpPr>
          <p:cNvPr id="91" name="Shape 89"/>
          <p:cNvSpPr/>
          <p:nvPr/>
        </p:nvSpPr>
        <p:spPr>
          <a:xfrm>
            <a:off x="9701784" y="6583680"/>
            <a:ext cx="4425696" cy="402336"/>
          </a:xfrm>
          <a:prstGeom prst="roundRect">
            <a:avLst/>
          </a:prstGeom>
          <a:solidFill>
            <a:srgbClr val="E28445"/>
          </a:solidFill>
          <a:ln w="12700">
            <a:solidFill>
              <a:srgbClr val="E284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2" name="Text 90"/>
          <p:cNvSpPr txBox="1"/>
          <p:nvPr/>
        </p:nvSpPr>
        <p:spPr>
          <a:xfrm>
            <a:off x="9848088" y="6601968"/>
            <a:ext cx="413308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ILLUSTRATIVE COMPUTING CASE</a:t>
            </a:r>
            <a:endParaRPr lang="en-US" sz="1700" dirty="0"/>
          </a:p>
        </p:txBody>
      </p:sp>
      <p:sp>
        <p:nvSpPr>
          <p:cNvPr id="93" name="Shape 91"/>
          <p:cNvSpPr/>
          <p:nvPr/>
        </p:nvSpPr>
        <p:spPr>
          <a:xfrm>
            <a:off x="9701784" y="7068312"/>
            <a:ext cx="4425696" cy="1481328"/>
          </a:xfrm>
          <a:prstGeom prst="roundRect">
            <a:avLst>
              <a:gd name="adj" fmla="val 7407"/>
            </a:avLst>
          </a:prstGeom>
          <a:solidFill>
            <a:srgbClr val="FFFFFF"/>
          </a:solidFill>
          <a:ln w="15240">
            <a:solidFill>
              <a:srgbClr val="E9D0B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4" name="Text 92"/>
          <p:cNvSpPr txBox="1"/>
          <p:nvPr/>
        </p:nvSpPr>
        <p:spPr>
          <a:xfrm>
            <a:off x="9884664" y="7232904"/>
            <a:ext cx="2286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E2844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Campus wellbeing app</a:t>
            </a:r>
            <a:endParaRPr lang="en-US" sz="1400" dirty="0"/>
          </a:p>
        </p:txBody>
      </p:sp>
      <p:sp>
        <p:nvSpPr>
          <p:cNvPr id="95" name="Text 93"/>
          <p:cNvSpPr txBox="1"/>
          <p:nvPr/>
        </p:nvSpPr>
        <p:spPr>
          <a:xfrm>
            <a:off x="9884664" y="7479792"/>
            <a:ext cx="4059936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buNone/>
            </a:pPr>
            <a:r>
              <a:rPr lang="en-US" sz="1290" dirty="0">
                <a:solidFill>
                  <a:srgbClr val="17203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developer builds features, a designer tests accessibility, a security lead reviews data risks and a tester challenges failure paths. The app succeeds only when these perspectives are integrated. My role is to make decisions, evidence and responsibilities visible.</a:t>
            </a:r>
            <a:endParaRPr lang="en-US" sz="1290" dirty="0"/>
          </a:p>
        </p:txBody>
      </p:sp>
      <p:sp>
        <p:nvSpPr>
          <p:cNvPr id="96" name="Shape 94"/>
          <p:cNvSpPr/>
          <p:nvPr/>
        </p:nvSpPr>
        <p:spPr>
          <a:xfrm>
            <a:off x="502920" y="8796528"/>
            <a:ext cx="9189720" cy="1005840"/>
          </a:xfrm>
          <a:prstGeom prst="roundRect">
            <a:avLst>
              <a:gd name="adj" fmla="val 10909"/>
            </a:avLst>
          </a:prstGeom>
          <a:solidFill>
            <a:srgbClr val="112A46"/>
          </a:solidFill>
          <a:ln w="15240">
            <a:solidFill>
              <a:srgbClr val="112A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7" name="Text 95"/>
          <p:cNvSpPr txBox="1"/>
          <p:nvPr/>
        </p:nvSpPr>
        <p:spPr>
          <a:xfrm>
            <a:off x="731520" y="8951976"/>
            <a:ext cx="168249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20" b="1" dirty="0">
                <a:solidFill>
                  <a:srgbClr val="F0C4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REFLECTION</a:t>
            </a:r>
            <a:endParaRPr lang="en-US" sz="1420" dirty="0"/>
          </a:p>
        </p:txBody>
      </p:sp>
      <p:sp>
        <p:nvSpPr>
          <p:cNvPr id="98" name="Text 96"/>
          <p:cNvSpPr txBox="1"/>
          <p:nvPr/>
        </p:nvSpPr>
        <p:spPr>
          <a:xfrm>
            <a:off x="2212848" y="8906256"/>
            <a:ext cx="719632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l">
              <a:buNone/>
            </a:pPr>
            <a:r>
              <a:rPr lang="en-US" sz="1320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 previously understood teamwork as dividing tasks efficiently. I now see it as managed interdependence: individual expertise remains visible, but quality depends on integration, challenge and collective responsibility. This changes how I will approach both group assessments and professional software projects.</a:t>
            </a:r>
            <a:endParaRPr lang="en-US" sz="1320" dirty="0"/>
          </a:p>
        </p:txBody>
      </p:sp>
      <p:sp>
        <p:nvSpPr>
          <p:cNvPr id="99" name="Shape 97"/>
          <p:cNvSpPr/>
          <p:nvPr/>
        </p:nvSpPr>
        <p:spPr>
          <a:xfrm>
            <a:off x="9921240" y="8796528"/>
            <a:ext cx="4700016" cy="1005840"/>
          </a:xfrm>
          <a:prstGeom prst="roundRect">
            <a:avLst>
              <a:gd name="adj" fmla="val 10909"/>
            </a:avLst>
          </a:prstGeom>
          <a:solidFill>
            <a:srgbClr val="138A8A"/>
          </a:solidFill>
          <a:ln w="15240">
            <a:solidFill>
              <a:srgbClr val="138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0" name="Text 98"/>
          <p:cNvSpPr txBox="1"/>
          <p:nvPr/>
        </p:nvSpPr>
        <p:spPr>
          <a:xfrm>
            <a:off x="10149840" y="8951976"/>
            <a:ext cx="15087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4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KEY MESSAGE</a:t>
            </a:r>
            <a:endParaRPr lang="en-US" sz="1420" dirty="0"/>
          </a:p>
        </p:txBody>
      </p:sp>
      <p:sp>
        <p:nvSpPr>
          <p:cNvPr id="101" name="Text 99"/>
          <p:cNvSpPr txBox="1"/>
          <p:nvPr/>
        </p:nvSpPr>
        <p:spPr>
          <a:xfrm>
            <a:off x="11594592" y="889711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Strong computing teams do not avoid disagreement. They make it safe, evidence-based and traceable - then convert it into better digital solutions.</a:t>
            </a:r>
            <a:endParaRPr lang="en-US" sz="1200" dirty="0"/>
          </a:p>
        </p:txBody>
      </p:sp>
      <p:sp>
        <p:nvSpPr>
          <p:cNvPr id="102" name="Text 100"/>
          <p:cNvSpPr txBox="1"/>
          <p:nvPr/>
        </p:nvSpPr>
        <p:spPr>
          <a:xfrm>
            <a:off x="502920" y="10003536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1280" b="1" dirty="0">
                <a:solidFill>
                  <a:srgbClr val="112A4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IEEE REFERENCES</a:t>
            </a:r>
            <a:endParaRPr lang="en-US" sz="1280" dirty="0"/>
          </a:p>
        </p:txBody>
      </p:sp>
      <p:sp>
        <p:nvSpPr>
          <p:cNvPr id="103" name="Text 101"/>
          <p:cNvSpPr txBox="1"/>
          <p:nvPr/>
        </p:nvSpPr>
        <p:spPr>
          <a:xfrm>
            <a:off x="503178" y="10220379"/>
            <a:ext cx="7095744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25000" lnSpcReduction="20000"/>
          </a:bodyPr>
          <a:lstStyle/>
          <a:p>
            <a:r>
              <a:rPr lang="en-GB" dirty="0" err="1"/>
              <a:t>Andronikidis</a:t>
            </a:r>
            <a:r>
              <a:rPr lang="en-GB" dirty="0"/>
              <a:t>, A., </a:t>
            </a:r>
            <a:r>
              <a:rPr lang="en-GB" dirty="0" err="1"/>
              <a:t>Kouskoura</a:t>
            </a:r>
            <a:r>
              <a:rPr lang="en-GB" dirty="0"/>
              <a:t>, A., </a:t>
            </a:r>
            <a:r>
              <a:rPr lang="en-GB" dirty="0" err="1"/>
              <a:t>Kalliontzi</a:t>
            </a:r>
            <a:r>
              <a:rPr lang="en-GB" dirty="0"/>
              <a:t>, E. and </a:t>
            </a:r>
            <a:r>
              <a:rPr lang="en-GB" dirty="0" err="1"/>
              <a:t>Bakouros</a:t>
            </a:r>
            <a:r>
              <a:rPr lang="en-GB" dirty="0"/>
              <a:t>, I., 2025. Foresight study for addressing megatrends in information and communication technology (ICT). </a:t>
            </a:r>
            <a:r>
              <a:rPr lang="en-GB" i="1" dirty="0"/>
              <a:t>Journal of Innovation and Entrepreneurship</a:t>
            </a:r>
            <a:r>
              <a:rPr lang="en-GB" dirty="0"/>
              <a:t>, </a:t>
            </a:r>
            <a:r>
              <a:rPr lang="en-GB" i="1" dirty="0"/>
              <a:t>14</a:t>
            </a:r>
            <a:r>
              <a:rPr lang="en-GB" dirty="0"/>
              <a:t>(1), </a:t>
            </a:r>
            <a:r>
              <a:rPr lang="en-GB" dirty="0" err="1"/>
              <a:t>p.5</a:t>
            </a:r>
            <a:r>
              <a:rPr lang="en-GB" dirty="0"/>
              <a:t>. </a:t>
            </a:r>
            <a:r>
              <a:rPr lang="en-GB" u="sng" dirty="0">
                <a:hlinkClick r:id="rId3"/>
              </a:rPr>
              <a:t>https://</a:t>
            </a:r>
            <a:r>
              <a:rPr lang="en-GB" u="sng" dirty="0" err="1">
                <a:hlinkClick r:id="rId3"/>
              </a:rPr>
              <a:t>link.springer.com</a:t>
            </a:r>
            <a:r>
              <a:rPr lang="en-GB" u="sng" dirty="0">
                <a:hlinkClick r:id="rId3"/>
              </a:rPr>
              <a:t>/content/pdf/10.1186/</a:t>
            </a:r>
            <a:r>
              <a:rPr lang="en-GB" u="sng" dirty="0" err="1">
                <a:hlinkClick r:id="rId3"/>
              </a:rPr>
              <a:t>s13731</a:t>
            </a:r>
            <a:r>
              <a:rPr lang="en-GB" u="sng" dirty="0">
                <a:hlinkClick r:id="rId3"/>
              </a:rPr>
              <a:t>-025-00466-</a:t>
            </a:r>
            <a:r>
              <a:rPr lang="en-GB" u="sng" dirty="0" err="1">
                <a:hlinkClick r:id="rId3"/>
              </a:rPr>
              <a:t>z.pdf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Bedoya-Guerrero, A., Basantes-Andrade, A., Rosales, F.O., Naranjo-Toro, M. and León-Carlosama, R., 2024. Soft skills and employability of online graduate students. </a:t>
            </a:r>
            <a:r>
              <a:rPr lang="en-GB" i="1" dirty="0"/>
              <a:t>Education Sciences</a:t>
            </a:r>
            <a:r>
              <a:rPr lang="en-GB" dirty="0"/>
              <a:t>, </a:t>
            </a:r>
            <a:r>
              <a:rPr lang="en-GB" i="1" dirty="0"/>
              <a:t>14</a:t>
            </a:r>
            <a:r>
              <a:rPr lang="en-GB" dirty="0"/>
              <a:t>(8), </a:t>
            </a:r>
            <a:r>
              <a:rPr lang="en-GB" dirty="0" err="1"/>
              <a:t>p.864</a:t>
            </a:r>
            <a:r>
              <a:rPr lang="en-GB" dirty="0"/>
              <a:t>. </a:t>
            </a:r>
            <a:r>
              <a:rPr lang="en-GB" u="sng" dirty="0">
                <a:hlinkClick r:id="rId4"/>
              </a:rPr>
              <a:t>https://</a:t>
            </a:r>
            <a:r>
              <a:rPr lang="en-GB" u="sng" dirty="0" err="1">
                <a:hlinkClick r:id="rId4"/>
              </a:rPr>
              <a:t>www.mdpi.com</a:t>
            </a:r>
            <a:r>
              <a:rPr lang="en-GB" u="sng" dirty="0">
                <a:hlinkClick r:id="rId4"/>
              </a:rPr>
              <a:t>/2227-7102/14/8/864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 err="1"/>
              <a:t>Gikay</a:t>
            </a:r>
            <a:r>
              <a:rPr lang="en-GB" dirty="0"/>
              <a:t>, A.A., 2024. Risks, innovation, and adaptability in the UK’s incrementalism versus the European Union’s comprehensive artificial intelligence regulation. </a:t>
            </a:r>
            <a:r>
              <a:rPr lang="en-GB" i="1" dirty="0"/>
              <a:t>International Journal of Law and Information Technology</a:t>
            </a:r>
            <a:r>
              <a:rPr lang="en-GB" dirty="0"/>
              <a:t>, </a:t>
            </a:r>
            <a:r>
              <a:rPr lang="en-GB" i="1" dirty="0"/>
              <a:t>32</a:t>
            </a:r>
            <a:r>
              <a:rPr lang="en-GB" dirty="0"/>
              <a:t>(1), </a:t>
            </a:r>
            <a:r>
              <a:rPr lang="en-GB" dirty="0" err="1"/>
              <a:t>p.eaae013</a:t>
            </a:r>
            <a:r>
              <a:rPr lang="en-GB" dirty="0"/>
              <a:t>. </a:t>
            </a:r>
            <a:r>
              <a:rPr lang="en-GB" u="sng" dirty="0">
                <a:hlinkClick r:id="rId5"/>
              </a:rPr>
              <a:t>https://</a:t>
            </a:r>
            <a:r>
              <a:rPr lang="en-GB" u="sng" dirty="0" err="1">
                <a:hlinkClick r:id="rId5"/>
              </a:rPr>
              <a:t>academic.oup.com</a:t>
            </a:r>
            <a:r>
              <a:rPr lang="en-GB" u="sng" dirty="0">
                <a:hlinkClick r:id="rId5"/>
              </a:rPr>
              <a:t>/</a:t>
            </a:r>
            <a:r>
              <a:rPr lang="en-GB" u="sng" dirty="0" err="1">
                <a:hlinkClick r:id="rId5"/>
              </a:rPr>
              <a:t>ijlit</a:t>
            </a:r>
            <a:r>
              <a:rPr lang="en-GB" u="sng" dirty="0">
                <a:hlinkClick r:id="rId5"/>
              </a:rPr>
              <a:t>/article-pdf/32/1/</a:t>
            </a:r>
            <a:r>
              <a:rPr lang="en-GB" u="sng" dirty="0" err="1">
                <a:hlinkClick r:id="rId5"/>
              </a:rPr>
              <a:t>eaae013</a:t>
            </a:r>
            <a:r>
              <a:rPr lang="en-GB" u="sng" dirty="0">
                <a:hlinkClick r:id="rId5"/>
              </a:rPr>
              <a:t>/58364253/</a:t>
            </a:r>
            <a:r>
              <a:rPr lang="en-GB" u="sng" dirty="0" err="1">
                <a:hlinkClick r:id="rId5"/>
              </a:rPr>
              <a:t>eaae013.pdf</a:t>
            </a:r>
            <a:endParaRPr lang="en-US" sz="860" dirty="0"/>
          </a:p>
        </p:txBody>
      </p:sp>
      <p:sp>
        <p:nvSpPr>
          <p:cNvPr id="104" name="Text 102"/>
          <p:cNvSpPr txBox="1"/>
          <p:nvPr/>
        </p:nvSpPr>
        <p:spPr>
          <a:xfrm>
            <a:off x="7772400" y="10112566"/>
            <a:ext cx="6858000" cy="3931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32500" lnSpcReduction="20000"/>
          </a:bodyPr>
          <a:lstStyle/>
          <a:p>
            <a:r>
              <a:rPr lang="en-GB" dirty="0"/>
              <a:t>Portocarrero Ramos, H.C., Cruz Caro, O., Sánchez Bardales, E., Quiñones </a:t>
            </a:r>
            <a:r>
              <a:rPr lang="en-GB" dirty="0" err="1"/>
              <a:t>Huatangari</a:t>
            </a:r>
            <a:r>
              <a:rPr lang="en-GB" dirty="0"/>
              <a:t>, L., Campos Trigoso, J.A., </a:t>
            </a:r>
            <a:r>
              <a:rPr lang="en-GB" dirty="0" err="1"/>
              <a:t>Maicelo</a:t>
            </a:r>
            <a:r>
              <a:rPr lang="en-GB" dirty="0"/>
              <a:t> Guevara, J.L. and Chávez Santos, R., 2025. Artificial intelligence skills and their impact on the employability of university graduates. </a:t>
            </a:r>
            <a:r>
              <a:rPr lang="en-GB" i="1" dirty="0"/>
              <a:t>Frontiers in Artificial Intelligence</a:t>
            </a:r>
            <a:r>
              <a:rPr lang="en-GB" dirty="0"/>
              <a:t>, </a:t>
            </a:r>
            <a:r>
              <a:rPr lang="en-GB" i="1" dirty="0"/>
              <a:t>8</a:t>
            </a:r>
            <a:r>
              <a:rPr lang="en-GB" dirty="0"/>
              <a:t>, </a:t>
            </a:r>
            <a:r>
              <a:rPr lang="en-GB" dirty="0" err="1"/>
              <a:t>p.1629320</a:t>
            </a:r>
            <a:r>
              <a:rPr lang="en-GB" dirty="0"/>
              <a:t>. </a:t>
            </a:r>
            <a:r>
              <a:rPr lang="en-GB" u="sng" dirty="0">
                <a:hlinkClick r:id="rId6"/>
              </a:rPr>
              <a:t>https://</a:t>
            </a:r>
            <a:r>
              <a:rPr lang="en-GB" u="sng" dirty="0" err="1">
                <a:hlinkClick r:id="rId6"/>
              </a:rPr>
              <a:t>www.frontiersin.org</a:t>
            </a:r>
            <a:r>
              <a:rPr lang="en-GB" u="sng" dirty="0">
                <a:hlinkClick r:id="rId6"/>
              </a:rPr>
              <a:t>/journals/artificial-intelligence/articles/10.3389/</a:t>
            </a:r>
            <a:r>
              <a:rPr lang="en-GB" u="sng" dirty="0" err="1">
                <a:hlinkClick r:id="rId6"/>
              </a:rPr>
              <a:t>frai.2025.1629320</a:t>
            </a:r>
            <a:r>
              <a:rPr lang="en-GB" u="sng" dirty="0">
                <a:hlinkClick r:id="rId6"/>
              </a:rPr>
              <a:t>/pdf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Sengul, C., </a:t>
            </a:r>
            <a:r>
              <a:rPr lang="en-GB" dirty="0" err="1"/>
              <a:t>Neykova</a:t>
            </a:r>
            <a:r>
              <a:rPr lang="en-GB" dirty="0"/>
              <a:t>, R. and Destefanis, G., 2024. Software engineering education in the era of conversational AI: current trends and future directions. </a:t>
            </a:r>
            <a:r>
              <a:rPr lang="en-GB" i="1" dirty="0"/>
              <a:t>Frontiers in Artificial Intelligence</a:t>
            </a:r>
            <a:r>
              <a:rPr lang="en-GB" dirty="0"/>
              <a:t>, </a:t>
            </a:r>
            <a:r>
              <a:rPr lang="en-GB" i="1" dirty="0"/>
              <a:t>7</a:t>
            </a:r>
            <a:r>
              <a:rPr lang="en-GB" dirty="0"/>
              <a:t>, </a:t>
            </a:r>
            <a:r>
              <a:rPr lang="en-GB" dirty="0" err="1"/>
              <a:t>p.1436350</a:t>
            </a:r>
            <a:r>
              <a:rPr lang="en-GB" dirty="0"/>
              <a:t>. </a:t>
            </a:r>
            <a:r>
              <a:rPr lang="en-GB" u="sng" dirty="0">
                <a:hlinkClick r:id="rId7"/>
              </a:rPr>
              <a:t>https://</a:t>
            </a:r>
            <a:r>
              <a:rPr lang="en-GB" u="sng" dirty="0" err="1">
                <a:hlinkClick r:id="rId7"/>
              </a:rPr>
              <a:t>www.frontiersin.org</a:t>
            </a:r>
            <a:r>
              <a:rPr lang="en-GB" u="sng" dirty="0">
                <a:hlinkClick r:id="rId7"/>
              </a:rPr>
              <a:t>/journals/artificial-intelligence/articles/10.3389/</a:t>
            </a:r>
            <a:r>
              <a:rPr lang="en-GB" u="sng" dirty="0" err="1">
                <a:hlinkClick r:id="rId7"/>
              </a:rPr>
              <a:t>frai.2024.1436350</a:t>
            </a:r>
            <a:r>
              <a:rPr lang="en-GB" u="sng" dirty="0">
                <a:hlinkClick r:id="rId7"/>
              </a:rPr>
              <a:t>/pdf</a:t>
            </a:r>
            <a:endParaRPr lang="en-US" sz="86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875</Words>
  <Application>Microsoft Office PowerPoint</Application>
  <PresentationFormat>Custom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Aptos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UWTSD ADMIN</dc:creator>
  <cp:lastModifiedBy>Gabriel Polleti Scalise Pessarelo (2534474)</cp:lastModifiedBy>
  <cp:revision>1</cp:revision>
  <dcterms:created xsi:type="dcterms:W3CDTF">2026-06-28T20:07:51Z</dcterms:created>
  <dcterms:modified xsi:type="dcterms:W3CDTF">2026-07-06T10:38:30Z</dcterms:modified>
</cp:coreProperties>
</file>