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handoutMasterIdLst>
    <p:handoutMasterId r:id="rId33"/>
  </p:handoutMasterIdLst>
  <p:sldIdLst>
    <p:sldId id="256" r:id="rId5"/>
    <p:sldId id="268" r:id="rId6"/>
    <p:sldId id="307" r:id="rId7"/>
    <p:sldId id="278" r:id="rId8"/>
    <p:sldId id="280" r:id="rId9"/>
    <p:sldId id="321" r:id="rId10"/>
    <p:sldId id="314" r:id="rId11"/>
    <p:sldId id="316" r:id="rId12"/>
    <p:sldId id="320" r:id="rId13"/>
    <p:sldId id="319" r:id="rId14"/>
    <p:sldId id="322" r:id="rId15"/>
    <p:sldId id="323" r:id="rId16"/>
    <p:sldId id="324" r:id="rId17"/>
    <p:sldId id="325" r:id="rId18"/>
    <p:sldId id="326" r:id="rId19"/>
    <p:sldId id="327" r:id="rId20"/>
    <p:sldId id="328" r:id="rId21"/>
    <p:sldId id="329" r:id="rId22"/>
    <p:sldId id="330" r:id="rId23"/>
    <p:sldId id="332" r:id="rId24"/>
    <p:sldId id="333" r:id="rId25"/>
    <p:sldId id="334" r:id="rId26"/>
    <p:sldId id="335" r:id="rId27"/>
    <p:sldId id="331" r:id="rId28"/>
    <p:sldId id="338" r:id="rId29"/>
    <p:sldId id="339" r:id="rId30"/>
    <p:sldId id="302"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radley, Stephanie" initials="BS" lastIdx="1" clrIdx="0">
    <p:extLst>
      <p:ext uri="{19B8F6BF-5375-455C-9EA6-DF929625EA0E}">
        <p15:presenceInfo xmlns:p15="http://schemas.microsoft.com/office/powerpoint/2012/main" userId="S::s.bradley2@exeter.ac.uk::ca2ca656-e3fd-426a-89bc-218f0ebfef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8"/>
    <p:restoredTop sz="86442"/>
  </p:normalViewPr>
  <p:slideViewPr>
    <p:cSldViewPr>
      <p:cViewPr varScale="1">
        <p:scale>
          <a:sx n="64" d="100"/>
          <a:sy n="64" d="100"/>
        </p:scale>
        <p:origin x="54" y="627"/>
      </p:cViewPr>
      <p:guideLst>
        <p:guide orient="horz" pos="2160"/>
        <p:guide pos="2880"/>
      </p:guideLst>
    </p:cSldViewPr>
  </p:slideViewPr>
  <p:outlineViewPr>
    <p:cViewPr>
      <p:scale>
        <a:sx n="33" d="100"/>
        <a:sy n="33" d="100"/>
      </p:scale>
      <p:origin x="0" y="-5120"/>
    </p:cViewPr>
  </p:outlineViewPr>
  <p:notesTextViewPr>
    <p:cViewPr>
      <p:scale>
        <a:sx n="1" d="1"/>
        <a:sy n="1" d="1"/>
      </p:scale>
      <p:origin x="0" y="0"/>
    </p:cViewPr>
  </p:notesTextViewPr>
  <p:sorterViewPr>
    <p:cViewPr varScale="1">
      <p:scale>
        <a:sx n="100" d="100"/>
        <a:sy n="100" d="100"/>
      </p:scale>
      <p:origin x="0" y="-10830"/>
    </p:cViewPr>
  </p:sorterViewPr>
  <p:notesViewPr>
    <p:cSldViewPr>
      <p:cViewPr varScale="1">
        <p:scale>
          <a:sx n="69" d="100"/>
          <a:sy n="69" d="100"/>
        </p:scale>
        <p:origin x="1197" y="27"/>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6FA849-CA17-4C53-8E0E-E5CCEEF1DBE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C4B63891-4B8E-4195-AD56-020812A33E81}">
      <dgm:prSet phldrT="[Text]" custT="1"/>
      <dgm:spPr/>
      <dgm:t>
        <a:bodyPr/>
        <a:lstStyle/>
        <a:p>
          <a:r>
            <a:rPr lang="en-GB" sz="2800" dirty="0" smtClean="0"/>
            <a:t> Social media </a:t>
          </a:r>
          <a:r>
            <a:rPr lang="en-GB" sz="2400" dirty="0" smtClean="0"/>
            <a:t>Facebook Instagram Twitter Snapchat </a:t>
          </a:r>
          <a:r>
            <a:rPr lang="en-GB" sz="2400" dirty="0" err="1" smtClean="0"/>
            <a:t>TikTok</a:t>
          </a:r>
          <a:endParaRPr lang="en-US" sz="2400" dirty="0"/>
        </a:p>
      </dgm:t>
    </dgm:pt>
    <dgm:pt modelId="{5F73DC15-4AB9-473B-AA1B-497F11A1B893}" type="parTrans" cxnId="{6B188BE1-0A0E-4B25-A203-C08D10769A0E}">
      <dgm:prSet/>
      <dgm:spPr/>
      <dgm:t>
        <a:bodyPr/>
        <a:lstStyle/>
        <a:p>
          <a:endParaRPr lang="en-US"/>
        </a:p>
      </dgm:t>
    </dgm:pt>
    <dgm:pt modelId="{940E91B8-BD19-4ED2-88EB-C86279D273E1}" type="sibTrans" cxnId="{6B188BE1-0A0E-4B25-A203-C08D10769A0E}">
      <dgm:prSet/>
      <dgm:spPr/>
      <dgm:t>
        <a:bodyPr/>
        <a:lstStyle/>
        <a:p>
          <a:endParaRPr lang="en-US"/>
        </a:p>
      </dgm:t>
    </dgm:pt>
    <dgm:pt modelId="{247E6609-0567-4347-A00E-372C6BBBD020}">
      <dgm:prSet phldrT="[Text]" custT="1"/>
      <dgm:spPr/>
      <dgm:t>
        <a:bodyPr/>
        <a:lstStyle/>
        <a:p>
          <a:r>
            <a:rPr lang="en-GB" sz="2900" dirty="0" smtClean="0"/>
            <a:t>Body image</a:t>
          </a:r>
        </a:p>
        <a:p>
          <a:r>
            <a:rPr lang="en-GB" sz="2900" dirty="0" smtClean="0"/>
            <a:t> </a:t>
          </a:r>
          <a:r>
            <a:rPr lang="en-GB" sz="3200" dirty="0" smtClean="0"/>
            <a:t>Self-perception</a:t>
          </a:r>
          <a:endParaRPr lang="en-US" sz="3200" dirty="0"/>
        </a:p>
      </dgm:t>
    </dgm:pt>
    <dgm:pt modelId="{4CD8619D-67A3-42DB-AFA9-3576CD71222A}" type="parTrans" cxnId="{6D566F57-A700-4C7B-84A6-2C9092557E87}">
      <dgm:prSet/>
      <dgm:spPr/>
      <dgm:t>
        <a:bodyPr/>
        <a:lstStyle/>
        <a:p>
          <a:endParaRPr lang="en-US"/>
        </a:p>
      </dgm:t>
    </dgm:pt>
    <dgm:pt modelId="{0820083B-C604-4E76-9DFD-4AD020225C8C}" type="sibTrans" cxnId="{6D566F57-A700-4C7B-84A6-2C9092557E87}">
      <dgm:prSet/>
      <dgm:spPr/>
      <dgm:t>
        <a:bodyPr/>
        <a:lstStyle/>
        <a:p>
          <a:endParaRPr lang="en-US"/>
        </a:p>
      </dgm:t>
    </dgm:pt>
    <dgm:pt modelId="{4E315618-FFDE-4B2D-B924-14E8779B9543}">
      <dgm:prSet phldrT="[Text]"/>
      <dgm:spPr/>
      <dgm:t>
        <a:bodyPr/>
        <a:lstStyle/>
        <a:p>
          <a:r>
            <a:rPr lang="en-GB" dirty="0" smtClean="0"/>
            <a:t>Generation Z</a:t>
          </a:r>
          <a:endParaRPr lang="en-US" dirty="0"/>
        </a:p>
      </dgm:t>
    </dgm:pt>
    <dgm:pt modelId="{7039124D-17B7-45DA-95D3-76A8F0B406CE}" type="parTrans" cxnId="{E751E22C-397B-42DF-9950-4C3AD92D3EA9}">
      <dgm:prSet/>
      <dgm:spPr/>
      <dgm:t>
        <a:bodyPr/>
        <a:lstStyle/>
        <a:p>
          <a:endParaRPr lang="en-US"/>
        </a:p>
      </dgm:t>
    </dgm:pt>
    <dgm:pt modelId="{04049D73-E7DD-4A44-9FE9-CE87096A6800}" type="sibTrans" cxnId="{E751E22C-397B-42DF-9950-4C3AD92D3EA9}">
      <dgm:prSet/>
      <dgm:spPr/>
      <dgm:t>
        <a:bodyPr/>
        <a:lstStyle/>
        <a:p>
          <a:endParaRPr lang="en-US"/>
        </a:p>
      </dgm:t>
    </dgm:pt>
    <dgm:pt modelId="{BE131193-3F44-46D2-9893-53DE55CB47C4}">
      <dgm:prSet phldrT="[Text]" custT="1"/>
      <dgm:spPr/>
      <dgm:t>
        <a:bodyPr/>
        <a:lstStyle/>
        <a:p>
          <a:r>
            <a:rPr lang="en-GB" sz="3000" dirty="0" smtClean="0"/>
            <a:t>Self-esteem</a:t>
          </a:r>
        </a:p>
        <a:p>
          <a:r>
            <a:rPr lang="en-GB" sz="3200" dirty="0" smtClean="0"/>
            <a:t>Mental health </a:t>
          </a:r>
          <a:endParaRPr lang="en-US" sz="3200" dirty="0"/>
        </a:p>
      </dgm:t>
    </dgm:pt>
    <dgm:pt modelId="{7861E394-43F0-452F-8F0F-41E93C87B1A8}" type="parTrans" cxnId="{153619EC-DFC6-4849-8CA8-6D2F1D4BA2D6}">
      <dgm:prSet/>
      <dgm:spPr/>
      <dgm:t>
        <a:bodyPr/>
        <a:lstStyle/>
        <a:p>
          <a:endParaRPr lang="en-US"/>
        </a:p>
      </dgm:t>
    </dgm:pt>
    <dgm:pt modelId="{945CC912-895B-43B7-AB45-84E18B44A2FE}" type="sibTrans" cxnId="{153619EC-DFC6-4849-8CA8-6D2F1D4BA2D6}">
      <dgm:prSet/>
      <dgm:spPr/>
      <dgm:t>
        <a:bodyPr/>
        <a:lstStyle/>
        <a:p>
          <a:endParaRPr lang="en-US"/>
        </a:p>
      </dgm:t>
    </dgm:pt>
    <dgm:pt modelId="{81EAD8C6-66CF-45B9-A345-9D4943E02BA6}">
      <dgm:prSet phldrT="[Text]" custT="1"/>
      <dgm:spPr/>
      <dgm:t>
        <a:bodyPr/>
        <a:lstStyle/>
        <a:p>
          <a:r>
            <a:rPr lang="en-GB" sz="3000" dirty="0" smtClean="0"/>
            <a:t>Teenagers </a:t>
          </a:r>
          <a:r>
            <a:rPr lang="en-GB" sz="3200" dirty="0" smtClean="0"/>
            <a:t>Adolescents</a:t>
          </a:r>
          <a:r>
            <a:rPr lang="en-GB" sz="3000" dirty="0" smtClean="0"/>
            <a:t> Youth</a:t>
          </a:r>
          <a:endParaRPr lang="en-US" sz="3000" dirty="0"/>
        </a:p>
      </dgm:t>
    </dgm:pt>
    <dgm:pt modelId="{1E976FD5-916C-4378-AD02-2EC1E766F1CD}" type="parTrans" cxnId="{71BEEA66-B763-4B3D-96EC-ED7B006EC662}">
      <dgm:prSet/>
      <dgm:spPr/>
      <dgm:t>
        <a:bodyPr/>
        <a:lstStyle/>
        <a:p>
          <a:endParaRPr lang="en-US"/>
        </a:p>
      </dgm:t>
    </dgm:pt>
    <dgm:pt modelId="{01BC028F-A91B-4C84-BCE2-8268047D0425}" type="sibTrans" cxnId="{71BEEA66-B763-4B3D-96EC-ED7B006EC662}">
      <dgm:prSet/>
      <dgm:spPr/>
      <dgm:t>
        <a:bodyPr/>
        <a:lstStyle/>
        <a:p>
          <a:endParaRPr lang="en-US"/>
        </a:p>
      </dgm:t>
    </dgm:pt>
    <dgm:pt modelId="{2082171D-A39E-4805-A120-F5F9043A2BF6}" type="pres">
      <dgm:prSet presAssocID="{C16FA849-CA17-4C53-8E0E-E5CCEEF1DBE0}" presName="diagram" presStyleCnt="0">
        <dgm:presLayoutVars>
          <dgm:dir/>
          <dgm:resizeHandles val="exact"/>
        </dgm:presLayoutVars>
      </dgm:prSet>
      <dgm:spPr/>
      <dgm:t>
        <a:bodyPr/>
        <a:lstStyle/>
        <a:p>
          <a:endParaRPr lang="en-US"/>
        </a:p>
      </dgm:t>
    </dgm:pt>
    <dgm:pt modelId="{A0BB3A7A-697D-41B8-B769-4DFA52623527}" type="pres">
      <dgm:prSet presAssocID="{C4B63891-4B8E-4195-AD56-020812A33E81}" presName="node" presStyleLbl="node1" presStyleIdx="0" presStyleCnt="5">
        <dgm:presLayoutVars>
          <dgm:bulletEnabled val="1"/>
        </dgm:presLayoutVars>
      </dgm:prSet>
      <dgm:spPr/>
      <dgm:t>
        <a:bodyPr/>
        <a:lstStyle/>
        <a:p>
          <a:endParaRPr lang="en-US"/>
        </a:p>
      </dgm:t>
    </dgm:pt>
    <dgm:pt modelId="{B97F4723-B798-48E4-BF63-7E39F0089767}" type="pres">
      <dgm:prSet presAssocID="{940E91B8-BD19-4ED2-88EB-C86279D273E1}" presName="sibTrans" presStyleCnt="0"/>
      <dgm:spPr/>
    </dgm:pt>
    <dgm:pt modelId="{E130F131-1D4B-41D0-B422-0923B849CC38}" type="pres">
      <dgm:prSet presAssocID="{247E6609-0567-4347-A00E-372C6BBBD020}" presName="node" presStyleLbl="node1" presStyleIdx="1" presStyleCnt="5">
        <dgm:presLayoutVars>
          <dgm:bulletEnabled val="1"/>
        </dgm:presLayoutVars>
      </dgm:prSet>
      <dgm:spPr/>
      <dgm:t>
        <a:bodyPr/>
        <a:lstStyle/>
        <a:p>
          <a:endParaRPr lang="en-US"/>
        </a:p>
      </dgm:t>
    </dgm:pt>
    <dgm:pt modelId="{0B8ABE34-AFB3-4ADD-8671-B2B4B6AF4480}" type="pres">
      <dgm:prSet presAssocID="{0820083B-C604-4E76-9DFD-4AD020225C8C}" presName="sibTrans" presStyleCnt="0"/>
      <dgm:spPr/>
    </dgm:pt>
    <dgm:pt modelId="{9D1876DD-E767-4B29-B53B-66A2A592D425}" type="pres">
      <dgm:prSet presAssocID="{4E315618-FFDE-4B2D-B924-14E8779B9543}" presName="node" presStyleLbl="node1" presStyleIdx="2" presStyleCnt="5">
        <dgm:presLayoutVars>
          <dgm:bulletEnabled val="1"/>
        </dgm:presLayoutVars>
      </dgm:prSet>
      <dgm:spPr/>
      <dgm:t>
        <a:bodyPr/>
        <a:lstStyle/>
        <a:p>
          <a:endParaRPr lang="en-US"/>
        </a:p>
      </dgm:t>
    </dgm:pt>
    <dgm:pt modelId="{3D7CDE84-F515-4BE9-9D4D-8CFF5370B3CB}" type="pres">
      <dgm:prSet presAssocID="{04049D73-E7DD-4A44-9FE9-CE87096A6800}" presName="sibTrans" presStyleCnt="0"/>
      <dgm:spPr/>
    </dgm:pt>
    <dgm:pt modelId="{60A9A2BE-872C-44DA-B77A-1203996A1735}" type="pres">
      <dgm:prSet presAssocID="{BE131193-3F44-46D2-9893-53DE55CB47C4}" presName="node" presStyleLbl="node1" presStyleIdx="3" presStyleCnt="5">
        <dgm:presLayoutVars>
          <dgm:bulletEnabled val="1"/>
        </dgm:presLayoutVars>
      </dgm:prSet>
      <dgm:spPr/>
      <dgm:t>
        <a:bodyPr/>
        <a:lstStyle/>
        <a:p>
          <a:endParaRPr lang="en-US"/>
        </a:p>
      </dgm:t>
    </dgm:pt>
    <dgm:pt modelId="{05BD32B5-B95A-4CEA-9BDC-0035CC3F56EE}" type="pres">
      <dgm:prSet presAssocID="{945CC912-895B-43B7-AB45-84E18B44A2FE}" presName="sibTrans" presStyleCnt="0"/>
      <dgm:spPr/>
    </dgm:pt>
    <dgm:pt modelId="{F57C9DCB-AE38-4EC2-800E-E42FDD796591}" type="pres">
      <dgm:prSet presAssocID="{81EAD8C6-66CF-45B9-A345-9D4943E02BA6}" presName="node" presStyleLbl="node1" presStyleIdx="4" presStyleCnt="5">
        <dgm:presLayoutVars>
          <dgm:bulletEnabled val="1"/>
        </dgm:presLayoutVars>
      </dgm:prSet>
      <dgm:spPr/>
      <dgm:t>
        <a:bodyPr/>
        <a:lstStyle/>
        <a:p>
          <a:endParaRPr lang="en-US"/>
        </a:p>
      </dgm:t>
    </dgm:pt>
  </dgm:ptLst>
  <dgm:cxnLst>
    <dgm:cxn modelId="{E751E22C-397B-42DF-9950-4C3AD92D3EA9}" srcId="{C16FA849-CA17-4C53-8E0E-E5CCEEF1DBE0}" destId="{4E315618-FFDE-4B2D-B924-14E8779B9543}" srcOrd="2" destOrd="0" parTransId="{7039124D-17B7-45DA-95D3-76A8F0B406CE}" sibTransId="{04049D73-E7DD-4A44-9FE9-CE87096A6800}"/>
    <dgm:cxn modelId="{6B188BE1-0A0E-4B25-A203-C08D10769A0E}" srcId="{C16FA849-CA17-4C53-8E0E-E5CCEEF1DBE0}" destId="{C4B63891-4B8E-4195-AD56-020812A33E81}" srcOrd="0" destOrd="0" parTransId="{5F73DC15-4AB9-473B-AA1B-497F11A1B893}" sibTransId="{940E91B8-BD19-4ED2-88EB-C86279D273E1}"/>
    <dgm:cxn modelId="{71BEEA66-B763-4B3D-96EC-ED7B006EC662}" srcId="{C16FA849-CA17-4C53-8E0E-E5CCEEF1DBE0}" destId="{81EAD8C6-66CF-45B9-A345-9D4943E02BA6}" srcOrd="4" destOrd="0" parTransId="{1E976FD5-916C-4378-AD02-2EC1E766F1CD}" sibTransId="{01BC028F-A91B-4C84-BCE2-8268047D0425}"/>
    <dgm:cxn modelId="{2C05DEE6-F8AB-43F3-8870-EF3BC94CAF8A}" type="presOf" srcId="{4E315618-FFDE-4B2D-B924-14E8779B9543}" destId="{9D1876DD-E767-4B29-B53B-66A2A592D425}" srcOrd="0" destOrd="0" presId="urn:microsoft.com/office/officeart/2005/8/layout/default"/>
    <dgm:cxn modelId="{153619EC-DFC6-4849-8CA8-6D2F1D4BA2D6}" srcId="{C16FA849-CA17-4C53-8E0E-E5CCEEF1DBE0}" destId="{BE131193-3F44-46D2-9893-53DE55CB47C4}" srcOrd="3" destOrd="0" parTransId="{7861E394-43F0-452F-8F0F-41E93C87B1A8}" sibTransId="{945CC912-895B-43B7-AB45-84E18B44A2FE}"/>
    <dgm:cxn modelId="{0E7DF09C-CA85-4109-B313-7F4EA5864813}" type="presOf" srcId="{81EAD8C6-66CF-45B9-A345-9D4943E02BA6}" destId="{F57C9DCB-AE38-4EC2-800E-E42FDD796591}" srcOrd="0" destOrd="0" presId="urn:microsoft.com/office/officeart/2005/8/layout/default"/>
    <dgm:cxn modelId="{0766E95F-F0AD-4DA1-BD45-11188D799BCE}" type="presOf" srcId="{247E6609-0567-4347-A00E-372C6BBBD020}" destId="{E130F131-1D4B-41D0-B422-0923B849CC38}" srcOrd="0" destOrd="0" presId="urn:microsoft.com/office/officeart/2005/8/layout/default"/>
    <dgm:cxn modelId="{6D566F57-A700-4C7B-84A6-2C9092557E87}" srcId="{C16FA849-CA17-4C53-8E0E-E5CCEEF1DBE0}" destId="{247E6609-0567-4347-A00E-372C6BBBD020}" srcOrd="1" destOrd="0" parTransId="{4CD8619D-67A3-42DB-AFA9-3576CD71222A}" sibTransId="{0820083B-C604-4E76-9DFD-4AD020225C8C}"/>
    <dgm:cxn modelId="{60F56D7C-E60F-4B8A-BF8F-DDAE6D88E325}" type="presOf" srcId="{C4B63891-4B8E-4195-AD56-020812A33E81}" destId="{A0BB3A7A-697D-41B8-B769-4DFA52623527}" srcOrd="0" destOrd="0" presId="urn:microsoft.com/office/officeart/2005/8/layout/default"/>
    <dgm:cxn modelId="{705C45E3-BF13-429B-839B-DF96E9CFFA2E}" type="presOf" srcId="{C16FA849-CA17-4C53-8E0E-E5CCEEF1DBE0}" destId="{2082171D-A39E-4805-A120-F5F9043A2BF6}" srcOrd="0" destOrd="0" presId="urn:microsoft.com/office/officeart/2005/8/layout/default"/>
    <dgm:cxn modelId="{1C068E87-6A0A-46CA-A04C-3FF1AC07B254}" type="presOf" srcId="{BE131193-3F44-46D2-9893-53DE55CB47C4}" destId="{60A9A2BE-872C-44DA-B77A-1203996A1735}" srcOrd="0" destOrd="0" presId="urn:microsoft.com/office/officeart/2005/8/layout/default"/>
    <dgm:cxn modelId="{D758149F-E7E9-4CD4-9803-8479A198DC4C}" type="presParOf" srcId="{2082171D-A39E-4805-A120-F5F9043A2BF6}" destId="{A0BB3A7A-697D-41B8-B769-4DFA52623527}" srcOrd="0" destOrd="0" presId="urn:microsoft.com/office/officeart/2005/8/layout/default"/>
    <dgm:cxn modelId="{5C8F1B78-D1EB-4CF9-9822-4E6E40BBAAB1}" type="presParOf" srcId="{2082171D-A39E-4805-A120-F5F9043A2BF6}" destId="{B97F4723-B798-48E4-BF63-7E39F0089767}" srcOrd="1" destOrd="0" presId="urn:microsoft.com/office/officeart/2005/8/layout/default"/>
    <dgm:cxn modelId="{A8B732CE-52CB-452A-B38D-EFB479929F17}" type="presParOf" srcId="{2082171D-A39E-4805-A120-F5F9043A2BF6}" destId="{E130F131-1D4B-41D0-B422-0923B849CC38}" srcOrd="2" destOrd="0" presId="urn:microsoft.com/office/officeart/2005/8/layout/default"/>
    <dgm:cxn modelId="{3B7DF5F7-362F-4CA8-9B8A-9B22907548A0}" type="presParOf" srcId="{2082171D-A39E-4805-A120-F5F9043A2BF6}" destId="{0B8ABE34-AFB3-4ADD-8671-B2B4B6AF4480}" srcOrd="3" destOrd="0" presId="urn:microsoft.com/office/officeart/2005/8/layout/default"/>
    <dgm:cxn modelId="{346B63DF-9D54-4018-AC1B-2105B2AAF794}" type="presParOf" srcId="{2082171D-A39E-4805-A120-F5F9043A2BF6}" destId="{9D1876DD-E767-4B29-B53B-66A2A592D425}" srcOrd="4" destOrd="0" presId="urn:microsoft.com/office/officeart/2005/8/layout/default"/>
    <dgm:cxn modelId="{C4462037-26D7-4B53-BDC8-B86BA63E9FD5}" type="presParOf" srcId="{2082171D-A39E-4805-A120-F5F9043A2BF6}" destId="{3D7CDE84-F515-4BE9-9D4D-8CFF5370B3CB}" srcOrd="5" destOrd="0" presId="urn:microsoft.com/office/officeart/2005/8/layout/default"/>
    <dgm:cxn modelId="{325BC326-1529-4EF8-A67A-2A0FC6CC2B49}" type="presParOf" srcId="{2082171D-A39E-4805-A120-F5F9043A2BF6}" destId="{60A9A2BE-872C-44DA-B77A-1203996A1735}" srcOrd="6" destOrd="0" presId="urn:microsoft.com/office/officeart/2005/8/layout/default"/>
    <dgm:cxn modelId="{BA247D18-1DC7-4D4C-875B-946257490C7F}" type="presParOf" srcId="{2082171D-A39E-4805-A120-F5F9043A2BF6}" destId="{05BD32B5-B95A-4CEA-9BDC-0035CC3F56EE}" srcOrd="7" destOrd="0" presId="urn:microsoft.com/office/officeart/2005/8/layout/default"/>
    <dgm:cxn modelId="{10BD690F-1EDE-4B06-9CEE-1112AA05C100}" type="presParOf" srcId="{2082171D-A39E-4805-A120-F5F9043A2BF6}" destId="{F57C9DCB-AE38-4EC2-800E-E42FDD79659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BB3A7A-697D-41B8-B769-4DFA52623527}">
      <dsp:nvSpPr>
        <dsp:cNvPr id="0" name=""/>
        <dsp:cNvSpPr/>
      </dsp:nvSpPr>
      <dsp:spPr>
        <a:xfrm>
          <a:off x="0" y="286543"/>
          <a:ext cx="2571749" cy="154305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kern="1200" dirty="0" smtClean="0"/>
            <a:t> Social media </a:t>
          </a:r>
          <a:r>
            <a:rPr lang="en-GB" sz="2400" kern="1200" dirty="0" smtClean="0"/>
            <a:t>Facebook Instagram Twitter Snapchat </a:t>
          </a:r>
          <a:r>
            <a:rPr lang="en-GB" sz="2400" kern="1200" dirty="0" err="1" smtClean="0"/>
            <a:t>TikTok</a:t>
          </a:r>
          <a:endParaRPr lang="en-US" sz="2400" kern="1200" dirty="0"/>
        </a:p>
      </dsp:txBody>
      <dsp:txXfrm>
        <a:off x="0" y="286543"/>
        <a:ext cx="2571749" cy="1543050"/>
      </dsp:txXfrm>
    </dsp:sp>
    <dsp:sp modelId="{E130F131-1D4B-41D0-B422-0923B849CC38}">
      <dsp:nvSpPr>
        <dsp:cNvPr id="0" name=""/>
        <dsp:cNvSpPr/>
      </dsp:nvSpPr>
      <dsp:spPr>
        <a:xfrm>
          <a:off x="2828925" y="286543"/>
          <a:ext cx="2571749" cy="154305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kern="1200" dirty="0" smtClean="0"/>
            <a:t>Body image</a:t>
          </a:r>
        </a:p>
        <a:p>
          <a:pPr lvl="0" algn="ctr" defTabSz="1289050">
            <a:lnSpc>
              <a:spcPct val="90000"/>
            </a:lnSpc>
            <a:spcBef>
              <a:spcPct val="0"/>
            </a:spcBef>
            <a:spcAft>
              <a:spcPct val="35000"/>
            </a:spcAft>
          </a:pPr>
          <a:r>
            <a:rPr lang="en-GB" sz="2900" kern="1200" dirty="0" smtClean="0"/>
            <a:t> </a:t>
          </a:r>
          <a:r>
            <a:rPr lang="en-GB" sz="3200" kern="1200" dirty="0" smtClean="0"/>
            <a:t>Self-perception</a:t>
          </a:r>
          <a:endParaRPr lang="en-US" sz="3200" kern="1200" dirty="0"/>
        </a:p>
      </dsp:txBody>
      <dsp:txXfrm>
        <a:off x="2828925" y="286543"/>
        <a:ext cx="2571749" cy="1543050"/>
      </dsp:txXfrm>
    </dsp:sp>
    <dsp:sp modelId="{9D1876DD-E767-4B29-B53B-66A2A592D425}">
      <dsp:nvSpPr>
        <dsp:cNvPr id="0" name=""/>
        <dsp:cNvSpPr/>
      </dsp:nvSpPr>
      <dsp:spPr>
        <a:xfrm>
          <a:off x="5657849" y="286543"/>
          <a:ext cx="2571749" cy="154305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GB" sz="3600" kern="1200" dirty="0" smtClean="0"/>
            <a:t>Generation Z</a:t>
          </a:r>
          <a:endParaRPr lang="en-US" sz="3600" kern="1200" dirty="0"/>
        </a:p>
      </dsp:txBody>
      <dsp:txXfrm>
        <a:off x="5657849" y="286543"/>
        <a:ext cx="2571749" cy="1543050"/>
      </dsp:txXfrm>
    </dsp:sp>
    <dsp:sp modelId="{60A9A2BE-872C-44DA-B77A-1203996A1735}">
      <dsp:nvSpPr>
        <dsp:cNvPr id="0" name=""/>
        <dsp:cNvSpPr/>
      </dsp:nvSpPr>
      <dsp:spPr>
        <a:xfrm>
          <a:off x="1414462" y="2086769"/>
          <a:ext cx="2571749" cy="154305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kern="1200" dirty="0" smtClean="0"/>
            <a:t>Self-esteem</a:t>
          </a:r>
        </a:p>
        <a:p>
          <a:pPr lvl="0" algn="ctr" defTabSz="1333500">
            <a:lnSpc>
              <a:spcPct val="90000"/>
            </a:lnSpc>
            <a:spcBef>
              <a:spcPct val="0"/>
            </a:spcBef>
            <a:spcAft>
              <a:spcPct val="35000"/>
            </a:spcAft>
          </a:pPr>
          <a:r>
            <a:rPr lang="en-GB" sz="3200" kern="1200" dirty="0" smtClean="0"/>
            <a:t>Mental health </a:t>
          </a:r>
          <a:endParaRPr lang="en-US" sz="3200" kern="1200" dirty="0"/>
        </a:p>
      </dsp:txBody>
      <dsp:txXfrm>
        <a:off x="1414462" y="2086769"/>
        <a:ext cx="2571749" cy="1543050"/>
      </dsp:txXfrm>
    </dsp:sp>
    <dsp:sp modelId="{F57C9DCB-AE38-4EC2-800E-E42FDD796591}">
      <dsp:nvSpPr>
        <dsp:cNvPr id="0" name=""/>
        <dsp:cNvSpPr/>
      </dsp:nvSpPr>
      <dsp:spPr>
        <a:xfrm>
          <a:off x="4243387" y="2086769"/>
          <a:ext cx="2571749" cy="154305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GB" sz="3000" kern="1200" dirty="0" smtClean="0"/>
            <a:t>Teenagers </a:t>
          </a:r>
          <a:r>
            <a:rPr lang="en-GB" sz="3200" kern="1200" dirty="0" smtClean="0"/>
            <a:t>Adolescents</a:t>
          </a:r>
          <a:r>
            <a:rPr lang="en-GB" sz="3000" kern="1200" dirty="0" smtClean="0"/>
            <a:t> Youth</a:t>
          </a:r>
          <a:endParaRPr lang="en-US" sz="3000" kern="1200" dirty="0"/>
        </a:p>
      </dsp:txBody>
      <dsp:txXfrm>
        <a:off x="4243387" y="2086769"/>
        <a:ext cx="2571749" cy="154305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28/06/2021</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FCE13B-0AC1-BF4E-AE78-6C47F85A992E}" type="datetimeFigureOut">
              <a:rPr lang="en-GB" smtClean="0"/>
              <a:t>28/06/2021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369AD6-FE78-FF43-93CF-C55F4AFE2516}" type="slidenum">
              <a:rPr lang="en-GB" smtClean="0"/>
              <a:t>‹#›</a:t>
            </a:fld>
            <a:endParaRPr lang="en-GB"/>
          </a:p>
        </p:txBody>
      </p:sp>
    </p:spTree>
    <p:extLst>
      <p:ext uri="{BB962C8B-B14F-4D97-AF65-F5344CB8AC3E}">
        <p14:creationId xmlns:p14="http://schemas.microsoft.com/office/powerpoint/2010/main" val="14801796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369AD6-FE78-FF43-93CF-C55F4AFE2516}" type="slidenum">
              <a:rPr lang="en-GB" smtClean="0"/>
              <a:t>1</a:t>
            </a:fld>
            <a:endParaRPr lang="en-GB"/>
          </a:p>
        </p:txBody>
      </p:sp>
    </p:spTree>
    <p:extLst>
      <p:ext uri="{BB962C8B-B14F-4D97-AF65-F5344CB8AC3E}">
        <p14:creationId xmlns:p14="http://schemas.microsoft.com/office/powerpoint/2010/main" val="691955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369AD6-FE78-FF43-93CF-C55F4AFE2516}" type="slidenum">
              <a:rPr lang="en-GB" smtClean="0"/>
              <a:t>2</a:t>
            </a:fld>
            <a:endParaRPr lang="en-GB"/>
          </a:p>
        </p:txBody>
      </p:sp>
    </p:spTree>
    <p:extLst>
      <p:ext uri="{BB962C8B-B14F-4D97-AF65-F5344CB8AC3E}">
        <p14:creationId xmlns:p14="http://schemas.microsoft.com/office/powerpoint/2010/main" val="1681543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Engage the students in providing examples and explanations for these points.</a:t>
            </a:r>
            <a:endParaRPr lang="en-GB" dirty="0"/>
          </a:p>
        </p:txBody>
      </p:sp>
      <p:sp>
        <p:nvSpPr>
          <p:cNvPr id="4" name="Slide Number Placeholder 3"/>
          <p:cNvSpPr>
            <a:spLocks noGrp="1"/>
          </p:cNvSpPr>
          <p:nvPr>
            <p:ph type="sldNum" sz="quarter" idx="10"/>
          </p:nvPr>
        </p:nvSpPr>
        <p:spPr/>
        <p:txBody>
          <a:bodyPr/>
          <a:lstStyle/>
          <a:p>
            <a:fld id="{13369AD6-FE78-FF43-93CF-C55F4AFE2516}" type="slidenum">
              <a:rPr lang="en-GB" smtClean="0"/>
              <a:t>23</a:t>
            </a:fld>
            <a:endParaRPr lang="en-GB"/>
          </a:p>
        </p:txBody>
      </p:sp>
    </p:spTree>
    <p:extLst>
      <p:ext uri="{BB962C8B-B14F-4D97-AF65-F5344CB8AC3E}">
        <p14:creationId xmlns:p14="http://schemas.microsoft.com/office/powerpoint/2010/main" val="24312587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28/06/2021</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28/06/2021</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28/06/2021</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28/06/2021</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28/06/2021</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28/06/2021</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28/06/2021</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28/06/2021</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28/06/2021</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28/06/2021</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28/06/2021</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28/06/2021</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_Nh0osOwuSk"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ritingcenter2016.sites.unc.edu/wp-content/uploads/sites/346/2014/06/concept-map.pdf" TargetMode="External"/><Relationship Id="rId2" Type="http://schemas.openxmlformats.org/officeDocument/2006/relationships/hyperlink" Target="https://writingcenter.unc.edu/esl/resources-test/vocabulary-building-learners-dictionaries/" TargetMode="External"/><Relationship Id="rId1" Type="http://schemas.openxmlformats.org/officeDocument/2006/relationships/slideLayout" Target="../slideLayouts/slideLayout2.xml"/><Relationship Id="rId4" Type="http://schemas.openxmlformats.org/officeDocument/2006/relationships/hyperlink" Target="https://writingcenter2016.sites.unc.edu/wp-content/uploads/sites/346/2014/06/Literature-Review-Matrix.docx"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ritingcenter2016.sites.unc.edu/wp-content/uploads/sites/346/2014/06/Literature-Review-Matrix.docx"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8" Type="http://schemas.openxmlformats.org/officeDocument/2006/relationships/hyperlink" Target="https://www.theiet.org/publishing/inspec/" TargetMode="External"/><Relationship Id="rId3" Type="http://schemas.openxmlformats.org/officeDocument/2006/relationships/hyperlink" Target="https://www.jstor.org/" TargetMode="External"/><Relationship Id="rId7" Type="http://schemas.openxmlformats.org/officeDocument/2006/relationships/hyperlink" Target="https://www.aeaweb.org/econlit/" TargetMode="External"/><Relationship Id="rId2" Type="http://schemas.openxmlformats.org/officeDocument/2006/relationships/hyperlink" Target="https://scholar.google.com/" TargetMode="External"/><Relationship Id="rId1" Type="http://schemas.openxmlformats.org/officeDocument/2006/relationships/slideLayout" Target="../slideLayouts/slideLayout2.xml"/><Relationship Id="rId6" Type="http://schemas.openxmlformats.org/officeDocument/2006/relationships/hyperlink" Target="https://www.nlm.nih.gov/bsd/medline.html" TargetMode="External"/><Relationship Id="rId5" Type="http://schemas.openxmlformats.org/officeDocument/2006/relationships/hyperlink" Target="http://muse.jhu.edu/" TargetMode="External"/><Relationship Id="rId4" Type="http://schemas.openxmlformats.org/officeDocument/2006/relationships/hyperlink" Target="https://www.ebsco.com/products/research-databases"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ritingcenter.unc.edu/esl/resources/academic-reading-strategies/" TargetMode="External"/><Relationship Id="rId2" Type="http://schemas.openxmlformats.org/officeDocument/2006/relationships/hyperlink" Target="https://www.scribbr.co.uk/thesis-dissertation/literature-review/" TargetMode="External"/><Relationship Id="rId1" Type="http://schemas.openxmlformats.org/officeDocument/2006/relationships/slideLayout" Target="../slideLayouts/slideLayout2.xml"/><Relationship Id="rId4" Type="http://schemas.openxmlformats.org/officeDocument/2006/relationships/hyperlink" Target="https://www.scribbr.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861048"/>
            <a:ext cx="7992888" cy="605929"/>
          </a:xfrm>
        </p:spPr>
        <p:txBody>
          <a:bodyPr>
            <a:noAutofit/>
          </a:bodyPr>
          <a:lstStyle/>
          <a:p>
            <a:r>
              <a:rPr lang="en-GB" b="1" i="1" dirty="0">
                <a:solidFill>
                  <a:schemeClr val="bg1"/>
                </a:solidFill>
              </a:rPr>
              <a:t/>
            </a:r>
            <a:br>
              <a:rPr lang="en-GB" b="1" i="1" dirty="0">
                <a:solidFill>
                  <a:schemeClr val="bg1"/>
                </a:solidFill>
              </a:rPr>
            </a:br>
            <a:r>
              <a:rPr lang="en-GB" b="1" i="1" dirty="0" smtClean="0">
                <a:solidFill>
                  <a:schemeClr val="bg1"/>
                </a:solidFill>
              </a:rPr>
              <a:t>International Pre-Masters Course 2021/22</a:t>
            </a:r>
            <a:br>
              <a:rPr lang="en-GB" b="1" i="1" dirty="0" smtClean="0">
                <a:solidFill>
                  <a:schemeClr val="bg1"/>
                </a:solidFill>
              </a:rPr>
            </a:br>
            <a:r>
              <a:rPr lang="en-GB" sz="4000" dirty="0">
                <a:solidFill>
                  <a:schemeClr val="bg1"/>
                </a:solidFill>
              </a:rPr>
              <a:t>Academic Practice for International Postgraduate </a:t>
            </a:r>
            <a:r>
              <a:rPr lang="en-GB" sz="4000" dirty="0" smtClean="0">
                <a:solidFill>
                  <a:schemeClr val="bg1"/>
                </a:solidFill>
              </a:rPr>
              <a:t>Study</a:t>
            </a:r>
            <a:br>
              <a:rPr lang="en-GB" sz="4000" dirty="0" smtClean="0">
                <a:solidFill>
                  <a:schemeClr val="bg1"/>
                </a:solidFill>
              </a:rPr>
            </a:br>
            <a:r>
              <a:rPr lang="en-GB" dirty="0">
                <a:solidFill>
                  <a:schemeClr val="bg1"/>
                </a:solidFill>
              </a:rPr>
              <a:t>WGPM6003</a:t>
            </a:r>
            <a:r>
              <a:rPr lang="en-GB" b="1" i="1" dirty="0">
                <a:solidFill>
                  <a:schemeClr val="bg1"/>
                </a:solidFill>
              </a:rPr>
              <a:t/>
            </a:r>
            <a:br>
              <a:rPr lang="en-GB" b="1" i="1" dirty="0">
                <a:solidFill>
                  <a:schemeClr val="bg1"/>
                </a:solidFill>
              </a:rPr>
            </a:br>
            <a:r>
              <a:rPr lang="en-GB" b="1" i="1" dirty="0">
                <a:solidFill>
                  <a:schemeClr val="bg1"/>
                </a:solidFill>
              </a:rPr>
              <a:t/>
            </a:r>
            <a:br>
              <a:rPr lang="en-GB" b="1" i="1" dirty="0">
                <a:solidFill>
                  <a:schemeClr val="bg1"/>
                </a:solidFill>
              </a:rPr>
            </a:br>
            <a:r>
              <a:rPr lang="en-GB" b="1" i="1" dirty="0">
                <a:solidFill>
                  <a:schemeClr val="bg1"/>
                </a:solidFill>
              </a:rPr>
              <a:t/>
            </a:r>
            <a:br>
              <a:rPr lang="en-GB" b="1" i="1" dirty="0">
                <a:solidFill>
                  <a:schemeClr val="bg1"/>
                </a:solidFill>
              </a:rPr>
            </a:br>
            <a:endParaRPr lang="en-GB" b="1" dirty="0">
              <a:solidFill>
                <a:schemeClr val="bg1"/>
              </a:solidFill>
            </a:endParaRPr>
          </a:p>
        </p:txBody>
      </p:sp>
      <p:sp>
        <p:nvSpPr>
          <p:cNvPr id="4" name="Rectangle 2"/>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29EA7-7342-7A49-B755-8A5CD823666B}"/>
              </a:ext>
            </a:extLst>
          </p:cNvPr>
          <p:cNvSpPr>
            <a:spLocks noGrp="1"/>
          </p:cNvSpPr>
          <p:nvPr>
            <p:ph type="title"/>
          </p:nvPr>
        </p:nvSpPr>
        <p:spPr/>
        <p:txBody>
          <a:bodyPr/>
          <a:lstStyle/>
          <a:p>
            <a:r>
              <a:rPr lang="en-GB" dirty="0"/>
              <a:t>Online Etiquette</a:t>
            </a:r>
          </a:p>
        </p:txBody>
      </p:sp>
      <p:sp>
        <p:nvSpPr>
          <p:cNvPr id="3" name="Content Placeholder 2">
            <a:extLst>
              <a:ext uri="{FF2B5EF4-FFF2-40B4-BE49-F238E27FC236}">
                <a16:creationId xmlns:a16="http://schemas.microsoft.com/office/drawing/2014/main" id="{227F75B8-2B0C-A34A-833B-9A4DDE3EBCA4}"/>
              </a:ext>
            </a:extLst>
          </p:cNvPr>
          <p:cNvSpPr>
            <a:spLocks noGrp="1"/>
          </p:cNvSpPr>
          <p:nvPr>
            <p:ph idx="1"/>
          </p:nvPr>
        </p:nvSpPr>
        <p:spPr/>
        <p:txBody>
          <a:bodyPr>
            <a:normAutofit fontScale="92500" lnSpcReduction="20000"/>
          </a:bodyPr>
          <a:lstStyle/>
          <a:p>
            <a:pPr marL="0" indent="0">
              <a:buNone/>
            </a:pPr>
            <a:endParaRPr lang="en-GB" dirty="0"/>
          </a:p>
          <a:p>
            <a:r>
              <a:rPr lang="en-GB" dirty="0"/>
              <a:t>Punctuality (arrive before the tutor)</a:t>
            </a:r>
          </a:p>
          <a:p>
            <a:r>
              <a:rPr lang="en-GB" dirty="0"/>
              <a:t>Check audio (is your mic working?)</a:t>
            </a:r>
          </a:p>
          <a:p>
            <a:r>
              <a:rPr lang="en-GB" dirty="0"/>
              <a:t>Background (set a neutral background)</a:t>
            </a:r>
          </a:p>
          <a:p>
            <a:r>
              <a:rPr lang="en-GB" dirty="0"/>
              <a:t>Camera On (can we see you?)</a:t>
            </a:r>
          </a:p>
          <a:p>
            <a:r>
              <a:rPr lang="en-GB" dirty="0"/>
              <a:t>Participate (ask and answer questions) </a:t>
            </a:r>
          </a:p>
          <a:p>
            <a:r>
              <a:rPr lang="en-GB" dirty="0"/>
              <a:t>Listen to others (we learn from one another)</a:t>
            </a:r>
          </a:p>
          <a:p>
            <a:r>
              <a:rPr lang="en-GB" dirty="0"/>
              <a:t>Have fun! </a:t>
            </a:r>
            <a:r>
              <a:rPr lang="en-GB" dirty="0" smtClean="0"/>
              <a:t>Relax and join in.</a:t>
            </a:r>
            <a:endParaRPr lang="en-GB" dirty="0"/>
          </a:p>
        </p:txBody>
      </p:sp>
    </p:spTree>
    <p:extLst>
      <p:ext uri="{BB962C8B-B14F-4D97-AF65-F5344CB8AC3E}">
        <p14:creationId xmlns:p14="http://schemas.microsoft.com/office/powerpoint/2010/main" val="3372743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Maximising your time and effort</a:t>
            </a:r>
            <a:endParaRPr lang="en-GB" dirty="0"/>
          </a:p>
        </p:txBody>
      </p:sp>
      <p:sp>
        <p:nvSpPr>
          <p:cNvPr id="3" name="Content Placeholder 2"/>
          <p:cNvSpPr>
            <a:spLocks noGrp="1"/>
          </p:cNvSpPr>
          <p:nvPr>
            <p:ph idx="1"/>
          </p:nvPr>
        </p:nvSpPr>
        <p:spPr/>
        <p:txBody>
          <a:bodyPr/>
          <a:lstStyle/>
          <a:p>
            <a:pPr lvl="0" hangingPunct="0"/>
            <a:r>
              <a:rPr lang="en-GB" dirty="0" smtClean="0"/>
              <a:t>Developing </a:t>
            </a:r>
            <a:r>
              <a:rPr lang="en-GB" dirty="0"/>
              <a:t>reading comprehension strategies in conjunction with note-taking</a:t>
            </a:r>
          </a:p>
          <a:p>
            <a:pPr lvl="0" hangingPunct="0"/>
            <a:r>
              <a:rPr lang="en-GB" dirty="0"/>
              <a:t>Improving reading fluency and speed</a:t>
            </a:r>
          </a:p>
          <a:p>
            <a:endParaRPr lang="en-GB" dirty="0"/>
          </a:p>
        </p:txBody>
      </p:sp>
      <p:pic>
        <p:nvPicPr>
          <p:cNvPr id="4" name="Picture 3" descr="Why we need to stop talking about 'foreign' student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39752" y="3429000"/>
            <a:ext cx="4133088" cy="2036064"/>
          </a:xfrm>
          <a:prstGeom prst="rect">
            <a:avLst/>
          </a:prstGeom>
        </p:spPr>
      </p:pic>
    </p:spTree>
    <p:extLst>
      <p:ext uri="{BB962C8B-B14F-4D97-AF65-F5344CB8AC3E}">
        <p14:creationId xmlns:p14="http://schemas.microsoft.com/office/powerpoint/2010/main" val="1355969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800" dirty="0" smtClean="0"/>
              <a:t>Module Introduction – </a:t>
            </a:r>
            <a:br>
              <a:rPr lang="en-GB" sz="2800" dirty="0" smtClean="0"/>
            </a:br>
            <a:r>
              <a:rPr lang="en-GB" sz="2800" dirty="0" smtClean="0"/>
              <a:t>Academic </a:t>
            </a:r>
            <a:r>
              <a:rPr lang="en-GB" sz="2800" dirty="0"/>
              <a:t>Practice for International Postgraduate </a:t>
            </a:r>
            <a:r>
              <a:rPr lang="en-GB" sz="2800" dirty="0" smtClean="0"/>
              <a:t>Study</a:t>
            </a:r>
            <a:endParaRPr lang="en-GB" sz="2800" dirty="0"/>
          </a:p>
        </p:txBody>
      </p:sp>
      <p:sp>
        <p:nvSpPr>
          <p:cNvPr id="3" name="Content Placeholder 2"/>
          <p:cNvSpPr>
            <a:spLocks noGrp="1"/>
          </p:cNvSpPr>
          <p:nvPr>
            <p:ph idx="1"/>
          </p:nvPr>
        </p:nvSpPr>
        <p:spPr/>
        <p:txBody>
          <a:bodyPr>
            <a:normAutofit/>
          </a:bodyPr>
          <a:lstStyle/>
          <a:p>
            <a:pPr marL="0" indent="0">
              <a:buNone/>
            </a:pPr>
            <a:r>
              <a:rPr lang="en-GB" sz="2400" dirty="0" smtClean="0"/>
              <a:t>Aims</a:t>
            </a:r>
            <a:endParaRPr lang="en-GB" sz="2400" dirty="0"/>
          </a:p>
          <a:p>
            <a:r>
              <a:rPr lang="en-GB" sz="2400" dirty="0" smtClean="0"/>
              <a:t>To </a:t>
            </a:r>
            <a:r>
              <a:rPr lang="en-GB" sz="2400" dirty="0"/>
              <a:t>recognise good academic practice and apply skills necessary for Postgraduate study in the educational context of the UK. </a:t>
            </a:r>
            <a:endParaRPr lang="en-GB" sz="2400" dirty="0" smtClean="0"/>
          </a:p>
          <a:p>
            <a:r>
              <a:rPr lang="en-GB" sz="2400" dirty="0" smtClean="0"/>
              <a:t>The </a:t>
            </a:r>
            <a:r>
              <a:rPr lang="en-GB" sz="2400" dirty="0"/>
              <a:t>focus will be on areas related to identifying and following appropriate academic practices and conventions and developing reflective writing skills</a:t>
            </a:r>
          </a:p>
          <a:p>
            <a:pPr marL="0" indent="0">
              <a:buNone/>
            </a:pPr>
            <a:endParaRPr lang="en-GB" dirty="0"/>
          </a:p>
        </p:txBody>
      </p:sp>
    </p:spTree>
    <p:extLst>
      <p:ext uri="{BB962C8B-B14F-4D97-AF65-F5344CB8AC3E}">
        <p14:creationId xmlns:p14="http://schemas.microsoft.com/office/powerpoint/2010/main" val="1988078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Content</a:t>
            </a:r>
            <a:endParaRPr lang="en-GB" dirty="0"/>
          </a:p>
        </p:txBody>
      </p:sp>
      <p:sp>
        <p:nvSpPr>
          <p:cNvPr id="3" name="Content Placeholder 2"/>
          <p:cNvSpPr>
            <a:spLocks noGrp="1"/>
          </p:cNvSpPr>
          <p:nvPr>
            <p:ph idx="1"/>
          </p:nvPr>
        </p:nvSpPr>
        <p:spPr/>
        <p:txBody>
          <a:bodyPr>
            <a:normAutofit fontScale="40000" lnSpcReduction="20000"/>
          </a:bodyPr>
          <a:lstStyle/>
          <a:p>
            <a:pPr lvl="0" hangingPunct="0"/>
            <a:endParaRPr lang="en-GB" dirty="0" smtClean="0"/>
          </a:p>
          <a:p>
            <a:pPr marL="0" lvl="0" indent="0" hangingPunct="0">
              <a:buNone/>
            </a:pPr>
            <a:r>
              <a:rPr lang="en-GB" dirty="0" smtClean="0"/>
              <a:t>TIME MANAGEMENT, MOTIVATION, UNDERSTANDING TURNITIN</a:t>
            </a:r>
            <a:endParaRPr lang="en-GB" dirty="0"/>
          </a:p>
          <a:p>
            <a:pPr lvl="0" hangingPunct="0"/>
            <a:r>
              <a:rPr lang="en-GB" dirty="0"/>
              <a:t>Demonstrating an awareness of assessment deadlines and preparation using </a:t>
            </a:r>
            <a:r>
              <a:rPr lang="en-GB" dirty="0" err="1" smtClean="0"/>
              <a:t>Turnitin</a:t>
            </a:r>
            <a:endParaRPr lang="en-GB" dirty="0" smtClean="0"/>
          </a:p>
          <a:p>
            <a:pPr marL="0" lvl="0" indent="0" hangingPunct="0">
              <a:buNone/>
            </a:pPr>
            <a:endParaRPr lang="en-GB" dirty="0" smtClean="0"/>
          </a:p>
          <a:p>
            <a:pPr marL="0" indent="0" hangingPunct="0">
              <a:buNone/>
            </a:pPr>
            <a:r>
              <a:rPr lang="en-GB" dirty="0"/>
              <a:t>REFERENCING, PARAPHRASING , QUOTATIONS</a:t>
            </a:r>
          </a:p>
          <a:p>
            <a:pPr lvl="0" hangingPunct="0"/>
            <a:r>
              <a:rPr lang="en-GB" dirty="0"/>
              <a:t>Utilising citation and referencing appropriately</a:t>
            </a:r>
          </a:p>
          <a:p>
            <a:pPr marL="0" lvl="0" indent="0" hangingPunct="0">
              <a:buNone/>
            </a:pPr>
            <a:endParaRPr lang="en-GB" b="1" dirty="0"/>
          </a:p>
          <a:p>
            <a:pPr marL="0" lvl="0" indent="0" hangingPunct="0">
              <a:buNone/>
            </a:pPr>
            <a:r>
              <a:rPr lang="en-GB" b="1" dirty="0" smtClean="0"/>
              <a:t>PREPARATION FOR OUTPUT, READING AND NOTE TAKING</a:t>
            </a:r>
            <a:r>
              <a:rPr lang="en-GB" b="1" dirty="0"/>
              <a:t> </a:t>
            </a:r>
            <a:endParaRPr lang="en-GB" b="1" dirty="0" smtClean="0"/>
          </a:p>
          <a:p>
            <a:pPr hangingPunct="0"/>
            <a:r>
              <a:rPr lang="en-GB" dirty="0"/>
              <a:t>Accessing all library provision </a:t>
            </a:r>
            <a:r>
              <a:rPr lang="en-GB" dirty="0" smtClean="0"/>
              <a:t>effectively</a:t>
            </a:r>
            <a:endParaRPr lang="en-GB" dirty="0"/>
          </a:p>
          <a:p>
            <a:pPr lvl="0" hangingPunct="0"/>
            <a:r>
              <a:rPr lang="en-GB" b="1" dirty="0"/>
              <a:t>Developing reading comprehension strategies in conjunction with </a:t>
            </a:r>
            <a:r>
              <a:rPr lang="en-GB" b="1" dirty="0" smtClean="0"/>
              <a:t>note-taking</a:t>
            </a:r>
            <a:endParaRPr lang="en-GB" b="1" dirty="0"/>
          </a:p>
          <a:p>
            <a:pPr lvl="0" hangingPunct="0"/>
            <a:r>
              <a:rPr lang="en-GB" b="1" dirty="0"/>
              <a:t>Improving reading fluency and </a:t>
            </a:r>
            <a:r>
              <a:rPr lang="en-GB" b="1" dirty="0" smtClean="0"/>
              <a:t>speed</a:t>
            </a:r>
          </a:p>
          <a:p>
            <a:pPr marL="0" lvl="0" indent="0" hangingPunct="0">
              <a:buNone/>
            </a:pPr>
            <a:endParaRPr lang="en-GB" dirty="0" smtClean="0"/>
          </a:p>
          <a:p>
            <a:pPr marL="0" lvl="0" indent="0" hangingPunct="0">
              <a:buNone/>
            </a:pPr>
            <a:r>
              <a:rPr lang="en-GB" dirty="0" smtClean="0"/>
              <a:t>OUTPUT, ACADEMIC WRITING </a:t>
            </a:r>
            <a:endParaRPr lang="en-GB" b="1" dirty="0"/>
          </a:p>
          <a:p>
            <a:pPr hangingPunct="0"/>
            <a:r>
              <a:rPr lang="en-GB" dirty="0" smtClean="0"/>
              <a:t>Producing </a:t>
            </a:r>
            <a:r>
              <a:rPr lang="en-GB" dirty="0"/>
              <a:t>summaries of extended </a:t>
            </a:r>
            <a:r>
              <a:rPr lang="en-GB" dirty="0" smtClean="0"/>
              <a:t>texts</a:t>
            </a:r>
            <a:endParaRPr lang="en-GB" b="1" dirty="0"/>
          </a:p>
          <a:p>
            <a:pPr lvl="0" hangingPunct="0"/>
            <a:r>
              <a:rPr lang="en-GB" dirty="0"/>
              <a:t>Examine paragraph structure and cohesion between </a:t>
            </a:r>
            <a:r>
              <a:rPr lang="en-GB" dirty="0" smtClean="0"/>
              <a:t>paragraphs</a:t>
            </a:r>
            <a:endParaRPr lang="en-GB" b="1" dirty="0"/>
          </a:p>
          <a:p>
            <a:pPr lvl="0" hangingPunct="0"/>
            <a:r>
              <a:rPr lang="en-GB" dirty="0"/>
              <a:t>P</a:t>
            </a:r>
            <a:r>
              <a:rPr lang="en-GB" dirty="0" smtClean="0"/>
              <a:t>roofreading </a:t>
            </a:r>
            <a:r>
              <a:rPr lang="en-GB" dirty="0"/>
              <a:t>and editing skills</a:t>
            </a:r>
            <a:endParaRPr lang="en-GB" b="1" dirty="0"/>
          </a:p>
          <a:p>
            <a:pPr marL="0" indent="0" hangingPunct="0">
              <a:buNone/>
            </a:pPr>
            <a:r>
              <a:rPr lang="en-GB" dirty="0"/>
              <a:t> </a:t>
            </a:r>
            <a:endParaRPr lang="en-GB" b="1" dirty="0"/>
          </a:p>
          <a:p>
            <a:pPr marL="0" indent="0" hangingPunct="0">
              <a:buNone/>
            </a:pPr>
            <a:r>
              <a:rPr lang="en-GB" b="1" dirty="0"/>
              <a:t> </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4128" y="3789040"/>
            <a:ext cx="3315922" cy="1865759"/>
          </a:xfrm>
          <a:prstGeom prst="rect">
            <a:avLst/>
          </a:prstGeom>
        </p:spPr>
      </p:pic>
    </p:spTree>
    <p:extLst>
      <p:ext uri="{BB962C8B-B14F-4D97-AF65-F5344CB8AC3E}">
        <p14:creationId xmlns:p14="http://schemas.microsoft.com/office/powerpoint/2010/main" val="27407498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Warm Up and Language</a:t>
            </a:r>
            <a:endParaRPr lang="en-GB" dirty="0"/>
          </a:p>
        </p:txBody>
      </p:sp>
      <p:sp>
        <p:nvSpPr>
          <p:cNvPr id="7" name="Content Placeholder 6"/>
          <p:cNvSpPr>
            <a:spLocks noGrp="1"/>
          </p:cNvSpPr>
          <p:nvPr>
            <p:ph sz="half" idx="2"/>
          </p:nvPr>
        </p:nvSpPr>
        <p:spPr/>
        <p:txBody>
          <a:bodyPr>
            <a:normAutofit fontScale="25000" lnSpcReduction="20000"/>
          </a:bodyPr>
          <a:lstStyle/>
          <a:p>
            <a:r>
              <a:rPr lang="en-GB" dirty="0" smtClean="0"/>
              <a:t>Watch the video, pause and repeat the exercises.</a:t>
            </a:r>
          </a:p>
          <a:p>
            <a:endParaRPr lang="en-GB" dirty="0"/>
          </a:p>
          <a:p>
            <a:r>
              <a:rPr lang="en-GB" dirty="0" smtClean="0"/>
              <a:t>Ask the lecturer about how to pronounce words you found in your article.</a:t>
            </a:r>
          </a:p>
        </p:txBody>
      </p:sp>
      <p:sp>
        <p:nvSpPr>
          <p:cNvPr id="8" name="Left Arrow 7"/>
          <p:cNvSpPr/>
          <p:nvPr/>
        </p:nvSpPr>
        <p:spPr>
          <a:xfrm>
            <a:off x="2843808" y="2204864"/>
            <a:ext cx="1944216" cy="36004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Content Placeholder 8"/>
          <p:cNvSpPr>
            <a:spLocks noGrp="1"/>
          </p:cNvSpPr>
          <p:nvPr>
            <p:ph sz="half" idx="1"/>
          </p:nvPr>
        </p:nvSpPr>
        <p:spPr>
          <a:xfrm>
            <a:off x="2875571" y="4458816"/>
            <a:ext cx="1913384" cy="38863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endParaRPr lang="en-GB" dirty="0"/>
          </a:p>
        </p:txBody>
      </p:sp>
      <p:sp>
        <p:nvSpPr>
          <p:cNvPr id="11" name="Action Button: Movie 10">
            <a:hlinkClick r:id="rId2" highlightClick="1"/>
          </p:cNvPr>
          <p:cNvSpPr/>
          <p:nvPr/>
        </p:nvSpPr>
        <p:spPr>
          <a:xfrm>
            <a:off x="1115616" y="1772816"/>
            <a:ext cx="1440160" cy="1656184"/>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ction Button: Help 11">
            <a:hlinkClick r:id="" action="ppaction://hlinkshowjump?jump=nextslide" highlightClick="1"/>
          </p:cNvPr>
          <p:cNvSpPr/>
          <p:nvPr/>
        </p:nvSpPr>
        <p:spPr>
          <a:xfrm>
            <a:off x="1187624" y="4149080"/>
            <a:ext cx="1224136" cy="1224136"/>
          </a:xfrm>
          <a:prstGeom prst="actionButtonHelp">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21572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RE-CAP</a:t>
            </a:r>
            <a:r>
              <a:rPr lang="en-GB" sz="2200" dirty="0"/>
              <a:t/>
            </a:r>
            <a:br>
              <a:rPr lang="en-GB" sz="2200" dirty="0"/>
            </a:br>
            <a:endParaRPr lang="en-GB" sz="2200" dirty="0"/>
          </a:p>
        </p:txBody>
      </p:sp>
      <p:sp>
        <p:nvSpPr>
          <p:cNvPr id="3" name="Content Placeholder 2"/>
          <p:cNvSpPr>
            <a:spLocks noGrp="1"/>
          </p:cNvSpPr>
          <p:nvPr>
            <p:ph idx="1"/>
          </p:nvPr>
        </p:nvSpPr>
        <p:spPr/>
        <p:txBody>
          <a:bodyPr/>
          <a:lstStyle/>
          <a:p>
            <a:pPr marL="0" indent="0">
              <a:buNone/>
            </a:pPr>
            <a:endParaRPr lang="en-GB" dirty="0"/>
          </a:p>
        </p:txBody>
      </p:sp>
      <p:pic>
        <p:nvPicPr>
          <p:cNvPr id="4" name="Picture 3" descr="Reading Comprehension: COR Literacy Framework Part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7624" y="1041017"/>
            <a:ext cx="6588224" cy="4545750"/>
          </a:xfrm>
          <a:prstGeom prst="rect">
            <a:avLst/>
          </a:prstGeom>
        </p:spPr>
      </p:pic>
      <p:sp>
        <p:nvSpPr>
          <p:cNvPr id="5" name="TextBox 4"/>
          <p:cNvSpPr txBox="1"/>
          <p:nvPr/>
        </p:nvSpPr>
        <p:spPr>
          <a:xfrm>
            <a:off x="4932040" y="5656301"/>
            <a:ext cx="2088232" cy="369332"/>
          </a:xfrm>
          <a:prstGeom prst="rect">
            <a:avLst/>
          </a:prstGeom>
          <a:noFill/>
        </p:spPr>
        <p:txBody>
          <a:bodyPr wrap="square" rtlCol="0">
            <a:spAutoFit/>
          </a:bodyPr>
          <a:lstStyle/>
          <a:p>
            <a:r>
              <a:rPr lang="en-GB" dirty="0" smtClean="0"/>
              <a:t>(Woolley</a:t>
            </a:r>
            <a:r>
              <a:rPr lang="en-GB" dirty="0"/>
              <a:t>, </a:t>
            </a:r>
            <a:r>
              <a:rPr lang="en-GB" dirty="0" smtClean="0"/>
              <a:t>2013</a:t>
            </a:r>
            <a:r>
              <a:rPr lang="en-GB" dirty="0"/>
              <a:t>)</a:t>
            </a:r>
          </a:p>
        </p:txBody>
      </p:sp>
    </p:spTree>
    <p:extLst>
      <p:ext uri="{BB962C8B-B14F-4D97-AF65-F5344CB8AC3E}">
        <p14:creationId xmlns:p14="http://schemas.microsoft.com/office/powerpoint/2010/main" val="28010439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 </a:t>
            </a:r>
            <a:r>
              <a:rPr lang="en-GB" dirty="0"/>
              <a:t>After R</a:t>
            </a:r>
            <a:r>
              <a:rPr lang="en-GB" dirty="0" smtClean="0"/>
              <a:t>eading</a:t>
            </a:r>
            <a:endParaRPr lang="en-GB" dirty="0"/>
          </a:p>
        </p:txBody>
      </p:sp>
      <p:sp>
        <p:nvSpPr>
          <p:cNvPr id="3" name="Content Placeholder 2"/>
          <p:cNvSpPr>
            <a:spLocks noGrp="1"/>
          </p:cNvSpPr>
          <p:nvPr>
            <p:ph idx="1"/>
          </p:nvPr>
        </p:nvSpPr>
        <p:spPr/>
        <p:txBody>
          <a:bodyPr>
            <a:normAutofit fontScale="85000" lnSpcReduction="20000"/>
          </a:bodyPr>
          <a:lstStyle/>
          <a:p>
            <a:r>
              <a:rPr lang="en-GB" dirty="0"/>
              <a:t>Summarize the text in your own words (note what you learned, impressions, and reactions) in an outline, concept map, or matrix (for several texts)</a:t>
            </a:r>
          </a:p>
          <a:p>
            <a:r>
              <a:rPr lang="en-GB" dirty="0"/>
              <a:t>Talk to someone about the author’s ideas to check your comprehension</a:t>
            </a:r>
          </a:p>
          <a:p>
            <a:r>
              <a:rPr lang="en-GB" dirty="0"/>
              <a:t>Identify and reread difficult parts of the </a:t>
            </a:r>
            <a:r>
              <a:rPr lang="en-GB" dirty="0" smtClean="0"/>
              <a:t>text </a:t>
            </a:r>
            <a:endParaRPr lang="en-GB" dirty="0"/>
          </a:p>
          <a:p>
            <a:r>
              <a:rPr lang="en-GB" dirty="0"/>
              <a:t>Define words on your vocabulary list (try a </a:t>
            </a:r>
            <a:r>
              <a:rPr lang="en-GB" u="sng" dirty="0">
                <a:hlinkClick r:id="rId2"/>
              </a:rPr>
              <a:t>learner’s dictionary</a:t>
            </a:r>
            <a:r>
              <a:rPr lang="en-GB" dirty="0"/>
              <a:t>) and practice using them</a:t>
            </a:r>
          </a:p>
          <a:p>
            <a:pPr marL="0" indent="0">
              <a:buNone/>
            </a:pPr>
            <a:r>
              <a:rPr lang="en-GB" dirty="0"/>
              <a:t>Sample graphic organizers – </a:t>
            </a:r>
            <a:r>
              <a:rPr lang="en-GB" u="sng" dirty="0">
                <a:hlinkClick r:id="rId3"/>
              </a:rPr>
              <a:t>Concept map</a:t>
            </a:r>
            <a:r>
              <a:rPr lang="en-GB" dirty="0"/>
              <a:t> · </a:t>
            </a:r>
            <a:r>
              <a:rPr lang="en-GB" u="sng" dirty="0">
                <a:hlinkClick r:id="rId4"/>
              </a:rPr>
              <a:t>Literature review matrix</a:t>
            </a:r>
            <a:endParaRPr lang="en-GB" dirty="0"/>
          </a:p>
          <a:p>
            <a:endParaRPr lang="en-GB" dirty="0"/>
          </a:p>
        </p:txBody>
      </p:sp>
      <p:sp>
        <p:nvSpPr>
          <p:cNvPr id="4" name="TextBox 3"/>
          <p:cNvSpPr txBox="1"/>
          <p:nvPr/>
        </p:nvSpPr>
        <p:spPr>
          <a:xfrm>
            <a:off x="683568" y="5373216"/>
            <a:ext cx="5616624" cy="369332"/>
          </a:xfrm>
          <a:prstGeom prst="rect">
            <a:avLst/>
          </a:prstGeom>
          <a:noFill/>
        </p:spPr>
        <p:txBody>
          <a:bodyPr wrap="square" rtlCol="0">
            <a:spAutoFit/>
          </a:bodyPr>
          <a:lstStyle/>
          <a:p>
            <a:r>
              <a:rPr lang="en-GB" dirty="0" smtClean="0"/>
              <a:t>(</a:t>
            </a:r>
            <a:r>
              <a:rPr lang="en-GB" dirty="0" err="1" smtClean="0"/>
              <a:t>Grabe</a:t>
            </a:r>
            <a:r>
              <a:rPr lang="en-GB" dirty="0" smtClean="0"/>
              <a:t> </a:t>
            </a:r>
            <a:r>
              <a:rPr lang="en-GB" dirty="0"/>
              <a:t>&amp; </a:t>
            </a:r>
            <a:r>
              <a:rPr lang="en-GB" dirty="0" err="1"/>
              <a:t>Stoller</a:t>
            </a:r>
            <a:r>
              <a:rPr lang="en-GB" dirty="0"/>
              <a:t>, </a:t>
            </a:r>
            <a:r>
              <a:rPr lang="en-GB" dirty="0" smtClean="0"/>
              <a:t>2002; </a:t>
            </a:r>
            <a:r>
              <a:rPr lang="en-GB" dirty="0"/>
              <a:t>The Writing </a:t>
            </a:r>
            <a:r>
              <a:rPr lang="en-GB" dirty="0" smtClean="0"/>
              <a:t>Centre, 2021</a:t>
            </a:r>
            <a:r>
              <a:rPr lang="en-GB" dirty="0"/>
              <a:t>) </a:t>
            </a:r>
          </a:p>
        </p:txBody>
      </p:sp>
    </p:spTree>
    <p:extLst>
      <p:ext uri="{BB962C8B-B14F-4D97-AF65-F5344CB8AC3E}">
        <p14:creationId xmlns:p14="http://schemas.microsoft.com/office/powerpoint/2010/main" val="42796407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Express yourself:</a:t>
            </a:r>
            <a:br>
              <a:rPr lang="en-GB" dirty="0" smtClean="0"/>
            </a:br>
            <a:r>
              <a:rPr lang="en-GB" sz="3100" dirty="0" smtClean="0"/>
              <a:t>Each student talks for 5 to 7 minutes</a:t>
            </a:r>
            <a:endParaRPr lang="en-GB" sz="3100" dirty="0"/>
          </a:p>
        </p:txBody>
      </p:sp>
      <p:sp>
        <p:nvSpPr>
          <p:cNvPr id="3" name="Content Placeholder 2"/>
          <p:cNvSpPr>
            <a:spLocks noGrp="1"/>
          </p:cNvSpPr>
          <p:nvPr>
            <p:ph idx="1"/>
          </p:nvPr>
        </p:nvSpPr>
        <p:spPr/>
        <p:txBody>
          <a:bodyPr>
            <a:normAutofit lnSpcReduction="10000"/>
          </a:bodyPr>
          <a:lstStyle/>
          <a:p>
            <a:pPr marL="0" indent="0">
              <a:buNone/>
            </a:pPr>
            <a:r>
              <a:rPr lang="en-GB" dirty="0" smtClean="0"/>
              <a:t>Get into groups of three and report to your peers what you found out.</a:t>
            </a:r>
          </a:p>
          <a:p>
            <a:pPr marL="514350" indent="-514350">
              <a:buFont typeface="+mj-lt"/>
              <a:buAutoNum type="arabicPeriod"/>
            </a:pPr>
            <a:r>
              <a:rPr lang="en-GB" dirty="0" smtClean="0"/>
              <a:t>Name and type of article</a:t>
            </a:r>
          </a:p>
          <a:p>
            <a:pPr marL="514350" indent="-514350">
              <a:buFont typeface="+mj-lt"/>
              <a:buAutoNum type="arabicPeriod"/>
            </a:pPr>
            <a:r>
              <a:rPr lang="en-GB" dirty="0" smtClean="0"/>
              <a:t>What was the article about? </a:t>
            </a:r>
          </a:p>
          <a:p>
            <a:pPr marL="514350" indent="-514350">
              <a:buFont typeface="+mj-lt"/>
              <a:buAutoNum type="arabicPeriod"/>
            </a:pPr>
            <a:r>
              <a:rPr lang="en-GB" dirty="0" smtClean="0"/>
              <a:t>What question/s did it ask?</a:t>
            </a:r>
          </a:p>
          <a:p>
            <a:pPr marL="514350" indent="-514350">
              <a:buFont typeface="+mj-lt"/>
              <a:buAutoNum type="arabicPeriod"/>
            </a:pPr>
            <a:r>
              <a:rPr lang="en-GB" dirty="0" smtClean="0"/>
              <a:t>Summarise the main points</a:t>
            </a:r>
          </a:p>
          <a:p>
            <a:pPr marL="514350" indent="-514350">
              <a:buFont typeface="+mj-lt"/>
              <a:buAutoNum type="arabicPeriod"/>
            </a:pPr>
            <a:r>
              <a:rPr lang="en-GB" dirty="0" smtClean="0"/>
              <a:t>Give your opinion about the article</a:t>
            </a:r>
          </a:p>
          <a:p>
            <a:endParaRPr lang="en-GB" dirty="0"/>
          </a:p>
        </p:txBody>
      </p:sp>
      <p:pic>
        <p:nvPicPr>
          <p:cNvPr id="4" name="Picture 3" descr="Why we need to stop talking about 'foreign' students"/>
          <p:cNvPicPr>
            <a:picLocks noChangeAspect="1"/>
          </p:cNvPicPr>
          <p:nvPr/>
        </p:nvPicPr>
        <p:blipFill rotWithShape="1">
          <a:blip r:embed="rId2" cstate="print">
            <a:extLst>
              <a:ext uri="{28A0092B-C50C-407E-A947-70E740481C1C}">
                <a14:useLocalDpi xmlns:a14="http://schemas.microsoft.com/office/drawing/2010/main" val="0"/>
              </a:ext>
            </a:extLst>
          </a:blip>
          <a:srcRect r="25609"/>
          <a:stretch/>
        </p:blipFill>
        <p:spPr>
          <a:xfrm>
            <a:off x="6069344" y="2636912"/>
            <a:ext cx="3074656" cy="2036064"/>
          </a:xfrm>
          <a:prstGeom prst="rect">
            <a:avLst/>
          </a:prstGeom>
        </p:spPr>
      </p:pic>
    </p:spTree>
    <p:extLst>
      <p:ext uri="{BB962C8B-B14F-4D97-AF65-F5344CB8AC3E}">
        <p14:creationId xmlns:p14="http://schemas.microsoft.com/office/powerpoint/2010/main" val="1089512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descr="Free stock photo of break time"/>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46895" y="274638"/>
            <a:ext cx="7647864" cy="5098577"/>
          </a:xfrm>
        </p:spPr>
      </p:pic>
    </p:spTree>
    <p:extLst>
      <p:ext uri="{BB962C8B-B14F-4D97-AF65-F5344CB8AC3E}">
        <p14:creationId xmlns:p14="http://schemas.microsoft.com/office/powerpoint/2010/main" val="4285011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 are still in your groups</a:t>
            </a:r>
            <a:endParaRPr lang="en-GB" dirty="0"/>
          </a:p>
        </p:txBody>
      </p:sp>
      <p:sp>
        <p:nvSpPr>
          <p:cNvPr id="3" name="Content Placeholder 2"/>
          <p:cNvSpPr>
            <a:spLocks noGrp="1"/>
          </p:cNvSpPr>
          <p:nvPr>
            <p:ph idx="1"/>
          </p:nvPr>
        </p:nvSpPr>
        <p:spPr/>
        <p:txBody>
          <a:bodyPr/>
          <a:lstStyle/>
          <a:p>
            <a:r>
              <a:rPr lang="en-GB" dirty="0" smtClean="0"/>
              <a:t>Use the matrix </a:t>
            </a:r>
            <a:r>
              <a:rPr lang="en-GB" u="sng" dirty="0" smtClean="0">
                <a:hlinkClick r:id="rId2"/>
              </a:rPr>
              <a:t>Literature </a:t>
            </a:r>
            <a:r>
              <a:rPr lang="en-GB" u="sng" dirty="0">
                <a:hlinkClick r:id="rId2"/>
              </a:rPr>
              <a:t>review </a:t>
            </a:r>
            <a:r>
              <a:rPr lang="en-GB" u="sng" dirty="0" smtClean="0">
                <a:hlinkClick r:id="rId2"/>
              </a:rPr>
              <a:t>matrix</a:t>
            </a:r>
            <a:endParaRPr lang="en-GB" u="sng" dirty="0" smtClean="0"/>
          </a:p>
          <a:p>
            <a:r>
              <a:rPr lang="en-GB" dirty="0" smtClean="0"/>
              <a:t>Add the information for the three articles you have read</a:t>
            </a:r>
            <a:endParaRPr lang="en-GB" dirty="0"/>
          </a:p>
          <a:p>
            <a:endParaRPr lang="en-GB" dirty="0"/>
          </a:p>
        </p:txBody>
      </p:sp>
    </p:spTree>
    <p:extLst>
      <p:ext uri="{BB962C8B-B14F-4D97-AF65-F5344CB8AC3E}">
        <p14:creationId xmlns:p14="http://schemas.microsoft.com/office/powerpoint/2010/main" val="3700662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You have started your literature review!!</a:t>
            </a:r>
            <a:endParaRPr lang="en-GB" dirty="0"/>
          </a:p>
        </p:txBody>
      </p:sp>
      <p:sp>
        <p:nvSpPr>
          <p:cNvPr id="3" name="Content Placeholder 2"/>
          <p:cNvSpPr>
            <a:spLocks noGrp="1"/>
          </p:cNvSpPr>
          <p:nvPr>
            <p:ph idx="1"/>
          </p:nvPr>
        </p:nvSpPr>
        <p:spPr/>
        <p:txBody>
          <a:bodyPr/>
          <a:lstStyle/>
          <a:p>
            <a:endParaRPr lang="en-GB"/>
          </a:p>
        </p:txBody>
      </p:sp>
      <p:pic>
        <p:nvPicPr>
          <p:cNvPr id="4" name="Picture 3" descr="The Winners of My Curl Up With a Cozy Four-Book Giveaway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1" y="2060848"/>
            <a:ext cx="6877414" cy="2888514"/>
          </a:xfrm>
          <a:prstGeom prst="rect">
            <a:avLst/>
          </a:prstGeom>
        </p:spPr>
      </p:pic>
    </p:spTree>
    <p:extLst>
      <p:ext uri="{BB962C8B-B14F-4D97-AF65-F5344CB8AC3E}">
        <p14:creationId xmlns:p14="http://schemas.microsoft.com/office/powerpoint/2010/main" val="4090832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Directed study</a:t>
            </a:r>
            <a:endParaRPr lang="en-GB" dirty="0"/>
          </a:p>
        </p:txBody>
      </p:sp>
      <p:sp>
        <p:nvSpPr>
          <p:cNvPr id="3" name="Content Placeholder 2"/>
          <p:cNvSpPr>
            <a:spLocks noGrp="1"/>
          </p:cNvSpPr>
          <p:nvPr>
            <p:ph idx="1"/>
          </p:nvPr>
        </p:nvSpPr>
        <p:spPr/>
        <p:txBody>
          <a:bodyPr/>
          <a:lstStyle/>
          <a:p>
            <a:r>
              <a:rPr lang="en-GB" dirty="0" smtClean="0"/>
              <a:t>Add more relevant publications to your literature review.</a:t>
            </a:r>
            <a:endParaRPr lang="en-GB" dirty="0"/>
          </a:p>
        </p:txBody>
      </p:sp>
    </p:spTree>
    <p:extLst>
      <p:ext uri="{BB962C8B-B14F-4D97-AF65-F5344CB8AC3E}">
        <p14:creationId xmlns:p14="http://schemas.microsoft.com/office/powerpoint/2010/main" val="263952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is a literature review? Outline</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a:t>A literature review is a survey of scholarly sources on a specific topic. </a:t>
            </a:r>
            <a:endParaRPr lang="en-GB" dirty="0" smtClean="0"/>
          </a:p>
          <a:p>
            <a:r>
              <a:rPr lang="en-GB" dirty="0" smtClean="0"/>
              <a:t>It </a:t>
            </a:r>
            <a:r>
              <a:rPr lang="en-GB" dirty="0"/>
              <a:t>provides an overview of current knowledge, allowing you to identify relevant theories, methods, and gaps in the existing research.</a:t>
            </a:r>
          </a:p>
          <a:p>
            <a:r>
              <a:rPr lang="en-GB" dirty="0" smtClean="0"/>
              <a:t>It </a:t>
            </a:r>
            <a:r>
              <a:rPr lang="en-GB" dirty="0"/>
              <a:t>involves collecting, evaluating and analysing publications (such as </a:t>
            </a:r>
            <a:r>
              <a:rPr lang="en-GB" dirty="0" smtClean="0"/>
              <a:t>books, reports </a:t>
            </a:r>
            <a:r>
              <a:rPr lang="en-GB" dirty="0"/>
              <a:t>and journal articles) that relate to your research </a:t>
            </a:r>
            <a:r>
              <a:rPr lang="en-GB" dirty="0" smtClean="0"/>
              <a:t>question. </a:t>
            </a:r>
            <a:endParaRPr lang="en-GB" dirty="0"/>
          </a:p>
          <a:p>
            <a:pPr marL="0" indent="0">
              <a:buNone/>
            </a:pPr>
            <a:r>
              <a:rPr lang="en-GB" sz="2400" dirty="0" smtClean="0"/>
              <a:t>                                                                     (Mc Combes, 2021)</a:t>
            </a:r>
            <a:endParaRPr lang="en-GB" sz="2400" dirty="0"/>
          </a:p>
        </p:txBody>
      </p:sp>
    </p:spTree>
    <p:extLst>
      <p:ext uri="{BB962C8B-B14F-4D97-AF65-F5344CB8AC3E}">
        <p14:creationId xmlns:p14="http://schemas.microsoft.com/office/powerpoint/2010/main" val="42787822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is a literature review- the process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There are five main steps in the process of writing a literature review:</a:t>
            </a:r>
          </a:p>
          <a:p>
            <a:r>
              <a:rPr lang="en-GB" b="1" dirty="0"/>
              <a:t>Search</a:t>
            </a:r>
            <a:r>
              <a:rPr lang="en-GB" dirty="0"/>
              <a:t> for relevant literature</a:t>
            </a:r>
          </a:p>
          <a:p>
            <a:r>
              <a:rPr lang="en-GB" b="1" dirty="0"/>
              <a:t>Evaluate</a:t>
            </a:r>
            <a:r>
              <a:rPr lang="en-GB" dirty="0"/>
              <a:t> sources</a:t>
            </a:r>
          </a:p>
          <a:p>
            <a:r>
              <a:rPr lang="en-GB" b="1" dirty="0"/>
              <a:t>Identify</a:t>
            </a:r>
            <a:r>
              <a:rPr lang="en-GB" dirty="0"/>
              <a:t> themes, debates and gaps</a:t>
            </a:r>
          </a:p>
          <a:p>
            <a:r>
              <a:rPr lang="en-GB" b="1" dirty="0"/>
              <a:t>Outline</a:t>
            </a:r>
            <a:r>
              <a:rPr lang="en-GB" dirty="0"/>
              <a:t> the structure</a:t>
            </a:r>
          </a:p>
          <a:p>
            <a:r>
              <a:rPr lang="en-GB" b="1" dirty="0"/>
              <a:t>Write</a:t>
            </a:r>
            <a:r>
              <a:rPr lang="en-GB" dirty="0"/>
              <a:t> your literature review</a:t>
            </a:r>
          </a:p>
          <a:p>
            <a:endParaRPr lang="en-GB" dirty="0"/>
          </a:p>
        </p:txBody>
      </p:sp>
      <p:sp>
        <p:nvSpPr>
          <p:cNvPr id="4" name="TextBox 3"/>
          <p:cNvSpPr txBox="1"/>
          <p:nvPr/>
        </p:nvSpPr>
        <p:spPr>
          <a:xfrm>
            <a:off x="3419872" y="5157192"/>
            <a:ext cx="3096344"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Tree>
    <p:extLst>
      <p:ext uri="{BB962C8B-B14F-4D97-AF65-F5344CB8AC3E}">
        <p14:creationId xmlns:p14="http://schemas.microsoft.com/office/powerpoint/2010/main" val="19127778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4704"/>
            <a:ext cx="8579296" cy="652934"/>
          </a:xfrm>
        </p:spPr>
        <p:txBody>
          <a:bodyPr>
            <a:noAutofit/>
          </a:bodyPr>
          <a:lstStyle/>
          <a:p>
            <a:r>
              <a:rPr lang="en-GB" sz="3600" dirty="0" smtClean="0"/>
              <a:t>The process- </a:t>
            </a:r>
            <a:br>
              <a:rPr lang="en-GB" sz="3600" dirty="0" smtClean="0"/>
            </a:br>
            <a:r>
              <a:rPr lang="en-GB" sz="3600" dirty="0" smtClean="0"/>
              <a:t>Step 1: Search </a:t>
            </a:r>
            <a:r>
              <a:rPr lang="en-GB" sz="3600" dirty="0"/>
              <a:t>for relevant literature</a:t>
            </a:r>
            <a:r>
              <a:rPr lang="en-GB" sz="3600" b="1" dirty="0"/>
              <a:t/>
            </a:r>
            <a:br>
              <a:rPr lang="en-GB" sz="3600" b="1" dirty="0"/>
            </a:br>
            <a:endParaRPr lang="en-GB" sz="3600" dirty="0"/>
          </a:p>
        </p:txBody>
      </p:sp>
      <p:sp>
        <p:nvSpPr>
          <p:cNvPr id="3" name="Content Placeholder 2"/>
          <p:cNvSpPr>
            <a:spLocks noGrp="1"/>
          </p:cNvSpPr>
          <p:nvPr>
            <p:ph idx="1"/>
          </p:nvPr>
        </p:nvSpPr>
        <p:spPr/>
        <p:txBody>
          <a:bodyPr>
            <a:normAutofit fontScale="70000" lnSpcReduction="20000"/>
          </a:bodyPr>
          <a:lstStyle/>
          <a:p>
            <a:r>
              <a:rPr lang="en-GB" dirty="0" smtClean="0"/>
              <a:t>Before </a:t>
            </a:r>
            <a:r>
              <a:rPr lang="en-GB" dirty="0"/>
              <a:t>you begin searching for literature, you need a clearly defined topic.</a:t>
            </a:r>
          </a:p>
          <a:p>
            <a:r>
              <a:rPr lang="en-GB" dirty="0"/>
              <a:t>If you are writing the literature review section of a dissertation or research paper, you will search for literature related to your research objectives and questions.</a:t>
            </a:r>
          </a:p>
          <a:p>
            <a:r>
              <a:rPr lang="en-GB" dirty="0"/>
              <a:t>If you are writing a literature review as a stand-alone assignment, you will have to choose a focus and develop a central question to direct your search. Unlike a dissertation research question, this question has to be answerable without collecting original data. You should be able to answer it based only on a review of existing publications.</a:t>
            </a:r>
          </a:p>
          <a:p>
            <a:r>
              <a:rPr lang="en-GB" dirty="0"/>
              <a:t>Research question </a:t>
            </a:r>
            <a:r>
              <a:rPr lang="en-GB" dirty="0" smtClean="0"/>
              <a:t>example: What </a:t>
            </a:r>
            <a:r>
              <a:rPr lang="en-GB" dirty="0"/>
              <a:t>is the impact of social media on body image among Generation Z?</a:t>
            </a:r>
          </a:p>
        </p:txBody>
      </p:sp>
      <p:sp>
        <p:nvSpPr>
          <p:cNvPr id="4" name="TextBox 3"/>
          <p:cNvSpPr txBox="1"/>
          <p:nvPr/>
        </p:nvSpPr>
        <p:spPr>
          <a:xfrm>
            <a:off x="6372200" y="5194067"/>
            <a:ext cx="3312368"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Tree>
    <p:extLst>
      <p:ext uri="{BB962C8B-B14F-4D97-AF65-F5344CB8AC3E}">
        <p14:creationId xmlns:p14="http://schemas.microsoft.com/office/powerpoint/2010/main" val="4066982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4704"/>
            <a:ext cx="8579296" cy="652934"/>
          </a:xfrm>
        </p:spPr>
        <p:txBody>
          <a:bodyPr>
            <a:noAutofit/>
          </a:bodyPr>
          <a:lstStyle/>
          <a:p>
            <a:r>
              <a:rPr lang="en-GB" sz="3600" dirty="0" smtClean="0"/>
              <a:t>The process- </a:t>
            </a:r>
            <a:br>
              <a:rPr lang="en-GB" sz="3600" dirty="0" smtClean="0"/>
            </a:br>
            <a:r>
              <a:rPr lang="en-GB" sz="3600" dirty="0" smtClean="0"/>
              <a:t>Step 1: Search </a:t>
            </a:r>
            <a:r>
              <a:rPr lang="en-GB" sz="3600" dirty="0"/>
              <a:t>for relevant literature</a:t>
            </a:r>
            <a:r>
              <a:rPr lang="en-GB" sz="3600" b="1" dirty="0"/>
              <a:t/>
            </a:r>
            <a:br>
              <a:rPr lang="en-GB" sz="3600" b="1" dirty="0"/>
            </a:br>
            <a:endParaRPr lang="en-GB" sz="3600" dirty="0"/>
          </a:p>
        </p:txBody>
      </p:sp>
      <p:sp>
        <p:nvSpPr>
          <p:cNvPr id="3" name="Content Placeholder 2"/>
          <p:cNvSpPr>
            <a:spLocks noGrp="1"/>
          </p:cNvSpPr>
          <p:nvPr>
            <p:ph idx="1"/>
          </p:nvPr>
        </p:nvSpPr>
        <p:spPr/>
        <p:txBody>
          <a:bodyPr>
            <a:normAutofit lnSpcReduction="10000"/>
          </a:bodyPr>
          <a:lstStyle/>
          <a:p>
            <a:pPr marL="0" indent="0">
              <a:buNone/>
            </a:pPr>
            <a:r>
              <a:rPr lang="en-GB" b="1" dirty="0"/>
              <a:t>Make a list of keywords</a:t>
            </a:r>
          </a:p>
          <a:p>
            <a:r>
              <a:rPr lang="en-GB" dirty="0"/>
              <a:t>Start by creating a list of keywords related to your research topic. Include each of the key concepts or variables you’re interested in, and list any synonyms and related terms. You can add to this list if you discover new keywords in the process of your literature search.</a:t>
            </a:r>
          </a:p>
          <a:p>
            <a:endParaRPr lang="en-GB" dirty="0"/>
          </a:p>
        </p:txBody>
      </p:sp>
      <p:sp>
        <p:nvSpPr>
          <p:cNvPr id="4" name="TextBox 3"/>
          <p:cNvSpPr txBox="1"/>
          <p:nvPr/>
        </p:nvSpPr>
        <p:spPr>
          <a:xfrm>
            <a:off x="6372200" y="5194067"/>
            <a:ext cx="3312368"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Tree>
    <p:extLst>
      <p:ext uri="{BB962C8B-B14F-4D97-AF65-F5344CB8AC3E}">
        <p14:creationId xmlns:p14="http://schemas.microsoft.com/office/powerpoint/2010/main" val="15922814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Keywords form example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57153799"/>
              </p:ext>
            </p:extLst>
          </p:nvPr>
        </p:nvGraphicFramePr>
        <p:xfrm>
          <a:off x="457200" y="1600200"/>
          <a:ext cx="8229600" cy="3916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2985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4704"/>
            <a:ext cx="8579296" cy="652934"/>
          </a:xfrm>
        </p:spPr>
        <p:txBody>
          <a:bodyPr>
            <a:noAutofit/>
          </a:bodyPr>
          <a:lstStyle/>
          <a:p>
            <a:r>
              <a:rPr lang="en-GB" sz="3600" dirty="0" smtClean="0"/>
              <a:t>The process- Step 1: </a:t>
            </a:r>
            <a:br>
              <a:rPr lang="en-GB" sz="3600" dirty="0" smtClean="0"/>
            </a:br>
            <a:r>
              <a:rPr lang="en-GB" sz="3600" dirty="0" smtClean="0"/>
              <a:t>Search </a:t>
            </a:r>
            <a:r>
              <a:rPr lang="en-GB" sz="3600" dirty="0"/>
              <a:t>for relevant </a:t>
            </a:r>
            <a:r>
              <a:rPr lang="en-GB" sz="3600" dirty="0" smtClean="0"/>
              <a:t>literature (re-cap)</a:t>
            </a:r>
            <a:r>
              <a:rPr lang="en-GB" sz="3600" b="1" dirty="0"/>
              <a:t/>
            </a:r>
            <a:br>
              <a:rPr lang="en-GB" sz="3600" b="1" dirty="0"/>
            </a:br>
            <a:endParaRPr lang="en-GB" sz="3600"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a:t>Search for relevant </a:t>
            </a:r>
            <a:r>
              <a:rPr lang="en-GB" dirty="0" smtClean="0"/>
              <a:t>sources </a:t>
            </a:r>
            <a:r>
              <a:rPr lang="en-GB" dirty="0" err="1" smtClean="0"/>
              <a:t>usin</a:t>
            </a:r>
            <a:r>
              <a:rPr lang="en-GB" dirty="0" smtClean="0"/>
              <a:t> </a:t>
            </a:r>
            <a:r>
              <a:rPr lang="en-GB" dirty="0"/>
              <a:t>your keywords to begin searching for sources. Some databases to search for journals and articles include:</a:t>
            </a:r>
          </a:p>
          <a:p>
            <a:r>
              <a:rPr lang="en-GB" b="1" dirty="0"/>
              <a:t>Your university’s library catalogue</a:t>
            </a:r>
          </a:p>
          <a:p>
            <a:r>
              <a:rPr lang="en-GB" dirty="0">
                <a:hlinkClick r:id="rId2"/>
              </a:rPr>
              <a:t>Google Scholar</a:t>
            </a:r>
            <a:endParaRPr lang="en-GB" dirty="0"/>
          </a:p>
          <a:p>
            <a:r>
              <a:rPr lang="en-GB" dirty="0">
                <a:hlinkClick r:id="rId3"/>
              </a:rPr>
              <a:t>JSTOR</a:t>
            </a:r>
            <a:endParaRPr lang="en-GB" dirty="0"/>
          </a:p>
          <a:p>
            <a:r>
              <a:rPr lang="en-GB" dirty="0">
                <a:hlinkClick r:id="rId4"/>
              </a:rPr>
              <a:t>EBSCO</a:t>
            </a:r>
            <a:endParaRPr lang="en-GB" dirty="0"/>
          </a:p>
          <a:p>
            <a:r>
              <a:rPr lang="en-GB" dirty="0">
                <a:hlinkClick r:id="rId5"/>
              </a:rPr>
              <a:t>Project Muse</a:t>
            </a:r>
            <a:r>
              <a:rPr lang="en-GB" dirty="0"/>
              <a:t> (humanities and social sciences)</a:t>
            </a:r>
          </a:p>
          <a:p>
            <a:r>
              <a:rPr lang="en-GB" dirty="0">
                <a:hlinkClick r:id="rId6"/>
              </a:rPr>
              <a:t>Medline</a:t>
            </a:r>
            <a:r>
              <a:rPr lang="en-GB" dirty="0"/>
              <a:t> (life sciences and biomedicine)</a:t>
            </a:r>
          </a:p>
          <a:p>
            <a:r>
              <a:rPr lang="en-GB" dirty="0" err="1">
                <a:hlinkClick r:id="rId7"/>
              </a:rPr>
              <a:t>EconLit</a:t>
            </a:r>
            <a:r>
              <a:rPr lang="en-GB" dirty="0"/>
              <a:t> (economics)</a:t>
            </a:r>
          </a:p>
          <a:p>
            <a:r>
              <a:rPr lang="en-GB" dirty="0" err="1">
                <a:hlinkClick r:id="rId8"/>
              </a:rPr>
              <a:t>Inspec</a:t>
            </a:r>
            <a:r>
              <a:rPr lang="en-GB" dirty="0"/>
              <a:t> (physics, engineering and computer science)</a:t>
            </a:r>
          </a:p>
          <a:p>
            <a:r>
              <a:rPr lang="en-GB" dirty="0"/>
              <a:t>You can use B</a:t>
            </a:r>
            <a:r>
              <a:rPr lang="en-GB" dirty="0" smtClean="0"/>
              <a:t>oolean </a:t>
            </a:r>
            <a:r>
              <a:rPr lang="en-GB" dirty="0"/>
              <a:t>operators to help narrow down your search</a:t>
            </a:r>
          </a:p>
          <a:p>
            <a:endParaRPr lang="en-GB" dirty="0"/>
          </a:p>
        </p:txBody>
      </p:sp>
      <p:sp>
        <p:nvSpPr>
          <p:cNvPr id="4" name="TextBox 3"/>
          <p:cNvSpPr txBox="1"/>
          <p:nvPr/>
        </p:nvSpPr>
        <p:spPr>
          <a:xfrm>
            <a:off x="6372200" y="5194067"/>
            <a:ext cx="3312368"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
        <p:nvSpPr>
          <p:cNvPr id="5" name="Oval Callout 4"/>
          <p:cNvSpPr/>
          <p:nvPr/>
        </p:nvSpPr>
        <p:spPr>
          <a:xfrm>
            <a:off x="6444208" y="2204864"/>
            <a:ext cx="2741476" cy="2160240"/>
          </a:xfrm>
          <a:prstGeom prst="wedgeEllipseCallout">
            <a:avLst>
              <a:gd name="adj1" fmla="val -45738"/>
              <a:gd name="adj2" fmla="val 6530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What is a Boolean operator?</a:t>
            </a:r>
            <a:endParaRPr lang="en-GB" sz="2800" b="1" dirty="0"/>
          </a:p>
        </p:txBody>
      </p:sp>
    </p:spTree>
    <p:extLst>
      <p:ext uri="{BB962C8B-B14F-4D97-AF65-F5344CB8AC3E}">
        <p14:creationId xmlns:p14="http://schemas.microsoft.com/office/powerpoint/2010/main" val="8343353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4704"/>
            <a:ext cx="8579296" cy="652934"/>
          </a:xfrm>
        </p:spPr>
        <p:txBody>
          <a:bodyPr>
            <a:noAutofit/>
          </a:bodyPr>
          <a:lstStyle/>
          <a:p>
            <a:r>
              <a:rPr lang="en-GB" sz="3600" dirty="0" smtClean="0"/>
              <a:t>The process- Step 1: </a:t>
            </a:r>
            <a:br>
              <a:rPr lang="en-GB" sz="3600" dirty="0" smtClean="0"/>
            </a:br>
            <a:r>
              <a:rPr lang="en-GB" sz="3600" dirty="0" smtClean="0"/>
              <a:t>Search </a:t>
            </a:r>
            <a:r>
              <a:rPr lang="en-GB" sz="3600" dirty="0"/>
              <a:t>for relevant </a:t>
            </a:r>
            <a:r>
              <a:rPr lang="en-GB" sz="3600" dirty="0" smtClean="0"/>
              <a:t>literature (re-cap)</a:t>
            </a:r>
            <a:r>
              <a:rPr lang="en-GB" sz="3600" b="1" dirty="0"/>
              <a:t/>
            </a:r>
            <a:br>
              <a:rPr lang="en-GB" sz="3600" b="1" dirty="0"/>
            </a:br>
            <a:endParaRPr lang="en-GB" sz="3600" dirty="0"/>
          </a:p>
        </p:txBody>
      </p:sp>
      <p:sp>
        <p:nvSpPr>
          <p:cNvPr id="3" name="Content Placeholder 2"/>
          <p:cNvSpPr>
            <a:spLocks noGrp="1"/>
          </p:cNvSpPr>
          <p:nvPr>
            <p:ph idx="1"/>
          </p:nvPr>
        </p:nvSpPr>
        <p:spPr/>
        <p:txBody>
          <a:bodyPr>
            <a:normAutofit fontScale="85000" lnSpcReduction="20000"/>
          </a:bodyPr>
          <a:lstStyle/>
          <a:p>
            <a:r>
              <a:rPr lang="en-GB" dirty="0"/>
              <a:t>Read the abstract to find out whether an article is relevant to your question. When you find a useful book or article, you can check the bibliography to find other relevant sources.</a:t>
            </a:r>
          </a:p>
          <a:p>
            <a:r>
              <a:rPr lang="en-GB" dirty="0"/>
              <a:t>To identify the most important publications on your topic, take note of recurring citations. </a:t>
            </a:r>
            <a:r>
              <a:rPr lang="en-GB" b="1" dirty="0"/>
              <a:t>If the same authors, books or articles keep appearing in your reading, make sure to seek them out.</a:t>
            </a:r>
          </a:p>
          <a:p>
            <a:r>
              <a:rPr lang="en-GB" dirty="0"/>
              <a:t/>
            </a:r>
            <a:br>
              <a:rPr lang="en-GB" dirty="0"/>
            </a:br>
            <a:endParaRPr lang="en-GB" dirty="0"/>
          </a:p>
        </p:txBody>
      </p:sp>
      <p:sp>
        <p:nvSpPr>
          <p:cNvPr id="4" name="TextBox 3"/>
          <p:cNvSpPr txBox="1"/>
          <p:nvPr/>
        </p:nvSpPr>
        <p:spPr>
          <a:xfrm>
            <a:off x="6372200" y="5194067"/>
            <a:ext cx="3312368"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Tree>
    <p:extLst>
      <p:ext uri="{BB962C8B-B14F-4D97-AF65-F5344CB8AC3E}">
        <p14:creationId xmlns:p14="http://schemas.microsoft.com/office/powerpoint/2010/main" val="21715260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4704"/>
            <a:ext cx="8579296" cy="652934"/>
          </a:xfrm>
        </p:spPr>
        <p:txBody>
          <a:bodyPr>
            <a:noAutofit/>
          </a:bodyPr>
          <a:lstStyle/>
          <a:p>
            <a:r>
              <a:rPr lang="en-GB" sz="3600" dirty="0" smtClean="0"/>
              <a:t>The process-</a:t>
            </a:r>
            <a:r>
              <a:rPr lang="en-GB" sz="3600" dirty="0"/>
              <a:t>Step 2</a:t>
            </a:r>
            <a:r>
              <a:rPr lang="en-GB" sz="3600" dirty="0" smtClean="0"/>
              <a:t>:</a:t>
            </a:r>
            <a:br>
              <a:rPr lang="en-GB" sz="3600" dirty="0" smtClean="0"/>
            </a:br>
            <a:r>
              <a:rPr lang="en-GB" sz="3600" dirty="0" smtClean="0"/>
              <a:t> </a:t>
            </a:r>
            <a:r>
              <a:rPr lang="en-GB" sz="3600" dirty="0"/>
              <a:t>Evaluate and select </a:t>
            </a:r>
            <a:r>
              <a:rPr lang="en-GB" sz="3600" dirty="0" smtClean="0"/>
              <a:t>sources (re-cap)</a:t>
            </a:r>
            <a:r>
              <a:rPr lang="en-GB" sz="3600" b="1" dirty="0"/>
              <a:t/>
            </a:r>
            <a:br>
              <a:rPr lang="en-GB" sz="3600" b="1" dirty="0"/>
            </a:br>
            <a:endParaRPr lang="en-GB" sz="3600"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smtClean="0"/>
              <a:t>You’ll </a:t>
            </a:r>
            <a:r>
              <a:rPr lang="en-GB" dirty="0"/>
              <a:t>have to evaluate which sources are most relevant to your questions.</a:t>
            </a:r>
          </a:p>
          <a:p>
            <a:pPr marL="0" indent="0">
              <a:buNone/>
            </a:pPr>
            <a:r>
              <a:rPr lang="en-GB" dirty="0"/>
              <a:t>For each publication, ask yourself:</a:t>
            </a:r>
          </a:p>
          <a:p>
            <a:r>
              <a:rPr lang="en-GB" dirty="0"/>
              <a:t>What question or problem is the author addressing?</a:t>
            </a:r>
          </a:p>
          <a:p>
            <a:r>
              <a:rPr lang="en-GB" dirty="0"/>
              <a:t>What are the key concepts and how are they defined?</a:t>
            </a:r>
          </a:p>
          <a:p>
            <a:r>
              <a:rPr lang="en-GB" dirty="0"/>
              <a:t>What are the key theories, models and methods? Does the research use established frameworks or take an innovative approach?</a:t>
            </a:r>
          </a:p>
          <a:p>
            <a:r>
              <a:rPr lang="en-GB" dirty="0"/>
              <a:t>What are the results and conclusions of the study?</a:t>
            </a:r>
          </a:p>
          <a:p>
            <a:r>
              <a:rPr lang="en-GB" dirty="0"/>
              <a:t>How does the publication relate to other literature in the field? Does it confirm, add to, or challenge established knowledge?</a:t>
            </a:r>
          </a:p>
          <a:p>
            <a:r>
              <a:rPr lang="en-GB" dirty="0"/>
              <a:t>How does the publication contribute to your understanding of the topic? What are its key insights and arguments?</a:t>
            </a:r>
          </a:p>
          <a:p>
            <a:r>
              <a:rPr lang="en-GB" dirty="0"/>
              <a:t>What are the strengths and weaknesses of the research?</a:t>
            </a:r>
          </a:p>
          <a:p>
            <a:endParaRPr lang="en-GB" dirty="0"/>
          </a:p>
        </p:txBody>
      </p:sp>
      <p:sp>
        <p:nvSpPr>
          <p:cNvPr id="4" name="TextBox 3"/>
          <p:cNvSpPr txBox="1"/>
          <p:nvPr/>
        </p:nvSpPr>
        <p:spPr>
          <a:xfrm>
            <a:off x="6372200" y="5194067"/>
            <a:ext cx="3312368"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Tree>
    <p:extLst>
      <p:ext uri="{BB962C8B-B14F-4D97-AF65-F5344CB8AC3E}">
        <p14:creationId xmlns:p14="http://schemas.microsoft.com/office/powerpoint/2010/main" val="643738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4704"/>
            <a:ext cx="8579296" cy="360040"/>
          </a:xfrm>
        </p:spPr>
        <p:txBody>
          <a:bodyPr>
            <a:noAutofit/>
          </a:bodyPr>
          <a:lstStyle/>
          <a:p>
            <a:r>
              <a:rPr lang="en-GB" sz="3600" dirty="0" smtClean="0"/>
              <a:t>The process-</a:t>
            </a:r>
            <a:r>
              <a:rPr lang="en-GB" sz="3600" dirty="0"/>
              <a:t>Step 2</a:t>
            </a:r>
            <a:r>
              <a:rPr lang="en-GB" sz="3600" dirty="0" smtClean="0"/>
              <a:t>:</a:t>
            </a:r>
            <a:br>
              <a:rPr lang="en-GB" sz="3600" dirty="0" smtClean="0"/>
            </a:br>
            <a:r>
              <a:rPr lang="en-GB" sz="3600" dirty="0" smtClean="0"/>
              <a:t> </a:t>
            </a:r>
            <a:r>
              <a:rPr lang="en-GB" sz="3600" dirty="0"/>
              <a:t>Evaluate and select </a:t>
            </a:r>
            <a:r>
              <a:rPr lang="en-GB" sz="3600" dirty="0" smtClean="0"/>
              <a:t>sources (re-cap)</a:t>
            </a:r>
            <a:r>
              <a:rPr lang="en-GB" sz="3600" b="1" dirty="0"/>
              <a:t/>
            </a:r>
            <a:br>
              <a:rPr lang="en-GB" sz="3600" b="1" dirty="0"/>
            </a:br>
            <a:endParaRPr lang="en-GB" sz="3600" dirty="0"/>
          </a:p>
        </p:txBody>
      </p:sp>
      <p:sp>
        <p:nvSpPr>
          <p:cNvPr id="3" name="Content Placeholder 2"/>
          <p:cNvSpPr>
            <a:spLocks noGrp="1"/>
          </p:cNvSpPr>
          <p:nvPr>
            <p:ph idx="1"/>
          </p:nvPr>
        </p:nvSpPr>
        <p:spPr>
          <a:xfrm>
            <a:off x="457200" y="1268760"/>
            <a:ext cx="8229600" cy="4248473"/>
          </a:xfrm>
        </p:spPr>
        <p:txBody>
          <a:bodyPr>
            <a:normAutofit/>
          </a:bodyPr>
          <a:lstStyle/>
          <a:p>
            <a:r>
              <a:rPr lang="en-GB" sz="2400" dirty="0" smtClean="0"/>
              <a:t>Make </a:t>
            </a:r>
            <a:r>
              <a:rPr lang="en-GB" sz="2400" dirty="0"/>
              <a:t>sure the sources you use are credible, and make sure you read any landmark studies and major theories in your field of research.</a:t>
            </a:r>
          </a:p>
          <a:p>
            <a:r>
              <a:rPr lang="en-GB" sz="2400" dirty="0"/>
              <a:t>You can find out how many times an article has been cited on Google Scholar – a high citation count means the article has been influential in the field, and should certainly be included in your literature review.</a:t>
            </a:r>
          </a:p>
          <a:p>
            <a:endParaRPr lang="en-GB" dirty="0"/>
          </a:p>
        </p:txBody>
      </p:sp>
      <p:sp>
        <p:nvSpPr>
          <p:cNvPr id="4" name="TextBox 3"/>
          <p:cNvSpPr txBox="1"/>
          <p:nvPr/>
        </p:nvSpPr>
        <p:spPr>
          <a:xfrm>
            <a:off x="1239124" y="5050051"/>
            <a:ext cx="3312368"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
        <p:nvSpPr>
          <p:cNvPr id="5" name="Oval Callout 4"/>
          <p:cNvSpPr/>
          <p:nvPr/>
        </p:nvSpPr>
        <p:spPr>
          <a:xfrm>
            <a:off x="6278641" y="4005064"/>
            <a:ext cx="2736304" cy="1368152"/>
          </a:xfrm>
          <a:prstGeom prst="wedgeEllipseCallout">
            <a:avLst>
              <a:gd name="adj1" fmla="val -91808"/>
              <a:gd name="adj2" fmla="val -451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t>What is the CRAAP Test?</a:t>
            </a:r>
            <a:endParaRPr lang="en-GB" sz="2400" b="1" dirty="0"/>
          </a:p>
        </p:txBody>
      </p:sp>
    </p:spTree>
    <p:extLst>
      <p:ext uri="{BB962C8B-B14F-4D97-AF65-F5344CB8AC3E}">
        <p14:creationId xmlns:p14="http://schemas.microsoft.com/office/powerpoint/2010/main" val="1972253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764704"/>
            <a:ext cx="8856984" cy="144016"/>
          </a:xfrm>
        </p:spPr>
        <p:txBody>
          <a:bodyPr>
            <a:noAutofit/>
          </a:bodyPr>
          <a:lstStyle/>
          <a:p>
            <a:r>
              <a:rPr lang="en-GB" sz="3600" dirty="0"/>
              <a:t>Step 3: Identify themes, debates and gaps</a:t>
            </a:r>
            <a:r>
              <a:rPr lang="en-GB" sz="3600" b="1" dirty="0"/>
              <a:t/>
            </a:r>
            <a:br>
              <a:rPr lang="en-GB" sz="3600" b="1" dirty="0"/>
            </a:br>
            <a:endParaRPr lang="en-GB" sz="3600" dirty="0"/>
          </a:p>
        </p:txBody>
      </p:sp>
      <p:sp>
        <p:nvSpPr>
          <p:cNvPr id="3" name="Content Placeholder 2"/>
          <p:cNvSpPr>
            <a:spLocks noGrp="1"/>
          </p:cNvSpPr>
          <p:nvPr>
            <p:ph idx="1"/>
          </p:nvPr>
        </p:nvSpPr>
        <p:spPr>
          <a:xfrm>
            <a:off x="179512" y="908720"/>
            <a:ext cx="8507288" cy="4608513"/>
          </a:xfrm>
        </p:spPr>
        <p:txBody>
          <a:bodyPr>
            <a:normAutofit fontScale="62500" lnSpcReduction="20000"/>
          </a:bodyPr>
          <a:lstStyle/>
          <a:p>
            <a:pPr marL="0" indent="0">
              <a:buNone/>
            </a:pPr>
            <a:r>
              <a:rPr lang="en-GB" dirty="0" smtClean="0"/>
              <a:t>To </a:t>
            </a:r>
            <a:r>
              <a:rPr lang="en-GB" dirty="0"/>
              <a:t>begin organising your literature review’s argument and structure, you need to understand the connections and relationships between the sources you’ve read. Based on your reading and notes, you can look for</a:t>
            </a:r>
            <a:r>
              <a:rPr lang="en-GB" dirty="0" smtClean="0"/>
              <a:t>:</a:t>
            </a:r>
          </a:p>
          <a:p>
            <a:pPr marL="0" indent="0">
              <a:buNone/>
            </a:pPr>
            <a:endParaRPr lang="en-GB" dirty="0"/>
          </a:p>
          <a:p>
            <a:r>
              <a:rPr lang="en-GB" b="1" dirty="0"/>
              <a:t>Trends and patterns (in theory, method or results):</a:t>
            </a:r>
            <a:r>
              <a:rPr lang="en-GB" dirty="0"/>
              <a:t> do certain approaches become more or less popular over time?</a:t>
            </a:r>
          </a:p>
          <a:p>
            <a:r>
              <a:rPr lang="en-GB" b="1" dirty="0"/>
              <a:t>Themes:</a:t>
            </a:r>
            <a:r>
              <a:rPr lang="en-GB" dirty="0"/>
              <a:t> what questions or concepts recur across the literature?</a:t>
            </a:r>
          </a:p>
          <a:p>
            <a:r>
              <a:rPr lang="en-GB" b="1" dirty="0"/>
              <a:t>Debates, conflicts and contradictions:</a:t>
            </a:r>
            <a:r>
              <a:rPr lang="en-GB" dirty="0"/>
              <a:t> where do sources disagree?</a:t>
            </a:r>
          </a:p>
          <a:p>
            <a:r>
              <a:rPr lang="en-GB" b="1" dirty="0"/>
              <a:t>Pivotal publications:</a:t>
            </a:r>
            <a:r>
              <a:rPr lang="en-GB" dirty="0"/>
              <a:t> are there any influential theories or studies that changed the direction of the field?</a:t>
            </a:r>
          </a:p>
          <a:p>
            <a:r>
              <a:rPr lang="en-GB" b="1" dirty="0"/>
              <a:t>Gaps:</a:t>
            </a:r>
            <a:r>
              <a:rPr lang="en-GB" dirty="0"/>
              <a:t> what is missing from the literature? Are there weaknesses that need to be addressed</a:t>
            </a:r>
            <a:r>
              <a:rPr lang="en-GB" dirty="0" smtClean="0"/>
              <a:t>?</a:t>
            </a:r>
          </a:p>
          <a:p>
            <a:pPr marL="0" indent="0">
              <a:buNone/>
            </a:pPr>
            <a:endParaRPr lang="en-GB" dirty="0"/>
          </a:p>
          <a:p>
            <a:pPr marL="0" indent="0">
              <a:buNone/>
            </a:pPr>
            <a:r>
              <a:rPr lang="en-GB" dirty="0"/>
              <a:t>This step will help you work out the structure of your literature review and (if applicable) show how your own research will contribute to existing knowledge.</a:t>
            </a:r>
          </a:p>
          <a:p>
            <a:endParaRPr lang="en-GB" dirty="0"/>
          </a:p>
        </p:txBody>
      </p:sp>
      <p:sp>
        <p:nvSpPr>
          <p:cNvPr id="4" name="TextBox 3"/>
          <p:cNvSpPr txBox="1"/>
          <p:nvPr/>
        </p:nvSpPr>
        <p:spPr>
          <a:xfrm>
            <a:off x="6372200" y="5194067"/>
            <a:ext cx="3312368"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Tree>
    <p:extLst>
      <p:ext uri="{BB962C8B-B14F-4D97-AF65-F5344CB8AC3E}">
        <p14:creationId xmlns:p14="http://schemas.microsoft.com/office/powerpoint/2010/main" val="31976287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08504" cy="1143000"/>
          </a:xfrm>
        </p:spPr>
        <p:txBody>
          <a:bodyPr>
            <a:noAutofit/>
          </a:bodyPr>
          <a:lstStyle/>
          <a:p>
            <a:pPr algn="l"/>
            <a:r>
              <a:rPr lang="en-GB" sz="2800" dirty="0" smtClean="0"/>
              <a:t>Step 4 and 5: </a:t>
            </a:r>
            <a:r>
              <a:rPr lang="en-GB" sz="2800" dirty="0"/>
              <a:t>Outline your literature review’s </a:t>
            </a:r>
            <a:r>
              <a:rPr lang="en-GB" sz="2800" dirty="0" smtClean="0"/>
              <a:t>structure, Writing your literature review and other academic writing</a:t>
            </a:r>
            <a:endParaRPr lang="en-GB" sz="2800" dirty="0"/>
          </a:p>
        </p:txBody>
      </p:sp>
      <p:pic>
        <p:nvPicPr>
          <p:cNvPr id="6" name="Content Placeholder 5" descr="Not Today Covid19 Sign On Wooden Stool · Free Stock Photo"/>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27562"/>
          <a:stretch/>
        </p:blipFill>
        <p:spPr>
          <a:xfrm>
            <a:off x="3059832" y="2132856"/>
            <a:ext cx="3168352" cy="3442609"/>
          </a:xfrm>
        </p:spPr>
      </p:pic>
    </p:spTree>
    <p:extLst>
      <p:ext uri="{BB962C8B-B14F-4D97-AF65-F5344CB8AC3E}">
        <p14:creationId xmlns:p14="http://schemas.microsoft.com/office/powerpoint/2010/main" val="33267527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Directed study for the next 2 weeks</a:t>
            </a:r>
            <a:endParaRPr lang="en-GB" dirty="0"/>
          </a:p>
        </p:txBody>
      </p:sp>
      <p:sp>
        <p:nvSpPr>
          <p:cNvPr id="3" name="Content Placeholder 2"/>
          <p:cNvSpPr>
            <a:spLocks noGrp="1"/>
          </p:cNvSpPr>
          <p:nvPr>
            <p:ph idx="1"/>
          </p:nvPr>
        </p:nvSpPr>
        <p:spPr/>
        <p:txBody>
          <a:bodyPr/>
          <a:lstStyle/>
          <a:p>
            <a:r>
              <a:rPr lang="en-GB" dirty="0" smtClean="0"/>
              <a:t>Practise your reading and add to the literature review matrix</a:t>
            </a:r>
          </a:p>
          <a:p>
            <a:r>
              <a:rPr lang="en-GB" dirty="0" smtClean="0"/>
              <a:t>Don’t forget to note down references</a:t>
            </a:r>
          </a:p>
          <a:p>
            <a:r>
              <a:rPr lang="en-GB" dirty="0" smtClean="0"/>
              <a:t>Make notes </a:t>
            </a:r>
            <a:endParaRPr lang="en-GB" dirty="0"/>
          </a:p>
        </p:txBody>
      </p:sp>
    </p:spTree>
    <p:extLst>
      <p:ext uri="{BB962C8B-B14F-4D97-AF65-F5344CB8AC3E}">
        <p14:creationId xmlns:p14="http://schemas.microsoft.com/office/powerpoint/2010/main" val="28942660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week: Group tutorials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a:t>Next week</a:t>
            </a:r>
          </a:p>
          <a:p>
            <a:r>
              <a:rPr lang="en-GB" dirty="0"/>
              <a:t>There will be s short lecture in the beginning, then</a:t>
            </a:r>
          </a:p>
          <a:p>
            <a:r>
              <a:rPr lang="en-GB" dirty="0"/>
              <a:t>Your lecturer will put you into DIFFERENT groups of three and allocate time slots for each of the groups to spend time with the lecturer.</a:t>
            </a:r>
          </a:p>
          <a:p>
            <a:r>
              <a:rPr lang="en-GB"/>
              <a:t>The rest of your time you will work in your new groups without the lecturer present.</a:t>
            </a:r>
          </a:p>
          <a:p>
            <a:endParaRPr lang="en-GB" dirty="0"/>
          </a:p>
        </p:txBody>
      </p:sp>
    </p:spTree>
    <p:extLst>
      <p:ext uri="{BB962C8B-B14F-4D97-AF65-F5344CB8AC3E}">
        <p14:creationId xmlns:p14="http://schemas.microsoft.com/office/powerpoint/2010/main" val="35515721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a:xfrm>
            <a:off x="457200" y="1196752"/>
            <a:ext cx="8229600" cy="4320481"/>
          </a:xfrm>
        </p:spPr>
        <p:txBody>
          <a:bodyPr>
            <a:normAutofit fontScale="62500" lnSpcReduction="20000"/>
          </a:bodyPr>
          <a:lstStyle/>
          <a:p>
            <a:pPr marL="0" indent="0">
              <a:buNone/>
            </a:pPr>
            <a:endParaRPr lang="en-GB" dirty="0"/>
          </a:p>
          <a:p>
            <a:pPr marL="0" indent="0">
              <a:buNone/>
            </a:pPr>
            <a:r>
              <a:rPr lang="en-GB" dirty="0" err="1" smtClean="0"/>
              <a:t>Grabe</a:t>
            </a:r>
            <a:r>
              <a:rPr lang="en-GB" dirty="0"/>
              <a:t>, W., &amp; </a:t>
            </a:r>
            <a:r>
              <a:rPr lang="en-GB" dirty="0" err="1"/>
              <a:t>Stoller</a:t>
            </a:r>
            <a:r>
              <a:rPr lang="en-GB" dirty="0"/>
              <a:t>, F. L. (2002). Teaching and researching reading. Harlow: </a:t>
            </a:r>
            <a:r>
              <a:rPr lang="en-GB" dirty="0" smtClean="0"/>
              <a:t>Longman</a:t>
            </a:r>
            <a:endParaRPr lang="en-GB" dirty="0"/>
          </a:p>
          <a:p>
            <a:pPr marL="0" indent="0">
              <a:buNone/>
            </a:pPr>
            <a:r>
              <a:rPr lang="en-GB" dirty="0"/>
              <a:t/>
            </a:r>
            <a:br>
              <a:rPr lang="en-GB" dirty="0"/>
            </a:br>
            <a:r>
              <a:rPr lang="en-GB" dirty="0" err="1" smtClean="0"/>
              <a:t>McCombes</a:t>
            </a:r>
            <a:r>
              <a:rPr lang="en-GB" dirty="0" smtClean="0"/>
              <a:t>, S. (2021). </a:t>
            </a:r>
            <a:r>
              <a:rPr lang="en-GB" dirty="0"/>
              <a:t>How to write a literature </a:t>
            </a:r>
            <a:r>
              <a:rPr lang="en-GB" dirty="0" smtClean="0"/>
              <a:t>review. </a:t>
            </a:r>
            <a:r>
              <a:rPr lang="en-GB" dirty="0" err="1" smtClean="0"/>
              <a:t>Scribbr</a:t>
            </a:r>
            <a:r>
              <a:rPr lang="en-GB" dirty="0" smtClean="0"/>
              <a:t>. </a:t>
            </a:r>
            <a:r>
              <a:rPr lang="en-GB" dirty="0">
                <a:hlinkClick r:id="rId2"/>
              </a:rPr>
              <a:t>https://www.scribbr.co.uk/thesis-dissertation/literature-review/</a:t>
            </a:r>
            <a:endParaRPr lang="en-GB" dirty="0"/>
          </a:p>
          <a:p>
            <a:pPr marL="0" indent="0">
              <a:buNone/>
            </a:pPr>
            <a:endParaRPr lang="en-GB" dirty="0" smtClean="0"/>
          </a:p>
          <a:p>
            <a:pPr marL="0" indent="0">
              <a:buNone/>
            </a:pPr>
            <a:r>
              <a:rPr lang="en-GB" dirty="0"/>
              <a:t>The Writing Centre. (2021) Academic Reading Strategies. University of North Carolina at Chapel Hill</a:t>
            </a:r>
          </a:p>
          <a:p>
            <a:pPr marL="0" indent="0">
              <a:buNone/>
            </a:pPr>
            <a:r>
              <a:rPr lang="en-GB" dirty="0">
                <a:hlinkClick r:id="rId3"/>
              </a:rPr>
              <a:t>https://writingcenter.unc.edu/esl/resources/academic-reading-strategies/</a:t>
            </a:r>
            <a:endParaRPr lang="en-GB" dirty="0"/>
          </a:p>
          <a:p>
            <a:pPr marL="0" indent="0">
              <a:buNone/>
            </a:pPr>
            <a:endParaRPr lang="en-GB" dirty="0" smtClean="0"/>
          </a:p>
          <a:p>
            <a:pPr marL="0" indent="0">
              <a:buNone/>
            </a:pPr>
            <a:r>
              <a:rPr lang="en-GB" dirty="0" smtClean="0"/>
              <a:t>Woolley, G. (2013) </a:t>
            </a:r>
            <a:r>
              <a:rPr lang="en-GB" dirty="0"/>
              <a:t>Reading Comprehension. http://reading4meaning.blogspot.com/2013/04/cor-literacy-framework-part-1.html</a:t>
            </a:r>
            <a:endParaRPr lang="en-GB" dirty="0" smtClean="0"/>
          </a:p>
        </p:txBody>
      </p:sp>
      <p:sp>
        <p:nvSpPr>
          <p:cNvPr id="4" name="AutoShape 2" descr="Scribbr - Scriptie laten nakijken">
            <a:hlinkClick r:id="rId4"/>
          </p:cNvPr>
          <p:cNvSpPr>
            <a:spLocks noChangeAspect="1" noChangeArrowheads="1"/>
          </p:cNvSpPr>
          <p:nvPr/>
        </p:nvSpPr>
        <p:spPr bwMode="auto">
          <a:xfrm>
            <a:off x="134938" y="-273050"/>
            <a:ext cx="1771650" cy="381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826543747"/>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303dbf9b-b85b-46a0-94f1-894078c07ecd"/>
    <ds:schemaRef ds:uri="211f9404-bca0-4bcf-9c1d-965ccb6f8d2d"/>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7673</TotalTime>
  <Words>1615</Words>
  <Application>Microsoft Office PowerPoint</Application>
  <PresentationFormat>On-screen Show (4:3)</PresentationFormat>
  <Paragraphs>161</Paragraphs>
  <Slides>27</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Myriad Pro</vt:lpstr>
      <vt:lpstr>20140311PresentationUWTSDTemplate</vt:lpstr>
      <vt:lpstr> International Pre-Masters Course 2021/22 Academic Practice for International Postgraduate Study WGPM6003   </vt:lpstr>
      <vt:lpstr>Online Etiquette</vt:lpstr>
      <vt:lpstr>Maximising your time and effort</vt:lpstr>
      <vt:lpstr>Module Introduction –  Academic Practice for International Postgraduate Study</vt:lpstr>
      <vt:lpstr>Module Content</vt:lpstr>
      <vt:lpstr>Warm Up and Language</vt:lpstr>
      <vt:lpstr>RE-CAP </vt:lpstr>
      <vt:lpstr> After Reading</vt:lpstr>
      <vt:lpstr>Express yourself: Each student talks for 5 to 7 minutes</vt:lpstr>
      <vt:lpstr>PowerPoint Presentation</vt:lpstr>
      <vt:lpstr>You are still in your groups</vt:lpstr>
      <vt:lpstr>You have started your literature review!!</vt:lpstr>
      <vt:lpstr>Directed study</vt:lpstr>
      <vt:lpstr>What is a literature review? Outline</vt:lpstr>
      <vt:lpstr>What is a literature review- the process</vt:lpstr>
      <vt:lpstr>The process-  Step 1: Search for relevant literature </vt:lpstr>
      <vt:lpstr>The process-  Step 1: Search for relevant literature </vt:lpstr>
      <vt:lpstr>Keywords form example</vt:lpstr>
      <vt:lpstr>The process- Step 1:  Search for relevant literature (re-cap) </vt:lpstr>
      <vt:lpstr>The process- Step 1:  Search for relevant literature (re-cap) </vt:lpstr>
      <vt:lpstr>The process-Step 2:  Evaluate and select sources (re-cap) </vt:lpstr>
      <vt:lpstr>The process-Step 2:  Evaluate and select sources (re-cap) </vt:lpstr>
      <vt:lpstr>Step 3: Identify themes, debates and gaps </vt:lpstr>
      <vt:lpstr>Step 4 and 5: Outline your literature review’s structure, Writing your literature review and other academic writing</vt:lpstr>
      <vt:lpstr>Directed study for the next 2 weeks</vt:lpstr>
      <vt:lpstr>Next week: Group tutorials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Heike Griffiths</cp:lastModifiedBy>
  <cp:revision>114</cp:revision>
  <dcterms:created xsi:type="dcterms:W3CDTF">2015-04-14T15:21:28Z</dcterms:created>
  <dcterms:modified xsi:type="dcterms:W3CDTF">2021-06-28T18:21:34Z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