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52" r:id="rId2"/>
    <p:sldMasterId id="2147483651" r:id="rId3"/>
  </p:sldMasterIdLst>
  <p:notesMasterIdLst>
    <p:notesMasterId r:id="rId20"/>
  </p:notesMasterIdLst>
  <p:sldIdLst>
    <p:sldId id="327" r:id="rId4"/>
    <p:sldId id="352" r:id="rId5"/>
    <p:sldId id="353" r:id="rId6"/>
    <p:sldId id="369" r:id="rId7"/>
    <p:sldId id="370" r:id="rId8"/>
    <p:sldId id="371" r:id="rId9"/>
    <p:sldId id="372" r:id="rId10"/>
    <p:sldId id="374" r:id="rId11"/>
    <p:sldId id="373" r:id="rId12"/>
    <p:sldId id="375" r:id="rId13"/>
    <p:sldId id="378" r:id="rId14"/>
    <p:sldId id="377" r:id="rId15"/>
    <p:sldId id="376" r:id="rId16"/>
    <p:sldId id="379" r:id="rId17"/>
    <p:sldId id="380" r:id="rId18"/>
    <p:sldId id="368" r:id="rId19"/>
  </p:sldIdLst>
  <p:sldSz cx="9144000" cy="6858000" type="screen4x3"/>
  <p:notesSz cx="6858000" cy="9144000"/>
  <p:defaultTextStyle>
    <a:defPPr>
      <a:defRPr lang="zh-CN"/>
    </a:defPPr>
    <a:lvl1pPr algn="l" rtl="0" fontAlgn="base">
      <a:spcBef>
        <a:spcPct val="0"/>
      </a:spcBef>
      <a:spcAft>
        <a:spcPct val="0"/>
      </a:spcAft>
      <a:defRPr b="1" i="1" kern="1200">
        <a:solidFill>
          <a:schemeClr val="tx1"/>
        </a:solidFill>
        <a:latin typeface="Arial" pitchFamily="34" charset="0"/>
        <a:ea typeface="华文细黑" pitchFamily="2" charset="-122"/>
        <a:cs typeface="+mn-cs"/>
      </a:defRPr>
    </a:lvl1pPr>
    <a:lvl2pPr marL="457200" algn="l" rtl="0" fontAlgn="base">
      <a:spcBef>
        <a:spcPct val="0"/>
      </a:spcBef>
      <a:spcAft>
        <a:spcPct val="0"/>
      </a:spcAft>
      <a:defRPr b="1" i="1" kern="1200">
        <a:solidFill>
          <a:schemeClr val="tx1"/>
        </a:solidFill>
        <a:latin typeface="Arial" pitchFamily="34" charset="0"/>
        <a:ea typeface="华文细黑" pitchFamily="2" charset="-122"/>
        <a:cs typeface="+mn-cs"/>
      </a:defRPr>
    </a:lvl2pPr>
    <a:lvl3pPr marL="914400" algn="l" rtl="0" fontAlgn="base">
      <a:spcBef>
        <a:spcPct val="0"/>
      </a:spcBef>
      <a:spcAft>
        <a:spcPct val="0"/>
      </a:spcAft>
      <a:defRPr b="1" i="1" kern="1200">
        <a:solidFill>
          <a:schemeClr val="tx1"/>
        </a:solidFill>
        <a:latin typeface="Arial" pitchFamily="34" charset="0"/>
        <a:ea typeface="华文细黑" pitchFamily="2" charset="-122"/>
        <a:cs typeface="+mn-cs"/>
      </a:defRPr>
    </a:lvl3pPr>
    <a:lvl4pPr marL="1371600" algn="l" rtl="0" fontAlgn="base">
      <a:spcBef>
        <a:spcPct val="0"/>
      </a:spcBef>
      <a:spcAft>
        <a:spcPct val="0"/>
      </a:spcAft>
      <a:defRPr b="1" i="1" kern="1200">
        <a:solidFill>
          <a:schemeClr val="tx1"/>
        </a:solidFill>
        <a:latin typeface="Arial" pitchFamily="34" charset="0"/>
        <a:ea typeface="华文细黑" pitchFamily="2" charset="-122"/>
        <a:cs typeface="+mn-cs"/>
      </a:defRPr>
    </a:lvl4pPr>
    <a:lvl5pPr marL="1828800" algn="l" rtl="0" fontAlgn="base">
      <a:spcBef>
        <a:spcPct val="0"/>
      </a:spcBef>
      <a:spcAft>
        <a:spcPct val="0"/>
      </a:spcAft>
      <a:defRPr b="1" i="1" kern="1200">
        <a:solidFill>
          <a:schemeClr val="tx1"/>
        </a:solidFill>
        <a:latin typeface="Arial" pitchFamily="34" charset="0"/>
        <a:ea typeface="华文细黑" pitchFamily="2" charset="-122"/>
        <a:cs typeface="+mn-cs"/>
      </a:defRPr>
    </a:lvl5pPr>
    <a:lvl6pPr marL="2286000" algn="l" defTabSz="914400" rtl="0" eaLnBrk="1" latinLnBrk="0" hangingPunct="1">
      <a:defRPr b="1" i="1" kern="1200">
        <a:solidFill>
          <a:schemeClr val="tx1"/>
        </a:solidFill>
        <a:latin typeface="Arial" pitchFamily="34" charset="0"/>
        <a:ea typeface="华文细黑" pitchFamily="2" charset="-122"/>
        <a:cs typeface="+mn-cs"/>
      </a:defRPr>
    </a:lvl6pPr>
    <a:lvl7pPr marL="2743200" algn="l" defTabSz="914400" rtl="0" eaLnBrk="1" latinLnBrk="0" hangingPunct="1">
      <a:defRPr b="1" i="1" kern="1200">
        <a:solidFill>
          <a:schemeClr val="tx1"/>
        </a:solidFill>
        <a:latin typeface="Arial" pitchFamily="34" charset="0"/>
        <a:ea typeface="华文细黑" pitchFamily="2" charset="-122"/>
        <a:cs typeface="+mn-cs"/>
      </a:defRPr>
    </a:lvl7pPr>
    <a:lvl8pPr marL="3200400" algn="l" defTabSz="914400" rtl="0" eaLnBrk="1" latinLnBrk="0" hangingPunct="1">
      <a:defRPr b="1" i="1" kern="1200">
        <a:solidFill>
          <a:schemeClr val="tx1"/>
        </a:solidFill>
        <a:latin typeface="Arial" pitchFamily="34" charset="0"/>
        <a:ea typeface="华文细黑" pitchFamily="2" charset="-122"/>
        <a:cs typeface="+mn-cs"/>
      </a:defRPr>
    </a:lvl8pPr>
    <a:lvl9pPr marL="3657600" algn="l" defTabSz="914400" rtl="0" eaLnBrk="1" latinLnBrk="0" hangingPunct="1">
      <a:defRPr b="1" i="1" kern="1200">
        <a:solidFill>
          <a:schemeClr val="tx1"/>
        </a:solidFill>
        <a:latin typeface="Arial" pitchFamily="34" charset="0"/>
        <a:ea typeface="华文细黑" pitchFamily="2" charset="-122"/>
        <a:cs typeface="+mn-cs"/>
      </a:defRPr>
    </a:lvl9pPr>
  </p:defaultTextStyle>
  <p:extLst>
    <p:ext uri="{EFAFB233-063F-42B5-8137-9DF3F51BA10A}">
      <p15:sldGuideLst xmlns:p15="http://schemas.microsoft.com/office/powerpoint/2012/main">
        <p15:guide id="1" orient="horz" pos="3838">
          <p15:clr>
            <a:srgbClr val="A4A3A4"/>
          </p15:clr>
        </p15:guide>
        <p15:guide id="2" orient="horz" pos="210">
          <p15:clr>
            <a:srgbClr val="A4A3A4"/>
          </p15:clr>
        </p15:guide>
        <p15:guide id="3" orient="horz" pos="4110">
          <p15:clr>
            <a:srgbClr val="A4A3A4"/>
          </p15:clr>
        </p15:guide>
        <p15:guide id="4" orient="horz" pos="119">
          <p15:clr>
            <a:srgbClr val="A4A3A4"/>
          </p15:clr>
        </p15:guide>
        <p15:guide id="5" pos="5465">
          <p15:clr>
            <a:srgbClr val="A4A3A4"/>
          </p15:clr>
        </p15:guide>
        <p15:guide id="6" pos="2880">
          <p15:clr>
            <a:srgbClr val="A4A3A4"/>
          </p15:clr>
        </p15:guide>
        <p15:guide id="7" pos="29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80808"/>
    <a:srgbClr val="F3850D"/>
    <a:srgbClr val="000099"/>
    <a:srgbClr val="1C1C1C"/>
    <a:srgbClr val="C02500"/>
    <a:srgbClr val="FF6743"/>
    <a:srgbClr val="C0C0C0"/>
    <a:srgbClr val="00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3838"/>
        <p:guide orient="horz" pos="210"/>
        <p:guide orient="horz" pos="4110"/>
        <p:guide orient="horz" pos="119"/>
        <p:guide pos="5465"/>
        <p:guide pos="2880"/>
        <p:guide pos="295"/>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b="0" i="0"/>
            </a:lvl1pPr>
          </a:lstStyle>
          <a:p>
            <a:pPr>
              <a:defRPr/>
            </a:pPr>
            <a:endParaRPr lang="en-US"/>
          </a:p>
        </p:txBody>
      </p:sp>
      <p:sp>
        <p:nvSpPr>
          <p:cNvPr id="5123" name="Rectangle 3"/>
          <p:cNvSpPr>
            <a:spLocks noGrp="1" noChangeArrowheads="1"/>
          </p:cNvSpPr>
          <p:nvPr>
            <p:ph type="dt" idx="1"/>
          </p:nvPr>
        </p:nvSpPr>
        <p:spPr bwMode="auto">
          <a:xfrm>
            <a:off x="3884613"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b="0" i="0"/>
            </a:lvl1pPr>
          </a:lstStyle>
          <a:p>
            <a:pPr>
              <a:defRPr/>
            </a:pPr>
            <a:endParaRPr lang="en-US"/>
          </a:p>
        </p:txBody>
      </p:sp>
      <p:sp>
        <p:nvSpPr>
          <p:cNvPr id="33796" name="Rectangle 4"/>
          <p:cNvSpPr>
            <a:spLocks noGrp="1" noRot="1" noChangeAspect="1" noChangeArrowheads="1"/>
          </p:cNvSpPr>
          <p:nvPr>
            <p:ph type="sldImg" idx="2"/>
          </p:nvPr>
        </p:nvSpPr>
        <p:spPr bwMode="auto">
          <a:xfrm>
            <a:off x="1143000" y="6858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125"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p>
        </p:txBody>
      </p:sp>
      <p:sp>
        <p:nvSpPr>
          <p:cNvPr id="5126"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b="0" i="0"/>
            </a:lvl1pPr>
          </a:lstStyle>
          <a:p>
            <a:pPr>
              <a:defRPr/>
            </a:pPr>
            <a:endParaRPr lang="en-US"/>
          </a:p>
        </p:txBody>
      </p:sp>
      <p:sp>
        <p:nvSpPr>
          <p:cNvPr id="5127"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defRPr sz="1200" b="0" i="0"/>
            </a:lvl1pPr>
          </a:lstStyle>
          <a:p>
            <a:pPr>
              <a:defRPr/>
            </a:pPr>
            <a:fld id="{1924D3D6-91A9-41C5-A4D7-47C69D33FFE2}" type="slidenum">
              <a:rPr lang="en-US"/>
              <a:pPr>
                <a:defRPr/>
              </a:pPr>
              <a:t>‹#›</a:t>
            </a:fld>
            <a:endParaRPr lang="en-US"/>
          </a:p>
        </p:txBody>
      </p:sp>
    </p:spTree>
    <p:extLst>
      <p:ext uri="{BB962C8B-B14F-4D97-AF65-F5344CB8AC3E}">
        <p14:creationId xmlns:p14="http://schemas.microsoft.com/office/powerpoint/2010/main" val="57630528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638"/>
            <a:ext cx="9144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30538"/>
            <a:ext cx="914400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27"/>
          <p:cNvSpPr>
            <a:spLocks noGrp="1" noChangeArrowheads="1"/>
          </p:cNvSpPr>
          <p:nvPr>
            <p:ph type="ctrTitle"/>
          </p:nvPr>
        </p:nvSpPr>
        <p:spPr>
          <a:xfrm>
            <a:off x="468313" y="4365625"/>
            <a:ext cx="8207375" cy="960438"/>
          </a:xfrm>
        </p:spPr>
        <p:txBody>
          <a:bodyPr/>
          <a:lstStyle>
            <a:lvl1pPr>
              <a:defRPr sz="3400"/>
            </a:lvl1pPr>
          </a:lstStyle>
          <a:p>
            <a:r>
              <a:rPr lang="zh-CN"/>
              <a:t>单击此处编辑母版标题样式</a:t>
            </a:r>
          </a:p>
        </p:txBody>
      </p:sp>
      <p:sp>
        <p:nvSpPr>
          <p:cNvPr id="2053" name="Rectangle 31"/>
          <p:cNvSpPr>
            <a:spLocks noGrp="1" noChangeArrowheads="1"/>
          </p:cNvSpPr>
          <p:nvPr>
            <p:ph type="subTitle" idx="1"/>
          </p:nvPr>
        </p:nvSpPr>
        <p:spPr>
          <a:xfrm>
            <a:off x="468313" y="5326063"/>
            <a:ext cx="8207375" cy="407987"/>
          </a:xfrm>
        </p:spPr>
        <p:txBody>
          <a:bodyPr anchor="ctr"/>
          <a:lstStyle>
            <a:lvl1pPr marL="0" indent="0" algn="ctr">
              <a:buFont typeface="Wingdings" pitchFamily="2" charset="2"/>
              <a:buNone/>
              <a:defRPr sz="1800">
                <a:solidFill>
                  <a:schemeClr val="bg1"/>
                </a:solidFill>
              </a:defRPr>
            </a:lvl1pPr>
          </a:lstStyle>
          <a:p>
            <a:r>
              <a:rPr lang="zh-CN"/>
              <a:t>单击添加署名或公司信息</a:t>
            </a:r>
          </a:p>
        </p:txBody>
      </p:sp>
    </p:spTree>
    <p:extLst>
      <p:ext uri="{BB962C8B-B14F-4D97-AF65-F5344CB8AC3E}">
        <p14:creationId xmlns:p14="http://schemas.microsoft.com/office/powerpoint/2010/main" val="2821983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76843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089078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268413"/>
            <a:ext cx="4027487" cy="50403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68413"/>
            <a:ext cx="4027488" cy="50403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959906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563145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620432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4321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623632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397358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533580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94488" y="44450"/>
            <a:ext cx="2074862" cy="62642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44450"/>
            <a:ext cx="6073775" cy="62642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6491190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C119EF8F-58A5-484B-932E-EB5A9FA09A67}" type="datetime1">
              <a:rPr lang="zh-CN" altLang="en-US"/>
              <a:pPr>
                <a:defRPr/>
              </a:pPr>
              <a:t>2017/2/28</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27082907-95A6-46E8-A601-F196B65A369D}"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5054057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C748250C-7CE9-4B61-AE14-2D06BD88CEAD}" type="datetime1">
              <a:rPr lang="zh-CN" altLang="en-US"/>
              <a:pPr>
                <a:defRPr/>
              </a:pPr>
              <a:t>2017/2/28</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60ED2D0F-7275-4B9E-AFA0-0D5981312231}"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0028664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sz="half" idx="10"/>
          </p:nvPr>
        </p:nvSpPr>
        <p:spPr>
          <a:ln/>
        </p:spPr>
        <p:txBody>
          <a:bodyPr/>
          <a:lstStyle>
            <a:lvl1pPr>
              <a:defRPr/>
            </a:lvl1pPr>
          </a:lstStyle>
          <a:p>
            <a:pPr>
              <a:defRPr/>
            </a:pPr>
            <a:fld id="{752DCE3F-219E-4B4F-94FF-52154345185E}" type="datetime1">
              <a:rPr lang="zh-CN" altLang="en-US"/>
              <a:pPr>
                <a:defRPr/>
              </a:pPr>
              <a:t>2017/2/28</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9D6591A6-7C0B-48B9-9E25-3EF3F0A8802F}"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4182607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fld id="{086BEF54-C5FD-4792-8874-A2820BB39CDB}" type="datetime1">
              <a:rPr lang="zh-CN" altLang="en-US"/>
              <a:pPr>
                <a:defRPr/>
              </a:pPr>
              <a:t>2017/2/28</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71CD0124-1B97-449F-966A-B63CBA215FC8}"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476929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
          <p:cNvSpPr>
            <a:spLocks noGrp="1" noChangeArrowheads="1"/>
          </p:cNvSpPr>
          <p:nvPr>
            <p:ph type="dt" sz="half" idx="10"/>
          </p:nvPr>
        </p:nvSpPr>
        <p:spPr>
          <a:ln/>
        </p:spPr>
        <p:txBody>
          <a:bodyPr/>
          <a:lstStyle>
            <a:lvl1pPr>
              <a:defRPr/>
            </a:lvl1pPr>
          </a:lstStyle>
          <a:p>
            <a:pPr>
              <a:defRPr/>
            </a:pPr>
            <a:fld id="{178B200E-C847-4325-A09F-4E081E75BD02}" type="datetime1">
              <a:rPr lang="zh-CN" altLang="en-US"/>
              <a:pPr>
                <a:defRPr/>
              </a:pPr>
              <a:t>2017/2/28</a:t>
            </a:fld>
            <a:endParaRPr lang="zh-CN" altLang="en-US"/>
          </a:p>
        </p:txBody>
      </p:sp>
      <p:sp>
        <p:nvSpPr>
          <p:cNvPr id="8" name="Rectangle 7"/>
          <p:cNvSpPr>
            <a:spLocks noGrp="1" noChangeArrowheads="1"/>
          </p:cNvSpPr>
          <p:nvPr>
            <p:ph type="sldNum" sz="quarter" idx="11"/>
          </p:nvPr>
        </p:nvSpPr>
        <p:spPr>
          <a:ln/>
        </p:spPr>
        <p:txBody>
          <a:bodyPr/>
          <a:lstStyle>
            <a:lvl1pPr>
              <a:defRPr/>
            </a:lvl1pPr>
          </a:lstStyle>
          <a:p>
            <a:pPr>
              <a:defRPr/>
            </a:pPr>
            <a:fld id="{F26C8A60-54C6-4DFC-BB50-107DC9F30235}" type="slidenum">
              <a:rPr lang="en-US" altLang="zh-CN"/>
              <a:pPr>
                <a:defRPr/>
              </a:pPr>
              <a:t>‹#›</a:t>
            </a:fld>
            <a:endParaRPr lang="en-US" altLang="zh-CN"/>
          </a:p>
        </p:txBody>
      </p:sp>
      <p:sp>
        <p:nvSpPr>
          <p:cNvPr id="9"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24027069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dt" sz="half" idx="10"/>
          </p:nvPr>
        </p:nvSpPr>
        <p:spPr>
          <a:ln/>
        </p:spPr>
        <p:txBody>
          <a:bodyPr/>
          <a:lstStyle>
            <a:lvl1pPr>
              <a:defRPr/>
            </a:lvl1pPr>
          </a:lstStyle>
          <a:p>
            <a:pPr>
              <a:defRPr/>
            </a:pPr>
            <a:fld id="{80EDE1DD-98C9-4643-9E4B-C3B08BB13D75}" type="datetime1">
              <a:rPr lang="zh-CN" altLang="en-US"/>
              <a:pPr>
                <a:defRPr/>
              </a:pPr>
              <a:t>2017/2/28</a:t>
            </a:fld>
            <a:endParaRPr lang="zh-CN" altLang="en-US"/>
          </a:p>
        </p:txBody>
      </p:sp>
      <p:sp>
        <p:nvSpPr>
          <p:cNvPr id="4" name="Rectangle 7"/>
          <p:cNvSpPr>
            <a:spLocks noGrp="1" noChangeArrowheads="1"/>
          </p:cNvSpPr>
          <p:nvPr>
            <p:ph type="sldNum" sz="quarter" idx="11"/>
          </p:nvPr>
        </p:nvSpPr>
        <p:spPr>
          <a:ln/>
        </p:spPr>
        <p:txBody>
          <a:bodyPr/>
          <a:lstStyle>
            <a:lvl1pPr>
              <a:defRPr/>
            </a:lvl1pPr>
          </a:lstStyle>
          <a:p>
            <a:pPr>
              <a:defRPr/>
            </a:pPr>
            <a:fld id="{D343B52F-10B1-409B-A0F4-ED4C4FBE6F99}" type="slidenum">
              <a:rPr lang="en-US" altLang="zh-CN"/>
              <a:pPr>
                <a:defRPr/>
              </a:pPr>
              <a:t>‹#›</a:t>
            </a:fld>
            <a:endParaRPr lang="en-US" altLang="zh-CN"/>
          </a:p>
        </p:txBody>
      </p:sp>
      <p:sp>
        <p:nvSpPr>
          <p:cNvPr id="5"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3762817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a:ln/>
        </p:spPr>
        <p:txBody>
          <a:bodyPr/>
          <a:lstStyle>
            <a:lvl1pPr>
              <a:defRPr/>
            </a:lvl1pPr>
          </a:lstStyle>
          <a:p>
            <a:pPr>
              <a:defRPr/>
            </a:pPr>
            <a:fld id="{C49E8EBC-838B-405E-ABF2-CFBA74E31DCE}" type="datetime1">
              <a:rPr lang="zh-CN" altLang="en-US"/>
              <a:pPr>
                <a:defRPr/>
              </a:pPr>
              <a:t>2017/2/28</a:t>
            </a:fld>
            <a:endParaRPr lang="zh-CN" altLang="en-US"/>
          </a:p>
        </p:txBody>
      </p:sp>
      <p:sp>
        <p:nvSpPr>
          <p:cNvPr id="3" name="Rectangle 7"/>
          <p:cNvSpPr>
            <a:spLocks noGrp="1" noChangeArrowheads="1"/>
          </p:cNvSpPr>
          <p:nvPr>
            <p:ph type="sldNum" sz="quarter" idx="11"/>
          </p:nvPr>
        </p:nvSpPr>
        <p:spPr>
          <a:ln/>
        </p:spPr>
        <p:txBody>
          <a:bodyPr/>
          <a:lstStyle>
            <a:lvl1pPr>
              <a:defRPr/>
            </a:lvl1pPr>
          </a:lstStyle>
          <a:p>
            <a:pPr>
              <a:defRPr/>
            </a:pPr>
            <a:fld id="{CB1E49E7-849C-47CE-AB0C-142BC0FF4F6D}" type="slidenum">
              <a:rPr lang="en-US" altLang="zh-CN"/>
              <a:pPr>
                <a:defRPr/>
              </a:pPr>
              <a:t>‹#›</a:t>
            </a:fld>
            <a:endParaRPr lang="en-US" altLang="zh-CN"/>
          </a:p>
        </p:txBody>
      </p:sp>
      <p:sp>
        <p:nvSpPr>
          <p:cNvPr id="4"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42113622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fld id="{45A43F92-7993-44DC-B1EF-5524888CE90C}" type="datetime1">
              <a:rPr lang="zh-CN" altLang="en-US"/>
              <a:pPr>
                <a:defRPr/>
              </a:pPr>
              <a:t>2017/2/28</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FC89B15B-65C3-4470-9255-D64402C7928E}"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8991226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fld id="{F9BE5C1B-6C98-47CB-ADAD-7672224BD41F}" type="datetime1">
              <a:rPr lang="zh-CN" altLang="en-US"/>
              <a:pPr>
                <a:defRPr/>
              </a:pPr>
              <a:t>2017/2/28</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39528EB4-F15C-4BAC-B084-54FBC6320485}"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5110242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42F98B6A-78D8-4D23-A047-7FFAC0ED6E83}" type="datetime1">
              <a:rPr lang="zh-CN" altLang="en-US"/>
              <a:pPr>
                <a:defRPr/>
              </a:pPr>
              <a:t>2017/2/28</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AD9664BA-0624-4BCC-8550-DEC37E8E90D5}"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5306731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880B3E8E-7A13-448A-806B-FC89813BCAC0}" type="datetime1">
              <a:rPr lang="zh-CN" altLang="en-US"/>
              <a:pPr>
                <a:defRPr/>
              </a:pPr>
              <a:t>2017/2/28</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F8E52355-8B84-4C44-B682-5AF5FF0CE5D3}"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20943936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8972921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398868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42547918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435737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7259888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8446615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049687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661800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0403335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842581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283705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4.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pic>
        <p:nvPicPr>
          <p:cNvPr id="1026" name="Picture 2" descr="3"/>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91440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descr="6"/>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4000" cy="56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nordri_02"/>
          <p:cNvPicPr>
            <a:picLocks noChangeAspect="1" noChangeArrowheads="1"/>
          </p:cNvPicPr>
          <p:nvPr/>
        </p:nvPicPr>
        <p:blipFill>
          <a:blip r:embed="rId15">
            <a:lum bright="-54000" contrast="42000"/>
            <a:extLst>
              <a:ext uri="{28A0092B-C50C-407E-A947-70E740481C1C}">
                <a14:useLocalDpi xmlns:a14="http://schemas.microsoft.com/office/drawing/2010/main" val="0"/>
              </a:ext>
            </a:extLst>
          </a:blip>
          <a:srcRect/>
          <a:stretch>
            <a:fillRect/>
          </a:stretch>
        </p:blipFill>
        <p:spPr bwMode="auto">
          <a:xfrm>
            <a:off x="0" y="1225550"/>
            <a:ext cx="9144000" cy="17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9" name="Rectangle 31"/>
          <p:cNvSpPr>
            <a:spLocks noGrp="1" noChangeArrowheads="1"/>
          </p:cNvSpPr>
          <p:nvPr>
            <p:ph type="body" idx="1"/>
          </p:nvPr>
        </p:nvSpPr>
        <p:spPr bwMode="auto">
          <a:xfrm>
            <a:off x="468313" y="1268413"/>
            <a:ext cx="8207375"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sp>
        <p:nvSpPr>
          <p:cNvPr id="1030" name="Rectangle 6"/>
          <p:cNvSpPr>
            <a:spLocks noChangeArrowheads="1"/>
          </p:cNvSpPr>
          <p:nvPr/>
        </p:nvSpPr>
        <p:spPr bwMode="auto">
          <a:xfrm>
            <a:off x="3851275" y="6524625"/>
            <a:ext cx="1439863" cy="19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i="1">
                <a:solidFill>
                  <a:schemeClr val="tx1"/>
                </a:solidFill>
                <a:latin typeface="Arial" pitchFamily="34" charset="0"/>
                <a:ea typeface="华文细黑" pitchFamily="2" charset="-122"/>
              </a:defRPr>
            </a:lvl1pPr>
            <a:lvl2pPr marL="742950" indent="-285750" eaLnBrk="0" hangingPunct="0">
              <a:defRPr b="1" i="1">
                <a:solidFill>
                  <a:schemeClr val="tx1"/>
                </a:solidFill>
                <a:latin typeface="Arial" pitchFamily="34" charset="0"/>
                <a:ea typeface="华文细黑" pitchFamily="2" charset="-122"/>
              </a:defRPr>
            </a:lvl2pPr>
            <a:lvl3pPr marL="1143000" indent="-228600" eaLnBrk="0" hangingPunct="0">
              <a:defRPr b="1" i="1">
                <a:solidFill>
                  <a:schemeClr val="tx1"/>
                </a:solidFill>
                <a:latin typeface="Arial" pitchFamily="34" charset="0"/>
                <a:ea typeface="华文细黑" pitchFamily="2" charset="-122"/>
              </a:defRPr>
            </a:lvl3pPr>
            <a:lvl4pPr marL="1600200" indent="-228600" eaLnBrk="0" hangingPunct="0">
              <a:defRPr b="1" i="1">
                <a:solidFill>
                  <a:schemeClr val="tx1"/>
                </a:solidFill>
                <a:latin typeface="Arial" pitchFamily="34" charset="0"/>
                <a:ea typeface="华文细黑" pitchFamily="2" charset="-122"/>
              </a:defRPr>
            </a:lvl4pPr>
            <a:lvl5pPr marL="2057400" indent="-228600" eaLnBrk="0" hangingPunct="0">
              <a:defRPr b="1" i="1">
                <a:solidFill>
                  <a:schemeClr val="tx1"/>
                </a:solidFill>
                <a:latin typeface="Arial" pitchFamily="34" charset="0"/>
                <a:ea typeface="华文细黑" pitchFamily="2" charset="-122"/>
              </a:defRPr>
            </a:lvl5pPr>
            <a:lvl6pPr marL="2514600" indent="-228600" eaLnBrk="0" fontAlgn="base" hangingPunct="0">
              <a:spcBef>
                <a:spcPct val="0"/>
              </a:spcBef>
              <a:spcAft>
                <a:spcPct val="0"/>
              </a:spcAft>
              <a:defRPr b="1" i="1">
                <a:solidFill>
                  <a:schemeClr val="tx1"/>
                </a:solidFill>
                <a:latin typeface="Arial" pitchFamily="34" charset="0"/>
                <a:ea typeface="华文细黑" pitchFamily="2" charset="-122"/>
              </a:defRPr>
            </a:lvl6pPr>
            <a:lvl7pPr marL="2971800" indent="-228600" eaLnBrk="0" fontAlgn="base" hangingPunct="0">
              <a:spcBef>
                <a:spcPct val="0"/>
              </a:spcBef>
              <a:spcAft>
                <a:spcPct val="0"/>
              </a:spcAft>
              <a:defRPr b="1" i="1">
                <a:solidFill>
                  <a:schemeClr val="tx1"/>
                </a:solidFill>
                <a:latin typeface="Arial" pitchFamily="34" charset="0"/>
                <a:ea typeface="华文细黑" pitchFamily="2" charset="-122"/>
              </a:defRPr>
            </a:lvl7pPr>
            <a:lvl8pPr marL="3429000" indent="-228600" eaLnBrk="0" fontAlgn="base" hangingPunct="0">
              <a:spcBef>
                <a:spcPct val="0"/>
              </a:spcBef>
              <a:spcAft>
                <a:spcPct val="0"/>
              </a:spcAft>
              <a:defRPr b="1" i="1">
                <a:solidFill>
                  <a:schemeClr val="tx1"/>
                </a:solidFill>
                <a:latin typeface="Arial" pitchFamily="34" charset="0"/>
                <a:ea typeface="华文细黑" pitchFamily="2" charset="-122"/>
              </a:defRPr>
            </a:lvl8pPr>
            <a:lvl9pPr marL="3886200" indent="-228600" eaLnBrk="0" fontAlgn="base" hangingPunct="0">
              <a:spcBef>
                <a:spcPct val="0"/>
              </a:spcBef>
              <a:spcAft>
                <a:spcPct val="0"/>
              </a:spcAft>
              <a:defRPr b="1" i="1">
                <a:solidFill>
                  <a:schemeClr val="tx1"/>
                </a:solidFill>
                <a:latin typeface="Arial" pitchFamily="34" charset="0"/>
                <a:ea typeface="华文细黑" pitchFamily="2" charset="-122"/>
              </a:defRPr>
            </a:lvl9pPr>
          </a:lstStyle>
          <a:p>
            <a:pPr algn="ctr">
              <a:defRPr/>
            </a:pPr>
            <a:r>
              <a:rPr lang="de-DE" altLang="en-US" sz="1000" smtClean="0"/>
              <a:t>Page </a:t>
            </a:r>
            <a:r>
              <a:rPr lang="de-DE" altLang="en-US" sz="1000" smtClean="0">
                <a:sym typeface="MS UI Gothic" pitchFamily="34" charset="-128"/>
              </a:rPr>
              <a:t></a:t>
            </a:r>
            <a:r>
              <a:rPr lang="de-DE" altLang="en-US" sz="1000" smtClean="0"/>
              <a:t> </a:t>
            </a:r>
            <a:fld id="{4B631835-1FB8-45C5-B806-FF1286C8EAA7}" type="slidenum">
              <a:rPr lang="zh-CN" altLang="en-US" sz="1000" smtClean="0"/>
              <a:pPr algn="ctr">
                <a:defRPr/>
              </a:pPr>
              <a:t>‹#›</a:t>
            </a:fld>
            <a:endParaRPr lang="en-US" altLang="en-US" sz="1000" smtClean="0"/>
          </a:p>
        </p:txBody>
      </p:sp>
      <p:sp>
        <p:nvSpPr>
          <p:cNvPr id="1031" name="Rectangle 7"/>
          <p:cNvSpPr>
            <a:spLocks noChangeArrowheads="1"/>
          </p:cNvSpPr>
          <p:nvPr/>
        </p:nvSpPr>
        <p:spPr bwMode="auto">
          <a:xfrm>
            <a:off x="468313" y="333375"/>
            <a:ext cx="8207375"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i="1">
                <a:solidFill>
                  <a:schemeClr val="tx1"/>
                </a:solidFill>
                <a:latin typeface="Arial" pitchFamily="34" charset="0"/>
                <a:ea typeface="华文细黑" pitchFamily="2" charset="-122"/>
              </a:defRPr>
            </a:lvl1pPr>
            <a:lvl2pPr marL="742950" indent="-285750" eaLnBrk="0" hangingPunct="0">
              <a:defRPr b="1" i="1">
                <a:solidFill>
                  <a:schemeClr val="tx1"/>
                </a:solidFill>
                <a:latin typeface="Arial" pitchFamily="34" charset="0"/>
                <a:ea typeface="华文细黑" pitchFamily="2" charset="-122"/>
              </a:defRPr>
            </a:lvl2pPr>
            <a:lvl3pPr marL="1143000" indent="-228600" eaLnBrk="0" hangingPunct="0">
              <a:defRPr b="1" i="1">
                <a:solidFill>
                  <a:schemeClr val="tx1"/>
                </a:solidFill>
                <a:latin typeface="Arial" pitchFamily="34" charset="0"/>
                <a:ea typeface="华文细黑" pitchFamily="2" charset="-122"/>
              </a:defRPr>
            </a:lvl3pPr>
            <a:lvl4pPr marL="1600200" indent="-228600" eaLnBrk="0" hangingPunct="0">
              <a:defRPr b="1" i="1">
                <a:solidFill>
                  <a:schemeClr val="tx1"/>
                </a:solidFill>
                <a:latin typeface="Arial" pitchFamily="34" charset="0"/>
                <a:ea typeface="华文细黑" pitchFamily="2" charset="-122"/>
              </a:defRPr>
            </a:lvl4pPr>
            <a:lvl5pPr marL="2057400" indent="-228600" eaLnBrk="0" hangingPunct="0">
              <a:defRPr b="1" i="1">
                <a:solidFill>
                  <a:schemeClr val="tx1"/>
                </a:solidFill>
                <a:latin typeface="Arial" pitchFamily="34" charset="0"/>
                <a:ea typeface="华文细黑" pitchFamily="2" charset="-122"/>
              </a:defRPr>
            </a:lvl5pPr>
            <a:lvl6pPr marL="2514600" indent="-228600" eaLnBrk="0" fontAlgn="base" hangingPunct="0">
              <a:spcBef>
                <a:spcPct val="0"/>
              </a:spcBef>
              <a:spcAft>
                <a:spcPct val="0"/>
              </a:spcAft>
              <a:defRPr b="1" i="1">
                <a:solidFill>
                  <a:schemeClr val="tx1"/>
                </a:solidFill>
                <a:latin typeface="Arial" pitchFamily="34" charset="0"/>
                <a:ea typeface="华文细黑" pitchFamily="2" charset="-122"/>
              </a:defRPr>
            </a:lvl6pPr>
            <a:lvl7pPr marL="2971800" indent="-228600" eaLnBrk="0" fontAlgn="base" hangingPunct="0">
              <a:spcBef>
                <a:spcPct val="0"/>
              </a:spcBef>
              <a:spcAft>
                <a:spcPct val="0"/>
              </a:spcAft>
              <a:defRPr b="1" i="1">
                <a:solidFill>
                  <a:schemeClr val="tx1"/>
                </a:solidFill>
                <a:latin typeface="Arial" pitchFamily="34" charset="0"/>
                <a:ea typeface="华文细黑" pitchFamily="2" charset="-122"/>
              </a:defRPr>
            </a:lvl7pPr>
            <a:lvl8pPr marL="3429000" indent="-228600" eaLnBrk="0" fontAlgn="base" hangingPunct="0">
              <a:spcBef>
                <a:spcPct val="0"/>
              </a:spcBef>
              <a:spcAft>
                <a:spcPct val="0"/>
              </a:spcAft>
              <a:defRPr b="1" i="1">
                <a:solidFill>
                  <a:schemeClr val="tx1"/>
                </a:solidFill>
                <a:latin typeface="Arial" pitchFamily="34" charset="0"/>
                <a:ea typeface="华文细黑" pitchFamily="2" charset="-122"/>
              </a:defRPr>
            </a:lvl8pPr>
            <a:lvl9pPr marL="3886200" indent="-228600" eaLnBrk="0" fontAlgn="base" hangingPunct="0">
              <a:spcBef>
                <a:spcPct val="0"/>
              </a:spcBef>
              <a:spcAft>
                <a:spcPct val="0"/>
              </a:spcAft>
              <a:defRPr b="1" i="1">
                <a:solidFill>
                  <a:schemeClr val="tx1"/>
                </a:solidFill>
                <a:latin typeface="Arial" pitchFamily="34" charset="0"/>
                <a:ea typeface="华文细黑" pitchFamily="2" charset="-122"/>
              </a:defRPr>
            </a:lvl9pPr>
          </a:lstStyle>
          <a:p>
            <a:pPr algn="ctr" eaLnBrk="1" hangingPunct="1">
              <a:defRPr/>
            </a:pPr>
            <a:endParaRPr lang="zh-CN" altLang="en-US" sz="2600" i="0" smtClean="0">
              <a:solidFill>
                <a:schemeClr val="bg1"/>
              </a:solidFill>
              <a:ea typeface="SimHei" pitchFamily="49" charset="-122"/>
            </a:endParaRPr>
          </a:p>
        </p:txBody>
      </p:sp>
      <p:sp>
        <p:nvSpPr>
          <p:cNvPr id="1032" name="Rectangle 8"/>
          <p:cNvSpPr>
            <a:spLocks noGrp="1" noChangeArrowheads="1"/>
          </p:cNvSpPr>
          <p:nvPr>
            <p:ph type="title"/>
          </p:nvPr>
        </p:nvSpPr>
        <p:spPr bwMode="auto">
          <a:xfrm>
            <a:off x="539750" y="444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Tree>
  </p:cSld>
  <p:clrMap bg1="lt1" tx1="dk1" bg2="lt2" tx2="dk2" accent1="accent1" accent2="accent2" accent3="accent3" accent4="accent4" accent5="accent5" accent6="accent6" hlink="hlink" folHlink="folHlink"/>
  <p:sldLayoutIdLst>
    <p:sldLayoutId id="2147484160" r:id="rId1"/>
    <p:sldLayoutId id="2147484128" r:id="rId2"/>
    <p:sldLayoutId id="2147484129" r:id="rId3"/>
    <p:sldLayoutId id="2147484130" r:id="rId4"/>
    <p:sldLayoutId id="2147484131" r:id="rId5"/>
    <p:sldLayoutId id="2147484132" r:id="rId6"/>
    <p:sldLayoutId id="2147484133" r:id="rId7"/>
    <p:sldLayoutId id="2147484134" r:id="rId8"/>
    <p:sldLayoutId id="2147484135" r:id="rId9"/>
    <p:sldLayoutId id="2147484136" r:id="rId10"/>
    <p:sldLayoutId id="2147484137" r:id="rId11"/>
  </p:sldLayoutIdLst>
  <p:txStyles>
    <p:titleStyle>
      <a:lvl1pPr algn="ctr" rtl="0" eaLnBrk="0" fontAlgn="base" hangingPunct="0">
        <a:spcBef>
          <a:spcPct val="0"/>
        </a:spcBef>
        <a:spcAft>
          <a:spcPct val="0"/>
        </a:spcAft>
        <a:defRPr sz="2600" b="1">
          <a:solidFill>
            <a:schemeClr val="bg1"/>
          </a:solidFill>
          <a:latin typeface="+mj-lt"/>
          <a:ea typeface="+mj-ea"/>
          <a:cs typeface="+mj-cs"/>
        </a:defRPr>
      </a:lvl1pPr>
      <a:lvl2pPr algn="ctr" rtl="0" eaLnBrk="0" fontAlgn="base" hangingPunct="0">
        <a:spcBef>
          <a:spcPct val="0"/>
        </a:spcBef>
        <a:spcAft>
          <a:spcPct val="0"/>
        </a:spcAft>
        <a:defRPr sz="2600" b="1">
          <a:solidFill>
            <a:schemeClr val="bg1"/>
          </a:solidFill>
          <a:latin typeface="Arial" pitchFamily="34" charset="0"/>
          <a:ea typeface="SimHei" pitchFamily="49" charset="-122"/>
        </a:defRPr>
      </a:lvl2pPr>
      <a:lvl3pPr algn="ctr" rtl="0" eaLnBrk="0" fontAlgn="base" hangingPunct="0">
        <a:spcBef>
          <a:spcPct val="0"/>
        </a:spcBef>
        <a:spcAft>
          <a:spcPct val="0"/>
        </a:spcAft>
        <a:defRPr sz="2600" b="1">
          <a:solidFill>
            <a:schemeClr val="bg1"/>
          </a:solidFill>
          <a:latin typeface="Arial" pitchFamily="34" charset="0"/>
          <a:ea typeface="SimHei" pitchFamily="49" charset="-122"/>
        </a:defRPr>
      </a:lvl3pPr>
      <a:lvl4pPr algn="ctr" rtl="0" eaLnBrk="0" fontAlgn="base" hangingPunct="0">
        <a:spcBef>
          <a:spcPct val="0"/>
        </a:spcBef>
        <a:spcAft>
          <a:spcPct val="0"/>
        </a:spcAft>
        <a:defRPr sz="2600" b="1">
          <a:solidFill>
            <a:schemeClr val="bg1"/>
          </a:solidFill>
          <a:latin typeface="Arial" pitchFamily="34" charset="0"/>
          <a:ea typeface="SimHei" pitchFamily="49" charset="-122"/>
        </a:defRPr>
      </a:lvl4pPr>
      <a:lvl5pPr algn="ctr"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ctr" rtl="0" fontAlgn="base">
        <a:spcBef>
          <a:spcPct val="0"/>
        </a:spcBef>
        <a:spcAft>
          <a:spcPct val="0"/>
        </a:spcAft>
        <a:defRPr sz="2600" b="1">
          <a:solidFill>
            <a:schemeClr val="bg1"/>
          </a:solidFill>
          <a:latin typeface="Arial" pitchFamily="34" charset="0"/>
          <a:ea typeface="SimHei" pitchFamily="49" charset="-122"/>
        </a:defRPr>
      </a:lvl6pPr>
      <a:lvl7pPr marL="914400" algn="ctr" rtl="0" fontAlgn="base">
        <a:spcBef>
          <a:spcPct val="0"/>
        </a:spcBef>
        <a:spcAft>
          <a:spcPct val="0"/>
        </a:spcAft>
        <a:defRPr sz="2600" b="1">
          <a:solidFill>
            <a:schemeClr val="bg1"/>
          </a:solidFill>
          <a:latin typeface="Arial" pitchFamily="34" charset="0"/>
          <a:ea typeface="SimHei" pitchFamily="49" charset="-122"/>
        </a:defRPr>
      </a:lvl7pPr>
      <a:lvl8pPr marL="1371600" algn="ctr" rtl="0" fontAlgn="base">
        <a:spcBef>
          <a:spcPct val="0"/>
        </a:spcBef>
        <a:spcAft>
          <a:spcPct val="0"/>
        </a:spcAft>
        <a:defRPr sz="2600" b="1">
          <a:solidFill>
            <a:schemeClr val="bg1"/>
          </a:solidFill>
          <a:latin typeface="Arial" pitchFamily="34" charset="0"/>
          <a:ea typeface="SimHei" pitchFamily="49" charset="-122"/>
        </a:defRPr>
      </a:lvl8pPr>
      <a:lvl9pPr marL="1828800" algn="ctr"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pic>
        <p:nvPicPr>
          <p:cNvPr id="2050" name="Picture 2" descr="1"/>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20638"/>
            <a:ext cx="9144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 name="Picture 3" descr="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3030538"/>
            <a:ext cx="914400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4"/>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2053" name="Rectangle 5"/>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3078" name="Rectangle 6"/>
          <p:cNvSpPr>
            <a:spLocks noGrp="1" noChangeArrowheads="1"/>
          </p:cNvSpPr>
          <p:nvPr>
            <p:ph type="dt" sz="half" idx="2"/>
          </p:nvPr>
        </p:nvSpPr>
        <p:spPr bwMode="auto">
          <a:xfrm>
            <a:off x="457200" y="6245225"/>
            <a:ext cx="2133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lvl1pPr>
          </a:lstStyle>
          <a:p>
            <a:pPr>
              <a:defRPr/>
            </a:pPr>
            <a:fld id="{D53C6C58-1E1F-43EF-893E-996E6ADB7321}" type="datetime1">
              <a:rPr lang="zh-CN" altLang="en-US"/>
              <a:pPr>
                <a:defRPr/>
              </a:pPr>
              <a:t>2017/2/28</a:t>
            </a:fld>
            <a:endParaRPr lang="zh-CN" altLang="en-US"/>
          </a:p>
        </p:txBody>
      </p:sp>
      <p:sp>
        <p:nvSpPr>
          <p:cNvPr id="3079" name="Rectangle 7"/>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lvl1pPr>
          </a:lstStyle>
          <a:p>
            <a:pPr>
              <a:defRPr/>
            </a:pPr>
            <a:fld id="{4D2837EE-6C7F-49B7-A63C-4108079A61EE}" type="slidenum">
              <a:rPr lang="en-US" altLang="zh-CN"/>
              <a:pPr>
                <a:defRPr/>
              </a:pPr>
              <a:t>‹#›</a:t>
            </a:fld>
            <a:endParaRPr lang="en-US" altLang="zh-CN"/>
          </a:p>
        </p:txBody>
      </p:sp>
      <p:sp>
        <p:nvSpPr>
          <p:cNvPr id="3080" name="Rectangle 8"/>
          <p:cNvSpPr>
            <a:spLocks noGrp="1" noChangeArrowheads="1"/>
          </p:cNvSpPr>
          <p:nvPr>
            <p:ph type="ftr" sz="quarter" idx="3"/>
          </p:nvPr>
        </p:nvSpPr>
        <p:spPr bwMode="auto">
          <a:xfrm>
            <a:off x="3124200" y="6245225"/>
            <a:ext cx="2895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1400" b="0"/>
            </a:lvl1pPr>
          </a:lstStyle>
          <a:p>
            <a:pPr>
              <a:defRPr/>
            </a:pPr>
            <a:endParaRPr lang="zh-CN" altLang="en-US"/>
          </a:p>
        </p:txBody>
      </p:sp>
    </p:spTree>
  </p:cSld>
  <p:clrMap bg1="lt1" tx1="dk1" bg2="lt2" tx2="dk2" accent1="accent1" accent2="accent2" accent3="accent3" accent4="accent4" accent5="accent5" accent6="accent6" hlink="hlink" folHlink="folHlink"/>
  <p:sldLayoutIdLst>
    <p:sldLayoutId id="2147484138" r:id="rId1"/>
    <p:sldLayoutId id="2147484139" r:id="rId2"/>
    <p:sldLayoutId id="2147484140" r:id="rId3"/>
    <p:sldLayoutId id="2147484141" r:id="rId4"/>
    <p:sldLayoutId id="2147484142" r:id="rId5"/>
    <p:sldLayoutId id="2147484143" r:id="rId6"/>
    <p:sldLayoutId id="2147484144" r:id="rId7"/>
    <p:sldLayoutId id="2147484145" r:id="rId8"/>
    <p:sldLayoutId id="2147484146" r:id="rId9"/>
    <p:sldLayoutId id="2147484147" r:id="rId10"/>
    <p:sldLayoutId id="2147484148" r:id="rId11"/>
  </p:sldLayoutIdLst>
  <p:hf hdr="0" ftr="0" dt="0"/>
  <p:txStyles>
    <p:titleStyle>
      <a:lvl1pPr algn="l" rtl="0" eaLnBrk="0" fontAlgn="base" hangingPunct="0">
        <a:spcBef>
          <a:spcPct val="0"/>
        </a:spcBef>
        <a:spcAft>
          <a:spcPct val="0"/>
        </a:spcAft>
        <a:defRPr sz="2600" b="1">
          <a:solidFill>
            <a:schemeClr val="bg1"/>
          </a:solidFill>
          <a:latin typeface="+mj-lt"/>
          <a:ea typeface="+mj-ea"/>
          <a:cs typeface="+mj-cs"/>
        </a:defRPr>
      </a:lvl1pPr>
      <a:lvl2pPr algn="l" rtl="0" eaLnBrk="0" fontAlgn="base" hangingPunct="0">
        <a:spcBef>
          <a:spcPct val="0"/>
        </a:spcBef>
        <a:spcAft>
          <a:spcPct val="0"/>
        </a:spcAft>
        <a:defRPr sz="2600" b="1">
          <a:solidFill>
            <a:schemeClr val="bg1"/>
          </a:solidFill>
          <a:latin typeface="Arial" pitchFamily="34" charset="0"/>
          <a:ea typeface="SimHei" pitchFamily="49" charset="-122"/>
        </a:defRPr>
      </a:lvl2pPr>
      <a:lvl3pPr algn="l" rtl="0" eaLnBrk="0" fontAlgn="base" hangingPunct="0">
        <a:spcBef>
          <a:spcPct val="0"/>
        </a:spcBef>
        <a:spcAft>
          <a:spcPct val="0"/>
        </a:spcAft>
        <a:defRPr sz="2600" b="1">
          <a:solidFill>
            <a:schemeClr val="bg1"/>
          </a:solidFill>
          <a:latin typeface="Arial" pitchFamily="34" charset="0"/>
          <a:ea typeface="SimHei" pitchFamily="49" charset="-122"/>
        </a:defRPr>
      </a:lvl3pPr>
      <a:lvl4pPr algn="l" rtl="0" eaLnBrk="0" fontAlgn="base" hangingPunct="0">
        <a:spcBef>
          <a:spcPct val="0"/>
        </a:spcBef>
        <a:spcAft>
          <a:spcPct val="0"/>
        </a:spcAft>
        <a:defRPr sz="2600" b="1">
          <a:solidFill>
            <a:schemeClr val="bg1"/>
          </a:solidFill>
          <a:latin typeface="Arial" pitchFamily="34" charset="0"/>
          <a:ea typeface="SimHei" pitchFamily="49" charset="-122"/>
        </a:defRPr>
      </a:lvl4pPr>
      <a:lvl5pPr algn="l"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l" rtl="0" fontAlgn="base">
        <a:spcBef>
          <a:spcPct val="0"/>
        </a:spcBef>
        <a:spcAft>
          <a:spcPct val="0"/>
        </a:spcAft>
        <a:defRPr sz="2600" b="1">
          <a:solidFill>
            <a:schemeClr val="bg1"/>
          </a:solidFill>
          <a:latin typeface="Arial" pitchFamily="34" charset="0"/>
          <a:ea typeface="SimHei" pitchFamily="49" charset="-122"/>
        </a:defRPr>
      </a:lvl6pPr>
      <a:lvl7pPr marL="914400" algn="l" rtl="0" fontAlgn="base">
        <a:spcBef>
          <a:spcPct val="0"/>
        </a:spcBef>
        <a:spcAft>
          <a:spcPct val="0"/>
        </a:spcAft>
        <a:defRPr sz="2600" b="1">
          <a:solidFill>
            <a:schemeClr val="bg1"/>
          </a:solidFill>
          <a:latin typeface="Arial" pitchFamily="34" charset="0"/>
          <a:ea typeface="SimHei" pitchFamily="49" charset="-122"/>
        </a:defRPr>
      </a:lvl7pPr>
      <a:lvl8pPr marL="1371600" algn="l" rtl="0" fontAlgn="base">
        <a:spcBef>
          <a:spcPct val="0"/>
        </a:spcBef>
        <a:spcAft>
          <a:spcPct val="0"/>
        </a:spcAft>
        <a:defRPr sz="2600" b="1">
          <a:solidFill>
            <a:schemeClr val="bg1"/>
          </a:solidFill>
          <a:latin typeface="Arial" pitchFamily="34" charset="0"/>
          <a:ea typeface="SimHei" pitchFamily="49" charset="-122"/>
        </a:defRPr>
      </a:lvl8pPr>
      <a:lvl9pPr marL="1828800" algn="l"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4149" r:id="rId1"/>
    <p:sldLayoutId id="2147484150" r:id="rId2"/>
    <p:sldLayoutId id="2147484151" r:id="rId3"/>
    <p:sldLayoutId id="2147484152" r:id="rId4"/>
    <p:sldLayoutId id="2147484153" r:id="rId5"/>
    <p:sldLayoutId id="2147484154" r:id="rId6"/>
    <p:sldLayoutId id="2147484155" r:id="rId7"/>
    <p:sldLayoutId id="2147484156" r:id="rId8"/>
    <p:sldLayoutId id="2147484157" r:id="rId9"/>
    <p:sldLayoutId id="2147484158" r:id="rId10"/>
    <p:sldLayoutId id="2147484159" r:id="rId11"/>
  </p:sldLayoutIdLst>
  <p:txStyles>
    <p:titleStyle>
      <a:lvl1pPr algn="l" rtl="0" eaLnBrk="0" fontAlgn="base" hangingPunct="0">
        <a:spcBef>
          <a:spcPct val="0"/>
        </a:spcBef>
        <a:spcAft>
          <a:spcPct val="0"/>
        </a:spcAft>
        <a:defRPr sz="2600" b="1">
          <a:solidFill>
            <a:schemeClr val="bg1"/>
          </a:solidFill>
          <a:latin typeface="+mj-lt"/>
          <a:ea typeface="+mj-ea"/>
          <a:cs typeface="+mj-cs"/>
        </a:defRPr>
      </a:lvl1pPr>
      <a:lvl2pPr algn="l" rtl="0" eaLnBrk="0" fontAlgn="base" hangingPunct="0">
        <a:spcBef>
          <a:spcPct val="0"/>
        </a:spcBef>
        <a:spcAft>
          <a:spcPct val="0"/>
        </a:spcAft>
        <a:defRPr sz="2600" b="1">
          <a:solidFill>
            <a:schemeClr val="bg1"/>
          </a:solidFill>
          <a:latin typeface="Arial" pitchFamily="34" charset="0"/>
          <a:ea typeface="SimHei" pitchFamily="49" charset="-122"/>
        </a:defRPr>
      </a:lvl2pPr>
      <a:lvl3pPr algn="l" rtl="0" eaLnBrk="0" fontAlgn="base" hangingPunct="0">
        <a:spcBef>
          <a:spcPct val="0"/>
        </a:spcBef>
        <a:spcAft>
          <a:spcPct val="0"/>
        </a:spcAft>
        <a:defRPr sz="2600" b="1">
          <a:solidFill>
            <a:schemeClr val="bg1"/>
          </a:solidFill>
          <a:latin typeface="Arial" pitchFamily="34" charset="0"/>
          <a:ea typeface="SimHei" pitchFamily="49" charset="-122"/>
        </a:defRPr>
      </a:lvl3pPr>
      <a:lvl4pPr algn="l" rtl="0" eaLnBrk="0" fontAlgn="base" hangingPunct="0">
        <a:spcBef>
          <a:spcPct val="0"/>
        </a:spcBef>
        <a:spcAft>
          <a:spcPct val="0"/>
        </a:spcAft>
        <a:defRPr sz="2600" b="1">
          <a:solidFill>
            <a:schemeClr val="bg1"/>
          </a:solidFill>
          <a:latin typeface="Arial" pitchFamily="34" charset="0"/>
          <a:ea typeface="SimHei" pitchFamily="49" charset="-122"/>
        </a:defRPr>
      </a:lvl4pPr>
      <a:lvl5pPr algn="l"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l" rtl="0" fontAlgn="base">
        <a:spcBef>
          <a:spcPct val="0"/>
        </a:spcBef>
        <a:spcAft>
          <a:spcPct val="0"/>
        </a:spcAft>
        <a:defRPr sz="2600" b="1">
          <a:solidFill>
            <a:schemeClr val="bg1"/>
          </a:solidFill>
          <a:latin typeface="Arial" pitchFamily="34" charset="0"/>
          <a:ea typeface="SimHei" pitchFamily="49" charset="-122"/>
        </a:defRPr>
      </a:lvl6pPr>
      <a:lvl7pPr marL="914400" algn="l" rtl="0" fontAlgn="base">
        <a:spcBef>
          <a:spcPct val="0"/>
        </a:spcBef>
        <a:spcAft>
          <a:spcPct val="0"/>
        </a:spcAft>
        <a:defRPr sz="2600" b="1">
          <a:solidFill>
            <a:schemeClr val="bg1"/>
          </a:solidFill>
          <a:latin typeface="Arial" pitchFamily="34" charset="0"/>
          <a:ea typeface="SimHei" pitchFamily="49" charset="-122"/>
        </a:defRPr>
      </a:lvl7pPr>
      <a:lvl8pPr marL="1371600" algn="l" rtl="0" fontAlgn="base">
        <a:spcBef>
          <a:spcPct val="0"/>
        </a:spcBef>
        <a:spcAft>
          <a:spcPct val="0"/>
        </a:spcAft>
        <a:defRPr sz="2600" b="1">
          <a:solidFill>
            <a:schemeClr val="bg1"/>
          </a:solidFill>
          <a:latin typeface="Arial" pitchFamily="34" charset="0"/>
          <a:ea typeface="SimHei" pitchFamily="49" charset="-122"/>
        </a:defRPr>
      </a:lvl8pPr>
      <a:lvl9pPr marL="1828800" algn="l"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bbc.co.uk/worldservice/learningenglish/flatmates/episode64/languagepoint.shtml" TargetMode="External"/><Relationship Id="rId7" Type="http://schemas.openxmlformats.org/officeDocument/2006/relationships/hyperlink" Target="https://www.collinsdictionary.com/dictionary/english/" TargetMode="External"/><Relationship Id="rId2" Type="http://schemas.openxmlformats.org/officeDocument/2006/relationships/hyperlink" Target="https://www.espressoenglish.net/linking-words-adding-organizing-and-summarizing/" TargetMode="External"/><Relationship Id="rId1" Type="http://schemas.openxmlformats.org/officeDocument/2006/relationships/slideLayout" Target="../slideLayouts/slideLayout2.xml"/><Relationship Id="rId6" Type="http://schemas.openxmlformats.org/officeDocument/2006/relationships/hyperlink" Target="http://madteachergraham2.blogspot.co.uk/2013/02/linkers-for-contrasts.html" TargetMode="External"/><Relationship Id="rId5" Type="http://schemas.openxmlformats.org/officeDocument/2006/relationships/hyperlink" Target="http://www.perfect-english-grammar.com/linking-words-contrast.html" TargetMode="External"/><Relationship Id="rId4" Type="http://schemas.openxmlformats.org/officeDocument/2006/relationships/hyperlink" Target="http://www.bbc.co.uk/worldservice/learningenglish/flatmates/episode25/languagepoint.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467544" y="404664"/>
            <a:ext cx="8424738" cy="1143000"/>
          </a:xfrm>
          <a:noFill/>
        </p:spPr>
        <p:txBody>
          <a:bodyPr/>
          <a:lstStyle/>
          <a:p>
            <a:endParaRPr lang="en-GB" altLang="en-US" dirty="0" smtClean="0">
              <a:effectLst>
                <a:outerShdw blurRad="38100" dist="38100" dir="2700000" algn="tl">
                  <a:srgbClr val="000000">
                    <a:alpha val="43137"/>
                  </a:srgbClr>
                </a:outerShdw>
              </a:effectLst>
            </a:endParaRPr>
          </a:p>
        </p:txBody>
      </p:sp>
      <p:sp>
        <p:nvSpPr>
          <p:cNvPr id="2" name="Rectangle 1"/>
          <p:cNvSpPr/>
          <p:nvPr/>
        </p:nvSpPr>
        <p:spPr>
          <a:xfrm>
            <a:off x="3347864" y="1547664"/>
            <a:ext cx="2433744" cy="1815882"/>
          </a:xfrm>
          <a:prstGeom prst="rect">
            <a:avLst/>
          </a:prstGeom>
          <a:noFill/>
        </p:spPr>
        <p:txBody>
          <a:bodyPr wrap="none">
            <a:spAutoFit/>
          </a:bodyPr>
          <a:lstStyle/>
          <a:p>
            <a:pPr algn="r">
              <a:defRPr/>
            </a:pPr>
            <a:r>
              <a:rPr lang="en-GB" sz="2400" dirty="0"/>
              <a:t/>
            </a:r>
            <a:br>
              <a:rPr lang="en-GB" sz="2400" dirty="0"/>
            </a:br>
            <a:r>
              <a:rPr lang="en-GB" sz="2400" dirty="0"/>
              <a:t/>
            </a:r>
            <a:br>
              <a:rPr lang="en-GB" sz="2400" dirty="0"/>
            </a:br>
            <a:r>
              <a:rPr lang="en-GB" sz="4000" i="0" dirty="0" smtClean="0">
                <a:solidFill>
                  <a:srgbClr val="080808"/>
                </a:solidFill>
              </a:rPr>
              <a:t>LINKERS</a:t>
            </a:r>
            <a:endParaRPr lang="en-GB" sz="4000" i="0" dirty="0">
              <a:solidFill>
                <a:srgbClr val="080808"/>
              </a:solidFill>
            </a:endParaRPr>
          </a:p>
          <a:p>
            <a:pPr algn="ctr">
              <a:defRPr/>
            </a:pPr>
            <a:endParaRPr lang="en-US" sz="2400" i="0" dirty="0">
              <a:ln w="18415" cmpd="sng">
                <a:solidFill>
                  <a:srgbClr val="00B0F0"/>
                </a:solidFill>
                <a:prstDash val="solid"/>
              </a:ln>
              <a:solidFill>
                <a:srgbClr val="FFFFFF"/>
              </a:solidFill>
              <a:effectLst>
                <a:outerShdw blurRad="38100" dist="38100" dir="2700000" algn="tl">
                  <a:srgbClr val="000000">
                    <a:alpha val="43137"/>
                  </a:srgbClr>
                </a:outerShdw>
              </a:effectLst>
            </a:endParaRPr>
          </a:p>
        </p:txBody>
      </p:sp>
      <p:sp>
        <p:nvSpPr>
          <p:cNvPr id="3" name="TextBox 2"/>
          <p:cNvSpPr txBox="1"/>
          <p:nvPr/>
        </p:nvSpPr>
        <p:spPr>
          <a:xfrm>
            <a:off x="2771800" y="4492047"/>
            <a:ext cx="4752528" cy="707886"/>
          </a:xfrm>
          <a:prstGeom prst="rect">
            <a:avLst/>
          </a:prstGeom>
          <a:noFill/>
        </p:spPr>
        <p:txBody>
          <a:bodyPr wrap="square" rtlCol="0">
            <a:spAutoFit/>
          </a:bodyPr>
          <a:lstStyle/>
          <a:p>
            <a:r>
              <a:rPr lang="en-GB" sz="4000" i="0" dirty="0" smtClean="0">
                <a:solidFill>
                  <a:schemeClr val="bg1"/>
                </a:solidFill>
              </a:rPr>
              <a:t>Organising text</a:t>
            </a:r>
            <a:endParaRPr lang="en-GB" sz="4000" i="0"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p:txBody>
          <a:bodyPr/>
          <a:lstStyle/>
          <a:p>
            <a:pPr eaLnBrk="1" hangingPunct="1"/>
            <a:r>
              <a:rPr lang="en-GB" altLang="en-US" dirty="0" smtClean="0"/>
              <a:t>Linkers</a:t>
            </a:r>
            <a:endParaRPr lang="en-GB" altLang="en-US" dirty="0" smtClean="0"/>
          </a:p>
        </p:txBody>
      </p:sp>
      <p:sp>
        <p:nvSpPr>
          <p:cNvPr id="19459" name="Rectangle 3"/>
          <p:cNvSpPr>
            <a:spLocks noGrp="1" noChangeArrowheads="1"/>
          </p:cNvSpPr>
          <p:nvPr>
            <p:ph type="body" idx="1"/>
          </p:nvPr>
        </p:nvSpPr>
        <p:spPr/>
        <p:txBody>
          <a:bodyPr/>
          <a:lstStyle/>
          <a:p>
            <a:pPr eaLnBrk="1" hangingPunct="1"/>
            <a:endParaRPr lang="en-GB" altLang="en-US" dirty="0" smtClean="0">
              <a:cs typeface="Times New Roman" pitchFamily="18" charset="0"/>
            </a:endParaRPr>
          </a:p>
          <a:p>
            <a:r>
              <a:rPr lang="en-GB" sz="2400" dirty="0" smtClean="0"/>
              <a:t>Linking </a:t>
            </a:r>
            <a:r>
              <a:rPr lang="en-GB" sz="2400" dirty="0"/>
              <a:t>words and phrases </a:t>
            </a:r>
            <a:r>
              <a:rPr lang="en-GB" sz="2400" b="0" dirty="0"/>
              <a:t>are used to show relationships between ideas. They can be used to join 2 or more sentences or clauses (a clause is a group of words which contains a subject and a verb</a:t>
            </a:r>
            <a:r>
              <a:rPr lang="en-GB" sz="2400" b="0" dirty="0" smtClean="0"/>
              <a:t>).</a:t>
            </a:r>
          </a:p>
          <a:p>
            <a:endParaRPr lang="en-GB" sz="2400" b="0" dirty="0"/>
          </a:p>
          <a:p>
            <a:r>
              <a:rPr lang="en-GB" sz="2400" b="0" dirty="0"/>
              <a:t>Linking words/phrases can be used to </a:t>
            </a:r>
            <a:r>
              <a:rPr lang="en-GB" sz="2400" dirty="0"/>
              <a:t>add ideas together</a:t>
            </a:r>
            <a:r>
              <a:rPr lang="en-GB" sz="2400" b="0" dirty="0"/>
              <a:t>, </a:t>
            </a:r>
            <a:r>
              <a:rPr lang="en-GB" sz="2400" dirty="0"/>
              <a:t>contrast them</a:t>
            </a:r>
            <a:r>
              <a:rPr lang="en-GB" sz="2400" b="0" dirty="0"/>
              <a:t>, or </a:t>
            </a:r>
            <a:r>
              <a:rPr lang="en-GB" sz="2400" dirty="0"/>
              <a:t>show the reason </a:t>
            </a:r>
            <a:r>
              <a:rPr lang="en-GB" sz="2400" b="0" dirty="0"/>
              <a:t>for something. </a:t>
            </a:r>
          </a:p>
          <a:p>
            <a:pPr eaLnBrk="1" hangingPunct="1"/>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Adding ideas and information </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dirty="0" smtClean="0">
              <a:cs typeface="Times New Roman" pitchFamily="18" charset="0"/>
            </a:endParaRPr>
          </a:p>
          <a:p>
            <a:r>
              <a:rPr lang="en-GB" sz="2400" dirty="0"/>
              <a:t>Also </a:t>
            </a:r>
            <a:br>
              <a:rPr lang="en-GB" sz="2400" dirty="0"/>
            </a:br>
            <a:r>
              <a:rPr lang="en-GB" sz="2400" b="0" dirty="0"/>
              <a:t>This is used to give more information or ideas. It can be put at the beginning of a sentence, or between the subject and the verb</a:t>
            </a:r>
            <a:r>
              <a:rPr lang="en-GB" sz="2400" b="0" dirty="0" smtClean="0"/>
              <a:t>.</a:t>
            </a:r>
          </a:p>
          <a:p>
            <a:endParaRPr lang="en-GB" sz="2400" b="0" dirty="0"/>
          </a:p>
          <a:p>
            <a:pPr marL="0" indent="0">
              <a:buNone/>
            </a:pPr>
            <a:r>
              <a:rPr lang="en-GB" sz="2400" b="0" i="1" dirty="0" smtClean="0"/>
              <a:t>We </a:t>
            </a:r>
            <a:r>
              <a:rPr lang="en-GB" sz="2400" b="0" i="1" dirty="0"/>
              <a:t>are unable to repair this watch. </a:t>
            </a:r>
            <a:r>
              <a:rPr lang="en-GB" sz="2400" i="1" dirty="0"/>
              <a:t>Also</a:t>
            </a:r>
            <a:r>
              <a:rPr lang="en-GB" sz="2400" b="0" i="1" dirty="0"/>
              <a:t>, this is the fourth time this has happened</a:t>
            </a:r>
            <a:r>
              <a:rPr lang="en-GB" sz="2400" b="0" i="1" dirty="0" smtClean="0"/>
              <a:t>.</a:t>
            </a:r>
          </a:p>
          <a:p>
            <a:pPr marL="0" indent="0">
              <a:buNone/>
            </a:pPr>
            <a:endParaRPr lang="en-GB" sz="2400" b="0" i="1" dirty="0"/>
          </a:p>
          <a:p>
            <a:pPr marL="0" indent="0">
              <a:buNone/>
            </a:pPr>
            <a:r>
              <a:rPr lang="en-GB" sz="2400" b="0" i="1" dirty="0"/>
              <a:t>I want to be an astronaut. </a:t>
            </a:r>
            <a:r>
              <a:rPr lang="en-GB" sz="2400" i="1" dirty="0"/>
              <a:t>I also want </a:t>
            </a:r>
            <a:r>
              <a:rPr lang="en-GB" sz="2400" b="0" i="1" dirty="0"/>
              <a:t>to be a biologist. What should I do?</a:t>
            </a:r>
          </a:p>
          <a:p>
            <a:pPr eaLnBrk="1" hangingPunct="1">
              <a:lnSpc>
                <a:spcPct val="90000"/>
              </a:lnSpc>
            </a:pPr>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Adding ideas and information </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dirty="0" smtClean="0">
              <a:cs typeface="Times New Roman" pitchFamily="18" charset="0"/>
            </a:endParaRPr>
          </a:p>
          <a:p>
            <a:r>
              <a:rPr lang="en-GB" sz="2400" dirty="0"/>
              <a:t>Besides/Besides this/Besides that </a:t>
            </a:r>
            <a:br>
              <a:rPr lang="en-GB" sz="2400" dirty="0"/>
            </a:br>
            <a:r>
              <a:rPr lang="en-GB" sz="2400" b="0" dirty="0"/>
              <a:t>This is usually placed at the beginning of a sentence. It is used to make an additional point.</a:t>
            </a:r>
          </a:p>
          <a:p>
            <a:endParaRPr lang="en-GB" sz="2400" b="0" dirty="0"/>
          </a:p>
          <a:p>
            <a:pPr marL="0" indent="0">
              <a:buNone/>
            </a:pPr>
            <a:r>
              <a:rPr lang="en-GB" sz="2400" b="0" i="1" dirty="0"/>
              <a:t>Traffic congestion is a problem in my city. </a:t>
            </a:r>
            <a:r>
              <a:rPr lang="en-GB" sz="2400" i="1" dirty="0"/>
              <a:t>Besides this</a:t>
            </a:r>
            <a:r>
              <a:rPr lang="en-GB" sz="2400" b="0" i="1" dirty="0"/>
              <a:t>, the trains are very expensive.</a:t>
            </a:r>
          </a:p>
          <a:p>
            <a:pPr marL="0" indent="0">
              <a:buNone/>
            </a:pPr>
            <a:endParaRPr lang="en-GB" sz="2400" b="0" i="1" dirty="0"/>
          </a:p>
          <a:p>
            <a:pPr marL="0" indent="0">
              <a:buNone/>
            </a:pPr>
            <a:r>
              <a:rPr lang="en-GB" sz="2400" b="0" i="1" dirty="0"/>
              <a:t>I can't afford to go to the concert. </a:t>
            </a:r>
            <a:r>
              <a:rPr lang="en-GB" sz="2400" i="1" dirty="0"/>
              <a:t>Besides</a:t>
            </a:r>
            <a:r>
              <a:rPr lang="en-GB" sz="2400" b="0" i="1" dirty="0"/>
              <a:t>, I don't really like classical music.</a:t>
            </a:r>
          </a:p>
          <a:p>
            <a:pPr eaLnBrk="1" hangingPunct="1">
              <a:lnSpc>
                <a:spcPct val="90000"/>
              </a:lnSpc>
            </a:pPr>
            <a:endParaRPr lang="en-GB" altLang="en-US" dirty="0" smtClean="0"/>
          </a:p>
        </p:txBody>
      </p:sp>
    </p:spTree>
    <p:extLst>
      <p:ext uri="{BB962C8B-B14F-4D97-AF65-F5344CB8AC3E}">
        <p14:creationId xmlns:p14="http://schemas.microsoft.com/office/powerpoint/2010/main" val="297726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Adding ideas and information </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sz="1100" dirty="0" smtClean="0">
              <a:cs typeface="Times New Roman" pitchFamily="18" charset="0"/>
            </a:endParaRPr>
          </a:p>
          <a:p>
            <a:r>
              <a:rPr lang="en-GB" dirty="0"/>
              <a:t>in addition / moreover / </a:t>
            </a:r>
            <a:r>
              <a:rPr lang="en-GB" dirty="0" smtClean="0"/>
              <a:t>furthermore</a:t>
            </a:r>
          </a:p>
          <a:p>
            <a:pPr marL="0" indent="0">
              <a:buNone/>
            </a:pPr>
            <a:r>
              <a:rPr lang="en-GB" sz="1800" b="0" dirty="0"/>
              <a:t>These linking words are usually used at the beginning of a sentence to add another idea or further develop the previous point</a:t>
            </a:r>
            <a:r>
              <a:rPr lang="en-GB" sz="1800" b="0" dirty="0" smtClean="0"/>
              <a:t>.</a:t>
            </a:r>
          </a:p>
          <a:p>
            <a:pPr marL="0" indent="0">
              <a:buNone/>
            </a:pPr>
            <a:endParaRPr lang="en-GB" sz="900" b="0" dirty="0"/>
          </a:p>
          <a:p>
            <a:pPr marL="0" indent="0">
              <a:buNone/>
            </a:pPr>
            <a:r>
              <a:rPr lang="en-GB" sz="1800" b="0" i="1" dirty="0"/>
              <a:t>People who exercise regularly have more energy during the day and sleep better at night. </a:t>
            </a:r>
            <a:r>
              <a:rPr lang="en-GB" sz="1800" i="1" dirty="0"/>
              <a:t>In addition,</a:t>
            </a:r>
            <a:r>
              <a:rPr lang="en-GB" sz="1800" b="0" i="1" dirty="0"/>
              <a:t> they tend to live longer</a:t>
            </a:r>
            <a:r>
              <a:rPr lang="en-GB" sz="1800" b="0" i="1" dirty="0" smtClean="0"/>
              <a:t>.</a:t>
            </a:r>
          </a:p>
          <a:p>
            <a:pPr marL="0" indent="0">
              <a:buNone/>
            </a:pPr>
            <a:endParaRPr lang="en-GB" sz="500" b="0" dirty="0"/>
          </a:p>
          <a:p>
            <a:pPr marL="0" indent="0">
              <a:buNone/>
            </a:pPr>
            <a:r>
              <a:rPr lang="en-GB" sz="1800" b="0" i="1" dirty="0"/>
              <a:t>Construction on the new subway has been delayed for months due to budget shortfalls. </a:t>
            </a:r>
            <a:r>
              <a:rPr lang="en-GB" sz="1800" i="1" dirty="0"/>
              <a:t>Moreover, </a:t>
            </a:r>
            <a:r>
              <a:rPr lang="en-GB" sz="1800" b="0" i="1" dirty="0"/>
              <a:t>the workers are threatening to go on strike</a:t>
            </a:r>
            <a:r>
              <a:rPr lang="en-GB" sz="1800" b="0" i="1" dirty="0" smtClean="0"/>
              <a:t>.</a:t>
            </a:r>
          </a:p>
          <a:p>
            <a:pPr marL="0" indent="0">
              <a:buNone/>
            </a:pPr>
            <a:endParaRPr lang="en-GB" sz="1000" b="0" dirty="0"/>
          </a:p>
          <a:p>
            <a:pPr marL="0" indent="0">
              <a:buNone/>
            </a:pPr>
            <a:r>
              <a:rPr lang="en-GB" sz="1800" b="0" i="1" dirty="0" smtClean="0"/>
              <a:t>Our sales are expected to rise 30% in the next year. </a:t>
            </a:r>
            <a:r>
              <a:rPr lang="en-GB" sz="1800" i="1" dirty="0" smtClean="0"/>
              <a:t>Furthermore, </a:t>
            </a:r>
            <a:r>
              <a:rPr lang="en-GB" sz="1800" b="0" i="1" dirty="0" smtClean="0"/>
              <a:t>purchase of new equipment will help cut manufacturing costs and increase profits.</a:t>
            </a:r>
          </a:p>
          <a:p>
            <a:pPr marL="0" indent="0">
              <a:buNone/>
            </a:pPr>
            <a:endParaRPr lang="en-GB" sz="1050" b="0" i="1" dirty="0" smtClean="0"/>
          </a:p>
          <a:p>
            <a:r>
              <a:rPr lang="en-GB" sz="1400" dirty="0" smtClean="0"/>
              <a:t>Note: </a:t>
            </a:r>
            <a:r>
              <a:rPr lang="en-GB" sz="1400" b="0" dirty="0" smtClean="0"/>
              <a:t>These expressions are more formal English. In informal spoken English, we usually use these expressions instead: </a:t>
            </a:r>
            <a:r>
              <a:rPr lang="en-GB" sz="1400" dirty="0" smtClean="0"/>
              <a:t>plus, what’s more, besides</a:t>
            </a:r>
            <a:endParaRPr lang="en-GB" sz="1600" b="0" dirty="0" smtClean="0"/>
          </a:p>
          <a:p>
            <a:pPr eaLnBrk="1" hangingPunct="1">
              <a:lnSpc>
                <a:spcPct val="90000"/>
              </a:lnSpc>
            </a:pPr>
            <a:endParaRPr lang="en-GB" altLang="en-US" dirty="0" smtClean="0"/>
          </a:p>
        </p:txBody>
      </p:sp>
    </p:spTree>
    <p:extLst>
      <p:ext uri="{BB962C8B-B14F-4D97-AF65-F5344CB8AC3E}">
        <p14:creationId xmlns:p14="http://schemas.microsoft.com/office/powerpoint/2010/main" val="210179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Adding ideas and information </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sz="1100" dirty="0" smtClean="0">
              <a:cs typeface="Times New Roman" pitchFamily="18" charset="0"/>
            </a:endParaRPr>
          </a:p>
          <a:p>
            <a:r>
              <a:rPr lang="en-GB" sz="2400" dirty="0" smtClean="0"/>
              <a:t>Above all</a:t>
            </a:r>
          </a:p>
          <a:p>
            <a:r>
              <a:rPr lang="en-GB" sz="2400" b="0" dirty="0" smtClean="0"/>
              <a:t>It is a connector which adds a point, and stresses it is the most important one: </a:t>
            </a:r>
          </a:p>
          <a:p>
            <a:pPr marL="0" indent="0">
              <a:buNone/>
            </a:pPr>
            <a:endParaRPr lang="en-GB" sz="2400" b="0" i="1" dirty="0" smtClean="0"/>
          </a:p>
          <a:p>
            <a:pPr marL="0" indent="0">
              <a:buNone/>
            </a:pPr>
            <a:r>
              <a:rPr lang="en-GB" sz="2400" b="0" i="1" dirty="0" smtClean="0"/>
              <a:t>Eating too much sugar leads to overweight, and also damages the teeth. </a:t>
            </a:r>
            <a:r>
              <a:rPr lang="en-GB" sz="2400" i="1" dirty="0" smtClean="0"/>
              <a:t>Above all</a:t>
            </a:r>
            <a:r>
              <a:rPr lang="en-GB" sz="2400" b="0" i="1" dirty="0" smtClean="0"/>
              <a:t>, it has been linked with increased incidence of Type 2 diabetes. </a:t>
            </a:r>
          </a:p>
          <a:p>
            <a:pPr eaLnBrk="1" hangingPunct="1">
              <a:lnSpc>
                <a:spcPct val="90000"/>
              </a:lnSpc>
            </a:pPr>
            <a:endParaRPr lang="en-GB" altLang="en-US" dirty="0" smtClean="0"/>
          </a:p>
        </p:txBody>
      </p:sp>
    </p:spTree>
    <p:extLst>
      <p:ext uri="{BB962C8B-B14F-4D97-AF65-F5344CB8AC3E}">
        <p14:creationId xmlns:p14="http://schemas.microsoft.com/office/powerpoint/2010/main" val="288231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Contrasting </a:t>
            </a:r>
            <a:r>
              <a:rPr lang="en-GB" dirty="0"/>
              <a:t>ideas </a:t>
            </a:r>
            <a:br>
              <a:rPr lang="en-GB" dirty="0"/>
            </a:br>
            <a:endParaRPr lang="en-GB" dirty="0"/>
          </a:p>
        </p:txBody>
      </p:sp>
      <p:sp>
        <p:nvSpPr>
          <p:cNvPr id="3" name="Content Placeholder 2"/>
          <p:cNvSpPr>
            <a:spLocks noGrp="1"/>
          </p:cNvSpPr>
          <p:nvPr>
            <p:ph idx="1"/>
          </p:nvPr>
        </p:nvSpPr>
        <p:spPr/>
        <p:txBody>
          <a:bodyPr/>
          <a:lstStyle/>
          <a:p>
            <a:r>
              <a:rPr lang="en-GB" dirty="0"/>
              <a:t>Despite </a:t>
            </a:r>
            <a:r>
              <a:rPr lang="en-GB" b="0" dirty="0"/>
              <a:t>and </a:t>
            </a:r>
            <a:r>
              <a:rPr lang="en-GB" dirty="0"/>
              <a:t>in spite of </a:t>
            </a:r>
            <a:br>
              <a:rPr lang="en-GB" dirty="0"/>
            </a:br>
            <a:r>
              <a:rPr lang="en-GB" b="0" dirty="0"/>
              <a:t>These are followed by </a:t>
            </a:r>
            <a:r>
              <a:rPr lang="en-GB" dirty="0"/>
              <a:t>nouns </a:t>
            </a:r>
            <a:r>
              <a:rPr lang="en-GB" b="0" dirty="0"/>
              <a:t>or </a:t>
            </a:r>
            <a:r>
              <a:rPr lang="en-GB" dirty="0"/>
              <a:t>gerunds </a:t>
            </a:r>
            <a:r>
              <a:rPr lang="en-GB" b="0" dirty="0"/>
              <a:t>(verb + '</a:t>
            </a:r>
            <a:r>
              <a:rPr lang="en-GB" b="0" dirty="0" err="1"/>
              <a:t>ing</a:t>
            </a:r>
            <a:r>
              <a:rPr lang="en-GB" b="0" dirty="0"/>
              <a:t>'). They are </a:t>
            </a:r>
            <a:r>
              <a:rPr lang="en-GB" dirty="0"/>
              <a:t>not</a:t>
            </a:r>
            <a:r>
              <a:rPr lang="en-GB" b="0" dirty="0"/>
              <a:t> followed by clauses (subject + verb).</a:t>
            </a:r>
          </a:p>
          <a:p>
            <a:pPr marL="0" indent="0">
              <a:buNone/>
            </a:pPr>
            <a:endParaRPr lang="en-GB" sz="900" i="1" dirty="0" smtClean="0"/>
          </a:p>
          <a:p>
            <a:pPr marL="0" indent="0">
              <a:buNone/>
            </a:pPr>
            <a:r>
              <a:rPr lang="en-GB" i="1" dirty="0" smtClean="0"/>
              <a:t>Despite </a:t>
            </a:r>
            <a:r>
              <a:rPr lang="en-GB" i="1" dirty="0"/>
              <a:t>losing </a:t>
            </a:r>
            <a:r>
              <a:rPr lang="en-GB" b="0" i="1" dirty="0"/>
              <a:t>the match, the team were happy with their efforts.</a:t>
            </a:r>
          </a:p>
          <a:p>
            <a:pPr marL="0" indent="0">
              <a:buNone/>
            </a:pPr>
            <a:r>
              <a:rPr lang="en-GB" i="1" dirty="0"/>
              <a:t>In spite of the lost match </a:t>
            </a:r>
            <a:r>
              <a:rPr lang="en-GB" b="0" i="1" dirty="0"/>
              <a:t>, the team were happy. (meaning: they lost the match but they were happy anyway</a:t>
            </a:r>
            <a:r>
              <a:rPr lang="en-GB" b="0" i="1" dirty="0" smtClean="0"/>
              <a:t>)</a:t>
            </a:r>
          </a:p>
          <a:p>
            <a:pPr marL="0" indent="0">
              <a:buNone/>
            </a:pPr>
            <a:endParaRPr lang="en-GB" sz="1050" b="0" i="1" dirty="0"/>
          </a:p>
          <a:p>
            <a:pPr marL="0" indent="0">
              <a:buNone/>
            </a:pPr>
            <a:r>
              <a:rPr lang="en-GB" b="0" dirty="0"/>
              <a:t>If you want to use a </a:t>
            </a:r>
            <a:r>
              <a:rPr lang="en-GB" dirty="0"/>
              <a:t>clause </a:t>
            </a:r>
            <a:r>
              <a:rPr lang="en-GB" b="0" dirty="0"/>
              <a:t>with </a:t>
            </a:r>
            <a:r>
              <a:rPr lang="en-GB" dirty="0"/>
              <a:t>despite </a:t>
            </a:r>
            <a:r>
              <a:rPr lang="en-GB" b="0" dirty="0"/>
              <a:t>and </a:t>
            </a:r>
            <a:r>
              <a:rPr lang="en-GB" dirty="0"/>
              <a:t>in spite of</a:t>
            </a:r>
            <a:r>
              <a:rPr lang="en-GB" b="0" dirty="0"/>
              <a:t>, you need to add '</a:t>
            </a:r>
            <a:r>
              <a:rPr lang="en-GB" dirty="0"/>
              <a:t>the fact that </a:t>
            </a:r>
            <a:r>
              <a:rPr lang="en-GB" b="0" dirty="0"/>
              <a:t>'.</a:t>
            </a:r>
          </a:p>
          <a:p>
            <a:pPr marL="0" indent="0">
              <a:buNone/>
            </a:pPr>
            <a:r>
              <a:rPr lang="en-GB" i="1" dirty="0"/>
              <a:t>Despite the fact that they lost </a:t>
            </a:r>
            <a:r>
              <a:rPr lang="en-GB" b="0" i="1" dirty="0"/>
              <a:t>the match, the team were still happy.</a:t>
            </a:r>
          </a:p>
          <a:p>
            <a:pPr marL="0" indent="0">
              <a:buNone/>
            </a:pPr>
            <a:r>
              <a:rPr lang="en-GB" i="1" dirty="0"/>
              <a:t>In spite of the fact that they lost </a:t>
            </a:r>
            <a:r>
              <a:rPr lang="en-GB" b="0" i="1" dirty="0"/>
              <a:t>, the team were still happy.</a:t>
            </a:r>
          </a:p>
          <a:p>
            <a:endParaRPr lang="en-GB" dirty="0"/>
          </a:p>
        </p:txBody>
      </p:sp>
    </p:spTree>
    <p:extLst>
      <p:ext uri="{BB962C8B-B14F-4D97-AF65-F5344CB8AC3E}">
        <p14:creationId xmlns:p14="http://schemas.microsoft.com/office/powerpoint/2010/main" val="1982385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Contrasting </a:t>
            </a:r>
            <a:r>
              <a:rPr lang="en-GB" dirty="0"/>
              <a:t>ideas </a:t>
            </a:r>
            <a:br>
              <a:rPr lang="en-GB" dirty="0"/>
            </a:br>
            <a:endParaRPr lang="en-GB" dirty="0"/>
          </a:p>
        </p:txBody>
      </p:sp>
      <p:sp>
        <p:nvSpPr>
          <p:cNvPr id="3" name="Content Placeholder 2"/>
          <p:cNvSpPr>
            <a:spLocks noGrp="1"/>
          </p:cNvSpPr>
          <p:nvPr>
            <p:ph idx="1"/>
          </p:nvPr>
        </p:nvSpPr>
        <p:spPr/>
        <p:txBody>
          <a:bodyPr/>
          <a:lstStyle/>
          <a:p>
            <a:endParaRPr lang="en-GB" dirty="0" smtClean="0"/>
          </a:p>
          <a:p>
            <a:r>
              <a:rPr lang="en-GB" dirty="0" smtClean="0"/>
              <a:t>Although</a:t>
            </a:r>
          </a:p>
          <a:p>
            <a:endParaRPr lang="en-GB" dirty="0" smtClean="0"/>
          </a:p>
          <a:p>
            <a:pPr marL="0" indent="0">
              <a:buNone/>
            </a:pPr>
            <a:r>
              <a:rPr lang="en-GB" i="1" dirty="0" smtClean="0"/>
              <a:t>	Although</a:t>
            </a:r>
            <a:r>
              <a:rPr lang="en-GB" b="0" i="1" dirty="0"/>
              <a:t> he's trying to be more healthy, he finds it easier to </a:t>
            </a:r>
            <a:r>
              <a:rPr lang="en-GB" b="0" i="1" dirty="0" smtClean="0"/>
              <a:t>	eat </a:t>
            </a:r>
            <a:r>
              <a:rPr lang="en-GB" b="0" i="1" dirty="0"/>
              <a:t>fast food</a:t>
            </a:r>
            <a:r>
              <a:rPr lang="en-GB" b="0" i="1" dirty="0" smtClean="0"/>
              <a:t>.</a:t>
            </a:r>
          </a:p>
          <a:p>
            <a:pPr marL="0" indent="0">
              <a:buNone/>
            </a:pPr>
            <a:r>
              <a:rPr lang="en-GB" i="1" dirty="0"/>
              <a:t/>
            </a:r>
            <a:br>
              <a:rPr lang="en-GB" i="1" dirty="0"/>
            </a:br>
            <a:r>
              <a:rPr lang="en-GB" i="1" dirty="0" smtClean="0"/>
              <a:t>	</a:t>
            </a:r>
            <a:r>
              <a:rPr lang="en-GB" b="0" i="1" dirty="0" smtClean="0"/>
              <a:t>Tim </a:t>
            </a:r>
            <a:r>
              <a:rPr lang="en-GB" b="0" i="1" dirty="0"/>
              <a:t>is going to work in the stockroom </a:t>
            </a:r>
            <a:r>
              <a:rPr lang="en-GB" i="1" dirty="0"/>
              <a:t>although</a:t>
            </a:r>
            <a:r>
              <a:rPr lang="en-GB" b="0" i="1" dirty="0"/>
              <a:t> he doesn't </a:t>
            </a:r>
            <a:r>
              <a:rPr lang="en-GB" b="0" i="1" dirty="0" smtClean="0"/>
              <a:t>	really </a:t>
            </a:r>
            <a:r>
              <a:rPr lang="en-GB" b="0" i="1" dirty="0"/>
              <a:t>want </a:t>
            </a:r>
            <a:r>
              <a:rPr lang="en-GB" b="0" i="1" dirty="0" smtClean="0"/>
              <a:t>to.</a:t>
            </a:r>
          </a:p>
          <a:p>
            <a:endParaRPr lang="en-GB" i="1" dirty="0" smtClean="0"/>
          </a:p>
        </p:txBody>
      </p:sp>
    </p:spTree>
    <p:extLst>
      <p:ext uri="{BB962C8B-B14F-4D97-AF65-F5344CB8AC3E}">
        <p14:creationId xmlns:p14="http://schemas.microsoft.com/office/powerpoint/2010/main" val="249220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Contrasting </a:t>
            </a:r>
            <a:r>
              <a:rPr lang="en-GB" dirty="0"/>
              <a:t>ideas </a:t>
            </a:r>
            <a:br>
              <a:rPr lang="en-GB" dirty="0"/>
            </a:br>
            <a:endParaRPr lang="en-GB" dirty="0"/>
          </a:p>
        </p:txBody>
      </p:sp>
      <p:sp>
        <p:nvSpPr>
          <p:cNvPr id="3" name="Content Placeholder 2"/>
          <p:cNvSpPr>
            <a:spLocks noGrp="1"/>
          </p:cNvSpPr>
          <p:nvPr>
            <p:ph idx="1"/>
          </p:nvPr>
        </p:nvSpPr>
        <p:spPr/>
        <p:txBody>
          <a:bodyPr/>
          <a:lstStyle/>
          <a:p>
            <a:endParaRPr lang="en-GB" dirty="0" smtClean="0"/>
          </a:p>
          <a:p>
            <a:r>
              <a:rPr lang="en-GB" dirty="0" smtClean="0"/>
              <a:t>However</a:t>
            </a:r>
            <a:r>
              <a:rPr lang="en-GB" dirty="0"/>
              <a:t> </a:t>
            </a:r>
            <a:r>
              <a:rPr lang="en-GB" b="0" dirty="0"/>
              <a:t>(more formal)</a:t>
            </a:r>
            <a:r>
              <a:rPr lang="en-GB" dirty="0"/>
              <a:t/>
            </a:r>
            <a:br>
              <a:rPr lang="en-GB" dirty="0"/>
            </a:br>
            <a:r>
              <a:rPr lang="en-GB" sz="1800" b="0" dirty="0"/>
              <a:t>We use 'although' and 'despite / in spite of' to connect two clauses in the same sentence. On the other hand, 'however' isn't used to connect two clauses. Instead, we usually put the two ideas in two separate sentences. We put 'however' in the second sentence, and we can put it at the beginning, at the end, or after the </a:t>
            </a:r>
            <a:r>
              <a:rPr lang="en-GB" sz="1800" b="0" dirty="0" smtClean="0"/>
              <a:t>subject.</a:t>
            </a:r>
          </a:p>
          <a:p>
            <a:endParaRPr lang="en-GB" sz="1800" b="0" dirty="0" smtClean="0"/>
          </a:p>
          <a:p>
            <a:pPr marL="0" indent="0">
              <a:buNone/>
            </a:pPr>
            <a:r>
              <a:rPr lang="en-GB" sz="1800" b="0" dirty="0" smtClean="0"/>
              <a:t>	</a:t>
            </a:r>
            <a:r>
              <a:rPr lang="en-GB" sz="1800" b="0" i="1" dirty="0" smtClean="0"/>
              <a:t>I </a:t>
            </a:r>
            <a:r>
              <a:rPr lang="en-GB" sz="1800" b="0" i="1" dirty="0"/>
              <a:t>love London. </a:t>
            </a:r>
            <a:r>
              <a:rPr lang="en-GB" sz="1800" i="1" dirty="0"/>
              <a:t>However</a:t>
            </a:r>
            <a:r>
              <a:rPr lang="en-GB" sz="1800" b="0" i="1" dirty="0"/>
              <a:t>, the weather is bad.</a:t>
            </a:r>
          </a:p>
          <a:p>
            <a:pPr marL="0" indent="0">
              <a:buNone/>
            </a:pPr>
            <a:r>
              <a:rPr lang="en-GB" sz="1800" b="0" i="1" dirty="0" smtClean="0"/>
              <a:t>	I </a:t>
            </a:r>
            <a:r>
              <a:rPr lang="en-GB" sz="1800" b="0" i="1" dirty="0"/>
              <a:t>love London. The weather, </a:t>
            </a:r>
            <a:r>
              <a:rPr lang="en-GB" sz="1800" i="1" dirty="0"/>
              <a:t>however</a:t>
            </a:r>
            <a:r>
              <a:rPr lang="en-GB" sz="1800" b="0" i="1" dirty="0"/>
              <a:t>, is bad.</a:t>
            </a:r>
          </a:p>
          <a:p>
            <a:pPr marL="0" indent="0">
              <a:buNone/>
            </a:pPr>
            <a:r>
              <a:rPr lang="en-GB" sz="1800" b="0" i="1" dirty="0" smtClean="0"/>
              <a:t>	I </a:t>
            </a:r>
            <a:r>
              <a:rPr lang="en-GB" sz="1800" b="0" i="1" dirty="0"/>
              <a:t>love London. The weather is bad, </a:t>
            </a:r>
            <a:r>
              <a:rPr lang="en-GB" sz="1800" i="1" dirty="0"/>
              <a:t>however</a:t>
            </a:r>
            <a:r>
              <a:rPr lang="en-GB" sz="1800" b="0" i="1" dirty="0"/>
              <a:t>.</a:t>
            </a:r>
          </a:p>
          <a:p>
            <a:endParaRPr lang="en-GB" sz="1800" i="1" dirty="0"/>
          </a:p>
        </p:txBody>
      </p:sp>
    </p:spTree>
    <p:extLst>
      <p:ext uri="{BB962C8B-B14F-4D97-AF65-F5344CB8AC3E}">
        <p14:creationId xmlns:p14="http://schemas.microsoft.com/office/powerpoint/2010/main" val="1390135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Contrasting </a:t>
            </a:r>
            <a:r>
              <a:rPr lang="en-GB" dirty="0"/>
              <a:t>ideas </a:t>
            </a:r>
            <a:br>
              <a:rPr lang="en-GB" dirty="0"/>
            </a:br>
            <a:endParaRPr lang="en-GB" dirty="0"/>
          </a:p>
        </p:txBody>
      </p:sp>
      <p:sp>
        <p:nvSpPr>
          <p:cNvPr id="3" name="Content Placeholder 2"/>
          <p:cNvSpPr>
            <a:spLocks noGrp="1"/>
          </p:cNvSpPr>
          <p:nvPr>
            <p:ph idx="1"/>
          </p:nvPr>
        </p:nvSpPr>
        <p:spPr/>
        <p:txBody>
          <a:bodyPr/>
          <a:lstStyle/>
          <a:p>
            <a:r>
              <a:rPr lang="en-GB" sz="1800" dirty="0" smtClean="0"/>
              <a:t>Yet</a:t>
            </a:r>
            <a:r>
              <a:rPr lang="en-GB" sz="1800" dirty="0"/>
              <a:t/>
            </a:r>
            <a:br>
              <a:rPr lang="en-GB" sz="1800" dirty="0"/>
            </a:br>
            <a:r>
              <a:rPr lang="en-GB" sz="1800" b="0" dirty="0" smtClean="0"/>
              <a:t>This </a:t>
            </a:r>
            <a:r>
              <a:rPr lang="en-GB" sz="1800" b="0" dirty="0"/>
              <a:t>linker is used to say something surprising that </a:t>
            </a:r>
            <a:r>
              <a:rPr lang="en-GB" sz="1800" b="0" dirty="0" smtClean="0"/>
              <a:t>contradicts </a:t>
            </a:r>
            <a:r>
              <a:rPr lang="en-GB" sz="1800" b="0" dirty="0"/>
              <a:t>what has just been said.</a:t>
            </a:r>
            <a:r>
              <a:rPr lang="en-GB" sz="1800" dirty="0"/>
              <a:t/>
            </a:r>
            <a:br>
              <a:rPr lang="en-GB" sz="1800" dirty="0"/>
            </a:br>
            <a:endParaRPr lang="en-GB" sz="1800" dirty="0" smtClean="0"/>
          </a:p>
          <a:p>
            <a:pPr marL="0" indent="0">
              <a:buNone/>
            </a:pPr>
            <a:r>
              <a:rPr lang="en-GB" sz="1800" b="0" dirty="0"/>
              <a:t>	</a:t>
            </a:r>
            <a:r>
              <a:rPr lang="en-GB" sz="1800" b="0" i="1" dirty="0" smtClean="0"/>
              <a:t>He's</a:t>
            </a:r>
            <a:r>
              <a:rPr lang="en-GB" sz="1800" b="0" i="1" dirty="0"/>
              <a:t> overweight and bald, </a:t>
            </a:r>
            <a:r>
              <a:rPr lang="en-GB" sz="1800" i="1" dirty="0"/>
              <a:t>yet</a:t>
            </a:r>
            <a:r>
              <a:rPr lang="en-GB" sz="1800" b="0" i="1" dirty="0"/>
              <a:t> somehow, he is attractive.</a:t>
            </a:r>
          </a:p>
          <a:p>
            <a:pPr marL="0" indent="0">
              <a:buNone/>
            </a:pPr>
            <a:r>
              <a:rPr lang="en-GB" sz="1800" b="0" i="1" dirty="0" smtClean="0"/>
              <a:t>	He </a:t>
            </a:r>
            <a:r>
              <a:rPr lang="en-GB" sz="1800" b="0" i="1" dirty="0"/>
              <a:t>studied a lot, </a:t>
            </a:r>
            <a:r>
              <a:rPr lang="en-GB" sz="1800" i="1" dirty="0"/>
              <a:t>yet</a:t>
            </a:r>
            <a:r>
              <a:rPr lang="en-GB" sz="1800" b="0" i="1" dirty="0"/>
              <a:t> he didn't pass the exam.</a:t>
            </a:r>
          </a:p>
          <a:p>
            <a:endParaRPr lang="en-GB" sz="1800" b="0" dirty="0" smtClean="0"/>
          </a:p>
          <a:p>
            <a:r>
              <a:rPr lang="en-GB" sz="1800" dirty="0"/>
              <a:t>Nevertheless v Nonetheless</a:t>
            </a:r>
            <a:r>
              <a:rPr lang="en-GB" sz="1800" dirty="0"/>
              <a:t/>
            </a:r>
            <a:br>
              <a:rPr lang="en-GB" sz="1800" dirty="0"/>
            </a:br>
            <a:r>
              <a:rPr lang="en-GB" sz="1800" b="0" dirty="0" smtClean="0"/>
              <a:t>These </a:t>
            </a:r>
            <a:r>
              <a:rPr lang="en-GB" sz="1800" b="0" dirty="0"/>
              <a:t>linkers mean the same, though </a:t>
            </a:r>
            <a:r>
              <a:rPr lang="en-GB" sz="1800" dirty="0"/>
              <a:t>nevertheless</a:t>
            </a:r>
            <a:r>
              <a:rPr lang="en-GB" sz="1800" b="0" dirty="0"/>
              <a:t> is slightly formal. They are used to </a:t>
            </a:r>
            <a:r>
              <a:rPr lang="en-GB" sz="1800" b="0" i="1" dirty="0"/>
              <a:t>contradict</a:t>
            </a:r>
            <a:r>
              <a:rPr lang="en-GB" sz="1800" b="0" dirty="0"/>
              <a:t> what has just been said.</a:t>
            </a:r>
            <a:r>
              <a:rPr lang="en-GB" sz="1800" dirty="0"/>
              <a:t/>
            </a:r>
            <a:br>
              <a:rPr lang="en-GB" sz="1800" dirty="0"/>
            </a:br>
            <a:endParaRPr lang="en-GB" sz="1800" dirty="0" smtClean="0"/>
          </a:p>
          <a:p>
            <a:pPr marL="0" indent="0">
              <a:buNone/>
            </a:pPr>
            <a:r>
              <a:rPr lang="en-GB" sz="1800" b="0" i="1" dirty="0"/>
              <a:t> </a:t>
            </a:r>
            <a:r>
              <a:rPr lang="en-GB" sz="1800" b="0" i="1" dirty="0" smtClean="0"/>
              <a:t>     She </a:t>
            </a:r>
            <a:r>
              <a:rPr lang="en-GB" sz="1800" b="0" i="1" dirty="0"/>
              <a:t>didn't love him, but she </a:t>
            </a:r>
            <a:r>
              <a:rPr lang="en-GB" sz="1800" i="1" dirty="0"/>
              <a:t>nevertheless</a:t>
            </a:r>
            <a:r>
              <a:rPr lang="en-GB" sz="1800" b="0" i="1" dirty="0"/>
              <a:t> agreed to marry him.</a:t>
            </a:r>
          </a:p>
          <a:p>
            <a:pPr marL="0" indent="0">
              <a:buNone/>
            </a:pPr>
            <a:r>
              <a:rPr lang="en-GB" sz="1800" b="0" i="1" dirty="0"/>
              <a:t> </a:t>
            </a:r>
            <a:r>
              <a:rPr lang="en-GB" sz="1800" b="0" i="1" dirty="0" smtClean="0"/>
              <a:t>     I </a:t>
            </a:r>
            <a:r>
              <a:rPr lang="en-GB" sz="1800" b="0" i="1" dirty="0"/>
              <a:t>already knew a lot of what was said, but the class was fun </a:t>
            </a:r>
            <a:r>
              <a:rPr lang="en-GB" sz="1800" i="1" dirty="0"/>
              <a:t>nonetheless</a:t>
            </a:r>
            <a:r>
              <a:rPr lang="en-GB" sz="1800" b="0" i="1" dirty="0"/>
              <a:t>.</a:t>
            </a:r>
          </a:p>
          <a:p>
            <a:endParaRPr lang="en-GB" sz="1800" i="1" dirty="0"/>
          </a:p>
        </p:txBody>
      </p:sp>
    </p:spTree>
    <p:extLst>
      <p:ext uri="{BB962C8B-B14F-4D97-AF65-F5344CB8AC3E}">
        <p14:creationId xmlns:p14="http://schemas.microsoft.com/office/powerpoint/2010/main" val="733270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Comparing and Contrasting</a:t>
            </a:r>
            <a:r>
              <a:rPr lang="en-GB" dirty="0"/>
              <a:t/>
            </a:r>
            <a:br>
              <a:rPr lang="en-GB" dirty="0"/>
            </a:br>
            <a:endParaRPr lang="en-GB" dirty="0"/>
          </a:p>
        </p:txBody>
      </p:sp>
      <p:sp>
        <p:nvSpPr>
          <p:cNvPr id="3" name="Content Placeholder 2"/>
          <p:cNvSpPr>
            <a:spLocks noGrp="1"/>
          </p:cNvSpPr>
          <p:nvPr>
            <p:ph idx="1"/>
          </p:nvPr>
        </p:nvSpPr>
        <p:spPr>
          <a:xfrm>
            <a:off x="539750" y="1268760"/>
            <a:ext cx="8207375" cy="5040312"/>
          </a:xfrm>
        </p:spPr>
        <p:txBody>
          <a:bodyPr/>
          <a:lstStyle/>
          <a:p>
            <a:r>
              <a:rPr lang="en-GB" sz="1800" dirty="0"/>
              <a:t>On the </a:t>
            </a:r>
            <a:r>
              <a:rPr lang="en-GB" sz="1800" dirty="0" smtClean="0"/>
              <a:t>one hand / on the other hand</a:t>
            </a:r>
          </a:p>
          <a:p>
            <a:pPr marL="0" indent="0">
              <a:buNone/>
            </a:pPr>
            <a:r>
              <a:rPr lang="en-GB" sz="1800" b="0" dirty="0"/>
              <a:t>This linker is used to compare </a:t>
            </a:r>
            <a:r>
              <a:rPr lang="en-GB" sz="1800" b="0" i="1" dirty="0"/>
              <a:t>two different facts</a:t>
            </a:r>
            <a:r>
              <a:rPr lang="en-GB" sz="1800" b="0" dirty="0"/>
              <a:t> or </a:t>
            </a:r>
            <a:r>
              <a:rPr lang="en-GB" sz="1800" b="0" i="1" dirty="0"/>
              <a:t>two opposite ways</a:t>
            </a:r>
            <a:r>
              <a:rPr lang="en-GB" sz="1800" b="0" dirty="0"/>
              <a:t> of thinking about</a:t>
            </a:r>
            <a:r>
              <a:rPr lang="en-GB" sz="1800" b="0" i="1" dirty="0"/>
              <a:t> the same situation</a:t>
            </a:r>
            <a:r>
              <a:rPr lang="en-GB" sz="1800" b="0" dirty="0"/>
              <a:t>.</a:t>
            </a:r>
          </a:p>
          <a:p>
            <a:pPr marL="0" indent="0">
              <a:buNone/>
            </a:pPr>
            <a:r>
              <a:rPr lang="en-GB" sz="1800" i="1" dirty="0"/>
              <a:t>      On (the) one hand</a:t>
            </a:r>
            <a:r>
              <a:rPr lang="en-GB" sz="1800" b="0" i="1" dirty="0"/>
              <a:t> I'd like a job that pays more</a:t>
            </a:r>
            <a:r>
              <a:rPr lang="en-GB" sz="1800" i="1" dirty="0"/>
              <a:t>,</a:t>
            </a:r>
            <a:r>
              <a:rPr lang="en-GB" sz="1800" b="0" i="1" dirty="0"/>
              <a:t> </a:t>
            </a:r>
            <a:r>
              <a:rPr lang="en-GB" sz="1800" i="1" dirty="0"/>
              <a:t>but on the other hand</a:t>
            </a:r>
            <a:r>
              <a:rPr lang="en-GB" sz="1800" b="0" i="1" dirty="0"/>
              <a:t> I     </a:t>
            </a:r>
          </a:p>
          <a:p>
            <a:pPr marL="0" indent="0">
              <a:buNone/>
            </a:pPr>
            <a:r>
              <a:rPr lang="en-GB" sz="1800" b="0" i="1" dirty="0"/>
              <a:t>      am quite happy with the job I have now.</a:t>
            </a:r>
          </a:p>
          <a:p>
            <a:pPr marL="0" indent="0">
              <a:buNone/>
            </a:pPr>
            <a:r>
              <a:rPr lang="en-GB" sz="1800" b="0" dirty="0"/>
              <a:t>We can use </a:t>
            </a:r>
            <a:r>
              <a:rPr lang="en-GB" sz="1800" dirty="0"/>
              <a:t>on the other hand </a:t>
            </a:r>
            <a:r>
              <a:rPr lang="en-GB" sz="1800" b="0" dirty="0"/>
              <a:t>to begin a contrasting paragraph </a:t>
            </a:r>
            <a:endParaRPr lang="en-GB" sz="1800" b="0" dirty="0" smtClean="0"/>
          </a:p>
          <a:p>
            <a:pPr marL="0" indent="0">
              <a:buNone/>
            </a:pPr>
            <a:endParaRPr lang="en-GB" sz="1800" b="0" dirty="0"/>
          </a:p>
          <a:p>
            <a:r>
              <a:rPr lang="en-GB" sz="1800" dirty="0"/>
              <a:t>In </a:t>
            </a:r>
            <a:r>
              <a:rPr lang="en-GB" sz="1800" dirty="0" smtClean="0"/>
              <a:t>contrast</a:t>
            </a:r>
          </a:p>
          <a:p>
            <a:pPr marL="0" indent="0">
              <a:buNone/>
            </a:pPr>
            <a:r>
              <a:rPr lang="en-GB" sz="1800" b="0" dirty="0" smtClean="0"/>
              <a:t>It</a:t>
            </a:r>
            <a:r>
              <a:rPr lang="en-GB" sz="1800" b="0" dirty="0"/>
              <a:t> is used to show differences between two things. "In contrast to" is  followed </a:t>
            </a:r>
            <a:r>
              <a:rPr lang="en-GB" sz="1800" b="0" dirty="0" smtClean="0"/>
              <a:t>  by</a:t>
            </a:r>
            <a:r>
              <a:rPr lang="en-GB" sz="1800" b="0" dirty="0"/>
              <a:t> a noun or gerund and often begins a </a:t>
            </a:r>
            <a:r>
              <a:rPr lang="en-GB" sz="1800" b="0" dirty="0" smtClean="0"/>
              <a:t>sentence. </a:t>
            </a:r>
          </a:p>
          <a:p>
            <a:pPr marL="0" indent="0">
              <a:buNone/>
            </a:pPr>
            <a:r>
              <a:rPr lang="en-GB" sz="1800" i="1" dirty="0" smtClean="0"/>
              <a:t>In</a:t>
            </a:r>
            <a:r>
              <a:rPr lang="en-GB" sz="1800" i="1" dirty="0"/>
              <a:t> contrast to</a:t>
            </a:r>
            <a:r>
              <a:rPr lang="en-GB" sz="1800" b="0" i="1" dirty="0"/>
              <a:t> fatty acids, the total bile acid concentration was hardly </a:t>
            </a:r>
            <a:r>
              <a:rPr lang="en-GB" sz="1800" b="0" i="1" dirty="0" smtClean="0"/>
              <a:t>       influenced</a:t>
            </a:r>
            <a:r>
              <a:rPr lang="en-GB" sz="1800" b="0" i="1" dirty="0"/>
              <a:t> by the different diets</a:t>
            </a:r>
            <a:r>
              <a:rPr lang="en-GB" sz="1800" b="0" i="1" dirty="0" smtClean="0"/>
              <a:t>.</a:t>
            </a:r>
          </a:p>
          <a:p>
            <a:pPr marL="0" indent="0">
              <a:buNone/>
            </a:pPr>
            <a:r>
              <a:rPr lang="en-GB" sz="1800" i="1" dirty="0"/>
              <a:t>In contrast to </a:t>
            </a:r>
            <a:r>
              <a:rPr lang="en-GB" sz="1800" b="0" i="1" dirty="0"/>
              <a:t>Twitter</a:t>
            </a:r>
            <a:r>
              <a:rPr lang="en-GB" sz="1800" i="1" dirty="0"/>
              <a:t>,</a:t>
            </a:r>
            <a:r>
              <a:rPr lang="en-GB" sz="1800" b="0" i="1" dirty="0"/>
              <a:t> other social networking sites collect and share as much of their users’ personal information as they can.</a:t>
            </a:r>
          </a:p>
          <a:p>
            <a:pPr marL="0" indent="0">
              <a:buNone/>
            </a:pPr>
            <a:endParaRPr lang="en-GB" sz="1800" b="0" i="1" dirty="0"/>
          </a:p>
          <a:p>
            <a:pPr marL="0" indent="0">
              <a:buNone/>
            </a:pPr>
            <a:endParaRPr lang="en-GB" sz="1800" b="0" dirty="0"/>
          </a:p>
        </p:txBody>
      </p:sp>
    </p:spTree>
    <p:extLst>
      <p:ext uri="{BB962C8B-B14F-4D97-AF65-F5344CB8AC3E}">
        <p14:creationId xmlns:p14="http://schemas.microsoft.com/office/powerpoint/2010/main" val="1227534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Comparing and Contrasting</a:t>
            </a:r>
            <a:r>
              <a:rPr lang="en-GB" dirty="0"/>
              <a:t/>
            </a:r>
            <a:br>
              <a:rPr lang="en-GB" dirty="0"/>
            </a:br>
            <a:endParaRPr lang="en-GB" dirty="0"/>
          </a:p>
        </p:txBody>
      </p:sp>
      <p:sp>
        <p:nvSpPr>
          <p:cNvPr id="3" name="Content Placeholder 2"/>
          <p:cNvSpPr>
            <a:spLocks noGrp="1"/>
          </p:cNvSpPr>
          <p:nvPr>
            <p:ph idx="1"/>
          </p:nvPr>
        </p:nvSpPr>
        <p:spPr>
          <a:xfrm>
            <a:off x="539750" y="1268760"/>
            <a:ext cx="8207375" cy="5040312"/>
          </a:xfrm>
        </p:spPr>
        <p:txBody>
          <a:bodyPr/>
          <a:lstStyle/>
          <a:p>
            <a:r>
              <a:rPr lang="en-GB" sz="1800" dirty="0" smtClean="0"/>
              <a:t>Compared to / in comparison to / with </a:t>
            </a:r>
            <a:r>
              <a:rPr lang="en-GB" sz="1800" b="0" dirty="0" smtClean="0"/>
              <a:t>– used in introductory or closing paragraphs. </a:t>
            </a:r>
          </a:p>
          <a:p>
            <a:pPr marL="0" indent="0">
              <a:buNone/>
            </a:pPr>
            <a:r>
              <a:rPr lang="en-GB" sz="1800" i="1" dirty="0" smtClean="0"/>
              <a:t>Compared </a:t>
            </a:r>
            <a:r>
              <a:rPr lang="en-GB" sz="1800" i="1" dirty="0"/>
              <a:t>to / in comparison to / with </a:t>
            </a:r>
            <a:r>
              <a:rPr lang="en-GB" sz="1800" b="0" i="1" dirty="0" smtClean="0"/>
              <a:t>last year, there has been an improvement. </a:t>
            </a:r>
            <a:endParaRPr lang="en-GB" sz="1800" b="0" i="1" dirty="0"/>
          </a:p>
          <a:p>
            <a:pPr marL="0" indent="0">
              <a:buNone/>
            </a:pPr>
            <a:r>
              <a:rPr lang="en-GB" sz="1800" b="0" i="1" dirty="0" smtClean="0"/>
              <a:t>There has been an improvement</a:t>
            </a:r>
            <a:r>
              <a:rPr lang="en-GB" sz="1800" b="0" i="1" dirty="0"/>
              <a:t> </a:t>
            </a:r>
            <a:r>
              <a:rPr lang="en-GB" sz="1800" i="1" dirty="0" smtClean="0"/>
              <a:t>compared </a:t>
            </a:r>
            <a:r>
              <a:rPr lang="en-GB" sz="1800" i="1" dirty="0"/>
              <a:t>to / in comparison to / </a:t>
            </a:r>
            <a:r>
              <a:rPr lang="en-GB" sz="1800" i="1" dirty="0" smtClean="0"/>
              <a:t>	with </a:t>
            </a:r>
            <a:r>
              <a:rPr lang="en-GB" sz="1800" b="0" i="1" dirty="0"/>
              <a:t>last </a:t>
            </a:r>
            <a:r>
              <a:rPr lang="en-GB" sz="1800" b="0" i="1" dirty="0" smtClean="0"/>
              <a:t>year. </a:t>
            </a:r>
          </a:p>
          <a:p>
            <a:pPr marL="0" indent="0">
              <a:buNone/>
            </a:pPr>
            <a:endParaRPr lang="en-GB" sz="1800" b="0" i="1" dirty="0"/>
          </a:p>
          <a:p>
            <a:r>
              <a:rPr lang="en-GB" sz="1800" dirty="0"/>
              <a:t>in the same way </a:t>
            </a:r>
            <a:endParaRPr lang="en-GB" sz="1800" dirty="0" smtClean="0"/>
          </a:p>
          <a:p>
            <a:pPr marL="0" indent="0">
              <a:buNone/>
            </a:pPr>
            <a:r>
              <a:rPr lang="en-GB" sz="1800" b="0" dirty="0" smtClean="0"/>
              <a:t>You </a:t>
            </a:r>
            <a:r>
              <a:rPr lang="en-GB" sz="1800" b="0" dirty="0"/>
              <a:t>use </a:t>
            </a:r>
            <a:r>
              <a:rPr lang="en-GB" sz="1800" dirty="0"/>
              <a:t>in the same way</a:t>
            </a:r>
            <a:r>
              <a:rPr lang="en-GB" sz="1800" b="0" dirty="0"/>
              <a:t> to </a:t>
            </a:r>
            <a:r>
              <a:rPr lang="en-GB" sz="1800" b="0" dirty="0" smtClean="0"/>
              <a:t>introduce</a:t>
            </a:r>
            <a:r>
              <a:rPr lang="en-GB" sz="1800" b="0" dirty="0"/>
              <a:t> a </a:t>
            </a:r>
            <a:r>
              <a:rPr lang="en-GB" sz="1800" b="0" dirty="0" smtClean="0"/>
              <a:t>situation</a:t>
            </a:r>
            <a:r>
              <a:rPr lang="en-GB" sz="1800" b="0" dirty="0"/>
              <a:t> that you are </a:t>
            </a:r>
            <a:r>
              <a:rPr lang="en-GB" sz="1800" b="0" dirty="0" smtClean="0"/>
              <a:t>comparing</a:t>
            </a:r>
            <a:r>
              <a:rPr lang="en-GB" sz="1800" b="0" dirty="0"/>
              <a:t> with one that you have just </a:t>
            </a:r>
            <a:r>
              <a:rPr lang="en-GB" sz="1800" b="0" dirty="0" smtClean="0"/>
              <a:t>mentioned, </a:t>
            </a:r>
            <a:r>
              <a:rPr lang="en-GB" sz="1800" b="0" dirty="0"/>
              <a:t>because there is a </a:t>
            </a:r>
            <a:r>
              <a:rPr lang="en-GB" sz="1800" b="0" dirty="0" smtClean="0"/>
              <a:t>strong similarity </a:t>
            </a:r>
            <a:r>
              <a:rPr lang="en-GB" sz="1800" b="0" dirty="0"/>
              <a:t>between them</a:t>
            </a:r>
            <a:r>
              <a:rPr lang="en-GB" sz="1800" b="0" dirty="0" smtClean="0"/>
              <a:t>.</a:t>
            </a:r>
          </a:p>
          <a:p>
            <a:pPr marL="0" indent="0">
              <a:buNone/>
            </a:pPr>
            <a:r>
              <a:rPr lang="en-GB" sz="1800" b="0" i="1" dirty="0"/>
              <a:t>There is no reason why a gifted aircraft designer should also be a capable pilot. </a:t>
            </a:r>
            <a:r>
              <a:rPr lang="en-GB" sz="1800" i="1" dirty="0"/>
              <a:t>In the same way, </a:t>
            </a:r>
            <a:r>
              <a:rPr lang="en-GB" sz="1800" b="0" i="1" dirty="0"/>
              <a:t>a brilliant pilot can be a menace behind the wheel of a car.</a:t>
            </a:r>
            <a:endParaRPr lang="en-GB" sz="1800" b="0" dirty="0"/>
          </a:p>
        </p:txBody>
      </p:sp>
    </p:spTree>
    <p:extLst>
      <p:ext uri="{BB962C8B-B14F-4D97-AF65-F5344CB8AC3E}">
        <p14:creationId xmlns:p14="http://schemas.microsoft.com/office/powerpoint/2010/main" val="206849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Degree</a:t>
            </a:r>
            <a:endParaRPr lang="en-GB" dirty="0"/>
          </a:p>
        </p:txBody>
      </p:sp>
      <p:sp>
        <p:nvSpPr>
          <p:cNvPr id="3" name="Content Placeholder 2"/>
          <p:cNvSpPr>
            <a:spLocks noGrp="1"/>
          </p:cNvSpPr>
          <p:nvPr>
            <p:ph idx="1"/>
          </p:nvPr>
        </p:nvSpPr>
        <p:spPr/>
        <p:txBody>
          <a:bodyPr/>
          <a:lstStyle/>
          <a:p>
            <a:pPr marL="0" indent="0">
              <a:buNone/>
            </a:pPr>
            <a:r>
              <a:rPr lang="en-GB" sz="1800" b="0" dirty="0"/>
              <a:t>To make partially correct statements:</a:t>
            </a:r>
            <a:r>
              <a:rPr lang="en-GB" sz="1800" dirty="0"/>
              <a:t/>
            </a:r>
            <a:br>
              <a:rPr lang="en-GB" sz="1800" dirty="0"/>
            </a:br>
            <a:endParaRPr lang="en-GB" sz="1800" dirty="0" smtClean="0"/>
          </a:p>
          <a:p>
            <a:r>
              <a:rPr lang="en-GB" sz="1800" dirty="0" smtClean="0"/>
              <a:t>to </a:t>
            </a:r>
            <a:r>
              <a:rPr lang="en-GB" sz="1800" dirty="0"/>
              <a:t>a certain extent/degree, to some extent/degree, in a </a:t>
            </a:r>
            <a:r>
              <a:rPr lang="en-GB" sz="1800" dirty="0" smtClean="0"/>
              <a:t>way/sense</a:t>
            </a:r>
          </a:p>
          <a:p>
            <a:pPr marL="0" indent="0">
              <a:buNone/>
            </a:pPr>
            <a:r>
              <a:rPr lang="en-GB" sz="1800" dirty="0" smtClean="0"/>
              <a:t>	</a:t>
            </a:r>
            <a:r>
              <a:rPr lang="en-GB" sz="1800" i="1" dirty="0" smtClean="0"/>
              <a:t>To some extent</a:t>
            </a:r>
            <a:r>
              <a:rPr lang="en-GB" sz="1800" b="0" i="1" dirty="0" smtClean="0"/>
              <a:t>, experts believe this is true. </a:t>
            </a:r>
          </a:p>
          <a:p>
            <a:r>
              <a:rPr lang="en-GB" sz="1800" dirty="0" smtClean="0"/>
              <a:t>In some respects</a:t>
            </a:r>
          </a:p>
          <a:p>
            <a:pPr marL="0" indent="0">
              <a:buNone/>
            </a:pPr>
            <a:r>
              <a:rPr lang="en-GB" sz="1800" b="0" i="1" dirty="0" smtClean="0"/>
              <a:t>	Many economists argue that the crisis was caused by government 	inaction. </a:t>
            </a:r>
            <a:r>
              <a:rPr lang="en-GB" sz="1800" i="1" dirty="0"/>
              <a:t>In some </a:t>
            </a:r>
            <a:r>
              <a:rPr lang="en-GB" sz="1800" i="1" dirty="0" smtClean="0"/>
              <a:t>respects</a:t>
            </a:r>
            <a:r>
              <a:rPr lang="en-GB" sz="1800" b="0" i="1" dirty="0" smtClean="0"/>
              <a:t>, this is true. </a:t>
            </a:r>
            <a:endParaRPr lang="en-GB" sz="1800" b="0" i="1" dirty="0"/>
          </a:p>
          <a:p>
            <a:pPr marL="0" indent="0">
              <a:buNone/>
            </a:pPr>
            <a:r>
              <a:rPr lang="en-GB" sz="1800" b="0" dirty="0" smtClean="0"/>
              <a:t>Other: </a:t>
            </a:r>
            <a:endParaRPr lang="en-GB" sz="1800" b="0" dirty="0"/>
          </a:p>
          <a:p>
            <a:r>
              <a:rPr lang="en-GB" sz="1800" dirty="0" smtClean="0"/>
              <a:t>this </a:t>
            </a:r>
            <a:r>
              <a:rPr lang="en-GB" sz="1800" dirty="0"/>
              <a:t>is partly true (but), to a limited </a:t>
            </a:r>
            <a:r>
              <a:rPr lang="en-GB" sz="1800" dirty="0" smtClean="0"/>
              <a:t>extent</a:t>
            </a:r>
          </a:p>
          <a:p>
            <a:r>
              <a:rPr lang="en-GB" sz="1800" dirty="0" smtClean="0"/>
              <a:t>there </a:t>
            </a:r>
            <a:r>
              <a:rPr lang="en-GB" sz="1800" dirty="0"/>
              <a:t>is some truth in (this), in some cases, up to a </a:t>
            </a:r>
            <a:r>
              <a:rPr lang="en-GB" sz="1800" dirty="0" smtClean="0"/>
              <a:t>point</a:t>
            </a:r>
          </a:p>
          <a:p>
            <a:r>
              <a:rPr lang="en-GB" sz="1800" dirty="0" smtClean="0"/>
              <a:t>more or less</a:t>
            </a:r>
            <a:r>
              <a:rPr lang="en-GB" sz="1800" dirty="0"/>
              <a:t/>
            </a:r>
            <a:br>
              <a:rPr lang="en-GB" sz="1800" dirty="0"/>
            </a:br>
            <a:endParaRPr lang="en-GB" sz="1800" i="1" dirty="0"/>
          </a:p>
        </p:txBody>
      </p:sp>
    </p:spTree>
    <p:extLst>
      <p:ext uri="{BB962C8B-B14F-4D97-AF65-F5344CB8AC3E}">
        <p14:creationId xmlns:p14="http://schemas.microsoft.com/office/powerpoint/2010/main" val="561812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Exceptions and alternatives</a:t>
            </a:r>
            <a:endParaRPr lang="en-GB" dirty="0"/>
          </a:p>
        </p:txBody>
      </p:sp>
      <p:sp>
        <p:nvSpPr>
          <p:cNvPr id="3" name="Content Placeholder 2"/>
          <p:cNvSpPr>
            <a:spLocks noGrp="1"/>
          </p:cNvSpPr>
          <p:nvPr>
            <p:ph idx="1"/>
          </p:nvPr>
        </p:nvSpPr>
        <p:spPr/>
        <p:txBody>
          <a:bodyPr/>
          <a:lstStyle/>
          <a:p>
            <a:r>
              <a:rPr lang="en-GB" sz="1800" dirty="0" smtClean="0"/>
              <a:t>Except for</a:t>
            </a:r>
          </a:p>
          <a:p>
            <a:pPr marL="0" indent="0">
              <a:buNone/>
            </a:pPr>
            <a:r>
              <a:rPr lang="en-GB" sz="1800" b="0" dirty="0"/>
              <a:t>You use </a:t>
            </a:r>
            <a:r>
              <a:rPr lang="en-GB" sz="1800" dirty="0"/>
              <a:t>except for</a:t>
            </a:r>
            <a:r>
              <a:rPr lang="en-GB" sz="1800" b="0" dirty="0"/>
              <a:t> to </a:t>
            </a:r>
            <a:r>
              <a:rPr lang="en-GB" sz="1800" b="0" dirty="0" smtClean="0"/>
              <a:t>introduce</a:t>
            </a:r>
            <a:r>
              <a:rPr lang="en-GB" sz="1800" b="0" dirty="0"/>
              <a:t> the only thing or person that prevents a statement from being completely </a:t>
            </a:r>
            <a:r>
              <a:rPr lang="en-GB" sz="1800" b="0" dirty="0" smtClean="0"/>
              <a:t>true. </a:t>
            </a:r>
            <a:endParaRPr lang="en-GB" sz="1800" dirty="0" smtClean="0"/>
          </a:p>
          <a:p>
            <a:pPr marL="0" indent="0">
              <a:buNone/>
            </a:pPr>
            <a:r>
              <a:rPr lang="en-GB" sz="1800" b="0" i="1" dirty="0" smtClean="0"/>
              <a:t>	He </a:t>
            </a:r>
            <a:r>
              <a:rPr lang="en-GB" sz="1800" b="0" i="1" dirty="0"/>
              <a:t>hadn't eaten a thing </a:t>
            </a:r>
            <a:r>
              <a:rPr lang="en-GB" sz="1800" i="1" dirty="0"/>
              <a:t>except for </a:t>
            </a:r>
            <a:r>
              <a:rPr lang="en-GB" sz="1800" b="0" i="1" dirty="0"/>
              <a:t>one forkful of salad.</a:t>
            </a:r>
          </a:p>
          <a:p>
            <a:pPr marL="0" indent="0">
              <a:buNone/>
            </a:pPr>
            <a:r>
              <a:rPr lang="en-GB" sz="1800" b="0" i="1" dirty="0" smtClean="0"/>
              <a:t>	Everyone </a:t>
            </a:r>
            <a:r>
              <a:rPr lang="en-GB" sz="1800" b="0" i="1" dirty="0"/>
              <a:t>was late, </a:t>
            </a:r>
            <a:r>
              <a:rPr lang="en-GB" sz="1800" i="1" dirty="0"/>
              <a:t>except for </a:t>
            </a:r>
            <a:r>
              <a:rPr lang="en-GB" sz="1800" b="0" i="1" dirty="0"/>
              <a:t>Richard.</a:t>
            </a:r>
          </a:p>
          <a:p>
            <a:endParaRPr lang="en-GB" sz="1800" dirty="0" smtClean="0"/>
          </a:p>
          <a:p>
            <a:r>
              <a:rPr lang="en-GB" sz="1800" dirty="0" smtClean="0"/>
              <a:t>Except for </a:t>
            </a:r>
            <a:r>
              <a:rPr lang="en-GB" sz="1800" b="0" dirty="0" smtClean="0"/>
              <a:t>can mean the same as </a:t>
            </a:r>
            <a:r>
              <a:rPr lang="en-GB" sz="1800" dirty="0" smtClean="0"/>
              <a:t>apart from</a:t>
            </a:r>
            <a:endParaRPr lang="en-GB" sz="1800" dirty="0"/>
          </a:p>
          <a:p>
            <a:pPr marL="0" indent="0">
              <a:buNone/>
            </a:pPr>
            <a:r>
              <a:rPr lang="en-GB" sz="1800" b="0" i="1" dirty="0" smtClean="0"/>
              <a:t>	</a:t>
            </a:r>
            <a:r>
              <a:rPr lang="en-GB" sz="1800" b="0" i="1" dirty="0"/>
              <a:t>The room was empty </a:t>
            </a:r>
            <a:r>
              <a:rPr lang="en-GB" sz="1800" i="1" dirty="0"/>
              <a:t>except for </a:t>
            </a:r>
            <a:r>
              <a:rPr lang="en-GB" sz="1800" b="0" i="1" dirty="0"/>
              <a:t>one man seated beside the fire.</a:t>
            </a:r>
          </a:p>
          <a:p>
            <a:pPr marL="0" indent="0">
              <a:buNone/>
            </a:pPr>
            <a:r>
              <a:rPr lang="en-GB" sz="1800" b="0" i="1" dirty="0" smtClean="0"/>
              <a:t>	The </a:t>
            </a:r>
            <a:r>
              <a:rPr lang="en-GB" sz="1800" b="0" i="1" dirty="0"/>
              <a:t>room was empty </a:t>
            </a:r>
            <a:r>
              <a:rPr lang="en-GB" sz="1800" i="1" dirty="0"/>
              <a:t>apart from </a:t>
            </a:r>
            <a:r>
              <a:rPr lang="en-GB" sz="1800" b="0" i="1" dirty="0"/>
              <a:t>one man seated beside the fire</a:t>
            </a:r>
            <a:r>
              <a:rPr lang="en-GB" sz="1800" b="0" i="1" dirty="0" smtClean="0"/>
              <a:t>.</a:t>
            </a:r>
          </a:p>
          <a:p>
            <a:endParaRPr lang="en-GB" sz="1800" dirty="0" smtClean="0"/>
          </a:p>
          <a:p>
            <a:r>
              <a:rPr lang="en-GB" sz="1800" dirty="0" smtClean="0"/>
              <a:t>Apart from </a:t>
            </a:r>
            <a:r>
              <a:rPr lang="en-GB" sz="1800" b="0" dirty="0" smtClean="0"/>
              <a:t>can also mean </a:t>
            </a:r>
            <a:r>
              <a:rPr lang="en-GB" sz="1800" dirty="0" smtClean="0"/>
              <a:t>besides</a:t>
            </a:r>
            <a:endParaRPr lang="en-GB" sz="1800" dirty="0"/>
          </a:p>
          <a:p>
            <a:pPr marL="0" indent="0">
              <a:buNone/>
            </a:pPr>
            <a:r>
              <a:rPr lang="en-GB" sz="1800" i="1" dirty="0" smtClean="0"/>
              <a:t>	Apart </a:t>
            </a:r>
            <a:r>
              <a:rPr lang="en-GB" sz="1800" i="1" dirty="0"/>
              <a:t>from </a:t>
            </a:r>
            <a:r>
              <a:rPr lang="en-GB" sz="1800" b="0" i="1" dirty="0"/>
              <a:t>his salary, he also has a private income.</a:t>
            </a:r>
            <a:r>
              <a:rPr lang="en-GB" sz="1800" dirty="0"/>
              <a:t/>
            </a:r>
            <a:br>
              <a:rPr lang="en-GB" sz="1800" dirty="0"/>
            </a:br>
            <a:endParaRPr lang="en-GB" sz="1800" i="1" dirty="0"/>
          </a:p>
        </p:txBody>
      </p:sp>
    </p:spTree>
    <p:extLst>
      <p:ext uri="{BB962C8B-B14F-4D97-AF65-F5344CB8AC3E}">
        <p14:creationId xmlns:p14="http://schemas.microsoft.com/office/powerpoint/2010/main" val="3565623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Exceptions and alternatives</a:t>
            </a:r>
            <a:endParaRPr lang="en-GB" dirty="0"/>
          </a:p>
        </p:txBody>
      </p:sp>
      <p:sp>
        <p:nvSpPr>
          <p:cNvPr id="3" name="Content Placeholder 2"/>
          <p:cNvSpPr>
            <a:spLocks noGrp="1"/>
          </p:cNvSpPr>
          <p:nvPr>
            <p:ph idx="1"/>
          </p:nvPr>
        </p:nvSpPr>
        <p:spPr/>
        <p:txBody>
          <a:bodyPr/>
          <a:lstStyle/>
          <a:p>
            <a:r>
              <a:rPr lang="en-GB" sz="1800" dirty="0" smtClean="0"/>
              <a:t>Instead</a:t>
            </a:r>
          </a:p>
          <a:p>
            <a:pPr marL="0" indent="0">
              <a:buNone/>
            </a:pPr>
            <a:r>
              <a:rPr lang="en-GB" sz="1800" b="0" dirty="0" smtClean="0"/>
              <a:t>Meaning that one thing replaces another</a:t>
            </a:r>
            <a:endParaRPr lang="en-GB" sz="1800" dirty="0" smtClean="0"/>
          </a:p>
          <a:p>
            <a:pPr marL="0" indent="0">
              <a:buNone/>
            </a:pPr>
            <a:r>
              <a:rPr lang="en-GB" sz="1800" b="0" i="1" dirty="0"/>
              <a:t> </a:t>
            </a:r>
            <a:r>
              <a:rPr lang="en-GB" sz="1800" b="0" i="1" dirty="0" smtClean="0"/>
              <a:t>      He </a:t>
            </a:r>
            <a:r>
              <a:rPr lang="en-GB" sz="1800" b="0" i="1" dirty="0"/>
              <a:t>reached for the wine but did not drink, pushed it, </a:t>
            </a:r>
            <a:r>
              <a:rPr lang="en-GB" sz="1800" i="1" dirty="0"/>
              <a:t>instead</a:t>
            </a:r>
            <a:r>
              <a:rPr lang="en-GB" sz="1800" b="0" i="1" dirty="0"/>
              <a:t>, across the table towards Joanna.</a:t>
            </a:r>
          </a:p>
          <a:p>
            <a:pPr marL="0" indent="0">
              <a:buNone/>
            </a:pPr>
            <a:r>
              <a:rPr lang="en-GB" sz="1800" b="0" i="1" dirty="0" smtClean="0"/>
              <a:t>      My </a:t>
            </a:r>
            <a:r>
              <a:rPr lang="en-GB" sz="1800" b="0" i="1" dirty="0"/>
              <a:t>husband asked why I couldn't just forget about dieting all the time and eat normally </a:t>
            </a:r>
            <a:r>
              <a:rPr lang="en-GB" sz="1800" i="1" dirty="0"/>
              <a:t>instead</a:t>
            </a:r>
            <a:r>
              <a:rPr lang="en-GB" sz="1800" b="0" i="1" dirty="0"/>
              <a:t>.</a:t>
            </a:r>
          </a:p>
          <a:p>
            <a:endParaRPr lang="en-GB" sz="1800" dirty="0" smtClean="0"/>
          </a:p>
          <a:p>
            <a:r>
              <a:rPr lang="en-GB" sz="1800" dirty="0" smtClean="0"/>
              <a:t>Alternatively </a:t>
            </a:r>
            <a:r>
              <a:rPr lang="en-GB" sz="1800" b="0" dirty="0" smtClean="0"/>
              <a:t>- you </a:t>
            </a:r>
            <a:r>
              <a:rPr lang="en-GB" sz="1800" b="0" dirty="0"/>
              <a:t>use </a:t>
            </a:r>
            <a:r>
              <a:rPr lang="en-GB" sz="1800" dirty="0"/>
              <a:t>alternatively</a:t>
            </a:r>
            <a:r>
              <a:rPr lang="en-GB" sz="1800" b="0" dirty="0"/>
              <a:t> to introduce a </a:t>
            </a:r>
            <a:r>
              <a:rPr lang="en-GB" sz="1800" b="0" dirty="0" smtClean="0"/>
              <a:t>suggestion</a:t>
            </a:r>
            <a:r>
              <a:rPr lang="en-GB" sz="1800" b="0" dirty="0"/>
              <a:t> or to </a:t>
            </a:r>
            <a:r>
              <a:rPr lang="en-GB" sz="1800" b="0" dirty="0" smtClean="0"/>
              <a:t>mention something </a:t>
            </a:r>
            <a:r>
              <a:rPr lang="en-GB" sz="1800" b="0" dirty="0"/>
              <a:t>different to what has just been stated.</a:t>
            </a:r>
            <a:r>
              <a:rPr lang="en-GB" sz="1800" b="0" i="1" dirty="0" smtClean="0"/>
              <a:t>	.</a:t>
            </a:r>
          </a:p>
          <a:p>
            <a:pPr marL="0" indent="0">
              <a:buNone/>
            </a:pPr>
            <a:r>
              <a:rPr lang="en-GB" sz="1800" b="0" i="1" dirty="0" smtClean="0"/>
              <a:t>     Allow </a:t>
            </a:r>
            <a:r>
              <a:rPr lang="en-GB" sz="1800" b="0" i="1" dirty="0"/>
              <a:t>about eight hours for the drive from Calais. </a:t>
            </a:r>
            <a:r>
              <a:rPr lang="en-GB" sz="1800" i="1" dirty="0" smtClean="0"/>
              <a:t>Alternatively/Instead</a:t>
            </a:r>
            <a:r>
              <a:rPr lang="en-GB" sz="1800" b="0" i="1" dirty="0" smtClean="0"/>
              <a:t>, </a:t>
            </a:r>
            <a:r>
              <a:rPr lang="en-GB" sz="1800" b="0" i="1" dirty="0"/>
              <a:t>you can fly to </a:t>
            </a:r>
            <a:r>
              <a:rPr lang="en-GB" sz="1800" b="0" i="1" dirty="0" err="1"/>
              <a:t>Brive</a:t>
            </a:r>
            <a:r>
              <a:rPr lang="en-GB" sz="1800" b="0" i="1" dirty="0"/>
              <a:t>.</a:t>
            </a:r>
            <a:endParaRPr lang="en-GB" sz="1800" dirty="0" smtClean="0"/>
          </a:p>
          <a:p>
            <a:endParaRPr lang="en-GB" sz="1800" i="1" dirty="0"/>
          </a:p>
        </p:txBody>
      </p:sp>
    </p:spTree>
    <p:extLst>
      <p:ext uri="{BB962C8B-B14F-4D97-AF65-F5344CB8AC3E}">
        <p14:creationId xmlns:p14="http://schemas.microsoft.com/office/powerpoint/2010/main" val="383913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dirty="0" smtClean="0"/>
              <a:t>References</a:t>
            </a:r>
            <a:endParaRPr lang="en-GB" altLang="en-US" dirty="0" smtClean="0"/>
          </a:p>
        </p:txBody>
      </p:sp>
      <p:sp>
        <p:nvSpPr>
          <p:cNvPr id="32771" name="Content Placeholder 2"/>
          <p:cNvSpPr>
            <a:spLocks noGrp="1"/>
          </p:cNvSpPr>
          <p:nvPr>
            <p:ph idx="1"/>
          </p:nvPr>
        </p:nvSpPr>
        <p:spPr>
          <a:xfrm>
            <a:off x="395536" y="1412776"/>
            <a:ext cx="8496944" cy="5040312"/>
          </a:xfrm>
        </p:spPr>
        <p:txBody>
          <a:bodyPr/>
          <a:lstStyle/>
          <a:p>
            <a:r>
              <a:rPr lang="en-GB" altLang="en-US" sz="1600" b="0" dirty="0" smtClean="0"/>
              <a:t>Vince, M., French, A. (2011</a:t>
            </a:r>
            <a:r>
              <a:rPr lang="en-GB" altLang="en-US" sz="1600" b="0" i="1" dirty="0" smtClean="0"/>
              <a:t>) IE</a:t>
            </a:r>
            <a:r>
              <a:rPr lang="en-GB" sz="1600" b="0" i="1" dirty="0" smtClean="0"/>
              <a:t>LTS </a:t>
            </a:r>
            <a:r>
              <a:rPr lang="en-GB" sz="1600" b="0" i="1" dirty="0"/>
              <a:t>Language Practice: English Grammar and </a:t>
            </a:r>
            <a:r>
              <a:rPr lang="en-GB" sz="1600" b="0" i="1" dirty="0" smtClean="0"/>
              <a:t>Vocabulary</a:t>
            </a:r>
            <a:r>
              <a:rPr lang="en-GB" sz="1600" b="0" dirty="0" smtClean="0"/>
              <a:t>. Macmillan. </a:t>
            </a:r>
            <a:endParaRPr lang="en-GB" altLang="en-US" sz="1600" b="0" dirty="0" smtClean="0"/>
          </a:p>
          <a:p>
            <a:r>
              <a:rPr lang="en-GB" altLang="en-US" sz="1600" b="0" dirty="0" smtClean="0"/>
              <a:t>Espresso English. ‘</a:t>
            </a:r>
            <a:r>
              <a:rPr lang="en-GB" sz="1600" b="0" dirty="0" smtClean="0"/>
              <a:t>Linking </a:t>
            </a:r>
            <a:r>
              <a:rPr lang="en-GB" sz="1600" b="0" dirty="0"/>
              <a:t>Words: Adding, Organizing, And </a:t>
            </a:r>
            <a:r>
              <a:rPr lang="en-GB" sz="1600" b="0" dirty="0" smtClean="0"/>
              <a:t>Summarizing’</a:t>
            </a:r>
          </a:p>
          <a:p>
            <a:pPr marL="0" indent="0">
              <a:buNone/>
            </a:pPr>
            <a:r>
              <a:rPr lang="en-GB" altLang="en-US" sz="1600" b="0" dirty="0" smtClean="0">
                <a:hlinkClick r:id="rId2"/>
              </a:rPr>
              <a:t>https</a:t>
            </a:r>
            <a:r>
              <a:rPr lang="en-GB" altLang="en-US" sz="1600" b="0" dirty="0">
                <a:hlinkClick r:id="rId2"/>
              </a:rPr>
              <a:t>://</a:t>
            </a:r>
            <a:r>
              <a:rPr lang="en-GB" altLang="en-US" sz="1600" b="0" dirty="0" smtClean="0">
                <a:hlinkClick r:id="rId2"/>
              </a:rPr>
              <a:t>www.espressoenglish.net/linking-words-adding-organizing-and-summarizing/</a:t>
            </a:r>
            <a:endParaRPr lang="en-GB" altLang="en-US" sz="1600" b="0" dirty="0" smtClean="0"/>
          </a:p>
          <a:p>
            <a:r>
              <a:rPr lang="en-GB" altLang="en-US" sz="1600" b="0" dirty="0" smtClean="0"/>
              <a:t>BBC Learning English. Language Point – Conjunctions </a:t>
            </a:r>
          </a:p>
          <a:p>
            <a:pPr marL="0" indent="0">
              <a:buNone/>
            </a:pPr>
            <a:r>
              <a:rPr lang="en-GB" altLang="en-US" sz="1600" b="0" dirty="0">
                <a:hlinkClick r:id="rId3"/>
              </a:rPr>
              <a:t>http://</a:t>
            </a:r>
            <a:r>
              <a:rPr lang="en-GB" altLang="en-US" sz="1600" b="0" dirty="0" smtClean="0">
                <a:hlinkClick r:id="rId3"/>
              </a:rPr>
              <a:t>www.bbc.co.uk/worldservice/learningenglish/flatmates/episode64/languagepoint.shtml</a:t>
            </a:r>
            <a:endParaRPr lang="en-GB" altLang="en-US" sz="1600" b="0" dirty="0" smtClean="0"/>
          </a:p>
          <a:p>
            <a:pPr marL="0" indent="0">
              <a:buNone/>
            </a:pPr>
            <a:r>
              <a:rPr lang="en-GB" altLang="en-US" sz="1600" b="0" dirty="0">
                <a:hlinkClick r:id="rId4"/>
              </a:rPr>
              <a:t>http://</a:t>
            </a:r>
            <a:r>
              <a:rPr lang="en-GB" altLang="en-US" sz="1600" b="0" dirty="0" smtClean="0">
                <a:hlinkClick r:id="rId4"/>
              </a:rPr>
              <a:t>www.bbc.co.uk/worldservice/learningenglish/flatmates/episode25/languagepoint.shtml</a:t>
            </a:r>
            <a:endParaRPr lang="en-GB" altLang="en-US" sz="1600" b="0" dirty="0" smtClean="0"/>
          </a:p>
          <a:p>
            <a:r>
              <a:rPr lang="en-GB" altLang="en-US" sz="1600" b="0" dirty="0" smtClean="0"/>
              <a:t>Perfect English Grammar. ‘</a:t>
            </a:r>
            <a:r>
              <a:rPr lang="en-GB" sz="1600" b="0" dirty="0" smtClean="0"/>
              <a:t>Using </a:t>
            </a:r>
            <a:r>
              <a:rPr lang="en-GB" sz="1600" b="0" dirty="0"/>
              <a:t>linking words to show </a:t>
            </a:r>
            <a:r>
              <a:rPr lang="en-GB" sz="1600" b="0" dirty="0" smtClean="0"/>
              <a:t>contrast</a:t>
            </a:r>
            <a:r>
              <a:rPr lang="en-GB" sz="1600" b="0" dirty="0"/>
              <a:t>’ </a:t>
            </a:r>
            <a:endParaRPr lang="en-GB" sz="1600" b="0" dirty="0" smtClean="0"/>
          </a:p>
          <a:p>
            <a:pPr marL="0" indent="0">
              <a:buNone/>
            </a:pPr>
            <a:r>
              <a:rPr lang="en-GB" sz="1600" b="0" dirty="0" smtClean="0">
                <a:hlinkClick r:id="rId5"/>
              </a:rPr>
              <a:t>http</a:t>
            </a:r>
            <a:r>
              <a:rPr lang="en-GB" sz="1600" b="0" dirty="0">
                <a:hlinkClick r:id="rId5"/>
              </a:rPr>
              <a:t>://</a:t>
            </a:r>
            <a:r>
              <a:rPr lang="en-GB" sz="1600" b="0" dirty="0" smtClean="0">
                <a:hlinkClick r:id="rId5"/>
              </a:rPr>
              <a:t>www.perfect-english-grammar.com/linking-words-contrast.html</a:t>
            </a:r>
            <a:r>
              <a:rPr lang="en-GB" sz="1600" b="0" dirty="0" smtClean="0"/>
              <a:t> </a:t>
            </a:r>
            <a:endParaRPr lang="en-GB" sz="1600" b="0" dirty="0"/>
          </a:p>
          <a:p>
            <a:r>
              <a:rPr lang="en-GB" altLang="en-US" sz="1600" b="0" dirty="0" smtClean="0">
                <a:hlinkClick r:id="rId6"/>
              </a:rPr>
              <a:t>http</a:t>
            </a:r>
            <a:r>
              <a:rPr lang="en-GB" altLang="en-US" sz="1600" b="0" dirty="0">
                <a:hlinkClick r:id="rId6"/>
              </a:rPr>
              <a:t>://</a:t>
            </a:r>
            <a:r>
              <a:rPr lang="en-GB" altLang="en-US" sz="1600" b="0" dirty="0" smtClean="0">
                <a:hlinkClick r:id="rId6"/>
              </a:rPr>
              <a:t>madteachergraham2.blogspot.co.uk/2013/02/linkers-for-contrasts.html</a:t>
            </a:r>
            <a:endParaRPr lang="en-GB" altLang="en-US" sz="1600" b="0" dirty="0" smtClean="0"/>
          </a:p>
          <a:p>
            <a:r>
              <a:rPr lang="en-GB" altLang="en-US" sz="1600" b="0" dirty="0"/>
              <a:t>Collins Dictionary. </a:t>
            </a:r>
            <a:r>
              <a:rPr lang="en-GB" altLang="en-US" sz="1600" b="0" dirty="0">
                <a:hlinkClick r:id="rId7"/>
              </a:rPr>
              <a:t>https://www.collinsdictionary.com/dictionary/english</a:t>
            </a:r>
            <a:r>
              <a:rPr lang="en-GB" altLang="en-US" sz="1600" b="0" dirty="0" smtClean="0">
                <a:hlinkClick r:id="rId7"/>
              </a:rPr>
              <a:t>/</a:t>
            </a:r>
            <a:endParaRPr lang="en-GB" altLang="en-US" sz="1600" b="0" dirty="0" smtClean="0"/>
          </a:p>
          <a:p>
            <a:endParaRPr lang="en-GB" altLang="en-US" sz="1400" b="0" dirty="0" smtClean="0"/>
          </a:p>
          <a:p>
            <a:endParaRPr lang="en-GB" altLang="en-US" dirty="0" smtClean="0"/>
          </a:p>
          <a:p>
            <a:endParaRPr lang="en-GB" altLang="en-US"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演示设计">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演示设计">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演示设计 1">
        <a:dk1>
          <a:srgbClr val="000000"/>
        </a:dk1>
        <a:lt1>
          <a:srgbClr val="FFFFFF"/>
        </a:lt1>
        <a:dk2>
          <a:srgbClr val="000000"/>
        </a:dk2>
        <a:lt2>
          <a:srgbClr val="C0C0C0"/>
        </a:lt2>
        <a:accent1>
          <a:srgbClr val="DFE0BE"/>
        </a:accent1>
        <a:accent2>
          <a:srgbClr val="D1D46B"/>
        </a:accent2>
        <a:accent3>
          <a:srgbClr val="FFFFFF"/>
        </a:accent3>
        <a:accent4>
          <a:srgbClr val="000000"/>
        </a:accent4>
        <a:accent5>
          <a:srgbClr val="ECEDDB"/>
        </a:accent5>
        <a:accent6>
          <a:srgbClr val="BDC060"/>
        </a:accent6>
        <a:hlink>
          <a:srgbClr val="3A3B11"/>
        </a:hlink>
        <a:folHlink>
          <a:srgbClr val="EAEBBB"/>
        </a:folHlink>
      </a:clrScheme>
      <a:clrMap bg1="lt1" tx1="dk1" bg2="lt2" tx2="dk2" accent1="accent1" accent2="accent2" accent3="accent3" accent4="accent4" accent5="accent5" accent6="accent6" hlink="hlink" folHlink="folHlink"/>
    </a:extraClrScheme>
    <a:extraClrScheme>
      <a:clrScheme name="演示设计 2">
        <a:dk1>
          <a:srgbClr val="000000"/>
        </a:dk1>
        <a:lt1>
          <a:srgbClr val="FFFFFF"/>
        </a:lt1>
        <a:dk2>
          <a:srgbClr val="000000"/>
        </a:dk2>
        <a:lt2>
          <a:srgbClr val="B2B2B2"/>
        </a:lt2>
        <a:accent1>
          <a:srgbClr val="FF0517"/>
        </a:accent1>
        <a:accent2>
          <a:srgbClr val="BC000D"/>
        </a:accent2>
        <a:accent3>
          <a:srgbClr val="FFFFFF"/>
        </a:accent3>
        <a:accent4>
          <a:srgbClr val="000000"/>
        </a:accent4>
        <a:accent5>
          <a:srgbClr val="FFAAAB"/>
        </a:accent5>
        <a:accent6>
          <a:srgbClr val="AA000B"/>
        </a:accent6>
        <a:hlink>
          <a:srgbClr val="3A0004"/>
        </a:hlink>
        <a:folHlink>
          <a:srgbClr val="FF7575"/>
        </a:folHlink>
      </a:clrScheme>
      <a:clrMap bg1="lt1" tx1="dk1" bg2="lt2" tx2="dk2" accent1="accent1" accent2="accent2" accent3="accent3" accent4="accent4" accent5="accent5" accent6="accent6" hlink="hlink" folHlink="folHlink"/>
    </a:extraClrScheme>
    <a:extraClrScheme>
      <a:clrScheme name="演示设计 3">
        <a:dk1>
          <a:srgbClr val="000000"/>
        </a:dk1>
        <a:lt1>
          <a:srgbClr val="FFFFFF"/>
        </a:lt1>
        <a:dk2>
          <a:srgbClr val="000000"/>
        </a:dk2>
        <a:lt2>
          <a:srgbClr val="B2B2B2"/>
        </a:lt2>
        <a:accent1>
          <a:srgbClr val="BF59B8"/>
        </a:accent1>
        <a:accent2>
          <a:srgbClr val="884183"/>
        </a:accent2>
        <a:accent3>
          <a:srgbClr val="FFFFFF"/>
        </a:accent3>
        <a:accent4>
          <a:srgbClr val="000000"/>
        </a:accent4>
        <a:accent5>
          <a:srgbClr val="DCB5D8"/>
        </a:accent5>
        <a:accent6>
          <a:srgbClr val="7B3A76"/>
        </a:accent6>
        <a:hlink>
          <a:srgbClr val="371535"/>
        </a:hlink>
        <a:folHlink>
          <a:srgbClr val="D99FD5"/>
        </a:folHlink>
      </a:clrScheme>
      <a:clrMap bg1="lt1" tx1="dk1" bg2="lt2" tx2="dk2" accent1="accent1" accent2="accent2" accent3="accent3" accent4="accent4" accent5="accent5" accent6="accent6" hlink="hlink" folHlink="folHlink"/>
    </a:extraClrScheme>
    <a:extraClrScheme>
      <a:clrScheme name="演示设计 4">
        <a:dk1>
          <a:srgbClr val="000000"/>
        </a:dk1>
        <a:lt1>
          <a:srgbClr val="FFFFFF"/>
        </a:lt1>
        <a:dk2>
          <a:srgbClr val="000000"/>
        </a:dk2>
        <a:lt2>
          <a:srgbClr val="C0C0C0"/>
        </a:lt2>
        <a:accent1>
          <a:srgbClr val="B2B2B2"/>
        </a:accent1>
        <a:accent2>
          <a:srgbClr val="5F5F5F"/>
        </a:accent2>
        <a:accent3>
          <a:srgbClr val="FFFFFF"/>
        </a:accent3>
        <a:accent4>
          <a:srgbClr val="000000"/>
        </a:accent4>
        <a:accent5>
          <a:srgbClr val="D5D5D5"/>
        </a:accent5>
        <a:accent6>
          <a:srgbClr val="555555"/>
        </a:accent6>
        <a:hlink>
          <a:srgbClr val="1C1C1C"/>
        </a:hlink>
        <a:folHlink>
          <a:srgbClr val="DDDDDD"/>
        </a:folHlink>
      </a:clrScheme>
      <a:clrMap bg1="lt1" tx1="dk1" bg2="lt2" tx2="dk2" accent1="accent1" accent2="accent2" accent3="accent3" accent4="accent4" accent5="accent5" accent6="accent6" hlink="hlink" folHlink="folHlink"/>
    </a:extraClrScheme>
    <a:extraClrScheme>
      <a:clrScheme name="演示设计 5">
        <a:dk1>
          <a:srgbClr val="000000"/>
        </a:dk1>
        <a:lt1>
          <a:srgbClr val="FFFFFF"/>
        </a:lt1>
        <a:dk2>
          <a:srgbClr val="000000"/>
        </a:dk2>
        <a:lt2>
          <a:srgbClr val="808080"/>
        </a:lt2>
        <a:accent1>
          <a:srgbClr val="FFCC00"/>
        </a:accent1>
        <a:accent2>
          <a:srgbClr val="FF8A15"/>
        </a:accent2>
        <a:accent3>
          <a:srgbClr val="FFFFFF"/>
        </a:accent3>
        <a:accent4>
          <a:srgbClr val="000000"/>
        </a:accent4>
        <a:accent5>
          <a:srgbClr val="FFE2AA"/>
        </a:accent5>
        <a:accent6>
          <a:srgbClr val="E77D12"/>
        </a:accent6>
        <a:hlink>
          <a:srgbClr val="463900"/>
        </a:hlink>
        <a:folHlink>
          <a:srgbClr val="FFF0AF"/>
        </a:folHlink>
      </a:clrScheme>
      <a:clrMap bg1="lt1" tx1="dk1" bg2="lt2" tx2="dk2" accent1="accent1" accent2="accent2" accent3="accent3" accent4="accent4" accent5="accent5" accent6="accent6" hlink="hlink" folHlink="folHlink"/>
    </a:extraClrScheme>
    <a:extraClrScheme>
      <a:clrScheme name="演示设计 6">
        <a:dk1>
          <a:srgbClr val="000000"/>
        </a:dk1>
        <a:lt1>
          <a:srgbClr val="FFFFFF"/>
        </a:lt1>
        <a:dk2>
          <a:srgbClr val="000000"/>
        </a:dk2>
        <a:lt2>
          <a:srgbClr val="808080"/>
        </a:lt2>
        <a:accent1>
          <a:srgbClr val="FF9021"/>
        </a:accent1>
        <a:accent2>
          <a:srgbClr val="DA5800"/>
        </a:accent2>
        <a:accent3>
          <a:srgbClr val="FFFFFF"/>
        </a:accent3>
        <a:accent4>
          <a:srgbClr val="000000"/>
        </a:accent4>
        <a:accent5>
          <a:srgbClr val="FFC6AB"/>
        </a:accent5>
        <a:accent6>
          <a:srgbClr val="C54F00"/>
        </a:accent6>
        <a:hlink>
          <a:srgbClr val="963D00"/>
        </a:hlink>
        <a:folHlink>
          <a:srgbClr val="FFC78F"/>
        </a:folHlink>
      </a:clrScheme>
      <a:clrMap bg1="lt1" tx1="dk1" bg2="lt2" tx2="dk2" accent1="accent1" accent2="accent2" accent3="accent3" accent4="accent4" accent5="accent5" accent6="accent6" hlink="hlink" folHlink="folHlink"/>
    </a:extraClrScheme>
    <a:extraClrScheme>
      <a:clrScheme name="演示设计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演示设计 8">
        <a:dk1>
          <a:srgbClr val="000000"/>
        </a:dk1>
        <a:lt1>
          <a:srgbClr val="FFFFFF"/>
        </a:lt1>
        <a:dk2>
          <a:srgbClr val="000000"/>
        </a:dk2>
        <a:lt2>
          <a:srgbClr val="C0C0C0"/>
        </a:lt2>
        <a:accent1>
          <a:srgbClr val="6FC01E"/>
        </a:accent1>
        <a:accent2>
          <a:srgbClr val="4F7913"/>
        </a:accent2>
        <a:accent3>
          <a:srgbClr val="FFFFFF"/>
        </a:accent3>
        <a:accent4>
          <a:srgbClr val="000000"/>
        </a:accent4>
        <a:accent5>
          <a:srgbClr val="BBDCAB"/>
        </a:accent5>
        <a:accent6>
          <a:srgbClr val="476D10"/>
        </a:accent6>
        <a:hlink>
          <a:srgbClr val="26420A"/>
        </a:hlink>
        <a:folHlink>
          <a:srgbClr val="ADE971"/>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3_nordridesign.com">
  <a:themeElements>
    <a:clrScheme name="3_nordridesign.com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fontScheme name="3_nordridesign.com">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3_nordridesign.com 1">
        <a:dk1>
          <a:srgbClr val="000000"/>
        </a:dk1>
        <a:lt1>
          <a:srgbClr val="FFFFFF"/>
        </a:lt1>
        <a:dk2>
          <a:srgbClr val="000000"/>
        </a:dk2>
        <a:lt2>
          <a:srgbClr val="C0C0C0"/>
        </a:lt2>
        <a:accent1>
          <a:srgbClr val="DFE0BE"/>
        </a:accent1>
        <a:accent2>
          <a:srgbClr val="D1D46B"/>
        </a:accent2>
        <a:accent3>
          <a:srgbClr val="FFFFFF"/>
        </a:accent3>
        <a:accent4>
          <a:srgbClr val="000000"/>
        </a:accent4>
        <a:accent5>
          <a:srgbClr val="ECEDDB"/>
        </a:accent5>
        <a:accent6>
          <a:srgbClr val="BDC060"/>
        </a:accent6>
        <a:hlink>
          <a:srgbClr val="3A3B11"/>
        </a:hlink>
        <a:folHlink>
          <a:srgbClr val="EAEBBB"/>
        </a:folHlink>
      </a:clrScheme>
      <a:clrMap bg1="lt1" tx1="dk1" bg2="lt2" tx2="dk2" accent1="accent1" accent2="accent2" accent3="accent3" accent4="accent4" accent5="accent5" accent6="accent6" hlink="hlink" folHlink="folHlink"/>
    </a:extraClrScheme>
    <a:extraClrScheme>
      <a:clrScheme name="3_nordridesign.com 2">
        <a:dk1>
          <a:srgbClr val="000000"/>
        </a:dk1>
        <a:lt1>
          <a:srgbClr val="FFFFFF"/>
        </a:lt1>
        <a:dk2>
          <a:srgbClr val="000000"/>
        </a:dk2>
        <a:lt2>
          <a:srgbClr val="B2B2B2"/>
        </a:lt2>
        <a:accent1>
          <a:srgbClr val="FF0517"/>
        </a:accent1>
        <a:accent2>
          <a:srgbClr val="BC000D"/>
        </a:accent2>
        <a:accent3>
          <a:srgbClr val="FFFFFF"/>
        </a:accent3>
        <a:accent4>
          <a:srgbClr val="000000"/>
        </a:accent4>
        <a:accent5>
          <a:srgbClr val="FFAAAB"/>
        </a:accent5>
        <a:accent6>
          <a:srgbClr val="AA000B"/>
        </a:accent6>
        <a:hlink>
          <a:srgbClr val="3A0004"/>
        </a:hlink>
        <a:folHlink>
          <a:srgbClr val="FF7575"/>
        </a:folHlink>
      </a:clrScheme>
      <a:clrMap bg1="lt1" tx1="dk1" bg2="lt2" tx2="dk2" accent1="accent1" accent2="accent2" accent3="accent3" accent4="accent4" accent5="accent5" accent6="accent6" hlink="hlink" folHlink="folHlink"/>
    </a:extraClrScheme>
    <a:extraClrScheme>
      <a:clrScheme name="3_nordridesign.com 3">
        <a:dk1>
          <a:srgbClr val="000000"/>
        </a:dk1>
        <a:lt1>
          <a:srgbClr val="FFFFFF"/>
        </a:lt1>
        <a:dk2>
          <a:srgbClr val="000000"/>
        </a:dk2>
        <a:lt2>
          <a:srgbClr val="B2B2B2"/>
        </a:lt2>
        <a:accent1>
          <a:srgbClr val="BF59B8"/>
        </a:accent1>
        <a:accent2>
          <a:srgbClr val="884183"/>
        </a:accent2>
        <a:accent3>
          <a:srgbClr val="FFFFFF"/>
        </a:accent3>
        <a:accent4>
          <a:srgbClr val="000000"/>
        </a:accent4>
        <a:accent5>
          <a:srgbClr val="DCB5D8"/>
        </a:accent5>
        <a:accent6>
          <a:srgbClr val="7B3A76"/>
        </a:accent6>
        <a:hlink>
          <a:srgbClr val="371535"/>
        </a:hlink>
        <a:folHlink>
          <a:srgbClr val="D99FD5"/>
        </a:folHlink>
      </a:clrScheme>
      <a:clrMap bg1="lt1" tx1="dk1" bg2="lt2" tx2="dk2" accent1="accent1" accent2="accent2" accent3="accent3" accent4="accent4" accent5="accent5" accent6="accent6" hlink="hlink" folHlink="folHlink"/>
    </a:extraClrScheme>
    <a:extraClrScheme>
      <a:clrScheme name="3_nordridesign.com 4">
        <a:dk1>
          <a:srgbClr val="000000"/>
        </a:dk1>
        <a:lt1>
          <a:srgbClr val="FFFFFF"/>
        </a:lt1>
        <a:dk2>
          <a:srgbClr val="000000"/>
        </a:dk2>
        <a:lt2>
          <a:srgbClr val="C0C0C0"/>
        </a:lt2>
        <a:accent1>
          <a:srgbClr val="B2B2B2"/>
        </a:accent1>
        <a:accent2>
          <a:srgbClr val="5F5F5F"/>
        </a:accent2>
        <a:accent3>
          <a:srgbClr val="FFFFFF"/>
        </a:accent3>
        <a:accent4>
          <a:srgbClr val="000000"/>
        </a:accent4>
        <a:accent5>
          <a:srgbClr val="D5D5D5"/>
        </a:accent5>
        <a:accent6>
          <a:srgbClr val="555555"/>
        </a:accent6>
        <a:hlink>
          <a:srgbClr val="1C1C1C"/>
        </a:hlink>
        <a:folHlink>
          <a:srgbClr val="DDDDDD"/>
        </a:folHlink>
      </a:clrScheme>
      <a:clrMap bg1="lt1" tx1="dk1" bg2="lt2" tx2="dk2" accent1="accent1" accent2="accent2" accent3="accent3" accent4="accent4" accent5="accent5" accent6="accent6" hlink="hlink" folHlink="folHlink"/>
    </a:extraClrScheme>
    <a:extraClrScheme>
      <a:clrScheme name="3_nordridesign.com 5">
        <a:dk1>
          <a:srgbClr val="000000"/>
        </a:dk1>
        <a:lt1>
          <a:srgbClr val="FFFFFF"/>
        </a:lt1>
        <a:dk2>
          <a:srgbClr val="000000"/>
        </a:dk2>
        <a:lt2>
          <a:srgbClr val="808080"/>
        </a:lt2>
        <a:accent1>
          <a:srgbClr val="FFCC00"/>
        </a:accent1>
        <a:accent2>
          <a:srgbClr val="FF8A15"/>
        </a:accent2>
        <a:accent3>
          <a:srgbClr val="FFFFFF"/>
        </a:accent3>
        <a:accent4>
          <a:srgbClr val="000000"/>
        </a:accent4>
        <a:accent5>
          <a:srgbClr val="FFE2AA"/>
        </a:accent5>
        <a:accent6>
          <a:srgbClr val="E77D12"/>
        </a:accent6>
        <a:hlink>
          <a:srgbClr val="463900"/>
        </a:hlink>
        <a:folHlink>
          <a:srgbClr val="FFF0AF"/>
        </a:folHlink>
      </a:clrScheme>
      <a:clrMap bg1="lt1" tx1="dk1" bg2="lt2" tx2="dk2" accent1="accent1" accent2="accent2" accent3="accent3" accent4="accent4" accent5="accent5" accent6="accent6" hlink="hlink" folHlink="folHlink"/>
    </a:extraClrScheme>
    <a:extraClrScheme>
      <a:clrScheme name="3_nordridesign.com 6">
        <a:dk1>
          <a:srgbClr val="000000"/>
        </a:dk1>
        <a:lt1>
          <a:srgbClr val="FFFFFF"/>
        </a:lt1>
        <a:dk2>
          <a:srgbClr val="000000"/>
        </a:dk2>
        <a:lt2>
          <a:srgbClr val="808080"/>
        </a:lt2>
        <a:accent1>
          <a:srgbClr val="FF9021"/>
        </a:accent1>
        <a:accent2>
          <a:srgbClr val="DA5800"/>
        </a:accent2>
        <a:accent3>
          <a:srgbClr val="FFFFFF"/>
        </a:accent3>
        <a:accent4>
          <a:srgbClr val="000000"/>
        </a:accent4>
        <a:accent5>
          <a:srgbClr val="FFC6AB"/>
        </a:accent5>
        <a:accent6>
          <a:srgbClr val="C54F00"/>
        </a:accent6>
        <a:hlink>
          <a:srgbClr val="963D00"/>
        </a:hlink>
        <a:folHlink>
          <a:srgbClr val="FFC78F"/>
        </a:folHlink>
      </a:clrScheme>
      <a:clrMap bg1="lt1" tx1="dk1" bg2="lt2" tx2="dk2" accent1="accent1" accent2="accent2" accent3="accent3" accent4="accent4" accent5="accent5" accent6="accent6" hlink="hlink" folHlink="folHlink"/>
    </a:extraClrScheme>
    <a:extraClrScheme>
      <a:clrScheme name="3_nordridesign.com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3_nordridesign.com 8">
        <a:dk1>
          <a:srgbClr val="000000"/>
        </a:dk1>
        <a:lt1>
          <a:srgbClr val="FFFFFF"/>
        </a:lt1>
        <a:dk2>
          <a:srgbClr val="000000"/>
        </a:dk2>
        <a:lt2>
          <a:srgbClr val="C0C0C0"/>
        </a:lt2>
        <a:accent1>
          <a:srgbClr val="6FC01E"/>
        </a:accent1>
        <a:accent2>
          <a:srgbClr val="4F7913"/>
        </a:accent2>
        <a:accent3>
          <a:srgbClr val="FFFFFF"/>
        </a:accent3>
        <a:accent4>
          <a:srgbClr val="000000"/>
        </a:accent4>
        <a:accent5>
          <a:srgbClr val="BBDCAB"/>
        </a:accent5>
        <a:accent6>
          <a:srgbClr val="476D10"/>
        </a:accent6>
        <a:hlink>
          <a:srgbClr val="26420A"/>
        </a:hlink>
        <a:folHlink>
          <a:srgbClr val="ADE971"/>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nordridesign.com">
  <a:themeElements>
    <a:clrScheme name="2_nordridesign.com 1">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2A94FE"/>
      </a:folHlink>
    </a:clrScheme>
    <a:fontScheme name="2_nordridesign.com">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2_nordridesign.com 1">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2A94FE"/>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639</TotalTime>
  <Pages>0</Pages>
  <Words>270</Words>
  <Characters>0</Characters>
  <Application>Microsoft Office PowerPoint</Application>
  <DocSecurity>0</DocSecurity>
  <PresentationFormat>On-screen Show (4:3)</PresentationFormat>
  <Lines>0</Lines>
  <Paragraphs>130</Paragraphs>
  <Slides>16</Slides>
  <Notes>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16</vt:i4>
      </vt:variant>
    </vt:vector>
  </HeadingPairs>
  <TitlesOfParts>
    <vt:vector size="26" baseType="lpstr">
      <vt:lpstr>MS UI Gothic</vt:lpstr>
      <vt:lpstr>SimHei</vt:lpstr>
      <vt:lpstr>SimSun</vt:lpstr>
      <vt:lpstr>Arial</vt:lpstr>
      <vt:lpstr>华文细黑</vt:lpstr>
      <vt:lpstr>Times New Roman</vt:lpstr>
      <vt:lpstr>Wingdings</vt:lpstr>
      <vt:lpstr>演示设计</vt:lpstr>
      <vt:lpstr>3_nordridesign.com</vt:lpstr>
      <vt:lpstr>2_nordridesign.com</vt:lpstr>
      <vt:lpstr>PowerPoint Presentation</vt:lpstr>
      <vt:lpstr>Linkers</vt:lpstr>
      <vt:lpstr>Adding ideas and information </vt:lpstr>
      <vt:lpstr>Adding ideas and information </vt:lpstr>
      <vt:lpstr>Adding ideas and information </vt:lpstr>
      <vt:lpstr>Adding ideas and information </vt:lpstr>
      <vt:lpstr> Contrasting ideas  </vt:lpstr>
      <vt:lpstr> Contrasting ideas  </vt:lpstr>
      <vt:lpstr> Contrasting ideas  </vt:lpstr>
      <vt:lpstr> Contrasting ideas  </vt:lpstr>
      <vt:lpstr> Comparing and Contrasting </vt:lpstr>
      <vt:lpstr> Comparing and Contrasting </vt:lpstr>
      <vt:lpstr>Degree</vt:lpstr>
      <vt:lpstr>Exceptions and alternatives</vt:lpstr>
      <vt:lpstr>Exceptions and alternatives</vt:lpstr>
      <vt:lpstr>References</vt:lpstr>
    </vt:vector>
  </TitlesOfParts>
  <LinksUpToDate>false</LinksUpToDate>
  <CharactersWithSpaces>0</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LibLoan13</dc:creator>
  <cp:lastModifiedBy>Sylvia Hoffmann</cp:lastModifiedBy>
  <cp:revision>469</cp:revision>
  <cp:lastPrinted>1899-12-30T00:00:00Z</cp:lastPrinted>
  <dcterms:created xsi:type="dcterms:W3CDTF">2008-05-06T01:42:58Z</dcterms:created>
  <dcterms:modified xsi:type="dcterms:W3CDTF">2017-02-28T13:54:37Z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1033-8.1.0.3018</vt:lpwstr>
  </property>
</Properties>
</file>