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5" r:id="rId6"/>
    <p:sldId id="260" r:id="rId7"/>
    <p:sldId id="261" r:id="rId8"/>
    <p:sldId id="262" r:id="rId9"/>
    <p:sldId id="263" r:id="rId10"/>
    <p:sldId id="264"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5F23FE-C6E5-42AA-B696-DF6E8FC3AE09}" v="20" dt="2026-06-15T14:23:34.183"/>
    <p1510:client id="{D76BCEC6-F8AD-7462-3C08-A2CF0B3F8CCB}" v="256" dt="2026-06-15T16:18:13.779"/>
    <p1510:client id="{E2CFC38A-F648-AF5D-4A62-BBE65199146A}" v="1" dt="2026-06-15T15:36:20.0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minique Heath (2505637)" userId="S::2505637@student.uwtsd.ac.uk::a1b95e23-f2a0-409a-99f4-fc0fb7621a33" providerId="AD" clId="Web-{E2CFC38A-F648-AF5D-4A62-BBE65199146A}"/>
    <pc:docChg chg="modSld">
      <pc:chgData name="Dominique Heath (2505637)" userId="S::2505637@student.uwtsd.ac.uk::a1b95e23-f2a0-409a-99f4-fc0fb7621a33" providerId="AD" clId="Web-{E2CFC38A-F648-AF5D-4A62-BBE65199146A}" dt="2026-06-15T15:36:20.026" v="0" actId="1076"/>
      <pc:docMkLst>
        <pc:docMk/>
      </pc:docMkLst>
      <pc:sldChg chg="modSp">
        <pc:chgData name="Dominique Heath (2505637)" userId="S::2505637@student.uwtsd.ac.uk::a1b95e23-f2a0-409a-99f4-fc0fb7621a33" providerId="AD" clId="Web-{E2CFC38A-F648-AF5D-4A62-BBE65199146A}" dt="2026-06-15T15:36:20.026" v="0" actId="1076"/>
        <pc:sldMkLst>
          <pc:docMk/>
          <pc:sldMk cId="0" sldId="257"/>
        </pc:sldMkLst>
        <pc:picChg chg="mod">
          <ac:chgData name="Dominique Heath (2505637)" userId="S::2505637@student.uwtsd.ac.uk::a1b95e23-f2a0-409a-99f4-fc0fb7621a33" providerId="AD" clId="Web-{E2CFC38A-F648-AF5D-4A62-BBE65199146A}" dt="2026-06-15T15:36:20.026" v="0" actId="1076"/>
          <ac:picMkLst>
            <pc:docMk/>
            <pc:sldMk cId="0" sldId="257"/>
            <ac:picMk id="29" creationId="{00000000-0000-0000-0000-000000000000}"/>
          </ac:picMkLst>
        </pc:picChg>
      </pc:sldChg>
    </pc:docChg>
  </pc:docChgLst>
  <pc:docChgLst>
    <pc:chgData name="Dominique Heath (2505637)" userId="S::2505637@student.uwtsd.ac.uk::a1b95e23-f2a0-409a-99f4-fc0fb7621a33" providerId="AD" clId="Web-{D76BCEC6-F8AD-7462-3C08-A2CF0B3F8CCB}"/>
    <pc:docChg chg="addSld modSld">
      <pc:chgData name="Dominique Heath (2505637)" userId="S::2505637@student.uwtsd.ac.uk::a1b95e23-f2a0-409a-99f4-fc0fb7621a33" providerId="AD" clId="Web-{D76BCEC6-F8AD-7462-3C08-A2CF0B3F8CCB}" dt="2026-06-15T16:18:13.779" v="124"/>
      <pc:docMkLst>
        <pc:docMk/>
      </pc:docMkLst>
      <pc:sldChg chg="modSp">
        <pc:chgData name="Dominique Heath (2505637)" userId="S::2505637@student.uwtsd.ac.uk::a1b95e23-f2a0-409a-99f4-fc0fb7621a33" providerId="AD" clId="Web-{D76BCEC6-F8AD-7462-3C08-A2CF0B3F8CCB}" dt="2026-06-15T16:18:01.076" v="123" actId="20577"/>
        <pc:sldMkLst>
          <pc:docMk/>
          <pc:sldMk cId="2247859210" sldId="264"/>
        </pc:sldMkLst>
        <pc:spChg chg="mod">
          <ac:chgData name="Dominique Heath (2505637)" userId="S::2505637@student.uwtsd.ac.uk::a1b95e23-f2a0-409a-99f4-fc0fb7621a33" providerId="AD" clId="Web-{D76BCEC6-F8AD-7462-3C08-A2CF0B3F8CCB}" dt="2026-06-15T16:18:01.076" v="123" actId="20577"/>
          <ac:spMkLst>
            <pc:docMk/>
            <pc:sldMk cId="2247859210" sldId="264"/>
            <ac:spMk id="3" creationId="{00000000-0000-0000-0000-000000000000}"/>
          </ac:spMkLst>
        </pc:spChg>
      </pc:sldChg>
      <pc:sldChg chg="new">
        <pc:chgData name="Dominique Heath (2505637)" userId="S::2505637@student.uwtsd.ac.uk::a1b95e23-f2a0-409a-99f4-fc0fb7621a33" providerId="AD" clId="Web-{D76BCEC6-F8AD-7462-3C08-A2CF0B3F8CCB}" dt="2026-06-15T16:18:13.779" v="124"/>
        <pc:sldMkLst>
          <pc:docMk/>
          <pc:sldMk cId="3224855983" sldId="265"/>
        </pc:sldMkLst>
      </pc:sldChg>
    </pc:docChg>
  </pc:docChgLst>
  <pc:docChgLst>
    <pc:chgData name="Dominique Heath (2505637)" userId="S::2505637@student.uwtsd.ac.uk::a1b95e23-f2a0-409a-99f4-fc0fb7621a33" providerId="AD" clId="Web-{475F23FE-C6E5-42AA-B696-DF6E8FC3AE09}"/>
    <pc:docChg chg="modSld">
      <pc:chgData name="Dominique Heath (2505637)" userId="S::2505637@student.uwtsd.ac.uk::a1b95e23-f2a0-409a-99f4-fc0fb7621a33" providerId="AD" clId="Web-{475F23FE-C6E5-42AA-B696-DF6E8FC3AE09}" dt="2026-06-15T14:23:34.167" v="19" actId="20577"/>
      <pc:docMkLst>
        <pc:docMk/>
      </pc:docMkLst>
      <pc:sldChg chg="modSp">
        <pc:chgData name="Dominique Heath (2505637)" userId="S::2505637@student.uwtsd.ac.uk::a1b95e23-f2a0-409a-99f4-fc0fb7621a33" providerId="AD" clId="Web-{475F23FE-C6E5-42AA-B696-DF6E8FC3AE09}" dt="2026-06-15T14:23:34.167" v="19" actId="20577"/>
        <pc:sldMkLst>
          <pc:docMk/>
          <pc:sldMk cId="0" sldId="256"/>
        </pc:sldMkLst>
        <pc:spChg chg="mod">
          <ac:chgData name="Dominique Heath (2505637)" userId="S::2505637@student.uwtsd.ac.uk::a1b95e23-f2a0-409a-99f4-fc0fb7621a33" providerId="AD" clId="Web-{475F23FE-C6E5-42AA-B696-DF6E8FC3AE09}" dt="2026-06-15T14:23:34.167" v="19" actId="20577"/>
          <ac:spMkLst>
            <pc:docMk/>
            <pc:sldMk cId="0" sldId="256"/>
            <ac:spMk id="1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202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this presentation, Bowlby's Attachment Theory is used to explore the developmental needs of Isaac. It examines the effect of early relational experiences on emotional, social and cognitive development. This analysis follows a psychological theory approach to an actual case relating to an early years setting, and then uses evidence based interventions before the critical evaluation of attachment theory in health and social care practice.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Children's early life is a sensitive time and their attachment relationships can have a long-term impact on their emotional and social development. Based on </a:t>
            </a:r>
            <a:r>
              <a:rPr lang="en-GB" sz="1200" kern="1200" err="1">
                <a:solidFill>
                  <a:schemeClr val="tx1"/>
                </a:solidFill>
                <a:effectLst/>
                <a:latin typeface="+mn-lt"/>
                <a:ea typeface="+mn-ea"/>
                <a:cs typeface="+mn-cs"/>
              </a:rPr>
              <a:t>Bowlby's</a:t>
            </a:r>
            <a:r>
              <a:rPr lang="en-GB" sz="1200" kern="1200">
                <a:solidFill>
                  <a:schemeClr val="tx1"/>
                </a:solidFill>
                <a:effectLst/>
                <a:latin typeface="+mn-lt"/>
                <a:ea typeface="+mn-ea"/>
                <a:cs typeface="+mn-cs"/>
              </a:rPr>
              <a:t> Attachment Theory, this presentation attempts to explain Isaac's actions and difficulties (McLeod, 2025). It then relates theory to early years interventions and considers the relevance and any limitations in the current context of childcare and health.</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Isaac has a number of developmental and behavioural problems. He has been emotionally dependent, withdrawn and delayed in his communication skills, which suggests some problems with early relational experiences. Vulnerability is exacerbated by inconsistency of caregivers and maternal mental health problems (NICE, 2015). Together, these are all markers of a high risk of insecure attachment formation which have potential implications for emotional regulation and social development.</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According to </a:t>
            </a:r>
            <a:r>
              <a:rPr lang="en-GB" sz="1200" kern="1200" err="1">
                <a:solidFill>
                  <a:schemeClr val="tx1"/>
                </a:solidFill>
                <a:effectLst/>
                <a:latin typeface="+mn-lt"/>
                <a:ea typeface="+mn-ea"/>
                <a:cs typeface="+mn-cs"/>
              </a:rPr>
              <a:t>Bowlby's</a:t>
            </a:r>
            <a:r>
              <a:rPr lang="en-GB" sz="1200" kern="1200">
                <a:solidFill>
                  <a:schemeClr val="tx1"/>
                </a:solidFill>
                <a:effectLst/>
                <a:latin typeface="+mn-lt"/>
                <a:ea typeface="+mn-ea"/>
                <a:cs typeface="+mn-cs"/>
              </a:rPr>
              <a:t> theory, attachment is an evolved mechanism, which helps infant infants</a:t>
            </a:r>
            <a:r>
              <a:rPr lang="en-US" sz="1200" kern="1200" baseline="0">
                <a:solidFill>
                  <a:schemeClr val="tx1"/>
                </a:solidFill>
                <a:effectLst/>
                <a:latin typeface="+mn-lt"/>
                <a:ea typeface="+mn-ea"/>
                <a:cs typeface="+mn-cs"/>
              </a:rPr>
              <a:t> </a:t>
            </a:r>
            <a:r>
              <a:rPr lang="en-GB" sz="1200" kern="1200">
                <a:solidFill>
                  <a:schemeClr val="tx1"/>
                </a:solidFill>
                <a:effectLst/>
                <a:latin typeface="+mn-lt"/>
                <a:ea typeface="+mn-ea"/>
                <a:cs typeface="+mn-cs"/>
              </a:rPr>
              <a:t>to survive (McLeod, 2023). The child establishes a primary relationship, often with the mother</a:t>
            </a:r>
            <a:r>
              <a:rPr lang="en-US" sz="1200" kern="1200" baseline="0">
                <a:solidFill>
                  <a:schemeClr val="tx1"/>
                </a:solidFill>
                <a:effectLst/>
                <a:latin typeface="+mn-lt"/>
                <a:ea typeface="+mn-ea"/>
                <a:cs typeface="+mn-cs"/>
              </a:rPr>
              <a:t> </a:t>
            </a:r>
            <a:r>
              <a:rPr lang="en-GB" sz="1200" kern="1200">
                <a:solidFill>
                  <a:schemeClr val="tx1"/>
                </a:solidFill>
                <a:effectLst/>
                <a:latin typeface="+mn-lt"/>
                <a:ea typeface="+mn-ea"/>
                <a:cs typeface="+mn-cs"/>
              </a:rPr>
              <a:t>that give rise to internal working models of relationships. These patterns help to form perceptions of caring and emotional safety. Ainsworth went on to create the typologies of attachment, which reinforced the importance of consistency and responsiveness of early care.</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Isaac's presentation is very congruent with insecure attachment patterns. Depressed mothers may exhibit less responsive care taking </a:t>
            </a:r>
            <a:r>
              <a:rPr lang="en-GB" sz="1200" kern="1200" err="1">
                <a:solidFill>
                  <a:schemeClr val="tx1"/>
                </a:solidFill>
                <a:effectLst/>
                <a:latin typeface="+mn-lt"/>
                <a:ea typeface="+mn-ea"/>
                <a:cs typeface="+mn-cs"/>
              </a:rPr>
              <a:t>behaviors</a:t>
            </a:r>
            <a:r>
              <a:rPr lang="en-GB" sz="1200" kern="1200">
                <a:solidFill>
                  <a:schemeClr val="tx1"/>
                </a:solidFill>
                <a:effectLst/>
                <a:latin typeface="+mn-lt"/>
                <a:ea typeface="+mn-ea"/>
                <a:cs typeface="+mn-cs"/>
              </a:rPr>
              <a:t> and may have less responsiveness to their infants' emotional reactions. This aids to encourage anxiety in the separation period, and to reduce confidence in exploration (The Attachment Project, 2025). His withdrawal and language delay could be symptoms of emotional insecurities and limited interactions with caregivers, respectively that are important for early communication development.</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Development can only be explained biologically and through the context of the environment. Emotional sensitivity may be a result of temperament and stress regulation, but environmental instability is more important in deciding on the outcomes of Isaac. The view of </a:t>
            </a:r>
            <a:r>
              <a:rPr lang="en-GB" sz="1200" kern="1200" err="1">
                <a:solidFill>
                  <a:schemeClr val="tx1"/>
                </a:solidFill>
                <a:effectLst/>
                <a:latin typeface="+mn-lt"/>
                <a:ea typeface="+mn-ea"/>
                <a:cs typeface="+mn-cs"/>
              </a:rPr>
              <a:t>interactionistism</a:t>
            </a:r>
            <a:r>
              <a:rPr lang="en-GB" sz="1200" kern="1200">
                <a:solidFill>
                  <a:schemeClr val="tx1"/>
                </a:solidFill>
                <a:effectLst/>
                <a:latin typeface="+mn-lt"/>
                <a:ea typeface="+mn-ea"/>
                <a:cs typeface="+mn-cs"/>
              </a:rPr>
              <a:t> is encompassed within the attachment theory and is based on the assumption that early caregiving quality influences biological stress systems and developmental trajectories in addition to being the primary determinant (Lin, 2025).</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a:solidFill>
                  <a:schemeClr val="tx1"/>
                </a:solidFill>
                <a:effectLst/>
                <a:latin typeface="+mn-lt"/>
                <a:ea typeface="+mn-ea"/>
                <a:cs typeface="+mn-cs"/>
              </a:rPr>
              <a:t>Interventions are based on the attachment theory and </a:t>
            </a:r>
            <a:r>
              <a:rPr lang="en-GB" sz="1200" b="0" kern="1200" err="1">
                <a:solidFill>
                  <a:schemeClr val="tx1"/>
                </a:solidFill>
                <a:effectLst/>
                <a:latin typeface="+mn-lt"/>
                <a:ea typeface="+mn-ea"/>
                <a:cs typeface="+mn-cs"/>
              </a:rPr>
              <a:t>reestablishing</a:t>
            </a:r>
            <a:r>
              <a:rPr lang="en-GB" sz="1200" b="0" kern="1200">
                <a:solidFill>
                  <a:schemeClr val="tx1"/>
                </a:solidFill>
                <a:effectLst/>
                <a:latin typeface="+mn-lt"/>
                <a:ea typeface="+mn-ea"/>
                <a:cs typeface="+mn-cs"/>
              </a:rPr>
              <a:t> a secure base. Routines and consistency in care helps to minimise anxiety and help build emotional safety in the setting. Emotional Regulation Strategies help develop Co-regulation Skills</a:t>
            </a:r>
            <a:r>
              <a:rPr lang="en-GB" sz="1200" b="1" kern="1200">
                <a:solidFill>
                  <a:schemeClr val="tx1"/>
                </a:solidFill>
                <a:effectLst/>
                <a:latin typeface="+mn-lt"/>
                <a:ea typeface="+mn-ea"/>
                <a:cs typeface="+mn-cs"/>
              </a:rPr>
              <a:t> </a:t>
            </a:r>
            <a:r>
              <a:rPr lang="en-GB" sz="1200" b="0" kern="1200">
                <a:solidFill>
                  <a:schemeClr val="tx1"/>
                </a:solidFill>
                <a:effectLst/>
                <a:latin typeface="+mn-lt"/>
                <a:ea typeface="+mn-ea"/>
                <a:cs typeface="+mn-cs"/>
              </a:rPr>
              <a:t>(Paley and </a:t>
            </a:r>
            <a:r>
              <a:rPr lang="en-GB" sz="1200" b="0" kern="1200" err="1">
                <a:solidFill>
                  <a:schemeClr val="tx1"/>
                </a:solidFill>
                <a:effectLst/>
                <a:latin typeface="+mn-lt"/>
                <a:ea typeface="+mn-ea"/>
                <a:cs typeface="+mn-cs"/>
              </a:rPr>
              <a:t>Hajal</a:t>
            </a:r>
            <a:r>
              <a:rPr lang="en-GB" sz="1200" b="0" kern="1200">
                <a:solidFill>
                  <a:schemeClr val="tx1"/>
                </a:solidFill>
                <a:effectLst/>
                <a:latin typeface="+mn-lt"/>
                <a:ea typeface="+mn-ea"/>
                <a:cs typeface="+mn-cs"/>
              </a:rPr>
              <a:t>, 2022). Responsive interactions promote language development. Support from parents and multi-agency working tackle systemic factors that contribute to the instability of parents' care and maternal mental health difficulties</a:t>
            </a:r>
            <a:r>
              <a:rPr lang="en-GB" sz="1200" b="1" kern="1200">
                <a:solidFill>
                  <a:schemeClr val="tx1"/>
                </a:solidFill>
                <a:effectLst/>
                <a:latin typeface="+mn-lt"/>
                <a:ea typeface="+mn-ea"/>
                <a:cs typeface="+mn-cs"/>
              </a:rPr>
              <a:t> </a:t>
            </a:r>
            <a:r>
              <a:rPr lang="en-GB" sz="1200" b="0" kern="1200">
                <a:solidFill>
                  <a:schemeClr val="tx1"/>
                </a:solidFill>
                <a:effectLst/>
                <a:latin typeface="+mn-lt"/>
                <a:ea typeface="+mn-ea"/>
                <a:cs typeface="+mn-cs"/>
              </a:rPr>
              <a:t>(Pan et al., 2025).</a:t>
            </a:r>
            <a:endParaRPr lang="en-US" sz="1200" b="1"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theory of attachment is very relevant and explanatory in early years settings because of its practical applications (McLeod, 2025). It does have its drawbacks, however, such as the focus on experiences that may have taken place in early life and an inherent cultural bias. Current theories endorse a developmental plasticity model, an idea that implies that outcomes are not predetermined. The importance of early intervention to enhance Isaac's emotional and cognitive trajectory is thus paramount.</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0.png"/><Relationship Id="rId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12.png"/><Relationship Id="rId10" Type="http://schemas.openxmlformats.org/officeDocument/2006/relationships/image" Target="../media/image16.png"/><Relationship Id="rId4" Type="http://schemas.openxmlformats.org/officeDocument/2006/relationships/image" Target="../media/image11.pn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27.pn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png"/><Relationship Id="rId4" Type="http://schemas.openxmlformats.org/officeDocument/2006/relationships/image" Target="../media/image25.png"/><Relationship Id="rId9" Type="http://schemas.openxmlformats.org/officeDocument/2006/relationships/image" Target="../media/image30.png"/></Relationships>
</file>

<file path=ppt/slides/_rels/slide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10.xml.rels><?xml version="1.0" encoding="UTF-8" standalone="yes"?>
<Relationships xmlns="http://schemas.openxmlformats.org/package/2006/relationships"><Relationship Id="rId8" Type="http://schemas.openxmlformats.org/officeDocument/2006/relationships/hyperlink" Target="https://www.attachmentproject.com/attachment-theory/internal-working-model/" TargetMode="External"/><Relationship Id="rId3" Type="http://schemas.openxmlformats.org/officeDocument/2006/relationships/hyperlink" Target="https://www.simplypsychology.org/internal-working-models-of-attachment.html" TargetMode="External"/><Relationship Id="rId7" Type="http://schemas.openxmlformats.org/officeDocument/2006/relationships/hyperlink" Target="https://doi.org/10.1186/s40359-025-02575-6" TargetMode="External"/><Relationship Id="rId2" Type="http://schemas.openxmlformats.org/officeDocument/2006/relationships/hyperlink" Target="https://arxiv.org/abs/2505.05476" TargetMode="External"/><Relationship Id="rId1" Type="http://schemas.openxmlformats.org/officeDocument/2006/relationships/slideLayout" Target="../slideLayouts/slideLayout1.xml"/><Relationship Id="rId6" Type="http://schemas.openxmlformats.org/officeDocument/2006/relationships/hyperlink" Target="https://doi.org/10.1007/s10567-022-00378-4" TargetMode="External"/><Relationship Id="rId5" Type="http://schemas.openxmlformats.org/officeDocument/2006/relationships/hyperlink" Target="https://www.nice.org.uk/guidance/ng26" TargetMode="External"/><Relationship Id="rId4" Type="http://schemas.openxmlformats.org/officeDocument/2006/relationships/hyperlink" Target="https://www.simplypsychology.org/bowlb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D3557"/>
        </a:solidFill>
        <a:effectLst/>
      </p:bgPr>
    </p:bg>
    <p:spTree>
      <p:nvGrpSpPr>
        <p:cNvPr id="1" name=""/>
        <p:cNvGrpSpPr/>
        <p:nvPr/>
      </p:nvGrpSpPr>
      <p:grpSpPr>
        <a:xfrm>
          <a:off x="0" y="0"/>
          <a:ext cx="0" cy="0"/>
          <a:chOff x="0" y="0"/>
          <a:chExt cx="0" cy="0"/>
        </a:xfrm>
      </p:grpSpPr>
      <p:sp>
        <p:nvSpPr>
          <p:cNvPr id="2" name="Shape 0"/>
          <p:cNvSpPr/>
          <p:nvPr/>
        </p:nvSpPr>
        <p:spPr>
          <a:xfrm>
            <a:off x="-1463040" y="-1737360"/>
            <a:ext cx="3840480" cy="3840480"/>
          </a:xfrm>
          <a:prstGeom prst="ellipse">
            <a:avLst/>
          </a:prstGeom>
          <a:solidFill>
            <a:srgbClr val="16293F"/>
          </a:solidFill>
          <a:ln/>
        </p:spPr>
      </p:sp>
      <p:sp>
        <p:nvSpPr>
          <p:cNvPr id="3" name="Shape 1"/>
          <p:cNvSpPr/>
          <p:nvPr/>
        </p:nvSpPr>
        <p:spPr>
          <a:xfrm>
            <a:off x="10424160" y="4754880"/>
            <a:ext cx="3291840" cy="3291840"/>
          </a:xfrm>
          <a:prstGeom prst="ellipse">
            <a:avLst/>
          </a:prstGeom>
          <a:solidFill>
            <a:srgbClr val="16293F"/>
          </a:solidFill>
          <a:ln/>
        </p:spPr>
      </p:sp>
      <p:sp>
        <p:nvSpPr>
          <p:cNvPr id="4" name="Shape 2"/>
          <p:cNvSpPr/>
          <p:nvPr/>
        </p:nvSpPr>
        <p:spPr>
          <a:xfrm>
            <a:off x="10881360" y="-822960"/>
            <a:ext cx="1554480" cy="1554480"/>
          </a:xfrm>
          <a:prstGeom prst="ellipse">
            <a:avLst/>
          </a:prstGeom>
          <a:solidFill>
            <a:srgbClr val="E07A5F">
              <a:alpha val="70000"/>
            </a:srgbClr>
          </a:solidFill>
          <a:ln/>
        </p:spPr>
      </p:sp>
      <p:sp>
        <p:nvSpPr>
          <p:cNvPr id="5" name="Shape 3"/>
          <p:cNvSpPr/>
          <p:nvPr/>
        </p:nvSpPr>
        <p:spPr>
          <a:xfrm>
            <a:off x="7162710" y="1372946"/>
            <a:ext cx="4867835" cy="4264330"/>
          </a:xfrm>
          <a:prstGeom prst="roundRect">
            <a:avLst>
              <a:gd name="adj" fmla="val 4543"/>
            </a:avLst>
          </a:prstGeom>
          <a:solidFill>
            <a:srgbClr val="FFFFFF"/>
          </a:solidFill>
          <a:ln/>
          <a:effectLst>
            <a:outerShdw blurRad="152400" dist="50800" dir="5400000" algn="bl" rotWithShape="0">
              <a:srgbClr val="000000">
                <a:alpha val="30000"/>
              </a:srgbClr>
            </a:outerShdw>
          </a:effectLst>
        </p:spPr>
      </p:sp>
      <p:pic>
        <p:nvPicPr>
          <p:cNvPr id="6" name="Image 0" descr="img/image1_r.png"/>
          <p:cNvPicPr>
            <a:picLocks noChangeAspect="1"/>
          </p:cNvPicPr>
          <p:nvPr/>
        </p:nvPicPr>
        <p:blipFill>
          <a:blip r:embed="rId3"/>
          <a:stretch>
            <a:fillRect/>
          </a:stretch>
        </p:blipFill>
        <p:spPr>
          <a:xfrm>
            <a:off x="7516368" y="2551176"/>
            <a:ext cx="4160520" cy="2909863"/>
          </a:xfrm>
          <a:prstGeom prst="rect">
            <a:avLst/>
          </a:prstGeom>
        </p:spPr>
      </p:pic>
      <p:sp>
        <p:nvSpPr>
          <p:cNvPr id="8" name="Text 5"/>
          <p:cNvSpPr/>
          <p:nvPr/>
        </p:nvSpPr>
        <p:spPr>
          <a:xfrm>
            <a:off x="822960" y="1325880"/>
            <a:ext cx="6400800" cy="1737360"/>
          </a:xfrm>
          <a:prstGeom prst="rect">
            <a:avLst/>
          </a:prstGeom>
          <a:noFill/>
          <a:ln/>
        </p:spPr>
        <p:txBody>
          <a:bodyPr wrap="square" lIns="0" tIns="0" rIns="0" bIns="0" rtlCol="0" anchor="ctr"/>
          <a:lstStyle/>
          <a:p>
            <a:pPr marL="0" indent="0">
              <a:lnSpc>
                <a:spcPct val="100000"/>
              </a:lnSpc>
              <a:buNone/>
            </a:pPr>
            <a:r>
              <a:rPr lang="en-US" sz="3800" b="1">
                <a:solidFill>
                  <a:srgbClr val="FFFFFF"/>
                </a:solidFill>
                <a:latin typeface="Times New Roman" pitchFamily="34" charset="0"/>
                <a:ea typeface="Times New Roman" pitchFamily="34" charset="-122"/>
                <a:cs typeface="Times New Roman" pitchFamily="34" charset="-120"/>
              </a:rPr>
              <a:t>Attachment Theory and Early Childhood Development</a:t>
            </a:r>
            <a:endParaRPr lang="en-US" sz="3800"/>
          </a:p>
        </p:txBody>
      </p:sp>
      <p:sp>
        <p:nvSpPr>
          <p:cNvPr id="9" name="Text 6"/>
          <p:cNvSpPr/>
          <p:nvPr/>
        </p:nvSpPr>
        <p:spPr>
          <a:xfrm>
            <a:off x="822960" y="3063240"/>
            <a:ext cx="6400800" cy="640080"/>
          </a:xfrm>
          <a:prstGeom prst="rect">
            <a:avLst/>
          </a:prstGeom>
          <a:noFill/>
          <a:ln/>
        </p:spPr>
        <p:txBody>
          <a:bodyPr wrap="square" lIns="0" tIns="0" rIns="0" bIns="0" rtlCol="0" anchor="ctr"/>
          <a:lstStyle/>
          <a:p>
            <a:pPr marL="0" indent="0">
              <a:buNone/>
            </a:pPr>
            <a:r>
              <a:rPr lang="en-US" sz="2500" i="1">
                <a:solidFill>
                  <a:srgbClr val="EAF1F4"/>
                </a:solidFill>
                <a:latin typeface="Times New Roman" pitchFamily="34" charset="0"/>
                <a:ea typeface="Times New Roman" pitchFamily="34" charset="-122"/>
                <a:cs typeface="Times New Roman" pitchFamily="34" charset="-120"/>
              </a:rPr>
              <a:t>Case Analysis of Isaac</a:t>
            </a:r>
            <a:endParaRPr lang="en-US" sz="2500"/>
          </a:p>
        </p:txBody>
      </p:sp>
      <p:sp>
        <p:nvSpPr>
          <p:cNvPr id="10" name="Shape 7"/>
          <p:cNvSpPr/>
          <p:nvPr/>
        </p:nvSpPr>
        <p:spPr>
          <a:xfrm>
            <a:off x="822960" y="4160520"/>
            <a:ext cx="5989320" cy="2057400"/>
          </a:xfrm>
          <a:prstGeom prst="roundRect">
            <a:avLst>
              <a:gd name="adj" fmla="val 4444"/>
            </a:avLst>
          </a:prstGeom>
          <a:solidFill>
            <a:srgbClr val="16293F"/>
          </a:solidFill>
          <a:ln w="12700">
            <a:solidFill>
              <a:srgbClr val="2A6F7E"/>
            </a:solidFill>
            <a:prstDash val="solid"/>
          </a:ln>
        </p:spPr>
      </p:sp>
      <p:sp>
        <p:nvSpPr>
          <p:cNvPr id="11" name="Text 8"/>
          <p:cNvSpPr/>
          <p:nvPr/>
        </p:nvSpPr>
        <p:spPr>
          <a:xfrm>
            <a:off x="1097280" y="4361688"/>
            <a:ext cx="5486400" cy="502920"/>
          </a:xfrm>
          <a:prstGeom prst="rect">
            <a:avLst/>
          </a:prstGeom>
          <a:noFill/>
          <a:ln/>
        </p:spPr>
        <p:txBody>
          <a:bodyPr wrap="square" lIns="0" tIns="0" rIns="0" bIns="0" rtlCol="0" anchor="ctr"/>
          <a:lstStyle/>
          <a:p>
            <a:pPr marL="0" indent="0">
              <a:buNone/>
            </a:pPr>
            <a:r>
              <a:rPr lang="en-US" sz="1450" b="1">
                <a:solidFill>
                  <a:srgbClr val="E07A5F"/>
                </a:solidFill>
                <a:latin typeface="Times New Roman" pitchFamily="34" charset="0"/>
                <a:ea typeface="Times New Roman" pitchFamily="34" charset="-122"/>
                <a:cs typeface="Times New Roman" pitchFamily="34" charset="-120"/>
              </a:rPr>
              <a:t>Module:  </a:t>
            </a:r>
            <a:r>
              <a:rPr lang="en-US" sz="1450">
                <a:solidFill>
                  <a:srgbClr val="FFFFFF"/>
                </a:solidFill>
                <a:latin typeface="Times New Roman" pitchFamily="34" charset="0"/>
                <a:ea typeface="Times New Roman" pitchFamily="34" charset="-122"/>
                <a:cs typeface="Times New Roman" pitchFamily="34" charset="-120"/>
              </a:rPr>
              <a:t>Psychology in Health and Social Care (LCHS4010)</a:t>
            </a:r>
            <a:endParaRPr lang="en-US" sz="1450"/>
          </a:p>
        </p:txBody>
      </p:sp>
      <p:sp>
        <p:nvSpPr>
          <p:cNvPr id="12" name="Text 9"/>
          <p:cNvSpPr/>
          <p:nvPr/>
        </p:nvSpPr>
        <p:spPr>
          <a:xfrm>
            <a:off x="1097280" y="4873752"/>
            <a:ext cx="5486400" cy="502920"/>
          </a:xfrm>
          <a:prstGeom prst="rect">
            <a:avLst/>
          </a:prstGeom>
          <a:noFill/>
          <a:ln/>
        </p:spPr>
        <p:txBody>
          <a:bodyPr wrap="square" lIns="0" tIns="0" rIns="0" bIns="0" rtlCol="0" anchor="ctr"/>
          <a:lstStyle/>
          <a:p>
            <a:pPr marL="0" indent="0">
              <a:buNone/>
            </a:pPr>
            <a:r>
              <a:rPr lang="en-US" sz="1450" b="1">
                <a:solidFill>
                  <a:srgbClr val="E07A5F"/>
                </a:solidFill>
                <a:latin typeface="Times New Roman" pitchFamily="34" charset="0"/>
                <a:ea typeface="Times New Roman" pitchFamily="34" charset="-122"/>
                <a:cs typeface="Times New Roman" pitchFamily="34" charset="-120"/>
              </a:rPr>
              <a:t>Programme:  </a:t>
            </a:r>
            <a:r>
              <a:rPr lang="en-US" sz="1450">
                <a:solidFill>
                  <a:srgbClr val="FFFFFF"/>
                </a:solidFill>
                <a:latin typeface="Times New Roman" pitchFamily="34" charset="0"/>
                <a:ea typeface="Times New Roman" pitchFamily="34" charset="-122"/>
                <a:cs typeface="Times New Roman" pitchFamily="34" charset="-120"/>
              </a:rPr>
              <a:t>Certificate of Higher Education – Skills for the Workplace</a:t>
            </a:r>
            <a:endParaRPr lang="en-US" sz="1450"/>
          </a:p>
        </p:txBody>
      </p:sp>
      <p:sp>
        <p:nvSpPr>
          <p:cNvPr id="13" name="Text 10"/>
          <p:cNvSpPr/>
          <p:nvPr/>
        </p:nvSpPr>
        <p:spPr>
          <a:xfrm>
            <a:off x="1097280" y="5385816"/>
            <a:ext cx="5577840" cy="502920"/>
          </a:xfrm>
          <a:prstGeom prst="rect">
            <a:avLst/>
          </a:prstGeom>
          <a:noFill/>
          <a:ln/>
        </p:spPr>
        <p:txBody>
          <a:bodyPr wrap="square" lIns="0" tIns="0" rIns="0" bIns="0" rtlCol="0" anchor="ctr"/>
          <a:lstStyle/>
          <a:p>
            <a:r>
              <a:rPr lang="en-US" sz="1450" b="1">
                <a:solidFill>
                  <a:srgbClr val="E07A5F"/>
                </a:solidFill>
                <a:latin typeface="Times New Roman"/>
                <a:ea typeface="Times New Roman" pitchFamily="34" charset="-122"/>
                <a:cs typeface="Times New Roman"/>
              </a:rPr>
              <a:t>Student Name: </a:t>
            </a:r>
            <a:r>
              <a:rPr lang="en-US" sz="1450" b="1">
                <a:solidFill>
                  <a:schemeClr val="bg1"/>
                </a:solidFill>
                <a:latin typeface="Times New Roman"/>
                <a:ea typeface="Times New Roman" pitchFamily="34" charset="-122"/>
                <a:cs typeface="Times New Roman"/>
              </a:rPr>
              <a:t>Dominique Heath </a:t>
            </a:r>
            <a:r>
              <a:rPr lang="en-US" sz="1450" b="1">
                <a:solidFill>
                  <a:srgbClr val="E07A5F"/>
                </a:solidFill>
                <a:latin typeface="Times New Roman"/>
                <a:ea typeface="Times New Roman" pitchFamily="34" charset="-122"/>
                <a:cs typeface="Times New Roman"/>
              </a:rPr>
              <a:t> Student ID: </a:t>
            </a:r>
            <a:r>
              <a:rPr lang="en-US" sz="1450" b="1">
                <a:solidFill>
                  <a:schemeClr val="bg1"/>
                </a:solidFill>
                <a:latin typeface="Times New Roman"/>
                <a:ea typeface="Times New Roman" pitchFamily="34" charset="-122"/>
                <a:cs typeface="Times New Roman"/>
              </a:rPr>
              <a:t>2505637</a:t>
            </a:r>
            <a:endParaRPr lang="en-US" sz="1450">
              <a:solidFill>
                <a:schemeClr val="bg1"/>
              </a:solidFill>
              <a:latin typeface="Times New Roman"/>
              <a:ea typeface="Calibri"/>
              <a:cs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22960" y="566928"/>
            <a:ext cx="841248" cy="841248"/>
          </a:xfrm>
          <a:prstGeom prst="ellipse">
            <a:avLst/>
          </a:prstGeom>
          <a:solidFill>
            <a:srgbClr val="1D3557"/>
          </a:solidFill>
          <a:ln/>
          <a:effectLst>
            <a:outerShdw blurRad="63500" dist="25400" dir="5400000" algn="bl" rotWithShape="0">
              <a:srgbClr val="000000">
                <a:alpha val="15000"/>
              </a:srgbClr>
            </a:outerShdw>
          </a:effectLst>
        </p:spPr>
      </p:sp>
      <p:pic>
        <p:nvPicPr>
          <p:cNvPr id="3" name="Image 0" descr="preencoded.png"/>
          <p:cNvPicPr>
            <a:picLocks noChangeAspect="1"/>
          </p:cNvPicPr>
          <p:nvPr/>
        </p:nvPicPr>
        <p:blipFill>
          <a:blip r:embed="rId3"/>
          <a:stretch>
            <a:fillRect/>
          </a:stretch>
        </p:blipFill>
        <p:spPr>
          <a:xfrm>
            <a:off x="1042416" y="786384"/>
            <a:ext cx="402336" cy="402336"/>
          </a:xfrm>
          <a:prstGeom prst="rect">
            <a:avLst/>
          </a:prstGeom>
        </p:spPr>
      </p:pic>
      <p:sp>
        <p:nvSpPr>
          <p:cNvPr id="5" name="Text 2"/>
          <p:cNvSpPr/>
          <p:nvPr/>
        </p:nvSpPr>
        <p:spPr>
          <a:xfrm>
            <a:off x="1828800" y="548640"/>
            <a:ext cx="9509760" cy="914400"/>
          </a:xfrm>
          <a:prstGeom prst="rect">
            <a:avLst/>
          </a:prstGeom>
          <a:noFill/>
          <a:ln/>
        </p:spPr>
        <p:txBody>
          <a:bodyPr wrap="square" lIns="0" tIns="0" rIns="0" bIns="0" rtlCol="0" anchor="ctr"/>
          <a:lstStyle/>
          <a:p>
            <a:pPr marL="0" indent="0">
              <a:buNone/>
            </a:pPr>
            <a:r>
              <a:rPr lang="en-US" sz="3000" b="1">
                <a:solidFill>
                  <a:srgbClr val="1D3557"/>
                </a:solidFill>
                <a:latin typeface="Times New Roman" pitchFamily="34" charset="0"/>
                <a:ea typeface="Times New Roman" pitchFamily="34" charset="-122"/>
                <a:cs typeface="Times New Roman" pitchFamily="34" charset="-120"/>
              </a:rPr>
              <a:t>Introduction</a:t>
            </a:r>
            <a:endParaRPr lang="en-US" sz="3000"/>
          </a:p>
        </p:txBody>
      </p:sp>
      <p:sp>
        <p:nvSpPr>
          <p:cNvPr id="6" name="Shape 3"/>
          <p:cNvSpPr/>
          <p:nvPr/>
        </p:nvSpPr>
        <p:spPr>
          <a:xfrm>
            <a:off x="822960" y="1783080"/>
            <a:ext cx="6126480" cy="914400"/>
          </a:xfrm>
          <a:prstGeom prst="roundRect">
            <a:avLst>
              <a:gd name="adj" fmla="val 10000"/>
            </a:avLst>
          </a:prstGeom>
          <a:solidFill>
            <a:srgbClr val="1D3557"/>
          </a:solidFill>
          <a:ln/>
          <a:effectLst>
            <a:outerShdw blurRad="88900" dist="38100" dir="5400000" algn="bl" rotWithShape="0">
              <a:srgbClr val="000000">
                <a:alpha val="20000"/>
              </a:srgbClr>
            </a:outerShdw>
          </a:effectLst>
        </p:spPr>
      </p:sp>
      <p:sp>
        <p:nvSpPr>
          <p:cNvPr id="7" name="Text 4"/>
          <p:cNvSpPr/>
          <p:nvPr/>
        </p:nvSpPr>
        <p:spPr>
          <a:xfrm>
            <a:off x="1143000" y="1783080"/>
            <a:ext cx="5577840" cy="914400"/>
          </a:xfrm>
          <a:prstGeom prst="rect">
            <a:avLst/>
          </a:prstGeom>
          <a:noFill/>
          <a:ln/>
        </p:spPr>
        <p:txBody>
          <a:bodyPr wrap="square" lIns="0" tIns="0" rIns="0" bIns="0" rtlCol="0" anchor="ctr"/>
          <a:lstStyle/>
          <a:p>
            <a:pPr>
              <a:lnSpc>
                <a:spcPct val="105000"/>
              </a:lnSpc>
            </a:pPr>
            <a:r>
              <a:rPr lang="en-US" sz="1300" b="1" kern="0" spc="200">
                <a:solidFill>
                  <a:srgbClr val="E07A5F"/>
                </a:solidFill>
                <a:latin typeface="Times New Roman" pitchFamily="34" charset="0"/>
                <a:ea typeface="Times New Roman" pitchFamily="34" charset="-122"/>
                <a:cs typeface="Times New Roman" pitchFamily="34" charset="-120"/>
              </a:rPr>
              <a:t>AIM
</a:t>
            </a:r>
            <a:r>
              <a:rPr lang="en-US" sz="1700" b="1">
                <a:solidFill>
                  <a:srgbClr val="FFFFFF"/>
                </a:solidFill>
                <a:latin typeface="Times New Roman" pitchFamily="34" charset="0"/>
                <a:ea typeface="Times New Roman" pitchFamily="34" charset="-122"/>
                <a:cs typeface="Times New Roman" pitchFamily="34" charset="-120"/>
              </a:rPr>
              <a:t>Analyse Isaac using Bowlby’s Attachment Theory (McLeod, 2025)</a:t>
            </a:r>
            <a:endParaRPr lang="en-US" sz="1300"/>
          </a:p>
        </p:txBody>
      </p:sp>
      <p:sp>
        <p:nvSpPr>
          <p:cNvPr id="8" name="Shape 5"/>
          <p:cNvSpPr/>
          <p:nvPr/>
        </p:nvSpPr>
        <p:spPr>
          <a:xfrm>
            <a:off x="822960" y="2971800"/>
            <a:ext cx="6126480" cy="749808"/>
          </a:xfrm>
          <a:prstGeom prst="roundRect">
            <a:avLst>
              <a:gd name="adj" fmla="val 9756"/>
            </a:avLst>
          </a:prstGeom>
          <a:solidFill>
            <a:srgbClr val="EAF1F4"/>
          </a:solidFill>
          <a:ln/>
        </p:spPr>
      </p:sp>
      <p:sp>
        <p:nvSpPr>
          <p:cNvPr id="9" name="Shape 6"/>
          <p:cNvSpPr/>
          <p:nvPr/>
        </p:nvSpPr>
        <p:spPr>
          <a:xfrm>
            <a:off x="987552" y="3118104"/>
            <a:ext cx="457200" cy="457200"/>
          </a:xfrm>
          <a:prstGeom prst="ellipse">
            <a:avLst/>
          </a:prstGeom>
          <a:solidFill>
            <a:srgbClr val="FFFFFF"/>
          </a:solidFill>
          <a:ln/>
          <a:effectLst>
            <a:outerShdw blurRad="63500" dist="25400" dir="5400000" algn="bl" rotWithShape="0">
              <a:srgbClr val="000000">
                <a:alpha val="15000"/>
              </a:srgbClr>
            </a:outerShdw>
          </a:effectLst>
        </p:spPr>
      </p:sp>
      <p:pic>
        <p:nvPicPr>
          <p:cNvPr id="10" name="Image 1" descr="preencoded.png"/>
          <p:cNvPicPr>
            <a:picLocks noChangeAspect="1"/>
          </p:cNvPicPr>
          <p:nvPr/>
        </p:nvPicPr>
        <p:blipFill>
          <a:blip r:embed="rId4"/>
          <a:stretch>
            <a:fillRect/>
          </a:stretch>
        </p:blipFill>
        <p:spPr>
          <a:xfrm>
            <a:off x="1078992" y="3209544"/>
            <a:ext cx="274320" cy="274320"/>
          </a:xfrm>
          <a:prstGeom prst="rect">
            <a:avLst/>
          </a:prstGeom>
        </p:spPr>
      </p:pic>
      <p:sp>
        <p:nvSpPr>
          <p:cNvPr id="11" name="Shape 7"/>
          <p:cNvSpPr/>
          <p:nvPr/>
        </p:nvSpPr>
        <p:spPr>
          <a:xfrm>
            <a:off x="987552" y="3118104"/>
            <a:ext cx="457200" cy="457200"/>
          </a:xfrm>
          <a:prstGeom prst="ellipse">
            <a:avLst/>
          </a:prstGeom>
          <a:ln w="15875">
            <a:solidFill>
              <a:srgbClr val="E07A5F"/>
            </a:solidFill>
            <a:prstDash val="solid"/>
          </a:ln>
        </p:spPr>
      </p:sp>
      <p:sp>
        <p:nvSpPr>
          <p:cNvPr id="12" name="Text 8"/>
          <p:cNvSpPr/>
          <p:nvPr/>
        </p:nvSpPr>
        <p:spPr>
          <a:xfrm>
            <a:off x="1600200" y="2971800"/>
            <a:ext cx="5212080" cy="749808"/>
          </a:xfrm>
          <a:prstGeom prst="rect">
            <a:avLst/>
          </a:prstGeom>
          <a:noFill/>
          <a:ln/>
        </p:spPr>
        <p:txBody>
          <a:bodyPr wrap="square" lIns="0" tIns="0" rIns="0" bIns="0" rtlCol="0" anchor="ctr"/>
          <a:lstStyle/>
          <a:p>
            <a:pPr marL="0" indent="0">
              <a:buNone/>
            </a:pPr>
            <a:r>
              <a:rPr lang="en-US" sz="1450">
                <a:solidFill>
                  <a:srgbClr val="27333D"/>
                </a:solidFill>
                <a:latin typeface="Times New Roman" pitchFamily="34" charset="0"/>
                <a:ea typeface="Times New Roman" pitchFamily="34" charset="-122"/>
                <a:cs typeface="Times New Roman" pitchFamily="34" charset="-120"/>
              </a:rPr>
              <a:t>Apply theory to emotional, social, and language development</a:t>
            </a:r>
            <a:endParaRPr lang="en-US" sz="1450"/>
          </a:p>
        </p:txBody>
      </p:sp>
      <p:sp>
        <p:nvSpPr>
          <p:cNvPr id="13" name="Shape 9"/>
          <p:cNvSpPr/>
          <p:nvPr/>
        </p:nvSpPr>
        <p:spPr>
          <a:xfrm>
            <a:off x="822960" y="3840480"/>
            <a:ext cx="6126480" cy="749808"/>
          </a:xfrm>
          <a:prstGeom prst="roundRect">
            <a:avLst>
              <a:gd name="adj" fmla="val 9756"/>
            </a:avLst>
          </a:prstGeom>
          <a:solidFill>
            <a:srgbClr val="EAF1F4"/>
          </a:solidFill>
          <a:ln/>
        </p:spPr>
      </p:sp>
      <p:sp>
        <p:nvSpPr>
          <p:cNvPr id="14" name="Shape 10"/>
          <p:cNvSpPr/>
          <p:nvPr/>
        </p:nvSpPr>
        <p:spPr>
          <a:xfrm>
            <a:off x="987552" y="3986784"/>
            <a:ext cx="457200" cy="457200"/>
          </a:xfrm>
          <a:prstGeom prst="ellipse">
            <a:avLst/>
          </a:prstGeom>
          <a:solidFill>
            <a:srgbClr val="FFFFFF"/>
          </a:solidFill>
          <a:ln/>
          <a:effectLst>
            <a:outerShdw blurRad="63500" dist="25400" dir="5400000" algn="bl" rotWithShape="0">
              <a:srgbClr val="000000">
                <a:alpha val="15000"/>
              </a:srgbClr>
            </a:outerShdw>
          </a:effectLst>
        </p:spPr>
      </p:sp>
      <p:pic>
        <p:nvPicPr>
          <p:cNvPr id="15" name="Image 2" descr="preencoded.png"/>
          <p:cNvPicPr>
            <a:picLocks noChangeAspect="1"/>
          </p:cNvPicPr>
          <p:nvPr/>
        </p:nvPicPr>
        <p:blipFill>
          <a:blip r:embed="rId5"/>
          <a:stretch>
            <a:fillRect/>
          </a:stretch>
        </p:blipFill>
        <p:spPr>
          <a:xfrm>
            <a:off x="1078992" y="4078224"/>
            <a:ext cx="274320" cy="274320"/>
          </a:xfrm>
          <a:prstGeom prst="rect">
            <a:avLst/>
          </a:prstGeom>
        </p:spPr>
      </p:pic>
      <p:sp>
        <p:nvSpPr>
          <p:cNvPr id="16" name="Shape 11"/>
          <p:cNvSpPr/>
          <p:nvPr/>
        </p:nvSpPr>
        <p:spPr>
          <a:xfrm>
            <a:off x="987552" y="3986784"/>
            <a:ext cx="457200" cy="457200"/>
          </a:xfrm>
          <a:prstGeom prst="ellipse">
            <a:avLst/>
          </a:prstGeom>
          <a:ln w="15875">
            <a:solidFill>
              <a:srgbClr val="E07A5F"/>
            </a:solidFill>
            <a:prstDash val="solid"/>
          </a:ln>
        </p:spPr>
      </p:sp>
      <p:sp>
        <p:nvSpPr>
          <p:cNvPr id="17" name="Text 12"/>
          <p:cNvSpPr/>
          <p:nvPr/>
        </p:nvSpPr>
        <p:spPr>
          <a:xfrm>
            <a:off x="1600200" y="3840480"/>
            <a:ext cx="5212080" cy="749808"/>
          </a:xfrm>
          <a:prstGeom prst="rect">
            <a:avLst/>
          </a:prstGeom>
          <a:noFill/>
          <a:ln/>
        </p:spPr>
        <p:txBody>
          <a:bodyPr wrap="square" lIns="0" tIns="0" rIns="0" bIns="0" rtlCol="0" anchor="ctr"/>
          <a:lstStyle/>
          <a:p>
            <a:pPr marL="0" indent="0">
              <a:buNone/>
            </a:pPr>
            <a:r>
              <a:rPr lang="en-US" sz="1450">
                <a:solidFill>
                  <a:srgbClr val="27333D"/>
                </a:solidFill>
                <a:latin typeface="Times New Roman" pitchFamily="34" charset="0"/>
                <a:ea typeface="Times New Roman" pitchFamily="34" charset="-122"/>
                <a:cs typeface="Times New Roman" pitchFamily="34" charset="-120"/>
              </a:rPr>
              <a:t>Develop intervention strategies for early years practice</a:t>
            </a:r>
            <a:endParaRPr lang="en-US" sz="1450"/>
          </a:p>
        </p:txBody>
      </p:sp>
      <p:sp>
        <p:nvSpPr>
          <p:cNvPr id="18" name="Shape 13"/>
          <p:cNvSpPr/>
          <p:nvPr/>
        </p:nvSpPr>
        <p:spPr>
          <a:xfrm>
            <a:off x="822960" y="4709160"/>
            <a:ext cx="6126480" cy="749808"/>
          </a:xfrm>
          <a:prstGeom prst="roundRect">
            <a:avLst>
              <a:gd name="adj" fmla="val 9756"/>
            </a:avLst>
          </a:prstGeom>
          <a:solidFill>
            <a:srgbClr val="EAF1F4"/>
          </a:solidFill>
          <a:ln/>
        </p:spPr>
      </p:sp>
      <p:sp>
        <p:nvSpPr>
          <p:cNvPr id="19" name="Shape 14"/>
          <p:cNvSpPr/>
          <p:nvPr/>
        </p:nvSpPr>
        <p:spPr>
          <a:xfrm>
            <a:off x="987552" y="4855464"/>
            <a:ext cx="457200" cy="457200"/>
          </a:xfrm>
          <a:prstGeom prst="ellipse">
            <a:avLst/>
          </a:prstGeom>
          <a:solidFill>
            <a:srgbClr val="FFFFFF"/>
          </a:solidFill>
          <a:ln/>
          <a:effectLst>
            <a:outerShdw blurRad="63500" dist="25400" dir="5400000" algn="bl" rotWithShape="0">
              <a:srgbClr val="000000">
                <a:alpha val="15000"/>
              </a:srgbClr>
            </a:outerShdw>
          </a:effectLst>
        </p:spPr>
      </p:sp>
      <p:pic>
        <p:nvPicPr>
          <p:cNvPr id="20" name="Image 3" descr="preencoded.png"/>
          <p:cNvPicPr>
            <a:picLocks noChangeAspect="1"/>
          </p:cNvPicPr>
          <p:nvPr/>
        </p:nvPicPr>
        <p:blipFill>
          <a:blip r:embed="rId6"/>
          <a:stretch>
            <a:fillRect/>
          </a:stretch>
        </p:blipFill>
        <p:spPr>
          <a:xfrm>
            <a:off x="1078992" y="4946904"/>
            <a:ext cx="274320" cy="274320"/>
          </a:xfrm>
          <a:prstGeom prst="rect">
            <a:avLst/>
          </a:prstGeom>
        </p:spPr>
      </p:pic>
      <p:sp>
        <p:nvSpPr>
          <p:cNvPr id="21" name="Shape 15"/>
          <p:cNvSpPr/>
          <p:nvPr/>
        </p:nvSpPr>
        <p:spPr>
          <a:xfrm>
            <a:off x="987552" y="4855464"/>
            <a:ext cx="457200" cy="457200"/>
          </a:xfrm>
          <a:prstGeom prst="ellipse">
            <a:avLst/>
          </a:prstGeom>
          <a:ln w="15875">
            <a:solidFill>
              <a:srgbClr val="E07A5F"/>
            </a:solidFill>
            <a:prstDash val="solid"/>
          </a:ln>
        </p:spPr>
      </p:sp>
      <p:sp>
        <p:nvSpPr>
          <p:cNvPr id="22" name="Text 16"/>
          <p:cNvSpPr/>
          <p:nvPr/>
        </p:nvSpPr>
        <p:spPr>
          <a:xfrm>
            <a:off x="1600200" y="4709160"/>
            <a:ext cx="5212080" cy="749808"/>
          </a:xfrm>
          <a:prstGeom prst="rect">
            <a:avLst/>
          </a:prstGeom>
          <a:noFill/>
          <a:ln/>
        </p:spPr>
        <p:txBody>
          <a:bodyPr wrap="square" lIns="0" tIns="0" rIns="0" bIns="0" rtlCol="0" anchor="ctr"/>
          <a:lstStyle/>
          <a:p>
            <a:pPr marL="0" indent="0">
              <a:buNone/>
            </a:pPr>
            <a:r>
              <a:rPr lang="en-US" sz="1450">
                <a:solidFill>
                  <a:srgbClr val="27333D"/>
                </a:solidFill>
                <a:latin typeface="Times New Roman" pitchFamily="34" charset="0"/>
                <a:ea typeface="Times New Roman" pitchFamily="34" charset="-122"/>
                <a:cs typeface="Times New Roman" pitchFamily="34" charset="-120"/>
              </a:rPr>
              <a:t>Focus on early attachment period (0–5 years critical development window)</a:t>
            </a:r>
            <a:endParaRPr lang="en-US" sz="1450"/>
          </a:p>
        </p:txBody>
      </p:sp>
      <p:sp>
        <p:nvSpPr>
          <p:cNvPr id="23" name="Shape 17"/>
          <p:cNvSpPr/>
          <p:nvPr/>
        </p:nvSpPr>
        <p:spPr>
          <a:xfrm>
            <a:off x="822960" y="5577840"/>
            <a:ext cx="6126480" cy="749808"/>
          </a:xfrm>
          <a:prstGeom prst="roundRect">
            <a:avLst>
              <a:gd name="adj" fmla="val 9756"/>
            </a:avLst>
          </a:prstGeom>
          <a:solidFill>
            <a:srgbClr val="EAF1F4"/>
          </a:solidFill>
          <a:ln/>
        </p:spPr>
      </p:sp>
      <p:sp>
        <p:nvSpPr>
          <p:cNvPr id="24" name="Shape 18"/>
          <p:cNvSpPr/>
          <p:nvPr/>
        </p:nvSpPr>
        <p:spPr>
          <a:xfrm>
            <a:off x="987552" y="5724144"/>
            <a:ext cx="457200" cy="457200"/>
          </a:xfrm>
          <a:prstGeom prst="ellipse">
            <a:avLst/>
          </a:prstGeom>
          <a:solidFill>
            <a:srgbClr val="FFFFFF"/>
          </a:solidFill>
          <a:ln/>
          <a:effectLst>
            <a:outerShdw blurRad="63500" dist="25400" dir="5400000" algn="bl" rotWithShape="0">
              <a:srgbClr val="000000">
                <a:alpha val="15000"/>
              </a:srgbClr>
            </a:outerShdw>
          </a:effectLst>
        </p:spPr>
      </p:sp>
      <p:pic>
        <p:nvPicPr>
          <p:cNvPr id="25" name="Image 4" descr="preencoded.png"/>
          <p:cNvPicPr>
            <a:picLocks noChangeAspect="1"/>
          </p:cNvPicPr>
          <p:nvPr/>
        </p:nvPicPr>
        <p:blipFill>
          <a:blip r:embed="rId7"/>
          <a:stretch>
            <a:fillRect/>
          </a:stretch>
        </p:blipFill>
        <p:spPr>
          <a:xfrm>
            <a:off x="1078992" y="5815584"/>
            <a:ext cx="274320" cy="274320"/>
          </a:xfrm>
          <a:prstGeom prst="rect">
            <a:avLst/>
          </a:prstGeom>
        </p:spPr>
      </p:pic>
      <p:sp>
        <p:nvSpPr>
          <p:cNvPr id="26" name="Shape 19"/>
          <p:cNvSpPr/>
          <p:nvPr/>
        </p:nvSpPr>
        <p:spPr>
          <a:xfrm>
            <a:off x="987552" y="5724144"/>
            <a:ext cx="457200" cy="457200"/>
          </a:xfrm>
          <a:prstGeom prst="ellipse">
            <a:avLst/>
          </a:prstGeom>
          <a:ln w="15875">
            <a:solidFill>
              <a:srgbClr val="E07A5F"/>
            </a:solidFill>
            <a:prstDash val="solid"/>
          </a:ln>
        </p:spPr>
      </p:sp>
      <p:sp>
        <p:nvSpPr>
          <p:cNvPr id="27" name="Text 20"/>
          <p:cNvSpPr/>
          <p:nvPr/>
        </p:nvSpPr>
        <p:spPr>
          <a:xfrm>
            <a:off x="1600200" y="5577840"/>
            <a:ext cx="5212080" cy="749808"/>
          </a:xfrm>
          <a:prstGeom prst="rect">
            <a:avLst/>
          </a:prstGeom>
          <a:noFill/>
          <a:ln/>
        </p:spPr>
        <p:txBody>
          <a:bodyPr wrap="square" lIns="0" tIns="0" rIns="0" bIns="0" rtlCol="0" anchor="ctr"/>
          <a:lstStyle/>
          <a:p>
            <a:pPr marL="0" indent="0">
              <a:buNone/>
            </a:pPr>
            <a:r>
              <a:rPr lang="en-US" sz="1450">
                <a:solidFill>
                  <a:srgbClr val="27333D"/>
                </a:solidFill>
                <a:latin typeface="Times New Roman" pitchFamily="34" charset="0"/>
                <a:ea typeface="Times New Roman" pitchFamily="34" charset="-122"/>
                <a:cs typeface="Times New Roman" pitchFamily="34" charset="-120"/>
              </a:rPr>
              <a:t>Link psychological theory to real-world childcare context</a:t>
            </a:r>
            <a:endParaRPr lang="en-US" sz="1450"/>
          </a:p>
        </p:txBody>
      </p:sp>
      <p:sp>
        <p:nvSpPr>
          <p:cNvPr id="28" name="Shape 21"/>
          <p:cNvSpPr/>
          <p:nvPr/>
        </p:nvSpPr>
        <p:spPr>
          <a:xfrm>
            <a:off x="7114032" y="1481328"/>
            <a:ext cx="4864608" cy="5010912"/>
          </a:xfrm>
          <a:prstGeom prst="roundRect">
            <a:avLst>
              <a:gd name="adj" fmla="val 2887"/>
            </a:avLst>
          </a:prstGeom>
          <a:solidFill>
            <a:srgbClr val="EAF1F4"/>
          </a:solidFill>
          <a:ln/>
          <a:effectLst>
            <a:outerShdw blurRad="127000" dist="50800" dir="5400000" algn="bl" rotWithShape="0">
              <a:srgbClr val="000000">
                <a:alpha val="18000"/>
              </a:srgbClr>
            </a:outerShdw>
          </a:effectLst>
        </p:spPr>
      </p:sp>
      <p:pic>
        <p:nvPicPr>
          <p:cNvPr id="29" name="Image 5" descr="img/image2_r.png"/>
          <p:cNvPicPr>
            <a:picLocks noChangeAspect="1"/>
          </p:cNvPicPr>
          <p:nvPr/>
        </p:nvPicPr>
        <p:blipFill>
          <a:blip r:embed="rId8"/>
          <a:stretch>
            <a:fillRect/>
          </a:stretch>
        </p:blipFill>
        <p:spPr>
          <a:xfrm>
            <a:off x="7114699" y="1605534"/>
            <a:ext cx="4572000" cy="4572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22960" y="566928"/>
            <a:ext cx="841248" cy="841248"/>
          </a:xfrm>
          <a:prstGeom prst="ellipse">
            <a:avLst/>
          </a:prstGeom>
          <a:solidFill>
            <a:srgbClr val="1D3557"/>
          </a:solidFill>
          <a:ln/>
          <a:effectLst>
            <a:outerShdw blurRad="63500" dist="25400" dir="5400000" algn="bl" rotWithShape="0">
              <a:srgbClr val="000000">
                <a:alpha val="15000"/>
              </a:srgbClr>
            </a:outerShdw>
          </a:effectLst>
        </p:spPr>
      </p:sp>
      <p:pic>
        <p:nvPicPr>
          <p:cNvPr id="3" name="Image 0" descr="preencoded.png"/>
          <p:cNvPicPr>
            <a:picLocks noChangeAspect="1"/>
          </p:cNvPicPr>
          <p:nvPr/>
        </p:nvPicPr>
        <p:blipFill>
          <a:blip r:embed="rId3"/>
          <a:stretch>
            <a:fillRect/>
          </a:stretch>
        </p:blipFill>
        <p:spPr>
          <a:xfrm>
            <a:off x="1042416" y="786384"/>
            <a:ext cx="402336" cy="402336"/>
          </a:xfrm>
          <a:prstGeom prst="rect">
            <a:avLst/>
          </a:prstGeom>
        </p:spPr>
      </p:pic>
      <p:sp>
        <p:nvSpPr>
          <p:cNvPr id="5" name="Text 2"/>
          <p:cNvSpPr/>
          <p:nvPr/>
        </p:nvSpPr>
        <p:spPr>
          <a:xfrm>
            <a:off x="1828800" y="548640"/>
            <a:ext cx="9509760" cy="914400"/>
          </a:xfrm>
          <a:prstGeom prst="rect">
            <a:avLst/>
          </a:prstGeom>
          <a:noFill/>
          <a:ln/>
        </p:spPr>
        <p:txBody>
          <a:bodyPr wrap="square" lIns="0" tIns="0" rIns="0" bIns="0" rtlCol="0" anchor="ctr"/>
          <a:lstStyle/>
          <a:p>
            <a:pPr marL="0" indent="0">
              <a:buNone/>
            </a:pPr>
            <a:r>
              <a:rPr lang="en-US" sz="3000" b="1">
                <a:solidFill>
                  <a:srgbClr val="1D3557"/>
                </a:solidFill>
                <a:latin typeface="Times New Roman" pitchFamily="34" charset="0"/>
                <a:ea typeface="Times New Roman" pitchFamily="34" charset="-122"/>
                <a:cs typeface="Times New Roman" pitchFamily="34" charset="-120"/>
              </a:rPr>
              <a:t>Case Summary (Isaac)</a:t>
            </a:r>
            <a:endParaRPr lang="en-US" sz="3000"/>
          </a:p>
        </p:txBody>
      </p:sp>
      <p:sp>
        <p:nvSpPr>
          <p:cNvPr id="6" name="Shape 3"/>
          <p:cNvSpPr/>
          <p:nvPr/>
        </p:nvSpPr>
        <p:spPr>
          <a:xfrm>
            <a:off x="822960" y="1627632"/>
            <a:ext cx="4206240" cy="4232389"/>
          </a:xfrm>
          <a:prstGeom prst="roundRect">
            <a:avLst>
              <a:gd name="adj" fmla="val 3212"/>
            </a:avLst>
          </a:prstGeom>
          <a:solidFill>
            <a:srgbClr val="EAF1F4"/>
          </a:solidFill>
          <a:ln/>
          <a:effectLst>
            <a:outerShdw blurRad="127000" dist="50800" dir="5400000" algn="bl" rotWithShape="0">
              <a:srgbClr val="000000">
                <a:alpha val="18000"/>
              </a:srgbClr>
            </a:outerShdw>
          </a:effectLst>
        </p:spPr>
      </p:sp>
      <p:pic>
        <p:nvPicPr>
          <p:cNvPr id="7" name="Image 1" descr="img/image3_r.png"/>
          <p:cNvPicPr>
            <a:picLocks noChangeAspect="1"/>
          </p:cNvPicPr>
          <p:nvPr/>
        </p:nvPicPr>
        <p:blipFill>
          <a:blip r:embed="rId4"/>
          <a:stretch>
            <a:fillRect/>
          </a:stretch>
        </p:blipFill>
        <p:spPr>
          <a:xfrm>
            <a:off x="855083" y="1780389"/>
            <a:ext cx="4174117" cy="3939781"/>
          </a:xfrm>
          <a:prstGeom prst="rect">
            <a:avLst/>
          </a:prstGeom>
        </p:spPr>
      </p:pic>
      <p:sp>
        <p:nvSpPr>
          <p:cNvPr id="8" name="Shape 4"/>
          <p:cNvSpPr/>
          <p:nvPr/>
        </p:nvSpPr>
        <p:spPr>
          <a:xfrm>
            <a:off x="5532120" y="1783080"/>
            <a:ext cx="5806440" cy="530352"/>
          </a:xfrm>
          <a:prstGeom prst="roundRect">
            <a:avLst>
              <a:gd name="adj" fmla="val 10345"/>
            </a:avLst>
          </a:prstGeom>
          <a:solidFill>
            <a:srgbClr val="FBEDE7"/>
          </a:solidFill>
          <a:ln/>
        </p:spPr>
      </p:sp>
      <p:sp>
        <p:nvSpPr>
          <p:cNvPr id="9" name="Shape 5"/>
          <p:cNvSpPr/>
          <p:nvPr/>
        </p:nvSpPr>
        <p:spPr>
          <a:xfrm>
            <a:off x="5724144" y="1979676"/>
            <a:ext cx="137160" cy="137160"/>
          </a:xfrm>
          <a:prstGeom prst="ellipse">
            <a:avLst/>
          </a:prstGeom>
          <a:solidFill>
            <a:srgbClr val="E07A5F"/>
          </a:solidFill>
          <a:ln/>
        </p:spPr>
      </p:sp>
      <p:sp>
        <p:nvSpPr>
          <p:cNvPr id="10" name="Text 6"/>
          <p:cNvSpPr/>
          <p:nvPr/>
        </p:nvSpPr>
        <p:spPr>
          <a:xfrm>
            <a:off x="6035040" y="1783080"/>
            <a:ext cx="5166360" cy="53035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Separation anxiety and emotional distress</a:t>
            </a:r>
            <a:endParaRPr lang="en-US" sz="1350"/>
          </a:p>
        </p:txBody>
      </p:sp>
      <p:sp>
        <p:nvSpPr>
          <p:cNvPr id="11" name="Shape 7"/>
          <p:cNvSpPr/>
          <p:nvPr/>
        </p:nvSpPr>
        <p:spPr>
          <a:xfrm>
            <a:off x="5532120" y="2386584"/>
            <a:ext cx="5806440" cy="530352"/>
          </a:xfrm>
          <a:prstGeom prst="roundRect">
            <a:avLst>
              <a:gd name="adj" fmla="val 10345"/>
            </a:avLst>
          </a:prstGeom>
          <a:solidFill>
            <a:srgbClr val="FBEDE7"/>
          </a:solidFill>
          <a:ln/>
        </p:spPr>
      </p:sp>
      <p:sp>
        <p:nvSpPr>
          <p:cNvPr id="12" name="Shape 8"/>
          <p:cNvSpPr/>
          <p:nvPr/>
        </p:nvSpPr>
        <p:spPr>
          <a:xfrm>
            <a:off x="5724144" y="2583180"/>
            <a:ext cx="137160" cy="137160"/>
          </a:xfrm>
          <a:prstGeom prst="ellipse">
            <a:avLst/>
          </a:prstGeom>
          <a:solidFill>
            <a:srgbClr val="E07A5F"/>
          </a:solidFill>
          <a:ln/>
        </p:spPr>
      </p:sp>
      <p:sp>
        <p:nvSpPr>
          <p:cNvPr id="13" name="Text 9"/>
          <p:cNvSpPr/>
          <p:nvPr/>
        </p:nvSpPr>
        <p:spPr>
          <a:xfrm>
            <a:off x="6035040" y="2386584"/>
            <a:ext cx="5166360" cy="53035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Delayed language development</a:t>
            </a:r>
            <a:endParaRPr lang="en-US" sz="1350"/>
          </a:p>
        </p:txBody>
      </p:sp>
      <p:sp>
        <p:nvSpPr>
          <p:cNvPr id="14" name="Shape 10"/>
          <p:cNvSpPr/>
          <p:nvPr/>
        </p:nvSpPr>
        <p:spPr>
          <a:xfrm>
            <a:off x="5532120" y="2990088"/>
            <a:ext cx="5806440" cy="530352"/>
          </a:xfrm>
          <a:prstGeom prst="roundRect">
            <a:avLst>
              <a:gd name="adj" fmla="val 10345"/>
            </a:avLst>
          </a:prstGeom>
          <a:solidFill>
            <a:srgbClr val="FBEDE7"/>
          </a:solidFill>
          <a:ln/>
        </p:spPr>
      </p:sp>
      <p:sp>
        <p:nvSpPr>
          <p:cNvPr id="15" name="Shape 11"/>
          <p:cNvSpPr/>
          <p:nvPr/>
        </p:nvSpPr>
        <p:spPr>
          <a:xfrm>
            <a:off x="5724144" y="3186684"/>
            <a:ext cx="137160" cy="137160"/>
          </a:xfrm>
          <a:prstGeom prst="ellipse">
            <a:avLst/>
          </a:prstGeom>
          <a:solidFill>
            <a:srgbClr val="E07A5F"/>
          </a:solidFill>
          <a:ln/>
        </p:spPr>
      </p:sp>
      <p:sp>
        <p:nvSpPr>
          <p:cNvPr id="16" name="Text 12"/>
          <p:cNvSpPr/>
          <p:nvPr/>
        </p:nvSpPr>
        <p:spPr>
          <a:xfrm>
            <a:off x="6035040" y="2990088"/>
            <a:ext cx="5166360" cy="53035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Reduced peer interaction and social withdrawal</a:t>
            </a:r>
            <a:endParaRPr lang="en-US" sz="1350"/>
          </a:p>
        </p:txBody>
      </p:sp>
      <p:sp>
        <p:nvSpPr>
          <p:cNvPr id="17" name="Shape 13"/>
          <p:cNvSpPr/>
          <p:nvPr/>
        </p:nvSpPr>
        <p:spPr>
          <a:xfrm>
            <a:off x="5532120" y="3593592"/>
            <a:ext cx="5806440" cy="530352"/>
          </a:xfrm>
          <a:prstGeom prst="roundRect">
            <a:avLst>
              <a:gd name="adj" fmla="val 10345"/>
            </a:avLst>
          </a:prstGeom>
          <a:solidFill>
            <a:srgbClr val="FBEDE7"/>
          </a:solidFill>
          <a:ln/>
        </p:spPr>
      </p:sp>
      <p:sp>
        <p:nvSpPr>
          <p:cNvPr id="18" name="Shape 14"/>
          <p:cNvSpPr/>
          <p:nvPr/>
        </p:nvSpPr>
        <p:spPr>
          <a:xfrm>
            <a:off x="5724144" y="3790188"/>
            <a:ext cx="137160" cy="137160"/>
          </a:xfrm>
          <a:prstGeom prst="ellipse">
            <a:avLst/>
          </a:prstGeom>
          <a:solidFill>
            <a:srgbClr val="E07A5F"/>
          </a:solidFill>
          <a:ln/>
        </p:spPr>
      </p:sp>
      <p:sp>
        <p:nvSpPr>
          <p:cNvPr id="19" name="Text 15"/>
          <p:cNvSpPr/>
          <p:nvPr/>
        </p:nvSpPr>
        <p:spPr>
          <a:xfrm>
            <a:off x="6035040" y="3593592"/>
            <a:ext cx="5166360" cy="53035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Limited independent play</a:t>
            </a:r>
            <a:endParaRPr lang="en-US" sz="1350"/>
          </a:p>
        </p:txBody>
      </p:sp>
      <p:sp>
        <p:nvSpPr>
          <p:cNvPr id="20" name="Shape 16"/>
          <p:cNvSpPr/>
          <p:nvPr/>
        </p:nvSpPr>
        <p:spPr>
          <a:xfrm>
            <a:off x="5532120" y="4197096"/>
            <a:ext cx="5806440" cy="530352"/>
          </a:xfrm>
          <a:prstGeom prst="roundRect">
            <a:avLst>
              <a:gd name="adj" fmla="val 10345"/>
            </a:avLst>
          </a:prstGeom>
          <a:solidFill>
            <a:srgbClr val="FBEDE7"/>
          </a:solidFill>
          <a:ln/>
        </p:spPr>
      </p:sp>
      <p:sp>
        <p:nvSpPr>
          <p:cNvPr id="21" name="Shape 17"/>
          <p:cNvSpPr/>
          <p:nvPr/>
        </p:nvSpPr>
        <p:spPr>
          <a:xfrm>
            <a:off x="5724144" y="4393692"/>
            <a:ext cx="137160" cy="137160"/>
          </a:xfrm>
          <a:prstGeom prst="ellipse">
            <a:avLst/>
          </a:prstGeom>
          <a:solidFill>
            <a:srgbClr val="E07A5F"/>
          </a:solidFill>
          <a:ln/>
        </p:spPr>
      </p:sp>
      <p:sp>
        <p:nvSpPr>
          <p:cNvPr id="22" name="Text 18"/>
          <p:cNvSpPr/>
          <p:nvPr/>
        </p:nvSpPr>
        <p:spPr>
          <a:xfrm>
            <a:off x="6035040" y="4197096"/>
            <a:ext cx="5166360" cy="53035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Disrupted caregiving environment (relocation + childcare instability)</a:t>
            </a:r>
            <a:endParaRPr lang="en-US" sz="1350"/>
          </a:p>
        </p:txBody>
      </p:sp>
      <p:sp>
        <p:nvSpPr>
          <p:cNvPr id="23" name="Shape 19"/>
          <p:cNvSpPr/>
          <p:nvPr/>
        </p:nvSpPr>
        <p:spPr>
          <a:xfrm>
            <a:off x="5532120" y="4800600"/>
            <a:ext cx="5806440" cy="530352"/>
          </a:xfrm>
          <a:prstGeom prst="roundRect">
            <a:avLst>
              <a:gd name="adj" fmla="val 10345"/>
            </a:avLst>
          </a:prstGeom>
          <a:solidFill>
            <a:srgbClr val="FBEDE7"/>
          </a:solidFill>
          <a:ln/>
        </p:spPr>
      </p:sp>
      <p:sp>
        <p:nvSpPr>
          <p:cNvPr id="24" name="Shape 20"/>
          <p:cNvSpPr/>
          <p:nvPr/>
        </p:nvSpPr>
        <p:spPr>
          <a:xfrm>
            <a:off x="5724144" y="4997196"/>
            <a:ext cx="137160" cy="137160"/>
          </a:xfrm>
          <a:prstGeom prst="ellipse">
            <a:avLst/>
          </a:prstGeom>
          <a:solidFill>
            <a:srgbClr val="E07A5F"/>
          </a:solidFill>
          <a:ln/>
        </p:spPr>
      </p:sp>
      <p:sp>
        <p:nvSpPr>
          <p:cNvPr id="25" name="Text 21"/>
          <p:cNvSpPr/>
          <p:nvPr/>
        </p:nvSpPr>
        <p:spPr>
          <a:xfrm>
            <a:off x="6035040" y="4800600"/>
            <a:ext cx="5166360" cy="53035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Maternal postnatal depression and low social support</a:t>
            </a:r>
            <a:endParaRPr lang="en-US" sz="1350"/>
          </a:p>
        </p:txBody>
      </p:sp>
      <p:sp>
        <p:nvSpPr>
          <p:cNvPr id="26" name="Shape 22"/>
          <p:cNvSpPr/>
          <p:nvPr/>
        </p:nvSpPr>
        <p:spPr>
          <a:xfrm>
            <a:off x="5532120" y="5404104"/>
            <a:ext cx="5806440" cy="530352"/>
          </a:xfrm>
          <a:prstGeom prst="roundRect">
            <a:avLst>
              <a:gd name="adj" fmla="val 10345"/>
            </a:avLst>
          </a:prstGeom>
          <a:solidFill>
            <a:schemeClr val="accent2">
              <a:lumMod val="60000"/>
              <a:lumOff val="40000"/>
            </a:schemeClr>
          </a:solidFill>
          <a:ln/>
        </p:spPr>
      </p:sp>
      <p:sp>
        <p:nvSpPr>
          <p:cNvPr id="27" name="Shape 23"/>
          <p:cNvSpPr/>
          <p:nvPr/>
        </p:nvSpPr>
        <p:spPr>
          <a:xfrm>
            <a:off x="5724144" y="5600700"/>
            <a:ext cx="137160" cy="137160"/>
          </a:xfrm>
          <a:prstGeom prst="ellipse">
            <a:avLst/>
          </a:prstGeom>
          <a:solidFill>
            <a:srgbClr val="E07A5F"/>
          </a:solidFill>
          <a:ln/>
        </p:spPr>
      </p:sp>
      <p:sp>
        <p:nvSpPr>
          <p:cNvPr id="28" name="Text 24"/>
          <p:cNvSpPr/>
          <p:nvPr/>
        </p:nvSpPr>
        <p:spPr>
          <a:xfrm>
            <a:off x="6035040" y="5404104"/>
            <a:ext cx="5166360" cy="530352"/>
          </a:xfrm>
          <a:prstGeom prst="rect">
            <a:avLst/>
          </a:prstGeom>
          <a:noFill/>
          <a:ln/>
        </p:spPr>
        <p:txBody>
          <a:bodyPr wrap="square" lIns="0" tIns="0" rIns="0" bIns="0" rtlCol="0" anchor="ctr"/>
          <a:lstStyle/>
          <a:p>
            <a:pPr marL="0" indent="0">
              <a:buNone/>
            </a:pPr>
            <a:r>
              <a:rPr lang="en-US" sz="1350" b="1">
                <a:solidFill>
                  <a:srgbClr val="FFFFFF"/>
                </a:solidFill>
                <a:latin typeface="Times New Roman" pitchFamily="34" charset="0"/>
                <a:ea typeface="Times New Roman" pitchFamily="34" charset="-122"/>
                <a:cs typeface="Times New Roman" pitchFamily="34" charset="-120"/>
              </a:rPr>
              <a:t>Indicates risk of insecure attachment development</a:t>
            </a:r>
            <a:endParaRPr lang="en-US" sz="135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22960" y="566928"/>
            <a:ext cx="841248" cy="841248"/>
          </a:xfrm>
          <a:prstGeom prst="ellipse">
            <a:avLst/>
          </a:prstGeom>
          <a:solidFill>
            <a:srgbClr val="1D3557"/>
          </a:solidFill>
          <a:ln/>
          <a:effectLst>
            <a:outerShdw blurRad="63500" dist="25400" dir="5400000" algn="bl" rotWithShape="0">
              <a:srgbClr val="000000">
                <a:alpha val="15000"/>
              </a:srgbClr>
            </a:outerShdw>
          </a:effectLst>
        </p:spPr>
      </p:sp>
      <p:pic>
        <p:nvPicPr>
          <p:cNvPr id="3" name="Image 0" descr="preencoded.png"/>
          <p:cNvPicPr>
            <a:picLocks noChangeAspect="1"/>
          </p:cNvPicPr>
          <p:nvPr/>
        </p:nvPicPr>
        <p:blipFill>
          <a:blip r:embed="rId3"/>
          <a:stretch>
            <a:fillRect/>
          </a:stretch>
        </p:blipFill>
        <p:spPr>
          <a:xfrm>
            <a:off x="1042416" y="786384"/>
            <a:ext cx="402336" cy="402336"/>
          </a:xfrm>
          <a:prstGeom prst="rect">
            <a:avLst/>
          </a:prstGeom>
        </p:spPr>
      </p:pic>
      <p:sp>
        <p:nvSpPr>
          <p:cNvPr id="5" name="Text 2"/>
          <p:cNvSpPr/>
          <p:nvPr/>
        </p:nvSpPr>
        <p:spPr>
          <a:xfrm>
            <a:off x="1828800" y="548640"/>
            <a:ext cx="9509760" cy="914400"/>
          </a:xfrm>
          <a:prstGeom prst="rect">
            <a:avLst/>
          </a:prstGeom>
          <a:noFill/>
          <a:ln/>
        </p:spPr>
        <p:txBody>
          <a:bodyPr wrap="square" lIns="0" tIns="0" rIns="0" bIns="0" rtlCol="0" anchor="ctr"/>
          <a:lstStyle/>
          <a:p>
            <a:pPr marL="0" indent="0">
              <a:buNone/>
            </a:pPr>
            <a:r>
              <a:rPr lang="en-US" sz="3000" b="1">
                <a:solidFill>
                  <a:srgbClr val="1D3557"/>
                </a:solidFill>
                <a:latin typeface="Times New Roman" pitchFamily="34" charset="0"/>
                <a:ea typeface="Times New Roman" pitchFamily="34" charset="-122"/>
                <a:cs typeface="Times New Roman" pitchFamily="34" charset="-120"/>
              </a:rPr>
              <a:t>Bowlby’s Attachment Theory (Core Concepts)</a:t>
            </a:r>
            <a:endParaRPr lang="en-US" sz="3000"/>
          </a:p>
        </p:txBody>
      </p:sp>
      <p:sp>
        <p:nvSpPr>
          <p:cNvPr id="6" name="Shape 3"/>
          <p:cNvSpPr/>
          <p:nvPr/>
        </p:nvSpPr>
        <p:spPr>
          <a:xfrm>
            <a:off x="822960" y="1783080"/>
            <a:ext cx="5943600" cy="621792"/>
          </a:xfrm>
          <a:prstGeom prst="roundRect">
            <a:avLst>
              <a:gd name="adj" fmla="val 10294"/>
            </a:avLst>
          </a:prstGeom>
          <a:solidFill>
            <a:srgbClr val="EAF1F4"/>
          </a:solidFill>
          <a:ln/>
        </p:spPr>
      </p:sp>
      <p:sp>
        <p:nvSpPr>
          <p:cNvPr id="7" name="Shape 4"/>
          <p:cNvSpPr/>
          <p:nvPr/>
        </p:nvSpPr>
        <p:spPr>
          <a:xfrm>
            <a:off x="960120" y="1874520"/>
            <a:ext cx="438912" cy="438912"/>
          </a:xfrm>
          <a:prstGeom prst="ellipse">
            <a:avLst/>
          </a:prstGeom>
          <a:solidFill>
            <a:srgbClr val="FFFFFF"/>
          </a:solidFill>
          <a:ln/>
          <a:effectLst>
            <a:outerShdw blurRad="63500" dist="25400" dir="5400000" algn="bl" rotWithShape="0">
              <a:srgbClr val="000000">
                <a:alpha val="15000"/>
              </a:srgbClr>
            </a:outerShdw>
          </a:effectLst>
        </p:spPr>
      </p:sp>
      <p:pic>
        <p:nvPicPr>
          <p:cNvPr id="8" name="Image 1" descr="preencoded.png"/>
          <p:cNvPicPr>
            <a:picLocks noChangeAspect="1"/>
          </p:cNvPicPr>
          <p:nvPr/>
        </p:nvPicPr>
        <p:blipFill>
          <a:blip r:embed="rId4"/>
          <a:stretch>
            <a:fillRect/>
          </a:stretch>
        </p:blipFill>
        <p:spPr>
          <a:xfrm>
            <a:off x="1051560" y="1965960"/>
            <a:ext cx="256032" cy="256032"/>
          </a:xfrm>
          <a:prstGeom prst="rect">
            <a:avLst/>
          </a:prstGeom>
        </p:spPr>
      </p:pic>
      <p:sp>
        <p:nvSpPr>
          <p:cNvPr id="9" name="Shape 5"/>
          <p:cNvSpPr/>
          <p:nvPr/>
        </p:nvSpPr>
        <p:spPr>
          <a:xfrm>
            <a:off x="960120" y="1874520"/>
            <a:ext cx="438912" cy="438912"/>
          </a:xfrm>
          <a:prstGeom prst="ellipse">
            <a:avLst/>
          </a:prstGeom>
          <a:ln w="15875">
            <a:solidFill>
              <a:srgbClr val="E07A5F"/>
            </a:solidFill>
            <a:prstDash val="solid"/>
          </a:ln>
        </p:spPr>
      </p:sp>
      <p:sp>
        <p:nvSpPr>
          <p:cNvPr id="10" name="Text 6"/>
          <p:cNvSpPr/>
          <p:nvPr/>
        </p:nvSpPr>
        <p:spPr>
          <a:xfrm>
            <a:off x="1572768" y="1783080"/>
            <a:ext cx="5074920" cy="62179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Attachment is biologically innate and survival-based</a:t>
            </a:r>
            <a:endParaRPr lang="en-US" sz="1350"/>
          </a:p>
        </p:txBody>
      </p:sp>
      <p:sp>
        <p:nvSpPr>
          <p:cNvPr id="11" name="Shape 7"/>
          <p:cNvSpPr/>
          <p:nvPr/>
        </p:nvSpPr>
        <p:spPr>
          <a:xfrm>
            <a:off x="822960" y="2514600"/>
            <a:ext cx="5943600" cy="621792"/>
          </a:xfrm>
          <a:prstGeom prst="roundRect">
            <a:avLst>
              <a:gd name="adj" fmla="val 10294"/>
            </a:avLst>
          </a:prstGeom>
          <a:solidFill>
            <a:srgbClr val="EAF1F4"/>
          </a:solidFill>
          <a:ln/>
        </p:spPr>
      </p:sp>
      <p:sp>
        <p:nvSpPr>
          <p:cNvPr id="12" name="Shape 8"/>
          <p:cNvSpPr/>
          <p:nvPr/>
        </p:nvSpPr>
        <p:spPr>
          <a:xfrm>
            <a:off x="960120" y="2606040"/>
            <a:ext cx="438912" cy="438912"/>
          </a:xfrm>
          <a:prstGeom prst="ellipse">
            <a:avLst/>
          </a:prstGeom>
          <a:solidFill>
            <a:srgbClr val="FFFFFF"/>
          </a:solidFill>
          <a:ln/>
          <a:effectLst>
            <a:outerShdw blurRad="63500" dist="25400" dir="5400000" algn="bl" rotWithShape="0">
              <a:srgbClr val="000000">
                <a:alpha val="15000"/>
              </a:srgbClr>
            </a:outerShdw>
          </a:effectLst>
        </p:spPr>
      </p:sp>
      <p:pic>
        <p:nvPicPr>
          <p:cNvPr id="13" name="Image 2" descr="preencoded.png"/>
          <p:cNvPicPr>
            <a:picLocks noChangeAspect="1"/>
          </p:cNvPicPr>
          <p:nvPr/>
        </p:nvPicPr>
        <p:blipFill>
          <a:blip r:embed="rId5"/>
          <a:stretch>
            <a:fillRect/>
          </a:stretch>
        </p:blipFill>
        <p:spPr>
          <a:xfrm>
            <a:off x="1051560" y="2697480"/>
            <a:ext cx="256032" cy="256032"/>
          </a:xfrm>
          <a:prstGeom prst="rect">
            <a:avLst/>
          </a:prstGeom>
        </p:spPr>
      </p:pic>
      <p:sp>
        <p:nvSpPr>
          <p:cNvPr id="14" name="Shape 9"/>
          <p:cNvSpPr/>
          <p:nvPr/>
        </p:nvSpPr>
        <p:spPr>
          <a:xfrm>
            <a:off x="960120" y="2606040"/>
            <a:ext cx="438912" cy="438912"/>
          </a:xfrm>
          <a:prstGeom prst="ellipse">
            <a:avLst/>
          </a:prstGeom>
          <a:ln w="15875">
            <a:solidFill>
              <a:srgbClr val="E07A5F"/>
            </a:solidFill>
            <a:prstDash val="solid"/>
          </a:ln>
        </p:spPr>
      </p:sp>
      <p:sp>
        <p:nvSpPr>
          <p:cNvPr id="15" name="Text 10"/>
          <p:cNvSpPr/>
          <p:nvPr/>
        </p:nvSpPr>
        <p:spPr>
          <a:xfrm>
            <a:off x="1572768" y="2514600"/>
            <a:ext cx="5074920" cy="62179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Monotropy: primary caregiver is central attachment figure</a:t>
            </a:r>
            <a:endParaRPr lang="en-US" sz="1350"/>
          </a:p>
        </p:txBody>
      </p:sp>
      <p:sp>
        <p:nvSpPr>
          <p:cNvPr id="16" name="Shape 11"/>
          <p:cNvSpPr/>
          <p:nvPr/>
        </p:nvSpPr>
        <p:spPr>
          <a:xfrm>
            <a:off x="822960" y="3246120"/>
            <a:ext cx="5943600" cy="621792"/>
          </a:xfrm>
          <a:prstGeom prst="roundRect">
            <a:avLst>
              <a:gd name="adj" fmla="val 10294"/>
            </a:avLst>
          </a:prstGeom>
          <a:solidFill>
            <a:srgbClr val="EAF1F4"/>
          </a:solidFill>
          <a:ln/>
        </p:spPr>
      </p:sp>
      <p:sp>
        <p:nvSpPr>
          <p:cNvPr id="17" name="Shape 12"/>
          <p:cNvSpPr/>
          <p:nvPr/>
        </p:nvSpPr>
        <p:spPr>
          <a:xfrm>
            <a:off x="960120" y="3337560"/>
            <a:ext cx="438912" cy="438912"/>
          </a:xfrm>
          <a:prstGeom prst="ellipse">
            <a:avLst/>
          </a:prstGeom>
          <a:solidFill>
            <a:srgbClr val="FFFFFF"/>
          </a:solidFill>
          <a:ln/>
          <a:effectLst>
            <a:outerShdw blurRad="63500" dist="25400" dir="5400000" algn="bl" rotWithShape="0">
              <a:srgbClr val="000000">
                <a:alpha val="15000"/>
              </a:srgbClr>
            </a:outerShdw>
          </a:effectLst>
        </p:spPr>
      </p:sp>
      <p:pic>
        <p:nvPicPr>
          <p:cNvPr id="18" name="Image 3" descr="preencoded.png"/>
          <p:cNvPicPr>
            <a:picLocks noChangeAspect="1"/>
          </p:cNvPicPr>
          <p:nvPr/>
        </p:nvPicPr>
        <p:blipFill>
          <a:blip r:embed="rId6"/>
          <a:stretch>
            <a:fillRect/>
          </a:stretch>
        </p:blipFill>
        <p:spPr>
          <a:xfrm>
            <a:off x="1051560" y="3429000"/>
            <a:ext cx="256032" cy="256032"/>
          </a:xfrm>
          <a:prstGeom prst="rect">
            <a:avLst/>
          </a:prstGeom>
        </p:spPr>
      </p:pic>
      <p:sp>
        <p:nvSpPr>
          <p:cNvPr id="19" name="Shape 13"/>
          <p:cNvSpPr/>
          <p:nvPr/>
        </p:nvSpPr>
        <p:spPr>
          <a:xfrm>
            <a:off x="960120" y="3337560"/>
            <a:ext cx="438912" cy="438912"/>
          </a:xfrm>
          <a:prstGeom prst="ellipse">
            <a:avLst/>
          </a:prstGeom>
          <a:ln w="15875">
            <a:solidFill>
              <a:srgbClr val="E07A5F"/>
            </a:solidFill>
            <a:prstDash val="solid"/>
          </a:ln>
        </p:spPr>
      </p:sp>
      <p:sp>
        <p:nvSpPr>
          <p:cNvPr id="20" name="Text 14"/>
          <p:cNvSpPr/>
          <p:nvPr/>
        </p:nvSpPr>
        <p:spPr>
          <a:xfrm>
            <a:off x="1572768" y="3246120"/>
            <a:ext cx="5074920" cy="62179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Critical/sensitive period: first 2–5 years</a:t>
            </a:r>
            <a:endParaRPr lang="en-US" sz="1350"/>
          </a:p>
        </p:txBody>
      </p:sp>
      <p:sp>
        <p:nvSpPr>
          <p:cNvPr id="21" name="Shape 15"/>
          <p:cNvSpPr/>
          <p:nvPr/>
        </p:nvSpPr>
        <p:spPr>
          <a:xfrm>
            <a:off x="822960" y="3977640"/>
            <a:ext cx="5943600" cy="621792"/>
          </a:xfrm>
          <a:prstGeom prst="roundRect">
            <a:avLst>
              <a:gd name="adj" fmla="val 10294"/>
            </a:avLst>
          </a:prstGeom>
          <a:solidFill>
            <a:srgbClr val="EAF1F4"/>
          </a:solidFill>
          <a:ln/>
        </p:spPr>
      </p:sp>
      <p:sp>
        <p:nvSpPr>
          <p:cNvPr id="22" name="Shape 16"/>
          <p:cNvSpPr/>
          <p:nvPr/>
        </p:nvSpPr>
        <p:spPr>
          <a:xfrm>
            <a:off x="960120" y="4069080"/>
            <a:ext cx="438912" cy="438912"/>
          </a:xfrm>
          <a:prstGeom prst="ellipse">
            <a:avLst/>
          </a:prstGeom>
          <a:solidFill>
            <a:srgbClr val="FFFFFF"/>
          </a:solidFill>
          <a:ln/>
          <a:effectLst>
            <a:outerShdw blurRad="63500" dist="25400" dir="5400000" algn="bl" rotWithShape="0">
              <a:srgbClr val="000000">
                <a:alpha val="15000"/>
              </a:srgbClr>
            </a:outerShdw>
          </a:effectLst>
        </p:spPr>
      </p:sp>
      <p:pic>
        <p:nvPicPr>
          <p:cNvPr id="23" name="Image 4" descr="preencoded.png"/>
          <p:cNvPicPr>
            <a:picLocks noChangeAspect="1"/>
          </p:cNvPicPr>
          <p:nvPr/>
        </p:nvPicPr>
        <p:blipFill>
          <a:blip r:embed="rId7"/>
          <a:stretch>
            <a:fillRect/>
          </a:stretch>
        </p:blipFill>
        <p:spPr>
          <a:xfrm>
            <a:off x="1051560" y="4160520"/>
            <a:ext cx="256032" cy="256032"/>
          </a:xfrm>
          <a:prstGeom prst="rect">
            <a:avLst/>
          </a:prstGeom>
        </p:spPr>
      </p:pic>
      <p:sp>
        <p:nvSpPr>
          <p:cNvPr id="24" name="Shape 17"/>
          <p:cNvSpPr/>
          <p:nvPr/>
        </p:nvSpPr>
        <p:spPr>
          <a:xfrm>
            <a:off x="960120" y="4069080"/>
            <a:ext cx="438912" cy="438912"/>
          </a:xfrm>
          <a:prstGeom prst="ellipse">
            <a:avLst/>
          </a:prstGeom>
          <a:ln w="15875">
            <a:solidFill>
              <a:srgbClr val="E07A5F"/>
            </a:solidFill>
            <a:prstDash val="solid"/>
          </a:ln>
        </p:spPr>
      </p:sp>
      <p:sp>
        <p:nvSpPr>
          <p:cNvPr id="25" name="Text 18"/>
          <p:cNvSpPr/>
          <p:nvPr/>
        </p:nvSpPr>
        <p:spPr>
          <a:xfrm>
            <a:off x="1572768" y="3977640"/>
            <a:ext cx="5074920" cy="62179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Internal working model shapes future relationships</a:t>
            </a:r>
            <a:endParaRPr lang="en-US" sz="1350"/>
          </a:p>
        </p:txBody>
      </p:sp>
      <p:sp>
        <p:nvSpPr>
          <p:cNvPr id="26" name="Shape 19"/>
          <p:cNvSpPr/>
          <p:nvPr/>
        </p:nvSpPr>
        <p:spPr>
          <a:xfrm>
            <a:off x="822960" y="4709160"/>
            <a:ext cx="5943600" cy="621792"/>
          </a:xfrm>
          <a:prstGeom prst="roundRect">
            <a:avLst>
              <a:gd name="adj" fmla="val 10294"/>
            </a:avLst>
          </a:prstGeom>
          <a:solidFill>
            <a:srgbClr val="EAF1F4"/>
          </a:solidFill>
          <a:ln/>
        </p:spPr>
      </p:sp>
      <p:sp>
        <p:nvSpPr>
          <p:cNvPr id="27" name="Shape 20"/>
          <p:cNvSpPr/>
          <p:nvPr/>
        </p:nvSpPr>
        <p:spPr>
          <a:xfrm>
            <a:off x="960120" y="4800600"/>
            <a:ext cx="438912" cy="438912"/>
          </a:xfrm>
          <a:prstGeom prst="ellipse">
            <a:avLst/>
          </a:prstGeom>
          <a:solidFill>
            <a:srgbClr val="FFFFFF"/>
          </a:solidFill>
          <a:ln/>
          <a:effectLst>
            <a:outerShdw blurRad="63500" dist="25400" dir="5400000" algn="bl" rotWithShape="0">
              <a:srgbClr val="000000">
                <a:alpha val="15000"/>
              </a:srgbClr>
            </a:outerShdw>
          </a:effectLst>
        </p:spPr>
      </p:sp>
      <p:pic>
        <p:nvPicPr>
          <p:cNvPr id="28" name="Image 5" descr="preencoded.png"/>
          <p:cNvPicPr>
            <a:picLocks noChangeAspect="1"/>
          </p:cNvPicPr>
          <p:nvPr/>
        </p:nvPicPr>
        <p:blipFill>
          <a:blip r:embed="rId8"/>
          <a:stretch>
            <a:fillRect/>
          </a:stretch>
        </p:blipFill>
        <p:spPr>
          <a:xfrm>
            <a:off x="1051560" y="4892040"/>
            <a:ext cx="256032" cy="256032"/>
          </a:xfrm>
          <a:prstGeom prst="rect">
            <a:avLst/>
          </a:prstGeom>
        </p:spPr>
      </p:pic>
      <p:sp>
        <p:nvSpPr>
          <p:cNvPr id="29" name="Shape 21"/>
          <p:cNvSpPr/>
          <p:nvPr/>
        </p:nvSpPr>
        <p:spPr>
          <a:xfrm>
            <a:off x="960120" y="4800600"/>
            <a:ext cx="438912" cy="438912"/>
          </a:xfrm>
          <a:prstGeom prst="ellipse">
            <a:avLst/>
          </a:prstGeom>
          <a:ln w="15875">
            <a:solidFill>
              <a:srgbClr val="E07A5F"/>
            </a:solidFill>
            <a:prstDash val="solid"/>
          </a:ln>
        </p:spPr>
      </p:sp>
      <p:sp>
        <p:nvSpPr>
          <p:cNvPr id="30" name="Text 22"/>
          <p:cNvSpPr/>
          <p:nvPr/>
        </p:nvSpPr>
        <p:spPr>
          <a:xfrm>
            <a:off x="1572768" y="4709160"/>
            <a:ext cx="5074920" cy="62179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Secure vs insecure attachment styles (Ainsworth expansion)</a:t>
            </a:r>
            <a:endParaRPr lang="en-US" sz="1350"/>
          </a:p>
        </p:txBody>
      </p:sp>
      <p:sp>
        <p:nvSpPr>
          <p:cNvPr id="31" name="Shape 23"/>
          <p:cNvSpPr/>
          <p:nvPr/>
        </p:nvSpPr>
        <p:spPr>
          <a:xfrm>
            <a:off x="822960" y="5440680"/>
            <a:ext cx="5943600" cy="621792"/>
          </a:xfrm>
          <a:prstGeom prst="roundRect">
            <a:avLst>
              <a:gd name="adj" fmla="val 10294"/>
            </a:avLst>
          </a:prstGeom>
          <a:solidFill>
            <a:srgbClr val="EAF1F4"/>
          </a:solidFill>
          <a:ln/>
        </p:spPr>
      </p:sp>
      <p:sp>
        <p:nvSpPr>
          <p:cNvPr id="32" name="Shape 24"/>
          <p:cNvSpPr/>
          <p:nvPr/>
        </p:nvSpPr>
        <p:spPr>
          <a:xfrm>
            <a:off x="960120" y="5532120"/>
            <a:ext cx="438912" cy="438912"/>
          </a:xfrm>
          <a:prstGeom prst="ellipse">
            <a:avLst/>
          </a:prstGeom>
          <a:solidFill>
            <a:srgbClr val="FFFFFF"/>
          </a:solidFill>
          <a:ln/>
          <a:effectLst>
            <a:outerShdw blurRad="63500" dist="25400" dir="5400000" algn="bl" rotWithShape="0">
              <a:srgbClr val="000000">
                <a:alpha val="15000"/>
              </a:srgbClr>
            </a:outerShdw>
          </a:effectLst>
        </p:spPr>
      </p:sp>
      <p:pic>
        <p:nvPicPr>
          <p:cNvPr id="33" name="Image 6" descr="preencoded.png"/>
          <p:cNvPicPr>
            <a:picLocks noChangeAspect="1"/>
          </p:cNvPicPr>
          <p:nvPr/>
        </p:nvPicPr>
        <p:blipFill>
          <a:blip r:embed="rId9"/>
          <a:stretch>
            <a:fillRect/>
          </a:stretch>
        </p:blipFill>
        <p:spPr>
          <a:xfrm>
            <a:off x="1051560" y="5623560"/>
            <a:ext cx="256032" cy="256032"/>
          </a:xfrm>
          <a:prstGeom prst="rect">
            <a:avLst/>
          </a:prstGeom>
        </p:spPr>
      </p:pic>
      <p:sp>
        <p:nvSpPr>
          <p:cNvPr id="34" name="Shape 25"/>
          <p:cNvSpPr/>
          <p:nvPr/>
        </p:nvSpPr>
        <p:spPr>
          <a:xfrm>
            <a:off x="960120" y="5532120"/>
            <a:ext cx="438912" cy="438912"/>
          </a:xfrm>
          <a:prstGeom prst="ellipse">
            <a:avLst/>
          </a:prstGeom>
          <a:ln w="15875">
            <a:solidFill>
              <a:srgbClr val="E07A5F"/>
            </a:solidFill>
            <a:prstDash val="solid"/>
          </a:ln>
        </p:spPr>
      </p:sp>
      <p:sp>
        <p:nvSpPr>
          <p:cNvPr id="35" name="Text 26"/>
          <p:cNvSpPr/>
          <p:nvPr/>
        </p:nvSpPr>
        <p:spPr>
          <a:xfrm>
            <a:off x="1572768" y="5440680"/>
            <a:ext cx="5074920" cy="621792"/>
          </a:xfrm>
          <a:prstGeom prst="rect">
            <a:avLst/>
          </a:prstGeom>
          <a:noFill/>
          <a:ln/>
        </p:spPr>
        <p:txBody>
          <a:bodyPr wrap="square" lIns="0" tIns="0" rIns="0" bIns="0" rtlCol="0" anchor="ctr"/>
          <a:lstStyle/>
          <a:p>
            <a:pPr marL="0" indent="0">
              <a:buNone/>
            </a:pPr>
            <a:r>
              <a:rPr lang="en-US" sz="1350">
                <a:solidFill>
                  <a:srgbClr val="27333D"/>
                </a:solidFill>
                <a:latin typeface="Times New Roman" pitchFamily="34" charset="0"/>
                <a:ea typeface="Times New Roman" pitchFamily="34" charset="-122"/>
                <a:cs typeface="Times New Roman" pitchFamily="34" charset="-120"/>
              </a:rPr>
              <a:t>Early relationships influence emotional regulation and development</a:t>
            </a:r>
            <a:endParaRPr lang="en-US" sz="1350"/>
          </a:p>
        </p:txBody>
      </p:sp>
      <p:sp>
        <p:nvSpPr>
          <p:cNvPr id="36" name="Shape 27"/>
          <p:cNvSpPr/>
          <p:nvPr/>
        </p:nvSpPr>
        <p:spPr>
          <a:xfrm>
            <a:off x="7498080" y="1920240"/>
            <a:ext cx="4434840" cy="4434840"/>
          </a:xfrm>
          <a:prstGeom prst="roundRect">
            <a:avLst>
              <a:gd name="adj" fmla="val 2887"/>
            </a:avLst>
          </a:prstGeom>
          <a:solidFill>
            <a:srgbClr val="FFFFFF"/>
          </a:solidFill>
          <a:ln w="19050">
            <a:solidFill>
              <a:srgbClr val="EAF1F4"/>
            </a:solidFill>
            <a:prstDash val="solid"/>
          </a:ln>
          <a:effectLst>
            <a:outerShdw blurRad="127000" dist="50800" dir="5400000" algn="bl" rotWithShape="0">
              <a:srgbClr val="000000">
                <a:alpha val="16000"/>
              </a:srgbClr>
            </a:outerShdw>
          </a:effectLst>
        </p:spPr>
      </p:sp>
      <p:pic>
        <p:nvPicPr>
          <p:cNvPr id="37" name="Image 7" descr="img/image4_r.png"/>
          <p:cNvPicPr>
            <a:picLocks noChangeAspect="1"/>
          </p:cNvPicPr>
          <p:nvPr/>
        </p:nvPicPr>
        <p:blipFill>
          <a:blip r:embed="rId10"/>
          <a:stretch>
            <a:fillRect/>
          </a:stretch>
        </p:blipFill>
        <p:spPr>
          <a:xfrm>
            <a:off x="7635240" y="2057400"/>
            <a:ext cx="4160520" cy="416052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4855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22960" y="566928"/>
            <a:ext cx="841248" cy="841248"/>
          </a:xfrm>
          <a:prstGeom prst="ellipse">
            <a:avLst/>
          </a:prstGeom>
          <a:solidFill>
            <a:srgbClr val="1D3557"/>
          </a:solidFill>
          <a:ln/>
          <a:effectLst>
            <a:outerShdw blurRad="63500" dist="25400" dir="5400000" algn="bl" rotWithShape="0">
              <a:srgbClr val="000000">
                <a:alpha val="15000"/>
              </a:srgbClr>
            </a:outerShdw>
          </a:effectLst>
        </p:spPr>
      </p:sp>
      <p:pic>
        <p:nvPicPr>
          <p:cNvPr id="3" name="Image 0" descr="preencoded.png"/>
          <p:cNvPicPr>
            <a:picLocks noChangeAspect="1"/>
          </p:cNvPicPr>
          <p:nvPr/>
        </p:nvPicPr>
        <p:blipFill>
          <a:blip r:embed="rId3"/>
          <a:stretch>
            <a:fillRect/>
          </a:stretch>
        </p:blipFill>
        <p:spPr>
          <a:xfrm>
            <a:off x="1042416" y="786384"/>
            <a:ext cx="402336" cy="402336"/>
          </a:xfrm>
          <a:prstGeom prst="rect">
            <a:avLst/>
          </a:prstGeom>
        </p:spPr>
      </p:pic>
      <p:sp>
        <p:nvSpPr>
          <p:cNvPr id="5" name="Text 2"/>
          <p:cNvSpPr/>
          <p:nvPr/>
        </p:nvSpPr>
        <p:spPr>
          <a:xfrm>
            <a:off x="1828800" y="548640"/>
            <a:ext cx="9509760" cy="914400"/>
          </a:xfrm>
          <a:prstGeom prst="rect">
            <a:avLst/>
          </a:prstGeom>
          <a:noFill/>
          <a:ln/>
        </p:spPr>
        <p:txBody>
          <a:bodyPr wrap="square" lIns="0" tIns="0" rIns="0" bIns="0" rtlCol="0" anchor="ctr"/>
          <a:lstStyle/>
          <a:p>
            <a:pPr marL="0" indent="0">
              <a:buNone/>
            </a:pPr>
            <a:r>
              <a:rPr lang="en-US" sz="3000" b="1">
                <a:solidFill>
                  <a:srgbClr val="1D3557"/>
                </a:solidFill>
                <a:latin typeface="Times New Roman" pitchFamily="34" charset="0"/>
                <a:ea typeface="Times New Roman" pitchFamily="34" charset="-122"/>
                <a:cs typeface="Times New Roman" pitchFamily="34" charset="-120"/>
              </a:rPr>
              <a:t>Application to Isaac</a:t>
            </a:r>
            <a:endParaRPr lang="en-US" sz="3000"/>
          </a:p>
        </p:txBody>
      </p:sp>
      <p:sp>
        <p:nvSpPr>
          <p:cNvPr id="6" name="Shape 3"/>
          <p:cNvSpPr/>
          <p:nvPr/>
        </p:nvSpPr>
        <p:spPr>
          <a:xfrm>
            <a:off x="822960" y="1828800"/>
            <a:ext cx="4937760" cy="1078992"/>
          </a:xfrm>
          <a:prstGeom prst="roundRect">
            <a:avLst>
              <a:gd name="adj" fmla="val 7627"/>
            </a:avLst>
          </a:prstGeom>
          <a:solidFill>
            <a:srgbClr val="EAF1F4"/>
          </a:solidFill>
          <a:ln/>
          <a:effectLst>
            <a:outerShdw blurRad="63500" dist="25400" dir="5400000" algn="bl" rotWithShape="0">
              <a:srgbClr val="000000">
                <a:alpha val="12000"/>
              </a:srgbClr>
            </a:outerShdw>
          </a:effectLst>
        </p:spPr>
      </p:sp>
      <p:sp>
        <p:nvSpPr>
          <p:cNvPr id="7" name="Text 4"/>
          <p:cNvSpPr/>
          <p:nvPr/>
        </p:nvSpPr>
        <p:spPr>
          <a:xfrm>
            <a:off x="1051560" y="1920240"/>
            <a:ext cx="4480560" cy="384048"/>
          </a:xfrm>
          <a:prstGeom prst="rect">
            <a:avLst/>
          </a:prstGeom>
          <a:noFill/>
          <a:ln/>
        </p:spPr>
        <p:txBody>
          <a:bodyPr wrap="square" lIns="0" tIns="0" rIns="0" bIns="0" rtlCol="0" anchor="ctr"/>
          <a:lstStyle/>
          <a:p>
            <a:pPr marL="0" indent="0">
              <a:buNone/>
            </a:pPr>
            <a:r>
              <a:rPr lang="en-US" sz="1500" b="1">
                <a:solidFill>
                  <a:srgbClr val="1D3557"/>
                </a:solidFill>
                <a:latin typeface="Times New Roman" pitchFamily="34" charset="0"/>
                <a:ea typeface="Times New Roman" pitchFamily="34" charset="-122"/>
                <a:cs typeface="Times New Roman" pitchFamily="34" charset="-120"/>
              </a:rPr>
              <a:t>Maternal depression</a:t>
            </a:r>
            <a:endParaRPr lang="en-US" sz="1500"/>
          </a:p>
        </p:txBody>
      </p:sp>
      <p:pic>
        <p:nvPicPr>
          <p:cNvPr id="8" name="Image 1" descr="preencoded.png"/>
          <p:cNvPicPr>
            <a:picLocks noChangeAspect="1"/>
          </p:cNvPicPr>
          <p:nvPr/>
        </p:nvPicPr>
        <p:blipFill>
          <a:blip r:embed="rId4"/>
          <a:stretch>
            <a:fillRect/>
          </a:stretch>
        </p:blipFill>
        <p:spPr>
          <a:xfrm>
            <a:off x="1051560" y="2395728"/>
            <a:ext cx="384048" cy="384048"/>
          </a:xfrm>
          <a:prstGeom prst="rect">
            <a:avLst/>
          </a:prstGeom>
        </p:spPr>
      </p:pic>
      <p:sp>
        <p:nvSpPr>
          <p:cNvPr id="9" name="Text 5"/>
          <p:cNvSpPr/>
          <p:nvPr/>
        </p:nvSpPr>
        <p:spPr>
          <a:xfrm>
            <a:off x="1536192" y="2359152"/>
            <a:ext cx="4023360" cy="457200"/>
          </a:xfrm>
          <a:prstGeom prst="rect">
            <a:avLst/>
          </a:prstGeom>
          <a:noFill/>
          <a:ln/>
        </p:spPr>
        <p:txBody>
          <a:bodyPr wrap="square" lIns="0" tIns="0" rIns="0" bIns="0" rtlCol="0" anchor="ctr"/>
          <a:lstStyle/>
          <a:p>
            <a:pPr marL="0" indent="0">
              <a:buNone/>
            </a:pPr>
            <a:r>
              <a:rPr lang="en-US" sz="1350" i="1">
                <a:solidFill>
                  <a:srgbClr val="2A6F7E"/>
                </a:solidFill>
                <a:latin typeface="Times New Roman" pitchFamily="34" charset="0"/>
                <a:ea typeface="Times New Roman" pitchFamily="34" charset="-122"/>
                <a:cs typeface="Times New Roman" pitchFamily="34" charset="-120"/>
              </a:rPr>
              <a:t>reduced emotional responsiveness</a:t>
            </a:r>
            <a:endParaRPr lang="en-US" sz="1350"/>
          </a:p>
        </p:txBody>
      </p:sp>
      <p:sp>
        <p:nvSpPr>
          <p:cNvPr id="10" name="Shape 6"/>
          <p:cNvSpPr/>
          <p:nvPr/>
        </p:nvSpPr>
        <p:spPr>
          <a:xfrm>
            <a:off x="6446520" y="1828800"/>
            <a:ext cx="4937760" cy="1078992"/>
          </a:xfrm>
          <a:prstGeom prst="roundRect">
            <a:avLst>
              <a:gd name="adj" fmla="val 7627"/>
            </a:avLst>
          </a:prstGeom>
          <a:solidFill>
            <a:srgbClr val="EAF1F4"/>
          </a:solidFill>
          <a:ln/>
          <a:effectLst>
            <a:outerShdw blurRad="63500" dist="25400" dir="5400000" algn="bl" rotWithShape="0">
              <a:srgbClr val="000000">
                <a:alpha val="12000"/>
              </a:srgbClr>
            </a:outerShdw>
          </a:effectLst>
        </p:spPr>
      </p:sp>
      <p:sp>
        <p:nvSpPr>
          <p:cNvPr id="11" name="Text 7"/>
          <p:cNvSpPr/>
          <p:nvPr/>
        </p:nvSpPr>
        <p:spPr>
          <a:xfrm>
            <a:off x="6675120" y="1920240"/>
            <a:ext cx="4480560" cy="384048"/>
          </a:xfrm>
          <a:prstGeom prst="rect">
            <a:avLst/>
          </a:prstGeom>
          <a:noFill/>
          <a:ln/>
        </p:spPr>
        <p:txBody>
          <a:bodyPr wrap="square" lIns="0" tIns="0" rIns="0" bIns="0" rtlCol="0" anchor="ctr"/>
          <a:lstStyle/>
          <a:p>
            <a:pPr marL="0" indent="0">
              <a:buNone/>
            </a:pPr>
            <a:r>
              <a:rPr lang="en-US" sz="1500" b="1">
                <a:solidFill>
                  <a:srgbClr val="1D3557"/>
                </a:solidFill>
                <a:latin typeface="Times New Roman" pitchFamily="34" charset="0"/>
                <a:ea typeface="Times New Roman" pitchFamily="34" charset="-122"/>
                <a:cs typeface="Times New Roman" pitchFamily="34" charset="-120"/>
              </a:rPr>
              <a:t>Inconsistent caregiving</a:t>
            </a:r>
            <a:endParaRPr lang="en-US" sz="1500"/>
          </a:p>
        </p:txBody>
      </p:sp>
      <p:pic>
        <p:nvPicPr>
          <p:cNvPr id="12" name="Image 2" descr="preencoded.png"/>
          <p:cNvPicPr>
            <a:picLocks noChangeAspect="1"/>
          </p:cNvPicPr>
          <p:nvPr/>
        </p:nvPicPr>
        <p:blipFill>
          <a:blip r:embed="rId4"/>
          <a:stretch>
            <a:fillRect/>
          </a:stretch>
        </p:blipFill>
        <p:spPr>
          <a:xfrm>
            <a:off x="6675120" y="2395728"/>
            <a:ext cx="384048" cy="384048"/>
          </a:xfrm>
          <a:prstGeom prst="rect">
            <a:avLst/>
          </a:prstGeom>
        </p:spPr>
      </p:pic>
      <p:sp>
        <p:nvSpPr>
          <p:cNvPr id="13" name="Text 8"/>
          <p:cNvSpPr/>
          <p:nvPr/>
        </p:nvSpPr>
        <p:spPr>
          <a:xfrm>
            <a:off x="7159752" y="2359152"/>
            <a:ext cx="4023360" cy="457200"/>
          </a:xfrm>
          <a:prstGeom prst="rect">
            <a:avLst/>
          </a:prstGeom>
          <a:noFill/>
          <a:ln/>
        </p:spPr>
        <p:txBody>
          <a:bodyPr wrap="square" lIns="0" tIns="0" rIns="0" bIns="0" rtlCol="0" anchor="ctr"/>
          <a:lstStyle/>
          <a:p>
            <a:pPr marL="0" indent="0">
              <a:buNone/>
            </a:pPr>
            <a:r>
              <a:rPr lang="en-US" sz="1350" i="1">
                <a:solidFill>
                  <a:srgbClr val="2A6F7E"/>
                </a:solidFill>
                <a:latin typeface="Times New Roman" pitchFamily="34" charset="0"/>
                <a:ea typeface="Times New Roman" pitchFamily="34" charset="-122"/>
                <a:cs typeface="Times New Roman" pitchFamily="34" charset="-120"/>
              </a:rPr>
              <a:t>insecure internal working model</a:t>
            </a:r>
            <a:endParaRPr lang="en-US" sz="1350"/>
          </a:p>
        </p:txBody>
      </p:sp>
      <p:sp>
        <p:nvSpPr>
          <p:cNvPr id="14" name="Shape 9"/>
          <p:cNvSpPr/>
          <p:nvPr/>
        </p:nvSpPr>
        <p:spPr>
          <a:xfrm>
            <a:off x="822960" y="3337560"/>
            <a:ext cx="4937760" cy="1078992"/>
          </a:xfrm>
          <a:prstGeom prst="roundRect">
            <a:avLst>
              <a:gd name="adj" fmla="val 7627"/>
            </a:avLst>
          </a:prstGeom>
          <a:solidFill>
            <a:srgbClr val="EAF1F4"/>
          </a:solidFill>
          <a:ln/>
          <a:effectLst>
            <a:outerShdw blurRad="63500" dist="25400" dir="5400000" algn="bl" rotWithShape="0">
              <a:srgbClr val="000000">
                <a:alpha val="12000"/>
              </a:srgbClr>
            </a:outerShdw>
          </a:effectLst>
        </p:spPr>
      </p:sp>
      <p:sp>
        <p:nvSpPr>
          <p:cNvPr id="15" name="Text 10"/>
          <p:cNvSpPr/>
          <p:nvPr/>
        </p:nvSpPr>
        <p:spPr>
          <a:xfrm>
            <a:off x="1051560" y="3429000"/>
            <a:ext cx="4480560" cy="384048"/>
          </a:xfrm>
          <a:prstGeom prst="rect">
            <a:avLst/>
          </a:prstGeom>
          <a:noFill/>
          <a:ln/>
        </p:spPr>
        <p:txBody>
          <a:bodyPr wrap="square" lIns="0" tIns="0" rIns="0" bIns="0" rtlCol="0" anchor="ctr"/>
          <a:lstStyle/>
          <a:p>
            <a:pPr marL="0" indent="0">
              <a:buNone/>
            </a:pPr>
            <a:r>
              <a:rPr lang="en-US" sz="1500" b="1">
                <a:solidFill>
                  <a:srgbClr val="1D3557"/>
                </a:solidFill>
                <a:latin typeface="Times New Roman" pitchFamily="34" charset="0"/>
                <a:ea typeface="Times New Roman" pitchFamily="34" charset="-122"/>
                <a:cs typeface="Times New Roman" pitchFamily="34" charset="-120"/>
              </a:rPr>
              <a:t>Separation distress</a:t>
            </a:r>
            <a:endParaRPr lang="en-US" sz="1500"/>
          </a:p>
        </p:txBody>
      </p:sp>
      <p:pic>
        <p:nvPicPr>
          <p:cNvPr id="16" name="Image 3" descr="preencoded.png"/>
          <p:cNvPicPr>
            <a:picLocks noChangeAspect="1"/>
          </p:cNvPicPr>
          <p:nvPr/>
        </p:nvPicPr>
        <p:blipFill>
          <a:blip r:embed="rId4"/>
          <a:stretch>
            <a:fillRect/>
          </a:stretch>
        </p:blipFill>
        <p:spPr>
          <a:xfrm>
            <a:off x="1051560" y="3904488"/>
            <a:ext cx="384048" cy="384048"/>
          </a:xfrm>
          <a:prstGeom prst="rect">
            <a:avLst/>
          </a:prstGeom>
        </p:spPr>
      </p:pic>
      <p:sp>
        <p:nvSpPr>
          <p:cNvPr id="17" name="Text 11"/>
          <p:cNvSpPr/>
          <p:nvPr/>
        </p:nvSpPr>
        <p:spPr>
          <a:xfrm>
            <a:off x="1536192" y="3867912"/>
            <a:ext cx="4023360" cy="457200"/>
          </a:xfrm>
          <a:prstGeom prst="rect">
            <a:avLst/>
          </a:prstGeom>
          <a:noFill/>
          <a:ln/>
        </p:spPr>
        <p:txBody>
          <a:bodyPr wrap="square" lIns="0" tIns="0" rIns="0" bIns="0" rtlCol="0" anchor="ctr"/>
          <a:lstStyle/>
          <a:p>
            <a:pPr marL="0" indent="0">
              <a:buNone/>
            </a:pPr>
            <a:r>
              <a:rPr lang="en-US" sz="1350" i="1">
                <a:solidFill>
                  <a:srgbClr val="2A6F7E"/>
                </a:solidFill>
                <a:latin typeface="Times New Roman" pitchFamily="34" charset="0"/>
                <a:ea typeface="Times New Roman" pitchFamily="34" charset="-122"/>
                <a:cs typeface="Times New Roman" pitchFamily="34" charset="-120"/>
              </a:rPr>
              <a:t>protest behaviour</a:t>
            </a:r>
            <a:endParaRPr lang="en-US" sz="1350"/>
          </a:p>
        </p:txBody>
      </p:sp>
      <p:sp>
        <p:nvSpPr>
          <p:cNvPr id="18" name="Shape 12"/>
          <p:cNvSpPr/>
          <p:nvPr/>
        </p:nvSpPr>
        <p:spPr>
          <a:xfrm>
            <a:off x="6446520" y="3337560"/>
            <a:ext cx="4937760" cy="1078992"/>
          </a:xfrm>
          <a:prstGeom prst="roundRect">
            <a:avLst>
              <a:gd name="adj" fmla="val 7627"/>
            </a:avLst>
          </a:prstGeom>
          <a:solidFill>
            <a:srgbClr val="EAF1F4"/>
          </a:solidFill>
          <a:ln/>
          <a:effectLst>
            <a:outerShdw blurRad="63500" dist="25400" dir="5400000" algn="bl" rotWithShape="0">
              <a:srgbClr val="000000">
                <a:alpha val="12000"/>
              </a:srgbClr>
            </a:outerShdw>
          </a:effectLst>
        </p:spPr>
      </p:sp>
      <p:sp>
        <p:nvSpPr>
          <p:cNvPr id="19" name="Text 13"/>
          <p:cNvSpPr/>
          <p:nvPr/>
        </p:nvSpPr>
        <p:spPr>
          <a:xfrm>
            <a:off x="6675120" y="3429000"/>
            <a:ext cx="4480560" cy="384048"/>
          </a:xfrm>
          <a:prstGeom prst="rect">
            <a:avLst/>
          </a:prstGeom>
          <a:noFill/>
          <a:ln/>
        </p:spPr>
        <p:txBody>
          <a:bodyPr wrap="square" lIns="0" tIns="0" rIns="0" bIns="0" rtlCol="0" anchor="ctr"/>
          <a:lstStyle/>
          <a:p>
            <a:pPr marL="0" indent="0">
              <a:buNone/>
            </a:pPr>
            <a:r>
              <a:rPr lang="en-US" sz="1500" b="1">
                <a:solidFill>
                  <a:srgbClr val="1D3557"/>
                </a:solidFill>
                <a:latin typeface="Times New Roman" pitchFamily="34" charset="0"/>
                <a:ea typeface="Times New Roman" pitchFamily="34" charset="-122"/>
                <a:cs typeface="Times New Roman" pitchFamily="34" charset="-120"/>
              </a:rPr>
              <a:t>Withdrawal</a:t>
            </a:r>
            <a:endParaRPr lang="en-US" sz="1500"/>
          </a:p>
        </p:txBody>
      </p:sp>
      <p:pic>
        <p:nvPicPr>
          <p:cNvPr id="20" name="Image 4" descr="preencoded.png"/>
          <p:cNvPicPr>
            <a:picLocks noChangeAspect="1"/>
          </p:cNvPicPr>
          <p:nvPr/>
        </p:nvPicPr>
        <p:blipFill>
          <a:blip r:embed="rId4"/>
          <a:stretch>
            <a:fillRect/>
          </a:stretch>
        </p:blipFill>
        <p:spPr>
          <a:xfrm>
            <a:off x="6675120" y="3904488"/>
            <a:ext cx="384048" cy="384048"/>
          </a:xfrm>
          <a:prstGeom prst="rect">
            <a:avLst/>
          </a:prstGeom>
        </p:spPr>
      </p:pic>
      <p:sp>
        <p:nvSpPr>
          <p:cNvPr id="21" name="Text 14"/>
          <p:cNvSpPr/>
          <p:nvPr/>
        </p:nvSpPr>
        <p:spPr>
          <a:xfrm>
            <a:off x="7159752" y="3867912"/>
            <a:ext cx="4023360" cy="457200"/>
          </a:xfrm>
          <a:prstGeom prst="rect">
            <a:avLst/>
          </a:prstGeom>
          <a:noFill/>
          <a:ln/>
        </p:spPr>
        <p:txBody>
          <a:bodyPr wrap="square" lIns="0" tIns="0" rIns="0" bIns="0" rtlCol="0" anchor="ctr"/>
          <a:lstStyle/>
          <a:p>
            <a:pPr marL="0" indent="0">
              <a:buNone/>
            </a:pPr>
            <a:r>
              <a:rPr lang="en-US" sz="1350" i="1">
                <a:solidFill>
                  <a:srgbClr val="2A6F7E"/>
                </a:solidFill>
                <a:latin typeface="Times New Roman" pitchFamily="34" charset="0"/>
                <a:ea typeface="Times New Roman" pitchFamily="34" charset="-122"/>
                <a:cs typeface="Times New Roman" pitchFamily="34" charset="-120"/>
              </a:rPr>
              <a:t>avoidance coping strategy</a:t>
            </a:r>
            <a:endParaRPr lang="en-US" sz="1350"/>
          </a:p>
        </p:txBody>
      </p:sp>
      <p:sp>
        <p:nvSpPr>
          <p:cNvPr id="22" name="Shape 15"/>
          <p:cNvSpPr/>
          <p:nvPr/>
        </p:nvSpPr>
        <p:spPr>
          <a:xfrm>
            <a:off x="822960" y="4846320"/>
            <a:ext cx="4937760" cy="1078992"/>
          </a:xfrm>
          <a:prstGeom prst="roundRect">
            <a:avLst>
              <a:gd name="adj" fmla="val 7627"/>
            </a:avLst>
          </a:prstGeom>
          <a:solidFill>
            <a:srgbClr val="EAF1F4"/>
          </a:solidFill>
          <a:ln/>
          <a:effectLst>
            <a:outerShdw blurRad="63500" dist="25400" dir="5400000" algn="bl" rotWithShape="0">
              <a:srgbClr val="000000">
                <a:alpha val="12000"/>
              </a:srgbClr>
            </a:outerShdw>
          </a:effectLst>
        </p:spPr>
      </p:sp>
      <p:sp>
        <p:nvSpPr>
          <p:cNvPr id="23" name="Text 16"/>
          <p:cNvSpPr/>
          <p:nvPr/>
        </p:nvSpPr>
        <p:spPr>
          <a:xfrm>
            <a:off x="1051560" y="4937760"/>
            <a:ext cx="4480560" cy="384048"/>
          </a:xfrm>
          <a:prstGeom prst="rect">
            <a:avLst/>
          </a:prstGeom>
          <a:noFill/>
          <a:ln/>
        </p:spPr>
        <p:txBody>
          <a:bodyPr wrap="square" lIns="0" tIns="0" rIns="0" bIns="0" rtlCol="0" anchor="ctr"/>
          <a:lstStyle/>
          <a:p>
            <a:pPr marL="0" indent="0">
              <a:buNone/>
            </a:pPr>
            <a:r>
              <a:rPr lang="en-US" sz="1500" b="1">
                <a:solidFill>
                  <a:srgbClr val="1D3557"/>
                </a:solidFill>
                <a:latin typeface="Times New Roman" pitchFamily="34" charset="0"/>
                <a:ea typeface="Times New Roman" pitchFamily="34" charset="-122"/>
                <a:cs typeface="Times New Roman" pitchFamily="34" charset="-120"/>
              </a:rPr>
              <a:t>Reduced exploration</a:t>
            </a:r>
            <a:endParaRPr lang="en-US" sz="1500"/>
          </a:p>
        </p:txBody>
      </p:sp>
      <p:pic>
        <p:nvPicPr>
          <p:cNvPr id="24" name="Image 5" descr="preencoded.png"/>
          <p:cNvPicPr>
            <a:picLocks noChangeAspect="1"/>
          </p:cNvPicPr>
          <p:nvPr/>
        </p:nvPicPr>
        <p:blipFill>
          <a:blip r:embed="rId4"/>
          <a:stretch>
            <a:fillRect/>
          </a:stretch>
        </p:blipFill>
        <p:spPr>
          <a:xfrm>
            <a:off x="1051560" y="5413248"/>
            <a:ext cx="384048" cy="384048"/>
          </a:xfrm>
          <a:prstGeom prst="rect">
            <a:avLst/>
          </a:prstGeom>
        </p:spPr>
      </p:pic>
      <p:sp>
        <p:nvSpPr>
          <p:cNvPr id="25" name="Text 17"/>
          <p:cNvSpPr/>
          <p:nvPr/>
        </p:nvSpPr>
        <p:spPr>
          <a:xfrm>
            <a:off x="1536192" y="5376672"/>
            <a:ext cx="4023360" cy="457200"/>
          </a:xfrm>
          <a:prstGeom prst="rect">
            <a:avLst/>
          </a:prstGeom>
          <a:noFill/>
          <a:ln/>
        </p:spPr>
        <p:txBody>
          <a:bodyPr wrap="square" lIns="0" tIns="0" rIns="0" bIns="0" rtlCol="0" anchor="ctr"/>
          <a:lstStyle/>
          <a:p>
            <a:pPr marL="0" indent="0">
              <a:buNone/>
            </a:pPr>
            <a:r>
              <a:rPr lang="en-US" sz="1350" i="1">
                <a:solidFill>
                  <a:srgbClr val="2A6F7E"/>
                </a:solidFill>
                <a:latin typeface="Times New Roman" pitchFamily="34" charset="0"/>
                <a:ea typeface="Times New Roman" pitchFamily="34" charset="-122"/>
                <a:cs typeface="Times New Roman" pitchFamily="34" charset="-120"/>
              </a:rPr>
              <a:t>lack of secure base</a:t>
            </a:r>
            <a:endParaRPr lang="en-US" sz="1350"/>
          </a:p>
        </p:txBody>
      </p:sp>
      <p:sp>
        <p:nvSpPr>
          <p:cNvPr id="26" name="Shape 18"/>
          <p:cNvSpPr/>
          <p:nvPr/>
        </p:nvSpPr>
        <p:spPr>
          <a:xfrm>
            <a:off x="6446520" y="4846320"/>
            <a:ext cx="4937760" cy="1078992"/>
          </a:xfrm>
          <a:prstGeom prst="roundRect">
            <a:avLst>
              <a:gd name="adj" fmla="val 7627"/>
            </a:avLst>
          </a:prstGeom>
          <a:solidFill>
            <a:srgbClr val="EAF1F4"/>
          </a:solidFill>
          <a:ln/>
          <a:effectLst>
            <a:outerShdw blurRad="63500" dist="25400" dir="5400000" algn="bl" rotWithShape="0">
              <a:srgbClr val="000000">
                <a:alpha val="12000"/>
              </a:srgbClr>
            </a:outerShdw>
          </a:effectLst>
        </p:spPr>
      </p:sp>
      <p:sp>
        <p:nvSpPr>
          <p:cNvPr id="27" name="Text 19"/>
          <p:cNvSpPr/>
          <p:nvPr/>
        </p:nvSpPr>
        <p:spPr>
          <a:xfrm>
            <a:off x="6675120" y="4937760"/>
            <a:ext cx="4480560" cy="384048"/>
          </a:xfrm>
          <a:prstGeom prst="rect">
            <a:avLst/>
          </a:prstGeom>
          <a:noFill/>
          <a:ln/>
        </p:spPr>
        <p:txBody>
          <a:bodyPr wrap="square" lIns="0" tIns="0" rIns="0" bIns="0" rtlCol="0" anchor="ctr"/>
          <a:lstStyle/>
          <a:p>
            <a:pPr marL="0" indent="0">
              <a:buNone/>
            </a:pPr>
            <a:r>
              <a:rPr lang="en-US" sz="1500" b="1">
                <a:solidFill>
                  <a:srgbClr val="1D3557"/>
                </a:solidFill>
                <a:latin typeface="Times New Roman" pitchFamily="34" charset="0"/>
                <a:ea typeface="Times New Roman" pitchFamily="34" charset="-122"/>
                <a:cs typeface="Times New Roman" pitchFamily="34" charset="-120"/>
              </a:rPr>
              <a:t>Language delay</a:t>
            </a:r>
            <a:endParaRPr lang="en-US" sz="1500"/>
          </a:p>
        </p:txBody>
      </p:sp>
      <p:pic>
        <p:nvPicPr>
          <p:cNvPr id="28" name="Image 6" descr="preencoded.png"/>
          <p:cNvPicPr>
            <a:picLocks noChangeAspect="1"/>
          </p:cNvPicPr>
          <p:nvPr/>
        </p:nvPicPr>
        <p:blipFill>
          <a:blip r:embed="rId4"/>
          <a:stretch>
            <a:fillRect/>
          </a:stretch>
        </p:blipFill>
        <p:spPr>
          <a:xfrm>
            <a:off x="6675120" y="5413248"/>
            <a:ext cx="384048" cy="384048"/>
          </a:xfrm>
          <a:prstGeom prst="rect">
            <a:avLst/>
          </a:prstGeom>
        </p:spPr>
      </p:pic>
      <p:sp>
        <p:nvSpPr>
          <p:cNvPr id="29" name="Text 20"/>
          <p:cNvSpPr/>
          <p:nvPr/>
        </p:nvSpPr>
        <p:spPr>
          <a:xfrm>
            <a:off x="7159752" y="5376672"/>
            <a:ext cx="4023360" cy="457200"/>
          </a:xfrm>
          <a:prstGeom prst="rect">
            <a:avLst/>
          </a:prstGeom>
          <a:noFill/>
          <a:ln/>
        </p:spPr>
        <p:txBody>
          <a:bodyPr wrap="square" lIns="0" tIns="0" rIns="0" bIns="0" rtlCol="0" anchor="ctr"/>
          <a:lstStyle/>
          <a:p>
            <a:pPr marL="0" indent="0">
              <a:buNone/>
            </a:pPr>
            <a:r>
              <a:rPr lang="en-US" sz="1350" i="1">
                <a:solidFill>
                  <a:srgbClr val="2A6F7E"/>
                </a:solidFill>
                <a:latin typeface="Times New Roman" pitchFamily="34" charset="0"/>
                <a:ea typeface="Times New Roman" pitchFamily="34" charset="-122"/>
                <a:cs typeface="Times New Roman" pitchFamily="34" charset="-120"/>
              </a:rPr>
              <a:t>reduced caregiver interaction and stimulation</a:t>
            </a:r>
            <a:endParaRPr lang="en-US" sz="135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22960" y="566928"/>
            <a:ext cx="841248" cy="841248"/>
          </a:xfrm>
          <a:prstGeom prst="ellipse">
            <a:avLst/>
          </a:prstGeom>
          <a:solidFill>
            <a:srgbClr val="1D3557"/>
          </a:solidFill>
          <a:ln/>
          <a:effectLst>
            <a:outerShdw blurRad="63500" dist="25400" dir="5400000" algn="bl" rotWithShape="0">
              <a:srgbClr val="000000">
                <a:alpha val="15000"/>
              </a:srgbClr>
            </a:outerShdw>
          </a:effectLst>
        </p:spPr>
      </p:sp>
      <p:pic>
        <p:nvPicPr>
          <p:cNvPr id="3" name="Image 0" descr="preencoded.png"/>
          <p:cNvPicPr>
            <a:picLocks noChangeAspect="1"/>
          </p:cNvPicPr>
          <p:nvPr/>
        </p:nvPicPr>
        <p:blipFill>
          <a:blip r:embed="rId3"/>
          <a:stretch>
            <a:fillRect/>
          </a:stretch>
        </p:blipFill>
        <p:spPr>
          <a:xfrm>
            <a:off x="1042416" y="786384"/>
            <a:ext cx="402336" cy="402336"/>
          </a:xfrm>
          <a:prstGeom prst="rect">
            <a:avLst/>
          </a:prstGeom>
        </p:spPr>
      </p:pic>
      <p:sp>
        <p:nvSpPr>
          <p:cNvPr id="5" name="Text 2"/>
          <p:cNvSpPr/>
          <p:nvPr/>
        </p:nvSpPr>
        <p:spPr>
          <a:xfrm>
            <a:off x="1828800" y="548640"/>
            <a:ext cx="9509760" cy="914400"/>
          </a:xfrm>
          <a:prstGeom prst="rect">
            <a:avLst/>
          </a:prstGeom>
          <a:noFill/>
          <a:ln/>
        </p:spPr>
        <p:txBody>
          <a:bodyPr wrap="square" lIns="0" tIns="0" rIns="0" bIns="0" rtlCol="0" anchor="ctr"/>
          <a:lstStyle/>
          <a:p>
            <a:pPr marL="0" indent="0">
              <a:buNone/>
            </a:pPr>
            <a:r>
              <a:rPr lang="en-US" sz="3000" b="1">
                <a:solidFill>
                  <a:srgbClr val="1D3557"/>
                </a:solidFill>
                <a:latin typeface="Times New Roman" pitchFamily="34" charset="0"/>
                <a:ea typeface="Times New Roman" pitchFamily="34" charset="-122"/>
                <a:cs typeface="Times New Roman" pitchFamily="34" charset="-120"/>
              </a:rPr>
              <a:t>Nature vs Nurture Analysis</a:t>
            </a:r>
            <a:endParaRPr lang="en-US" sz="3000"/>
          </a:p>
        </p:txBody>
      </p:sp>
      <p:sp>
        <p:nvSpPr>
          <p:cNvPr id="6" name="Shape 3"/>
          <p:cNvSpPr/>
          <p:nvPr/>
        </p:nvSpPr>
        <p:spPr>
          <a:xfrm>
            <a:off x="822960" y="1783080"/>
            <a:ext cx="3429000" cy="3063240"/>
          </a:xfrm>
          <a:prstGeom prst="roundRect">
            <a:avLst>
              <a:gd name="adj" fmla="val 2985"/>
            </a:avLst>
          </a:prstGeom>
          <a:solidFill>
            <a:srgbClr val="EAF1F4"/>
          </a:solidFill>
          <a:ln/>
          <a:effectLst>
            <a:outerShdw blurRad="88900" dist="38100" dir="5400000" algn="bl" rotWithShape="0">
              <a:srgbClr val="000000">
                <a:alpha val="14000"/>
              </a:srgbClr>
            </a:outerShdw>
          </a:effectLst>
        </p:spPr>
      </p:sp>
      <p:sp>
        <p:nvSpPr>
          <p:cNvPr id="7" name="Shape 4"/>
          <p:cNvSpPr/>
          <p:nvPr/>
        </p:nvSpPr>
        <p:spPr>
          <a:xfrm>
            <a:off x="1051560" y="1984248"/>
            <a:ext cx="548640" cy="548640"/>
          </a:xfrm>
          <a:prstGeom prst="ellipse">
            <a:avLst/>
          </a:prstGeom>
          <a:solidFill>
            <a:srgbClr val="2A6F7E"/>
          </a:solidFill>
          <a:ln/>
          <a:effectLst>
            <a:outerShdw blurRad="63500" dist="25400" dir="5400000" algn="bl" rotWithShape="0">
              <a:srgbClr val="000000">
                <a:alpha val="15000"/>
              </a:srgbClr>
            </a:outerShdw>
          </a:effectLst>
        </p:spPr>
      </p:sp>
      <p:pic>
        <p:nvPicPr>
          <p:cNvPr id="8" name="Image 1" descr="preencoded.png"/>
          <p:cNvPicPr>
            <a:picLocks noChangeAspect="1"/>
          </p:cNvPicPr>
          <p:nvPr/>
        </p:nvPicPr>
        <p:blipFill>
          <a:blip r:embed="rId4"/>
          <a:stretch>
            <a:fillRect/>
          </a:stretch>
        </p:blipFill>
        <p:spPr>
          <a:xfrm>
            <a:off x="1170432" y="2103120"/>
            <a:ext cx="310896" cy="310896"/>
          </a:xfrm>
          <a:prstGeom prst="rect">
            <a:avLst/>
          </a:prstGeom>
        </p:spPr>
      </p:pic>
      <p:sp>
        <p:nvSpPr>
          <p:cNvPr id="9" name="Text 5"/>
          <p:cNvSpPr/>
          <p:nvPr/>
        </p:nvSpPr>
        <p:spPr>
          <a:xfrm>
            <a:off x="1691640" y="1984248"/>
            <a:ext cx="2377440" cy="548640"/>
          </a:xfrm>
          <a:prstGeom prst="rect">
            <a:avLst/>
          </a:prstGeom>
          <a:noFill/>
          <a:ln/>
        </p:spPr>
        <p:txBody>
          <a:bodyPr wrap="square" lIns="0" tIns="0" rIns="0" bIns="0" rtlCol="0" anchor="ctr"/>
          <a:lstStyle/>
          <a:p>
            <a:pPr marL="0" indent="0">
              <a:buNone/>
            </a:pPr>
            <a:r>
              <a:rPr lang="en-US" sz="1900" b="1">
                <a:solidFill>
                  <a:srgbClr val="1D3557"/>
                </a:solidFill>
                <a:latin typeface="Times New Roman" pitchFamily="34" charset="0"/>
                <a:ea typeface="Times New Roman" pitchFamily="34" charset="-122"/>
                <a:cs typeface="Times New Roman" pitchFamily="34" charset="-120"/>
              </a:rPr>
              <a:t>Nature</a:t>
            </a:r>
            <a:endParaRPr lang="en-US" sz="1900"/>
          </a:p>
        </p:txBody>
      </p:sp>
      <p:sp>
        <p:nvSpPr>
          <p:cNvPr id="10" name="Text 6"/>
          <p:cNvSpPr/>
          <p:nvPr/>
        </p:nvSpPr>
        <p:spPr>
          <a:xfrm>
            <a:off x="1051560" y="2697480"/>
            <a:ext cx="2971800" cy="2057400"/>
          </a:xfrm>
          <a:prstGeom prst="rect">
            <a:avLst/>
          </a:prstGeom>
          <a:noFill/>
          <a:ln/>
        </p:spPr>
        <p:txBody>
          <a:bodyPr wrap="square" lIns="0" tIns="0" rIns="0" bIns="0" rtlCol="0" anchor="t"/>
          <a:lstStyle/>
          <a:p>
            <a:pPr marL="177800" indent="-177800">
              <a:spcAft>
                <a:spcPts val="1000"/>
              </a:spcAft>
              <a:buSzPct val="100000"/>
              <a:buChar char="•"/>
            </a:pPr>
            <a:r>
              <a:rPr lang="en-US" sz="1400">
                <a:solidFill>
                  <a:srgbClr val="27333D"/>
                </a:solidFill>
                <a:latin typeface="Times New Roman" pitchFamily="34" charset="0"/>
                <a:ea typeface="Times New Roman" pitchFamily="34" charset="-122"/>
                <a:cs typeface="Times New Roman" pitchFamily="34" charset="-120"/>
              </a:rPr>
              <a:t>Temperament differences</a:t>
            </a:r>
            <a:endParaRPr lang="en-US" sz="1400"/>
          </a:p>
          <a:p>
            <a:pPr marL="177800" indent="-177800">
              <a:spcAft>
                <a:spcPts val="1000"/>
              </a:spcAft>
              <a:buSzPct val="100000"/>
              <a:buChar char="•"/>
            </a:pPr>
            <a:r>
              <a:rPr lang="en-US" sz="1400">
                <a:solidFill>
                  <a:srgbClr val="27333D"/>
                </a:solidFill>
                <a:latin typeface="Times New Roman" pitchFamily="34" charset="0"/>
                <a:ea typeface="Times New Roman" pitchFamily="34" charset="-122"/>
                <a:cs typeface="Times New Roman" pitchFamily="34" charset="-120"/>
              </a:rPr>
              <a:t>Stress regulation system development (HPA axis)</a:t>
            </a:r>
            <a:endParaRPr lang="en-US" sz="1400"/>
          </a:p>
          <a:p>
            <a:pPr marL="177800" indent="-177800">
              <a:spcAft>
                <a:spcPts val="1000"/>
              </a:spcAft>
              <a:buSzPct val="100000"/>
              <a:buChar char="•"/>
            </a:pPr>
            <a:r>
              <a:rPr lang="en-US" sz="1400">
                <a:solidFill>
                  <a:srgbClr val="27333D"/>
                </a:solidFill>
                <a:latin typeface="Times New Roman" pitchFamily="34" charset="0"/>
                <a:ea typeface="Times New Roman" pitchFamily="34" charset="-122"/>
                <a:cs typeface="Times New Roman" pitchFamily="34" charset="-120"/>
              </a:rPr>
              <a:t>Early neurobiological sensitivity</a:t>
            </a:r>
            <a:endParaRPr lang="en-US" sz="1400"/>
          </a:p>
        </p:txBody>
      </p:sp>
      <p:sp>
        <p:nvSpPr>
          <p:cNvPr id="11" name="Shape 7"/>
          <p:cNvSpPr/>
          <p:nvPr/>
        </p:nvSpPr>
        <p:spPr>
          <a:xfrm>
            <a:off x="4526280" y="1783080"/>
            <a:ext cx="3429000" cy="3063240"/>
          </a:xfrm>
          <a:prstGeom prst="roundRect">
            <a:avLst>
              <a:gd name="adj" fmla="val 2985"/>
            </a:avLst>
          </a:prstGeom>
          <a:solidFill>
            <a:srgbClr val="FBEDE7"/>
          </a:solidFill>
          <a:ln/>
          <a:effectLst>
            <a:outerShdw blurRad="88900" dist="38100" dir="5400000" algn="bl" rotWithShape="0">
              <a:srgbClr val="000000">
                <a:alpha val="14000"/>
              </a:srgbClr>
            </a:outerShdw>
          </a:effectLst>
        </p:spPr>
      </p:sp>
      <p:sp>
        <p:nvSpPr>
          <p:cNvPr id="12" name="Shape 8"/>
          <p:cNvSpPr/>
          <p:nvPr/>
        </p:nvSpPr>
        <p:spPr>
          <a:xfrm>
            <a:off x="4754880" y="1984248"/>
            <a:ext cx="548640" cy="548640"/>
          </a:xfrm>
          <a:prstGeom prst="ellipse">
            <a:avLst/>
          </a:prstGeom>
          <a:solidFill>
            <a:srgbClr val="E07A5F"/>
          </a:solidFill>
          <a:ln/>
          <a:effectLst>
            <a:outerShdw blurRad="63500" dist="25400" dir="5400000" algn="bl" rotWithShape="0">
              <a:srgbClr val="000000">
                <a:alpha val="15000"/>
              </a:srgbClr>
            </a:outerShdw>
          </a:effectLst>
        </p:spPr>
      </p:sp>
      <p:pic>
        <p:nvPicPr>
          <p:cNvPr id="13" name="Image 2" descr="preencoded.png"/>
          <p:cNvPicPr>
            <a:picLocks noChangeAspect="1"/>
          </p:cNvPicPr>
          <p:nvPr/>
        </p:nvPicPr>
        <p:blipFill>
          <a:blip r:embed="rId5"/>
          <a:stretch>
            <a:fillRect/>
          </a:stretch>
        </p:blipFill>
        <p:spPr>
          <a:xfrm>
            <a:off x="4873752" y="2103120"/>
            <a:ext cx="310896" cy="310896"/>
          </a:xfrm>
          <a:prstGeom prst="rect">
            <a:avLst/>
          </a:prstGeom>
        </p:spPr>
      </p:pic>
      <p:sp>
        <p:nvSpPr>
          <p:cNvPr id="14" name="Text 9"/>
          <p:cNvSpPr/>
          <p:nvPr/>
        </p:nvSpPr>
        <p:spPr>
          <a:xfrm>
            <a:off x="5394960" y="1984248"/>
            <a:ext cx="2377440" cy="548640"/>
          </a:xfrm>
          <a:prstGeom prst="rect">
            <a:avLst/>
          </a:prstGeom>
          <a:noFill/>
          <a:ln/>
        </p:spPr>
        <p:txBody>
          <a:bodyPr wrap="square" lIns="0" tIns="0" rIns="0" bIns="0" rtlCol="0" anchor="ctr"/>
          <a:lstStyle/>
          <a:p>
            <a:pPr marL="0" indent="0">
              <a:buNone/>
            </a:pPr>
            <a:r>
              <a:rPr lang="en-US" sz="1900" b="1">
                <a:solidFill>
                  <a:srgbClr val="1D3557"/>
                </a:solidFill>
                <a:latin typeface="Times New Roman" pitchFamily="34" charset="0"/>
                <a:ea typeface="Times New Roman" pitchFamily="34" charset="-122"/>
                <a:cs typeface="Times New Roman" pitchFamily="34" charset="-120"/>
              </a:rPr>
              <a:t>Nurture</a:t>
            </a:r>
            <a:endParaRPr lang="en-US" sz="1900"/>
          </a:p>
        </p:txBody>
      </p:sp>
      <p:sp>
        <p:nvSpPr>
          <p:cNvPr id="15" name="Text 10"/>
          <p:cNvSpPr/>
          <p:nvPr/>
        </p:nvSpPr>
        <p:spPr>
          <a:xfrm>
            <a:off x="4754880" y="2697480"/>
            <a:ext cx="2971800" cy="2057400"/>
          </a:xfrm>
          <a:prstGeom prst="rect">
            <a:avLst/>
          </a:prstGeom>
          <a:noFill/>
          <a:ln/>
        </p:spPr>
        <p:txBody>
          <a:bodyPr wrap="square" lIns="0" tIns="0" rIns="0" bIns="0" rtlCol="0" anchor="t"/>
          <a:lstStyle/>
          <a:p>
            <a:pPr marL="177800" indent="-177800">
              <a:spcAft>
                <a:spcPts val="1000"/>
              </a:spcAft>
              <a:buSzPct val="100000"/>
              <a:buChar char="•"/>
            </a:pPr>
            <a:r>
              <a:rPr lang="en-US" sz="1400">
                <a:solidFill>
                  <a:srgbClr val="27333D"/>
                </a:solidFill>
                <a:latin typeface="Times New Roman" pitchFamily="34" charset="0"/>
                <a:ea typeface="Times New Roman" pitchFamily="34" charset="-122"/>
                <a:cs typeface="Times New Roman" pitchFamily="34" charset="-120"/>
              </a:rPr>
              <a:t>Maternal mental health</a:t>
            </a:r>
            <a:endParaRPr lang="en-US" sz="1400"/>
          </a:p>
          <a:p>
            <a:pPr marL="177800" indent="-177800">
              <a:spcAft>
                <a:spcPts val="1000"/>
              </a:spcAft>
              <a:buSzPct val="100000"/>
              <a:buChar char="•"/>
            </a:pPr>
            <a:r>
              <a:rPr lang="en-US" sz="1400">
                <a:solidFill>
                  <a:srgbClr val="27333D"/>
                </a:solidFill>
                <a:latin typeface="Times New Roman" pitchFamily="34" charset="0"/>
                <a:ea typeface="Times New Roman" pitchFamily="34" charset="-122"/>
                <a:cs typeface="Times New Roman" pitchFamily="34" charset="-120"/>
              </a:rPr>
              <a:t>Social deprivation and relocation</a:t>
            </a:r>
            <a:endParaRPr lang="en-US" sz="1400"/>
          </a:p>
          <a:p>
            <a:pPr marL="177800" indent="-177800">
              <a:spcAft>
                <a:spcPts val="1000"/>
              </a:spcAft>
              <a:buSzPct val="100000"/>
              <a:buChar char="•"/>
            </a:pPr>
            <a:r>
              <a:rPr lang="en-US" sz="1400">
                <a:solidFill>
                  <a:srgbClr val="27333D"/>
                </a:solidFill>
                <a:latin typeface="Times New Roman" pitchFamily="34" charset="0"/>
                <a:ea typeface="Times New Roman" pitchFamily="34" charset="-122"/>
                <a:cs typeface="Times New Roman" pitchFamily="34" charset="-120"/>
              </a:rPr>
              <a:t>Limited peer interaction</a:t>
            </a:r>
            <a:endParaRPr lang="en-US" sz="1400"/>
          </a:p>
          <a:p>
            <a:pPr marL="177800" indent="-177800">
              <a:spcAft>
                <a:spcPts val="1000"/>
              </a:spcAft>
              <a:buSzPct val="100000"/>
              <a:buChar char="•"/>
            </a:pPr>
            <a:r>
              <a:rPr lang="en-US" sz="1400">
                <a:solidFill>
                  <a:srgbClr val="27333D"/>
                </a:solidFill>
                <a:latin typeface="Times New Roman" pitchFamily="34" charset="0"/>
                <a:ea typeface="Times New Roman" pitchFamily="34" charset="-122"/>
                <a:cs typeface="Times New Roman" pitchFamily="34" charset="-120"/>
              </a:rPr>
              <a:t>Reduced language stimulation</a:t>
            </a:r>
            <a:endParaRPr lang="en-US" sz="1400"/>
          </a:p>
        </p:txBody>
      </p:sp>
      <p:sp>
        <p:nvSpPr>
          <p:cNvPr id="16" name="Shape 11"/>
          <p:cNvSpPr/>
          <p:nvPr/>
        </p:nvSpPr>
        <p:spPr>
          <a:xfrm>
            <a:off x="8275320" y="2011680"/>
            <a:ext cx="3895344" cy="2155754"/>
          </a:xfrm>
          <a:prstGeom prst="roundRect">
            <a:avLst>
              <a:gd name="adj" fmla="val 5090"/>
            </a:avLst>
          </a:prstGeom>
          <a:solidFill>
            <a:srgbClr val="FFFFFF"/>
          </a:solidFill>
          <a:ln w="19050">
            <a:solidFill>
              <a:srgbClr val="EAF1F4"/>
            </a:solidFill>
            <a:prstDash val="solid"/>
          </a:ln>
          <a:effectLst>
            <a:outerShdw blurRad="114300" dist="50800" dir="5400000" algn="bl" rotWithShape="0">
              <a:srgbClr val="000000">
                <a:alpha val="16000"/>
              </a:srgbClr>
            </a:outerShdw>
          </a:effectLst>
        </p:spPr>
      </p:sp>
      <p:pic>
        <p:nvPicPr>
          <p:cNvPr id="17" name="Image 3" descr="img/image5_r.png"/>
          <p:cNvPicPr>
            <a:picLocks noChangeAspect="1"/>
          </p:cNvPicPr>
          <p:nvPr/>
        </p:nvPicPr>
        <p:blipFill>
          <a:blip r:embed="rId6"/>
          <a:stretch>
            <a:fillRect/>
          </a:stretch>
        </p:blipFill>
        <p:spPr>
          <a:xfrm>
            <a:off x="8394192" y="2130552"/>
            <a:ext cx="3657600" cy="1918010"/>
          </a:xfrm>
          <a:prstGeom prst="rect">
            <a:avLst/>
          </a:prstGeom>
        </p:spPr>
      </p:pic>
      <p:sp>
        <p:nvSpPr>
          <p:cNvPr id="18" name="Shape 12"/>
          <p:cNvSpPr/>
          <p:nvPr/>
        </p:nvSpPr>
        <p:spPr>
          <a:xfrm>
            <a:off x="822960" y="5074920"/>
            <a:ext cx="10515600" cy="960120"/>
          </a:xfrm>
          <a:prstGeom prst="roundRect">
            <a:avLst>
              <a:gd name="adj" fmla="val 9524"/>
            </a:avLst>
          </a:prstGeom>
          <a:solidFill>
            <a:srgbClr val="1D3557"/>
          </a:solidFill>
          <a:ln/>
          <a:effectLst>
            <a:outerShdw blurRad="88900" dist="38100" dir="5400000" algn="bl" rotWithShape="0">
              <a:srgbClr val="000000">
                <a:alpha val="20000"/>
              </a:srgbClr>
            </a:outerShdw>
          </a:effectLst>
        </p:spPr>
      </p:sp>
      <p:pic>
        <p:nvPicPr>
          <p:cNvPr id="19" name="Image 4" descr="preencoded.png"/>
          <p:cNvPicPr>
            <a:picLocks noChangeAspect="1"/>
          </p:cNvPicPr>
          <p:nvPr/>
        </p:nvPicPr>
        <p:blipFill>
          <a:blip r:embed="rId7"/>
          <a:stretch>
            <a:fillRect/>
          </a:stretch>
        </p:blipFill>
        <p:spPr>
          <a:xfrm>
            <a:off x="1097280" y="5321808"/>
            <a:ext cx="457200" cy="457200"/>
          </a:xfrm>
          <a:prstGeom prst="rect">
            <a:avLst/>
          </a:prstGeom>
        </p:spPr>
      </p:pic>
      <p:sp>
        <p:nvSpPr>
          <p:cNvPr id="20" name="Text 13"/>
          <p:cNvSpPr/>
          <p:nvPr/>
        </p:nvSpPr>
        <p:spPr>
          <a:xfrm>
            <a:off x="1691640" y="5074920"/>
            <a:ext cx="9418320" cy="960120"/>
          </a:xfrm>
          <a:prstGeom prst="rect">
            <a:avLst/>
          </a:prstGeom>
          <a:noFill/>
          <a:ln/>
        </p:spPr>
        <p:txBody>
          <a:bodyPr wrap="square" lIns="0" tIns="0" rIns="0" bIns="0" rtlCol="0" anchor="ctr"/>
          <a:lstStyle/>
          <a:p>
            <a:pPr marL="0" indent="0">
              <a:buNone/>
            </a:pPr>
            <a:r>
              <a:rPr lang="en-US" sz="1700" b="1">
                <a:solidFill>
                  <a:srgbClr val="E07A5F"/>
                </a:solidFill>
                <a:latin typeface="Times New Roman" pitchFamily="34" charset="0"/>
                <a:ea typeface="Times New Roman" pitchFamily="34" charset="-122"/>
                <a:cs typeface="Times New Roman" pitchFamily="34" charset="-120"/>
              </a:rPr>
              <a:t>Conclusion:  </a:t>
            </a:r>
            <a:r>
              <a:rPr lang="en-US" sz="1700" b="1">
                <a:solidFill>
                  <a:srgbClr val="FFFFFF"/>
                </a:solidFill>
                <a:latin typeface="Times New Roman" pitchFamily="34" charset="0"/>
                <a:ea typeface="Times New Roman" pitchFamily="34" charset="-122"/>
                <a:cs typeface="Times New Roman" pitchFamily="34" charset="-120"/>
              </a:rPr>
              <a:t>Interaction of biological + environmental factors</a:t>
            </a:r>
            <a:endParaRPr lang="en-US" sz="17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822960" y="566928"/>
            <a:ext cx="841248" cy="841248"/>
          </a:xfrm>
          <a:prstGeom prst="ellipse">
            <a:avLst/>
          </a:prstGeom>
          <a:solidFill>
            <a:srgbClr val="1D3557"/>
          </a:solidFill>
          <a:ln/>
          <a:effectLst>
            <a:outerShdw blurRad="63500" dist="25400" dir="5400000" algn="bl" rotWithShape="0">
              <a:srgbClr val="000000">
                <a:alpha val="15000"/>
              </a:srgbClr>
            </a:outerShdw>
          </a:effectLst>
        </p:spPr>
      </p:sp>
      <p:pic>
        <p:nvPicPr>
          <p:cNvPr id="3" name="Image 0" descr="preencoded.png"/>
          <p:cNvPicPr>
            <a:picLocks noChangeAspect="1"/>
          </p:cNvPicPr>
          <p:nvPr/>
        </p:nvPicPr>
        <p:blipFill>
          <a:blip r:embed="rId3"/>
          <a:stretch>
            <a:fillRect/>
          </a:stretch>
        </p:blipFill>
        <p:spPr>
          <a:xfrm>
            <a:off x="1042416" y="786384"/>
            <a:ext cx="402336" cy="402336"/>
          </a:xfrm>
          <a:prstGeom prst="rect">
            <a:avLst/>
          </a:prstGeom>
        </p:spPr>
      </p:pic>
      <p:sp>
        <p:nvSpPr>
          <p:cNvPr id="5" name="Text 2"/>
          <p:cNvSpPr/>
          <p:nvPr/>
        </p:nvSpPr>
        <p:spPr>
          <a:xfrm>
            <a:off x="1828800" y="548640"/>
            <a:ext cx="9509760" cy="914400"/>
          </a:xfrm>
          <a:prstGeom prst="rect">
            <a:avLst/>
          </a:prstGeom>
          <a:noFill/>
          <a:ln/>
        </p:spPr>
        <p:txBody>
          <a:bodyPr wrap="square" lIns="0" tIns="0" rIns="0" bIns="0" rtlCol="0" anchor="ctr"/>
          <a:lstStyle/>
          <a:p>
            <a:pPr marL="0" indent="0">
              <a:buNone/>
            </a:pPr>
            <a:r>
              <a:rPr lang="en-US" sz="3000" b="1">
                <a:solidFill>
                  <a:srgbClr val="1D3557"/>
                </a:solidFill>
                <a:latin typeface="Times New Roman" pitchFamily="34" charset="0"/>
                <a:ea typeface="Times New Roman" pitchFamily="34" charset="-122"/>
                <a:cs typeface="Times New Roman" pitchFamily="34" charset="-120"/>
              </a:rPr>
              <a:t>Intervention and Support Plan</a:t>
            </a:r>
            <a:endParaRPr lang="en-US" sz="3000"/>
          </a:p>
        </p:txBody>
      </p:sp>
      <p:sp>
        <p:nvSpPr>
          <p:cNvPr id="6" name="Shape 3"/>
          <p:cNvSpPr/>
          <p:nvPr/>
        </p:nvSpPr>
        <p:spPr>
          <a:xfrm>
            <a:off x="822960" y="1828800"/>
            <a:ext cx="3456432" cy="676656"/>
          </a:xfrm>
          <a:prstGeom prst="roundRect">
            <a:avLst>
              <a:gd name="adj" fmla="val 9459"/>
            </a:avLst>
          </a:prstGeom>
          <a:solidFill>
            <a:srgbClr val="EAF1F4"/>
          </a:solidFill>
          <a:ln/>
        </p:spPr>
      </p:sp>
      <p:sp>
        <p:nvSpPr>
          <p:cNvPr id="7" name="Shape 4"/>
          <p:cNvSpPr/>
          <p:nvPr/>
        </p:nvSpPr>
        <p:spPr>
          <a:xfrm>
            <a:off x="932688" y="1956816"/>
            <a:ext cx="420624" cy="420624"/>
          </a:xfrm>
          <a:prstGeom prst="ellipse">
            <a:avLst/>
          </a:prstGeom>
          <a:solidFill>
            <a:srgbClr val="FFFFFF"/>
          </a:solidFill>
          <a:ln/>
          <a:effectLst>
            <a:outerShdw blurRad="63500" dist="25400" dir="5400000" algn="bl" rotWithShape="0">
              <a:srgbClr val="000000">
                <a:alpha val="15000"/>
              </a:srgbClr>
            </a:outerShdw>
          </a:effectLst>
        </p:spPr>
      </p:sp>
      <p:pic>
        <p:nvPicPr>
          <p:cNvPr id="8" name="Image 1" descr="preencoded.png"/>
          <p:cNvPicPr>
            <a:picLocks noChangeAspect="1"/>
          </p:cNvPicPr>
          <p:nvPr/>
        </p:nvPicPr>
        <p:blipFill>
          <a:blip r:embed="rId4"/>
          <a:stretch>
            <a:fillRect/>
          </a:stretch>
        </p:blipFill>
        <p:spPr>
          <a:xfrm>
            <a:off x="1024128" y="2048256"/>
            <a:ext cx="237744" cy="237744"/>
          </a:xfrm>
          <a:prstGeom prst="rect">
            <a:avLst/>
          </a:prstGeom>
        </p:spPr>
      </p:pic>
      <p:sp>
        <p:nvSpPr>
          <p:cNvPr id="9" name="Shape 5"/>
          <p:cNvSpPr/>
          <p:nvPr/>
        </p:nvSpPr>
        <p:spPr>
          <a:xfrm>
            <a:off x="932688" y="1956816"/>
            <a:ext cx="420624" cy="420624"/>
          </a:xfrm>
          <a:prstGeom prst="ellipse">
            <a:avLst/>
          </a:prstGeom>
          <a:ln w="15875">
            <a:solidFill>
              <a:srgbClr val="2A6F7E"/>
            </a:solidFill>
            <a:prstDash val="solid"/>
          </a:ln>
        </p:spPr>
      </p:sp>
      <p:sp>
        <p:nvSpPr>
          <p:cNvPr id="10" name="Text 6"/>
          <p:cNvSpPr/>
          <p:nvPr/>
        </p:nvSpPr>
        <p:spPr>
          <a:xfrm>
            <a:off x="1463040" y="1828800"/>
            <a:ext cx="2679192" cy="676656"/>
          </a:xfrm>
          <a:prstGeom prst="rect">
            <a:avLst/>
          </a:prstGeom>
          <a:noFill/>
          <a:ln/>
        </p:spPr>
        <p:txBody>
          <a:bodyPr wrap="square" lIns="0" tIns="0" rIns="0" bIns="0" rtlCol="0" anchor="ctr"/>
          <a:lstStyle/>
          <a:p>
            <a:pPr marL="0" indent="0">
              <a:buNone/>
            </a:pPr>
            <a:r>
              <a:rPr lang="en-US" sz="1230">
                <a:solidFill>
                  <a:srgbClr val="27333D"/>
                </a:solidFill>
                <a:latin typeface="Times New Roman" pitchFamily="34" charset="0"/>
                <a:ea typeface="Times New Roman" pitchFamily="34" charset="-122"/>
                <a:cs typeface="Times New Roman" pitchFamily="34" charset="-120"/>
              </a:rPr>
              <a:t>Key worker system to provide consistent attachment figure</a:t>
            </a:r>
            <a:endParaRPr lang="en-US" sz="1230"/>
          </a:p>
        </p:txBody>
      </p:sp>
      <p:sp>
        <p:nvSpPr>
          <p:cNvPr id="11" name="Shape 7"/>
          <p:cNvSpPr/>
          <p:nvPr/>
        </p:nvSpPr>
        <p:spPr>
          <a:xfrm>
            <a:off x="4480560" y="1828800"/>
            <a:ext cx="3456432" cy="676656"/>
          </a:xfrm>
          <a:prstGeom prst="roundRect">
            <a:avLst>
              <a:gd name="adj" fmla="val 9459"/>
            </a:avLst>
          </a:prstGeom>
          <a:solidFill>
            <a:srgbClr val="EAF1F4"/>
          </a:solidFill>
          <a:ln/>
        </p:spPr>
      </p:sp>
      <p:sp>
        <p:nvSpPr>
          <p:cNvPr id="12" name="Shape 8"/>
          <p:cNvSpPr/>
          <p:nvPr/>
        </p:nvSpPr>
        <p:spPr>
          <a:xfrm>
            <a:off x="4590288" y="1956816"/>
            <a:ext cx="420624" cy="420624"/>
          </a:xfrm>
          <a:prstGeom prst="ellipse">
            <a:avLst/>
          </a:prstGeom>
          <a:solidFill>
            <a:srgbClr val="FFFFFF"/>
          </a:solidFill>
          <a:ln/>
          <a:effectLst>
            <a:outerShdw blurRad="63500" dist="25400" dir="5400000" algn="bl" rotWithShape="0">
              <a:srgbClr val="000000">
                <a:alpha val="15000"/>
              </a:srgbClr>
            </a:outerShdw>
          </a:effectLst>
        </p:spPr>
      </p:sp>
      <p:pic>
        <p:nvPicPr>
          <p:cNvPr id="13" name="Image 2" descr="preencoded.png"/>
          <p:cNvPicPr>
            <a:picLocks noChangeAspect="1"/>
          </p:cNvPicPr>
          <p:nvPr/>
        </p:nvPicPr>
        <p:blipFill>
          <a:blip r:embed="rId5"/>
          <a:stretch>
            <a:fillRect/>
          </a:stretch>
        </p:blipFill>
        <p:spPr>
          <a:xfrm>
            <a:off x="4681728" y="2048256"/>
            <a:ext cx="237744" cy="237744"/>
          </a:xfrm>
          <a:prstGeom prst="rect">
            <a:avLst/>
          </a:prstGeom>
        </p:spPr>
      </p:pic>
      <p:sp>
        <p:nvSpPr>
          <p:cNvPr id="14" name="Shape 9"/>
          <p:cNvSpPr/>
          <p:nvPr/>
        </p:nvSpPr>
        <p:spPr>
          <a:xfrm>
            <a:off x="4590288" y="1956816"/>
            <a:ext cx="420624" cy="420624"/>
          </a:xfrm>
          <a:prstGeom prst="ellipse">
            <a:avLst/>
          </a:prstGeom>
          <a:ln w="15875">
            <a:solidFill>
              <a:srgbClr val="2A6F7E"/>
            </a:solidFill>
            <a:prstDash val="solid"/>
          </a:ln>
        </p:spPr>
      </p:sp>
      <p:sp>
        <p:nvSpPr>
          <p:cNvPr id="15" name="Text 10"/>
          <p:cNvSpPr/>
          <p:nvPr/>
        </p:nvSpPr>
        <p:spPr>
          <a:xfrm>
            <a:off x="5120640" y="1828800"/>
            <a:ext cx="2679192" cy="676656"/>
          </a:xfrm>
          <a:prstGeom prst="rect">
            <a:avLst/>
          </a:prstGeom>
          <a:noFill/>
          <a:ln/>
        </p:spPr>
        <p:txBody>
          <a:bodyPr wrap="square" lIns="0" tIns="0" rIns="0" bIns="0" rtlCol="0" anchor="ctr"/>
          <a:lstStyle/>
          <a:p>
            <a:pPr marL="0" indent="0">
              <a:buNone/>
            </a:pPr>
            <a:r>
              <a:rPr lang="en-US" sz="1230">
                <a:solidFill>
                  <a:srgbClr val="27333D"/>
                </a:solidFill>
                <a:latin typeface="Times New Roman" pitchFamily="34" charset="0"/>
                <a:ea typeface="Times New Roman" pitchFamily="34" charset="-122"/>
                <a:cs typeface="Times New Roman" pitchFamily="34" charset="-120"/>
              </a:rPr>
              <a:t>Predictable routines to establish security</a:t>
            </a:r>
            <a:endParaRPr lang="en-US" sz="1230"/>
          </a:p>
        </p:txBody>
      </p:sp>
      <p:sp>
        <p:nvSpPr>
          <p:cNvPr id="16" name="Shape 11"/>
          <p:cNvSpPr/>
          <p:nvPr/>
        </p:nvSpPr>
        <p:spPr>
          <a:xfrm>
            <a:off x="822960" y="2670048"/>
            <a:ext cx="3456432" cy="676656"/>
          </a:xfrm>
          <a:prstGeom prst="roundRect">
            <a:avLst>
              <a:gd name="adj" fmla="val 9459"/>
            </a:avLst>
          </a:prstGeom>
          <a:solidFill>
            <a:srgbClr val="EAF1F4"/>
          </a:solidFill>
          <a:ln/>
        </p:spPr>
      </p:sp>
      <p:sp>
        <p:nvSpPr>
          <p:cNvPr id="17" name="Shape 12"/>
          <p:cNvSpPr/>
          <p:nvPr/>
        </p:nvSpPr>
        <p:spPr>
          <a:xfrm>
            <a:off x="932688" y="2798064"/>
            <a:ext cx="420624" cy="420624"/>
          </a:xfrm>
          <a:prstGeom prst="ellipse">
            <a:avLst/>
          </a:prstGeom>
          <a:solidFill>
            <a:srgbClr val="FFFFFF"/>
          </a:solidFill>
          <a:ln/>
          <a:effectLst>
            <a:outerShdw blurRad="63500" dist="25400" dir="5400000" algn="bl" rotWithShape="0">
              <a:srgbClr val="000000">
                <a:alpha val="15000"/>
              </a:srgbClr>
            </a:outerShdw>
          </a:effectLst>
        </p:spPr>
      </p:sp>
      <p:pic>
        <p:nvPicPr>
          <p:cNvPr id="18" name="Image 3" descr="preencoded.png"/>
          <p:cNvPicPr>
            <a:picLocks noChangeAspect="1"/>
          </p:cNvPicPr>
          <p:nvPr/>
        </p:nvPicPr>
        <p:blipFill>
          <a:blip r:embed="rId6"/>
          <a:stretch>
            <a:fillRect/>
          </a:stretch>
        </p:blipFill>
        <p:spPr>
          <a:xfrm>
            <a:off x="1024128" y="2889504"/>
            <a:ext cx="237744" cy="237744"/>
          </a:xfrm>
          <a:prstGeom prst="rect">
            <a:avLst/>
          </a:prstGeom>
        </p:spPr>
      </p:pic>
      <p:sp>
        <p:nvSpPr>
          <p:cNvPr id="19" name="Shape 13"/>
          <p:cNvSpPr/>
          <p:nvPr/>
        </p:nvSpPr>
        <p:spPr>
          <a:xfrm>
            <a:off x="932688" y="2798064"/>
            <a:ext cx="420624" cy="420624"/>
          </a:xfrm>
          <a:prstGeom prst="ellipse">
            <a:avLst/>
          </a:prstGeom>
          <a:ln w="15875">
            <a:solidFill>
              <a:srgbClr val="2A6F7E"/>
            </a:solidFill>
            <a:prstDash val="solid"/>
          </a:ln>
        </p:spPr>
      </p:sp>
      <p:sp>
        <p:nvSpPr>
          <p:cNvPr id="20" name="Text 14"/>
          <p:cNvSpPr/>
          <p:nvPr/>
        </p:nvSpPr>
        <p:spPr>
          <a:xfrm>
            <a:off x="1463040" y="2670048"/>
            <a:ext cx="2679192" cy="676656"/>
          </a:xfrm>
          <a:prstGeom prst="rect">
            <a:avLst/>
          </a:prstGeom>
          <a:noFill/>
          <a:ln/>
        </p:spPr>
        <p:txBody>
          <a:bodyPr wrap="square" lIns="0" tIns="0" rIns="0" bIns="0" rtlCol="0" anchor="ctr"/>
          <a:lstStyle/>
          <a:p>
            <a:pPr marL="0" indent="0">
              <a:buNone/>
            </a:pPr>
            <a:r>
              <a:rPr lang="en-US" sz="1230">
                <a:solidFill>
                  <a:srgbClr val="27333D"/>
                </a:solidFill>
                <a:latin typeface="Times New Roman" pitchFamily="34" charset="0"/>
                <a:ea typeface="Times New Roman" pitchFamily="34" charset="-122"/>
                <a:cs typeface="Times New Roman" pitchFamily="34" charset="-120"/>
              </a:rPr>
              <a:t>Emotion regulation strategies (co-regulation, emotion labelling)</a:t>
            </a:r>
            <a:endParaRPr lang="en-US" sz="1230"/>
          </a:p>
        </p:txBody>
      </p:sp>
      <p:sp>
        <p:nvSpPr>
          <p:cNvPr id="21" name="Shape 15"/>
          <p:cNvSpPr/>
          <p:nvPr/>
        </p:nvSpPr>
        <p:spPr>
          <a:xfrm>
            <a:off x="4480560" y="2670048"/>
            <a:ext cx="3456432" cy="676656"/>
          </a:xfrm>
          <a:prstGeom prst="roundRect">
            <a:avLst>
              <a:gd name="adj" fmla="val 9459"/>
            </a:avLst>
          </a:prstGeom>
          <a:solidFill>
            <a:srgbClr val="EAF1F4"/>
          </a:solidFill>
          <a:ln/>
        </p:spPr>
      </p:sp>
      <p:sp>
        <p:nvSpPr>
          <p:cNvPr id="22" name="Shape 16"/>
          <p:cNvSpPr/>
          <p:nvPr/>
        </p:nvSpPr>
        <p:spPr>
          <a:xfrm>
            <a:off x="4590288" y="2798064"/>
            <a:ext cx="420624" cy="420624"/>
          </a:xfrm>
          <a:prstGeom prst="ellipse">
            <a:avLst/>
          </a:prstGeom>
          <a:solidFill>
            <a:srgbClr val="FFFFFF"/>
          </a:solidFill>
          <a:ln/>
          <a:effectLst>
            <a:outerShdw blurRad="63500" dist="25400" dir="5400000" algn="bl" rotWithShape="0">
              <a:srgbClr val="000000">
                <a:alpha val="15000"/>
              </a:srgbClr>
            </a:outerShdw>
          </a:effectLst>
        </p:spPr>
      </p:sp>
      <p:pic>
        <p:nvPicPr>
          <p:cNvPr id="23" name="Image 4" descr="preencoded.png"/>
          <p:cNvPicPr>
            <a:picLocks noChangeAspect="1"/>
          </p:cNvPicPr>
          <p:nvPr/>
        </p:nvPicPr>
        <p:blipFill>
          <a:blip r:embed="rId7"/>
          <a:stretch>
            <a:fillRect/>
          </a:stretch>
        </p:blipFill>
        <p:spPr>
          <a:xfrm>
            <a:off x="4681728" y="2889504"/>
            <a:ext cx="237744" cy="237744"/>
          </a:xfrm>
          <a:prstGeom prst="rect">
            <a:avLst/>
          </a:prstGeom>
        </p:spPr>
      </p:pic>
      <p:sp>
        <p:nvSpPr>
          <p:cNvPr id="24" name="Shape 17"/>
          <p:cNvSpPr/>
          <p:nvPr/>
        </p:nvSpPr>
        <p:spPr>
          <a:xfrm>
            <a:off x="4590288" y="2798064"/>
            <a:ext cx="420624" cy="420624"/>
          </a:xfrm>
          <a:prstGeom prst="ellipse">
            <a:avLst/>
          </a:prstGeom>
          <a:ln w="15875">
            <a:solidFill>
              <a:srgbClr val="2A6F7E"/>
            </a:solidFill>
            <a:prstDash val="solid"/>
          </a:ln>
        </p:spPr>
      </p:sp>
      <p:sp>
        <p:nvSpPr>
          <p:cNvPr id="25" name="Text 18"/>
          <p:cNvSpPr/>
          <p:nvPr/>
        </p:nvSpPr>
        <p:spPr>
          <a:xfrm>
            <a:off x="5120640" y="2670048"/>
            <a:ext cx="2679192" cy="676656"/>
          </a:xfrm>
          <a:prstGeom prst="rect">
            <a:avLst/>
          </a:prstGeom>
          <a:noFill/>
          <a:ln/>
        </p:spPr>
        <p:txBody>
          <a:bodyPr wrap="square" lIns="0" tIns="0" rIns="0" bIns="0" rtlCol="0" anchor="ctr"/>
          <a:lstStyle/>
          <a:p>
            <a:pPr marL="0" indent="0">
              <a:buNone/>
            </a:pPr>
            <a:r>
              <a:rPr lang="en-US" sz="1230">
                <a:solidFill>
                  <a:srgbClr val="27333D"/>
                </a:solidFill>
                <a:latin typeface="Times New Roman" pitchFamily="34" charset="0"/>
                <a:ea typeface="Times New Roman" pitchFamily="34" charset="-122"/>
                <a:cs typeface="Times New Roman" pitchFamily="34" charset="-120"/>
              </a:rPr>
              <a:t>Play-based learning to encourage exploration</a:t>
            </a:r>
            <a:endParaRPr lang="en-US" sz="1230"/>
          </a:p>
        </p:txBody>
      </p:sp>
      <p:sp>
        <p:nvSpPr>
          <p:cNvPr id="26" name="Shape 19"/>
          <p:cNvSpPr/>
          <p:nvPr/>
        </p:nvSpPr>
        <p:spPr>
          <a:xfrm>
            <a:off x="822960" y="3511296"/>
            <a:ext cx="3456432" cy="676656"/>
          </a:xfrm>
          <a:prstGeom prst="roundRect">
            <a:avLst>
              <a:gd name="adj" fmla="val 9459"/>
            </a:avLst>
          </a:prstGeom>
          <a:solidFill>
            <a:srgbClr val="EAF1F4"/>
          </a:solidFill>
          <a:ln/>
        </p:spPr>
      </p:sp>
      <p:sp>
        <p:nvSpPr>
          <p:cNvPr id="27" name="Shape 20"/>
          <p:cNvSpPr/>
          <p:nvPr/>
        </p:nvSpPr>
        <p:spPr>
          <a:xfrm>
            <a:off x="932688" y="3639312"/>
            <a:ext cx="420624" cy="420624"/>
          </a:xfrm>
          <a:prstGeom prst="ellipse">
            <a:avLst/>
          </a:prstGeom>
          <a:solidFill>
            <a:srgbClr val="FFFFFF"/>
          </a:solidFill>
          <a:ln/>
          <a:effectLst>
            <a:outerShdw blurRad="63500" dist="25400" dir="5400000" algn="bl" rotWithShape="0">
              <a:srgbClr val="000000">
                <a:alpha val="15000"/>
              </a:srgbClr>
            </a:outerShdw>
          </a:effectLst>
        </p:spPr>
      </p:sp>
      <p:pic>
        <p:nvPicPr>
          <p:cNvPr id="28" name="Image 5" descr="preencoded.png"/>
          <p:cNvPicPr>
            <a:picLocks noChangeAspect="1"/>
          </p:cNvPicPr>
          <p:nvPr/>
        </p:nvPicPr>
        <p:blipFill>
          <a:blip r:embed="rId8"/>
          <a:stretch>
            <a:fillRect/>
          </a:stretch>
        </p:blipFill>
        <p:spPr>
          <a:xfrm>
            <a:off x="1024128" y="3730752"/>
            <a:ext cx="237744" cy="237744"/>
          </a:xfrm>
          <a:prstGeom prst="rect">
            <a:avLst/>
          </a:prstGeom>
        </p:spPr>
      </p:pic>
      <p:sp>
        <p:nvSpPr>
          <p:cNvPr id="29" name="Shape 21"/>
          <p:cNvSpPr/>
          <p:nvPr/>
        </p:nvSpPr>
        <p:spPr>
          <a:xfrm>
            <a:off x="932688" y="3639312"/>
            <a:ext cx="420624" cy="420624"/>
          </a:xfrm>
          <a:prstGeom prst="ellipse">
            <a:avLst/>
          </a:prstGeom>
          <a:ln w="15875">
            <a:solidFill>
              <a:srgbClr val="2A6F7E"/>
            </a:solidFill>
            <a:prstDash val="solid"/>
          </a:ln>
        </p:spPr>
      </p:sp>
      <p:sp>
        <p:nvSpPr>
          <p:cNvPr id="30" name="Text 22"/>
          <p:cNvSpPr/>
          <p:nvPr/>
        </p:nvSpPr>
        <p:spPr>
          <a:xfrm>
            <a:off x="1463040" y="3511296"/>
            <a:ext cx="2679192" cy="676656"/>
          </a:xfrm>
          <a:prstGeom prst="rect">
            <a:avLst/>
          </a:prstGeom>
          <a:noFill/>
          <a:ln/>
        </p:spPr>
        <p:txBody>
          <a:bodyPr wrap="square" lIns="0" tIns="0" rIns="0" bIns="0" rtlCol="0" anchor="ctr"/>
          <a:lstStyle/>
          <a:p>
            <a:pPr marL="0" indent="0">
              <a:buNone/>
            </a:pPr>
            <a:r>
              <a:rPr lang="en-US" sz="1230">
                <a:solidFill>
                  <a:srgbClr val="27333D"/>
                </a:solidFill>
                <a:latin typeface="Times New Roman" pitchFamily="34" charset="0"/>
                <a:ea typeface="Times New Roman" pitchFamily="34" charset="-122"/>
                <a:cs typeface="Times New Roman" pitchFamily="34" charset="-120"/>
              </a:rPr>
              <a:t>Language enrichment (sustained shared thinking)</a:t>
            </a:r>
            <a:endParaRPr lang="en-US" sz="1230"/>
          </a:p>
        </p:txBody>
      </p:sp>
      <p:sp>
        <p:nvSpPr>
          <p:cNvPr id="31" name="Shape 23"/>
          <p:cNvSpPr/>
          <p:nvPr/>
        </p:nvSpPr>
        <p:spPr>
          <a:xfrm>
            <a:off x="4480560" y="3511296"/>
            <a:ext cx="3456432" cy="676656"/>
          </a:xfrm>
          <a:prstGeom prst="roundRect">
            <a:avLst>
              <a:gd name="adj" fmla="val 9459"/>
            </a:avLst>
          </a:prstGeom>
          <a:solidFill>
            <a:srgbClr val="EAF1F4"/>
          </a:solidFill>
          <a:ln/>
        </p:spPr>
      </p:sp>
      <p:sp>
        <p:nvSpPr>
          <p:cNvPr id="32" name="Shape 24"/>
          <p:cNvSpPr/>
          <p:nvPr/>
        </p:nvSpPr>
        <p:spPr>
          <a:xfrm>
            <a:off x="4590288" y="3639312"/>
            <a:ext cx="420624" cy="420624"/>
          </a:xfrm>
          <a:prstGeom prst="ellipse">
            <a:avLst/>
          </a:prstGeom>
          <a:solidFill>
            <a:srgbClr val="FFFFFF"/>
          </a:solidFill>
          <a:ln/>
          <a:effectLst>
            <a:outerShdw blurRad="63500" dist="25400" dir="5400000" algn="bl" rotWithShape="0">
              <a:srgbClr val="000000">
                <a:alpha val="15000"/>
              </a:srgbClr>
            </a:outerShdw>
          </a:effectLst>
        </p:spPr>
      </p:sp>
      <p:pic>
        <p:nvPicPr>
          <p:cNvPr id="33" name="Image 6" descr="preencoded.png"/>
          <p:cNvPicPr>
            <a:picLocks noChangeAspect="1"/>
          </p:cNvPicPr>
          <p:nvPr/>
        </p:nvPicPr>
        <p:blipFill>
          <a:blip r:embed="rId9"/>
          <a:stretch>
            <a:fillRect/>
          </a:stretch>
        </p:blipFill>
        <p:spPr>
          <a:xfrm>
            <a:off x="4681728" y="3730752"/>
            <a:ext cx="237744" cy="237744"/>
          </a:xfrm>
          <a:prstGeom prst="rect">
            <a:avLst/>
          </a:prstGeom>
        </p:spPr>
      </p:pic>
      <p:sp>
        <p:nvSpPr>
          <p:cNvPr id="34" name="Shape 25"/>
          <p:cNvSpPr/>
          <p:nvPr/>
        </p:nvSpPr>
        <p:spPr>
          <a:xfrm>
            <a:off x="4590288" y="3639312"/>
            <a:ext cx="420624" cy="420624"/>
          </a:xfrm>
          <a:prstGeom prst="ellipse">
            <a:avLst/>
          </a:prstGeom>
          <a:ln w="15875">
            <a:solidFill>
              <a:srgbClr val="2A6F7E"/>
            </a:solidFill>
            <a:prstDash val="solid"/>
          </a:ln>
        </p:spPr>
      </p:sp>
      <p:sp>
        <p:nvSpPr>
          <p:cNvPr id="35" name="Text 26"/>
          <p:cNvSpPr/>
          <p:nvPr/>
        </p:nvSpPr>
        <p:spPr>
          <a:xfrm>
            <a:off x="5120640" y="3511296"/>
            <a:ext cx="2679192" cy="676656"/>
          </a:xfrm>
          <a:prstGeom prst="rect">
            <a:avLst/>
          </a:prstGeom>
          <a:noFill/>
          <a:ln/>
        </p:spPr>
        <p:txBody>
          <a:bodyPr wrap="square" lIns="0" tIns="0" rIns="0" bIns="0" rtlCol="0" anchor="ctr"/>
          <a:lstStyle/>
          <a:p>
            <a:pPr marL="0" indent="0">
              <a:buNone/>
            </a:pPr>
            <a:r>
              <a:rPr lang="en-US" sz="1230">
                <a:solidFill>
                  <a:srgbClr val="27333D"/>
                </a:solidFill>
                <a:latin typeface="Times New Roman" pitchFamily="34" charset="0"/>
                <a:ea typeface="Times New Roman" pitchFamily="34" charset="-122"/>
                <a:cs typeface="Times New Roman" pitchFamily="34" charset="-120"/>
              </a:rPr>
              <a:t>Parental support and mental health referral pathways</a:t>
            </a:r>
            <a:endParaRPr lang="en-US" sz="1230"/>
          </a:p>
        </p:txBody>
      </p:sp>
      <p:sp>
        <p:nvSpPr>
          <p:cNvPr id="36" name="Shape 27"/>
          <p:cNvSpPr/>
          <p:nvPr/>
        </p:nvSpPr>
        <p:spPr>
          <a:xfrm>
            <a:off x="822960" y="4352544"/>
            <a:ext cx="3456432" cy="676656"/>
          </a:xfrm>
          <a:prstGeom prst="roundRect">
            <a:avLst>
              <a:gd name="adj" fmla="val 9459"/>
            </a:avLst>
          </a:prstGeom>
          <a:solidFill>
            <a:srgbClr val="EAF1F4"/>
          </a:solidFill>
          <a:ln/>
        </p:spPr>
      </p:sp>
      <p:sp>
        <p:nvSpPr>
          <p:cNvPr id="37" name="Shape 28"/>
          <p:cNvSpPr/>
          <p:nvPr/>
        </p:nvSpPr>
        <p:spPr>
          <a:xfrm>
            <a:off x="932688" y="4480560"/>
            <a:ext cx="420624" cy="420624"/>
          </a:xfrm>
          <a:prstGeom prst="ellipse">
            <a:avLst/>
          </a:prstGeom>
          <a:solidFill>
            <a:srgbClr val="FFFFFF"/>
          </a:solidFill>
          <a:ln/>
          <a:effectLst>
            <a:outerShdw blurRad="63500" dist="25400" dir="5400000" algn="bl" rotWithShape="0">
              <a:srgbClr val="000000">
                <a:alpha val="15000"/>
              </a:srgbClr>
            </a:outerShdw>
          </a:effectLst>
        </p:spPr>
      </p:sp>
      <p:pic>
        <p:nvPicPr>
          <p:cNvPr id="38" name="Image 7" descr="preencoded.png"/>
          <p:cNvPicPr>
            <a:picLocks noChangeAspect="1"/>
          </p:cNvPicPr>
          <p:nvPr/>
        </p:nvPicPr>
        <p:blipFill>
          <a:blip r:embed="rId10"/>
          <a:stretch>
            <a:fillRect/>
          </a:stretch>
        </p:blipFill>
        <p:spPr>
          <a:xfrm>
            <a:off x="1024128" y="4572000"/>
            <a:ext cx="237744" cy="237744"/>
          </a:xfrm>
          <a:prstGeom prst="rect">
            <a:avLst/>
          </a:prstGeom>
        </p:spPr>
      </p:pic>
      <p:sp>
        <p:nvSpPr>
          <p:cNvPr id="39" name="Shape 29"/>
          <p:cNvSpPr/>
          <p:nvPr/>
        </p:nvSpPr>
        <p:spPr>
          <a:xfrm>
            <a:off x="932688" y="4480560"/>
            <a:ext cx="420624" cy="420624"/>
          </a:xfrm>
          <a:prstGeom prst="ellipse">
            <a:avLst/>
          </a:prstGeom>
          <a:ln w="15875">
            <a:solidFill>
              <a:srgbClr val="2A6F7E"/>
            </a:solidFill>
            <a:prstDash val="solid"/>
          </a:ln>
        </p:spPr>
      </p:sp>
      <p:sp>
        <p:nvSpPr>
          <p:cNvPr id="40" name="Text 30"/>
          <p:cNvSpPr/>
          <p:nvPr/>
        </p:nvSpPr>
        <p:spPr>
          <a:xfrm>
            <a:off x="1463040" y="4352544"/>
            <a:ext cx="2679192" cy="676656"/>
          </a:xfrm>
          <a:prstGeom prst="rect">
            <a:avLst/>
          </a:prstGeom>
          <a:noFill/>
          <a:ln/>
        </p:spPr>
        <p:txBody>
          <a:bodyPr wrap="square" lIns="0" tIns="0" rIns="0" bIns="0" rtlCol="0" anchor="ctr"/>
          <a:lstStyle/>
          <a:p>
            <a:pPr marL="0" indent="0">
              <a:buNone/>
            </a:pPr>
            <a:r>
              <a:rPr lang="en-US" sz="1230">
                <a:solidFill>
                  <a:srgbClr val="27333D"/>
                </a:solidFill>
                <a:latin typeface="Times New Roman" pitchFamily="34" charset="0"/>
                <a:ea typeface="Times New Roman" pitchFamily="34" charset="-122"/>
                <a:cs typeface="Times New Roman" pitchFamily="34" charset="-120"/>
              </a:rPr>
              <a:t>Multi-agency collaboration (SENCO, SALT, health visitor)</a:t>
            </a:r>
            <a:endParaRPr lang="en-US" sz="1230"/>
          </a:p>
        </p:txBody>
      </p:sp>
      <p:sp>
        <p:nvSpPr>
          <p:cNvPr id="41" name="Shape 31"/>
          <p:cNvSpPr/>
          <p:nvPr/>
        </p:nvSpPr>
        <p:spPr>
          <a:xfrm>
            <a:off x="8046720" y="1103971"/>
            <a:ext cx="4005072" cy="4394067"/>
          </a:xfrm>
          <a:prstGeom prst="roundRect">
            <a:avLst>
              <a:gd name="adj" fmla="val 3659"/>
            </a:avLst>
          </a:prstGeom>
          <a:solidFill>
            <a:srgbClr val="FBEDE7"/>
          </a:solidFill>
          <a:ln/>
          <a:effectLst>
            <a:outerShdw blurRad="127000" dist="50800" dir="5400000" algn="bl" rotWithShape="0">
              <a:srgbClr val="000000">
                <a:alpha val="18000"/>
              </a:srgbClr>
            </a:outerShdw>
          </a:effectLst>
        </p:spPr>
      </p:sp>
      <p:pic>
        <p:nvPicPr>
          <p:cNvPr id="42" name="Image 8" descr="img/image6_r.png"/>
          <p:cNvPicPr>
            <a:picLocks noChangeAspect="1"/>
          </p:cNvPicPr>
          <p:nvPr/>
        </p:nvPicPr>
        <p:blipFill>
          <a:blip r:embed="rId11"/>
          <a:stretch>
            <a:fillRect/>
          </a:stretch>
        </p:blipFill>
        <p:spPr>
          <a:xfrm>
            <a:off x="8144206" y="1469974"/>
            <a:ext cx="3810099" cy="3662060"/>
          </a:xfrm>
          <a:prstGeom prst="rect">
            <a:avLst/>
          </a:prstGeom>
        </p:spPr>
      </p:pic>
      <p:sp>
        <p:nvSpPr>
          <p:cNvPr id="43" name="Text 32"/>
          <p:cNvSpPr/>
          <p:nvPr/>
        </p:nvSpPr>
        <p:spPr>
          <a:xfrm>
            <a:off x="7818120" y="5680918"/>
            <a:ext cx="4233672" cy="365760"/>
          </a:xfrm>
          <a:prstGeom prst="rect">
            <a:avLst/>
          </a:prstGeom>
          <a:noFill/>
          <a:ln/>
        </p:spPr>
        <p:txBody>
          <a:bodyPr wrap="square" lIns="0" tIns="0" rIns="0" bIns="0" rtlCol="0" anchor="ctr"/>
          <a:lstStyle/>
          <a:p>
            <a:pPr marL="0" indent="0" algn="ctr">
              <a:buNone/>
            </a:pPr>
            <a:r>
              <a:rPr lang="en-US" sz="1300" i="1">
                <a:solidFill>
                  <a:srgbClr val="5C6B75"/>
                </a:solidFill>
                <a:latin typeface="Times New Roman" pitchFamily="34" charset="0"/>
                <a:ea typeface="Times New Roman" pitchFamily="34" charset="-122"/>
                <a:cs typeface="Times New Roman" pitchFamily="34" charset="-120"/>
              </a:rPr>
              <a:t>Re-establishing a secure base</a:t>
            </a:r>
            <a:endParaRPr lang="en-US" sz="13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1D3557"/>
        </a:solidFill>
        <a:effectLst/>
      </p:bgPr>
    </p:bg>
    <p:spTree>
      <p:nvGrpSpPr>
        <p:cNvPr id="1" name=""/>
        <p:cNvGrpSpPr/>
        <p:nvPr/>
      </p:nvGrpSpPr>
      <p:grpSpPr>
        <a:xfrm>
          <a:off x="0" y="0"/>
          <a:ext cx="0" cy="0"/>
          <a:chOff x="0" y="0"/>
          <a:chExt cx="0" cy="0"/>
        </a:xfrm>
      </p:grpSpPr>
      <p:sp>
        <p:nvSpPr>
          <p:cNvPr id="2" name="Shape 0"/>
          <p:cNvSpPr/>
          <p:nvPr/>
        </p:nvSpPr>
        <p:spPr>
          <a:xfrm>
            <a:off x="-1554480" y="4572000"/>
            <a:ext cx="3657600" cy="3657600"/>
          </a:xfrm>
          <a:prstGeom prst="ellipse">
            <a:avLst/>
          </a:prstGeom>
          <a:solidFill>
            <a:srgbClr val="16293F"/>
          </a:solidFill>
          <a:ln/>
        </p:spPr>
      </p:sp>
      <p:sp>
        <p:nvSpPr>
          <p:cNvPr id="3" name="Shape 1"/>
          <p:cNvSpPr/>
          <p:nvPr/>
        </p:nvSpPr>
        <p:spPr>
          <a:xfrm>
            <a:off x="10607040" y="-1463040"/>
            <a:ext cx="3291840" cy="3291840"/>
          </a:xfrm>
          <a:prstGeom prst="ellipse">
            <a:avLst/>
          </a:prstGeom>
          <a:solidFill>
            <a:srgbClr val="16293F"/>
          </a:solidFill>
          <a:ln/>
        </p:spPr>
      </p:sp>
      <p:sp>
        <p:nvSpPr>
          <p:cNvPr id="4" name="Shape 2"/>
          <p:cNvSpPr/>
          <p:nvPr/>
        </p:nvSpPr>
        <p:spPr>
          <a:xfrm>
            <a:off x="822960" y="548640"/>
            <a:ext cx="841248" cy="841248"/>
          </a:xfrm>
          <a:prstGeom prst="ellipse">
            <a:avLst/>
          </a:prstGeom>
          <a:solidFill>
            <a:srgbClr val="E07A5F"/>
          </a:solidFill>
          <a:ln/>
          <a:effectLst>
            <a:outerShdw blurRad="63500" dist="25400" dir="5400000" algn="bl" rotWithShape="0">
              <a:srgbClr val="000000">
                <a:alpha val="15000"/>
              </a:srgbClr>
            </a:outerShdw>
          </a:effectLst>
        </p:spPr>
      </p:sp>
      <p:pic>
        <p:nvPicPr>
          <p:cNvPr id="5" name="Image 0" descr="preencoded.png"/>
          <p:cNvPicPr>
            <a:picLocks noChangeAspect="1"/>
          </p:cNvPicPr>
          <p:nvPr/>
        </p:nvPicPr>
        <p:blipFill>
          <a:blip r:embed="rId3"/>
          <a:stretch>
            <a:fillRect/>
          </a:stretch>
        </p:blipFill>
        <p:spPr>
          <a:xfrm>
            <a:off x="1042416" y="768096"/>
            <a:ext cx="402336" cy="402336"/>
          </a:xfrm>
          <a:prstGeom prst="rect">
            <a:avLst/>
          </a:prstGeom>
        </p:spPr>
      </p:pic>
      <p:sp>
        <p:nvSpPr>
          <p:cNvPr id="6" name="Text 3"/>
          <p:cNvSpPr/>
          <p:nvPr/>
        </p:nvSpPr>
        <p:spPr>
          <a:xfrm>
            <a:off x="1828800" y="530352"/>
            <a:ext cx="9692640" cy="914400"/>
          </a:xfrm>
          <a:prstGeom prst="rect">
            <a:avLst/>
          </a:prstGeom>
          <a:noFill/>
          <a:ln/>
        </p:spPr>
        <p:txBody>
          <a:bodyPr wrap="square" lIns="0" tIns="0" rIns="0" bIns="0" rtlCol="0" anchor="ctr"/>
          <a:lstStyle/>
          <a:p>
            <a:pPr marL="0" indent="0">
              <a:buNone/>
            </a:pPr>
            <a:r>
              <a:rPr lang="en-US" sz="3000" b="1">
                <a:solidFill>
                  <a:srgbClr val="FFFFFF"/>
                </a:solidFill>
                <a:latin typeface="Times New Roman" pitchFamily="34" charset="0"/>
                <a:ea typeface="Times New Roman" pitchFamily="34" charset="-122"/>
                <a:cs typeface="Times New Roman" pitchFamily="34" charset="-120"/>
              </a:rPr>
              <a:t>Critical Evaluation and Conclusion</a:t>
            </a:r>
            <a:endParaRPr lang="en-US" sz="3000"/>
          </a:p>
        </p:txBody>
      </p:sp>
      <p:sp>
        <p:nvSpPr>
          <p:cNvPr id="7" name="Shape 4"/>
          <p:cNvSpPr/>
          <p:nvPr/>
        </p:nvSpPr>
        <p:spPr>
          <a:xfrm>
            <a:off x="822960" y="1783080"/>
            <a:ext cx="5166360" cy="3063240"/>
          </a:xfrm>
          <a:prstGeom prst="roundRect">
            <a:avLst>
              <a:gd name="adj" fmla="val 2985"/>
            </a:avLst>
          </a:prstGeom>
          <a:solidFill>
            <a:srgbClr val="16293F"/>
          </a:solidFill>
          <a:ln w="15875">
            <a:solidFill>
              <a:srgbClr val="2A6F7E"/>
            </a:solidFill>
            <a:prstDash val="solid"/>
          </a:ln>
        </p:spPr>
      </p:sp>
      <p:sp>
        <p:nvSpPr>
          <p:cNvPr id="8" name="Shape 5"/>
          <p:cNvSpPr/>
          <p:nvPr/>
        </p:nvSpPr>
        <p:spPr>
          <a:xfrm>
            <a:off x="1078992" y="2011680"/>
            <a:ext cx="530352" cy="530352"/>
          </a:xfrm>
          <a:prstGeom prst="ellipse">
            <a:avLst/>
          </a:prstGeom>
          <a:solidFill>
            <a:srgbClr val="2A6F7E"/>
          </a:solidFill>
          <a:ln/>
          <a:effectLst>
            <a:outerShdw blurRad="63500" dist="25400" dir="5400000" algn="bl" rotWithShape="0">
              <a:srgbClr val="000000">
                <a:alpha val="15000"/>
              </a:srgbClr>
            </a:outerShdw>
          </a:effectLst>
        </p:spPr>
      </p:sp>
      <p:pic>
        <p:nvPicPr>
          <p:cNvPr id="9" name="Image 1" descr="preencoded.png"/>
          <p:cNvPicPr>
            <a:picLocks noChangeAspect="1"/>
          </p:cNvPicPr>
          <p:nvPr/>
        </p:nvPicPr>
        <p:blipFill>
          <a:blip r:embed="rId4"/>
          <a:stretch>
            <a:fillRect/>
          </a:stretch>
        </p:blipFill>
        <p:spPr>
          <a:xfrm>
            <a:off x="1197864" y="2130552"/>
            <a:ext cx="292608" cy="292608"/>
          </a:xfrm>
          <a:prstGeom prst="rect">
            <a:avLst/>
          </a:prstGeom>
        </p:spPr>
      </p:pic>
      <p:sp>
        <p:nvSpPr>
          <p:cNvPr id="10" name="Text 6"/>
          <p:cNvSpPr/>
          <p:nvPr/>
        </p:nvSpPr>
        <p:spPr>
          <a:xfrm>
            <a:off x="1737360" y="2011680"/>
            <a:ext cx="3200400" cy="530352"/>
          </a:xfrm>
          <a:prstGeom prst="rect">
            <a:avLst/>
          </a:prstGeom>
          <a:noFill/>
          <a:ln/>
        </p:spPr>
        <p:txBody>
          <a:bodyPr wrap="square" lIns="0" tIns="0" rIns="0" bIns="0" rtlCol="0" anchor="ctr"/>
          <a:lstStyle/>
          <a:p>
            <a:pPr marL="0" indent="0">
              <a:buNone/>
            </a:pPr>
            <a:r>
              <a:rPr lang="en-US" sz="1900" b="1">
                <a:solidFill>
                  <a:srgbClr val="FFFFFF"/>
                </a:solidFill>
                <a:latin typeface="Times New Roman" pitchFamily="34" charset="0"/>
                <a:ea typeface="Times New Roman" pitchFamily="34" charset="-122"/>
                <a:cs typeface="Times New Roman" pitchFamily="34" charset="-120"/>
              </a:rPr>
              <a:t>Strengths</a:t>
            </a:r>
            <a:endParaRPr lang="en-US" sz="1900"/>
          </a:p>
        </p:txBody>
      </p:sp>
      <p:sp>
        <p:nvSpPr>
          <p:cNvPr id="11" name="Text 7"/>
          <p:cNvSpPr/>
          <p:nvPr/>
        </p:nvSpPr>
        <p:spPr>
          <a:xfrm>
            <a:off x="1097280" y="2743200"/>
            <a:ext cx="4617720" cy="1965960"/>
          </a:xfrm>
          <a:prstGeom prst="rect">
            <a:avLst/>
          </a:prstGeom>
          <a:noFill/>
          <a:ln/>
        </p:spPr>
        <p:txBody>
          <a:bodyPr wrap="square" lIns="0" tIns="0" rIns="0" bIns="0" rtlCol="0" anchor="t"/>
          <a:lstStyle/>
          <a:p>
            <a:pPr marL="177800" indent="-177800">
              <a:spcAft>
                <a:spcPts val="1200"/>
              </a:spcAft>
              <a:buSzPct val="100000"/>
              <a:buChar char="•"/>
            </a:pPr>
            <a:r>
              <a:rPr lang="en-US" sz="1450">
                <a:solidFill>
                  <a:srgbClr val="EAF1F4"/>
                </a:solidFill>
                <a:latin typeface="Times New Roman" pitchFamily="34" charset="0"/>
                <a:ea typeface="Times New Roman" pitchFamily="34" charset="-122"/>
                <a:cs typeface="Times New Roman" pitchFamily="34" charset="-120"/>
              </a:rPr>
              <a:t>Strong explanatory value in early childhood</a:t>
            </a:r>
            <a:endParaRPr lang="en-US" sz="1450"/>
          </a:p>
          <a:p>
            <a:pPr marL="177800" indent="-177800">
              <a:spcAft>
                <a:spcPts val="1200"/>
              </a:spcAft>
              <a:buSzPct val="100000"/>
              <a:buChar char="•"/>
            </a:pPr>
            <a:r>
              <a:rPr lang="en-US" sz="1450">
                <a:solidFill>
                  <a:srgbClr val="EAF1F4"/>
                </a:solidFill>
                <a:latin typeface="Times New Roman" pitchFamily="34" charset="0"/>
                <a:ea typeface="Times New Roman" pitchFamily="34" charset="-122"/>
                <a:cs typeface="Times New Roman" pitchFamily="34" charset="-120"/>
              </a:rPr>
              <a:t>High relevance to early years practice</a:t>
            </a:r>
            <a:endParaRPr lang="en-US" sz="1450"/>
          </a:p>
          <a:p>
            <a:pPr marL="177800" indent="-177800">
              <a:spcAft>
                <a:spcPts val="1200"/>
              </a:spcAft>
              <a:buSzPct val="100000"/>
              <a:buChar char="•"/>
            </a:pPr>
            <a:r>
              <a:rPr lang="en-US" sz="1450">
                <a:solidFill>
                  <a:srgbClr val="EAF1F4"/>
                </a:solidFill>
                <a:latin typeface="Times New Roman" pitchFamily="34" charset="0"/>
                <a:ea typeface="Times New Roman" pitchFamily="34" charset="-122"/>
                <a:cs typeface="Times New Roman" pitchFamily="34" charset="-120"/>
              </a:rPr>
              <a:t>Empirically supported (Ainsworth studies)</a:t>
            </a:r>
            <a:endParaRPr lang="en-US" sz="1450"/>
          </a:p>
        </p:txBody>
      </p:sp>
      <p:sp>
        <p:nvSpPr>
          <p:cNvPr id="12" name="Shape 8"/>
          <p:cNvSpPr/>
          <p:nvPr/>
        </p:nvSpPr>
        <p:spPr>
          <a:xfrm>
            <a:off x="6263640" y="1783080"/>
            <a:ext cx="5166360" cy="3063240"/>
          </a:xfrm>
          <a:prstGeom prst="roundRect">
            <a:avLst>
              <a:gd name="adj" fmla="val 2985"/>
            </a:avLst>
          </a:prstGeom>
          <a:solidFill>
            <a:srgbClr val="16293F"/>
          </a:solidFill>
          <a:ln w="15875">
            <a:solidFill>
              <a:srgbClr val="E07A5F"/>
            </a:solidFill>
            <a:prstDash val="solid"/>
          </a:ln>
        </p:spPr>
      </p:sp>
      <p:sp>
        <p:nvSpPr>
          <p:cNvPr id="13" name="Shape 9"/>
          <p:cNvSpPr/>
          <p:nvPr/>
        </p:nvSpPr>
        <p:spPr>
          <a:xfrm>
            <a:off x="6519672" y="2011680"/>
            <a:ext cx="530352" cy="530352"/>
          </a:xfrm>
          <a:prstGeom prst="ellipse">
            <a:avLst/>
          </a:prstGeom>
          <a:solidFill>
            <a:srgbClr val="E07A5F"/>
          </a:solidFill>
          <a:ln/>
          <a:effectLst>
            <a:outerShdw blurRad="63500" dist="25400" dir="5400000" algn="bl" rotWithShape="0">
              <a:srgbClr val="000000">
                <a:alpha val="15000"/>
              </a:srgbClr>
            </a:outerShdw>
          </a:effectLst>
        </p:spPr>
      </p:sp>
      <p:pic>
        <p:nvPicPr>
          <p:cNvPr id="14" name="Image 2" descr="preencoded.png"/>
          <p:cNvPicPr>
            <a:picLocks noChangeAspect="1"/>
          </p:cNvPicPr>
          <p:nvPr/>
        </p:nvPicPr>
        <p:blipFill>
          <a:blip r:embed="rId5"/>
          <a:stretch>
            <a:fillRect/>
          </a:stretch>
        </p:blipFill>
        <p:spPr>
          <a:xfrm>
            <a:off x="6638544" y="2130552"/>
            <a:ext cx="292608" cy="292608"/>
          </a:xfrm>
          <a:prstGeom prst="rect">
            <a:avLst/>
          </a:prstGeom>
        </p:spPr>
      </p:pic>
      <p:sp>
        <p:nvSpPr>
          <p:cNvPr id="15" name="Text 10"/>
          <p:cNvSpPr/>
          <p:nvPr/>
        </p:nvSpPr>
        <p:spPr>
          <a:xfrm>
            <a:off x="7178040" y="2011680"/>
            <a:ext cx="3200400" cy="530352"/>
          </a:xfrm>
          <a:prstGeom prst="rect">
            <a:avLst/>
          </a:prstGeom>
          <a:noFill/>
          <a:ln/>
        </p:spPr>
        <p:txBody>
          <a:bodyPr wrap="square" lIns="0" tIns="0" rIns="0" bIns="0" rtlCol="0" anchor="ctr"/>
          <a:lstStyle/>
          <a:p>
            <a:pPr marL="0" indent="0">
              <a:buNone/>
            </a:pPr>
            <a:r>
              <a:rPr lang="en-US" sz="1900" b="1">
                <a:solidFill>
                  <a:srgbClr val="FFFFFF"/>
                </a:solidFill>
                <a:latin typeface="Times New Roman" pitchFamily="34" charset="0"/>
                <a:ea typeface="Times New Roman" pitchFamily="34" charset="-122"/>
                <a:cs typeface="Times New Roman" pitchFamily="34" charset="-120"/>
              </a:rPr>
              <a:t>Limitations</a:t>
            </a:r>
            <a:endParaRPr lang="en-US" sz="1900"/>
          </a:p>
        </p:txBody>
      </p:sp>
      <p:sp>
        <p:nvSpPr>
          <p:cNvPr id="16" name="Text 11"/>
          <p:cNvSpPr/>
          <p:nvPr/>
        </p:nvSpPr>
        <p:spPr>
          <a:xfrm>
            <a:off x="6537960" y="2743200"/>
            <a:ext cx="4617720" cy="1965960"/>
          </a:xfrm>
          <a:prstGeom prst="rect">
            <a:avLst/>
          </a:prstGeom>
          <a:noFill/>
          <a:ln/>
        </p:spPr>
        <p:txBody>
          <a:bodyPr wrap="square" lIns="0" tIns="0" rIns="0" bIns="0" rtlCol="0" anchor="t"/>
          <a:lstStyle/>
          <a:p>
            <a:pPr marL="177800" indent="-177800">
              <a:spcAft>
                <a:spcPts val="1200"/>
              </a:spcAft>
              <a:buSzPct val="100000"/>
              <a:buChar char="•"/>
            </a:pPr>
            <a:r>
              <a:rPr lang="en-US" sz="1450">
                <a:solidFill>
                  <a:srgbClr val="EAF1F4"/>
                </a:solidFill>
                <a:latin typeface="Times New Roman" pitchFamily="34" charset="0"/>
                <a:ea typeface="Times New Roman" pitchFamily="34" charset="-122"/>
                <a:cs typeface="Times New Roman" pitchFamily="34" charset="-120"/>
              </a:rPr>
              <a:t>Risk of determinism</a:t>
            </a:r>
            <a:endParaRPr lang="en-US" sz="1450"/>
          </a:p>
          <a:p>
            <a:pPr marL="177800" indent="-177800">
              <a:spcAft>
                <a:spcPts val="1200"/>
              </a:spcAft>
              <a:buSzPct val="100000"/>
              <a:buChar char="•"/>
            </a:pPr>
            <a:r>
              <a:rPr lang="en-US" sz="1450">
                <a:solidFill>
                  <a:srgbClr val="EAF1F4"/>
                </a:solidFill>
                <a:latin typeface="Times New Roman" pitchFamily="34" charset="0"/>
                <a:ea typeface="Times New Roman" pitchFamily="34" charset="-122"/>
                <a:cs typeface="Times New Roman" pitchFamily="34" charset="-120"/>
              </a:rPr>
              <a:t>Cultural bias (Western focus)</a:t>
            </a:r>
            <a:endParaRPr lang="en-US" sz="1450"/>
          </a:p>
          <a:p>
            <a:pPr marL="177800" indent="-177800">
              <a:spcAft>
                <a:spcPts val="1200"/>
              </a:spcAft>
              <a:buSzPct val="100000"/>
              <a:buChar char="•"/>
            </a:pPr>
            <a:r>
              <a:rPr lang="en-US" sz="1450">
                <a:solidFill>
                  <a:srgbClr val="EAF1F4"/>
                </a:solidFill>
                <a:latin typeface="Times New Roman" pitchFamily="34" charset="0"/>
                <a:ea typeface="Times New Roman" pitchFamily="34" charset="-122"/>
                <a:cs typeface="Times New Roman" pitchFamily="34" charset="-120"/>
              </a:rPr>
              <a:t>Underestimates resilience and later change</a:t>
            </a:r>
            <a:endParaRPr lang="en-US" sz="1450"/>
          </a:p>
        </p:txBody>
      </p:sp>
      <p:sp>
        <p:nvSpPr>
          <p:cNvPr id="17" name="Shape 12"/>
          <p:cNvSpPr/>
          <p:nvPr/>
        </p:nvSpPr>
        <p:spPr>
          <a:xfrm>
            <a:off x="822960" y="5074920"/>
            <a:ext cx="10515600" cy="1051560"/>
          </a:xfrm>
          <a:prstGeom prst="roundRect">
            <a:avLst>
              <a:gd name="adj" fmla="val 8696"/>
            </a:avLst>
          </a:prstGeom>
          <a:solidFill>
            <a:srgbClr val="E07A5F"/>
          </a:solidFill>
          <a:ln/>
          <a:effectLst>
            <a:outerShdw blurRad="101600" dist="38100" dir="5400000" algn="bl" rotWithShape="0">
              <a:srgbClr val="000000">
                <a:alpha val="25000"/>
              </a:srgbClr>
            </a:outerShdw>
          </a:effectLst>
        </p:spPr>
      </p:sp>
      <p:pic>
        <p:nvPicPr>
          <p:cNvPr id="18" name="Image 3" descr="preencoded.png"/>
          <p:cNvPicPr>
            <a:picLocks noChangeAspect="1"/>
          </p:cNvPicPr>
          <p:nvPr/>
        </p:nvPicPr>
        <p:blipFill>
          <a:blip r:embed="rId6"/>
          <a:stretch>
            <a:fillRect/>
          </a:stretch>
        </p:blipFill>
        <p:spPr>
          <a:xfrm>
            <a:off x="1143000" y="5367528"/>
            <a:ext cx="457200" cy="457200"/>
          </a:xfrm>
          <a:prstGeom prst="rect">
            <a:avLst/>
          </a:prstGeom>
        </p:spPr>
      </p:pic>
      <p:sp>
        <p:nvSpPr>
          <p:cNvPr id="19" name="Text 13"/>
          <p:cNvSpPr/>
          <p:nvPr/>
        </p:nvSpPr>
        <p:spPr>
          <a:xfrm>
            <a:off x="1737360" y="5074920"/>
            <a:ext cx="9509760" cy="1051560"/>
          </a:xfrm>
          <a:prstGeom prst="rect">
            <a:avLst/>
          </a:prstGeom>
          <a:noFill/>
          <a:ln/>
        </p:spPr>
        <p:txBody>
          <a:bodyPr wrap="square" lIns="0" tIns="0" rIns="0" bIns="0" rtlCol="0" anchor="ctr"/>
          <a:lstStyle/>
          <a:p>
            <a:pPr marL="0" indent="0">
              <a:buNone/>
            </a:pPr>
            <a:r>
              <a:rPr lang="en-US" sz="1800" b="1">
                <a:solidFill>
                  <a:srgbClr val="1D3557"/>
                </a:solidFill>
                <a:latin typeface="Times New Roman" pitchFamily="34" charset="0"/>
                <a:ea typeface="Times New Roman" pitchFamily="34" charset="-122"/>
                <a:cs typeface="Times New Roman" pitchFamily="34" charset="-120"/>
              </a:rPr>
              <a:t>Conclusion:  </a:t>
            </a:r>
            <a:r>
              <a:rPr lang="en-US" sz="1800" b="1">
                <a:solidFill>
                  <a:srgbClr val="FFFFFF"/>
                </a:solidFill>
                <a:latin typeface="Times New Roman" pitchFamily="34" charset="0"/>
                <a:ea typeface="Times New Roman" pitchFamily="34" charset="-122"/>
                <a:cs typeface="Times New Roman" pitchFamily="34" charset="-120"/>
              </a:rPr>
              <a:t>Early intervention can modify developmental outcomes</a:t>
            </a:r>
            <a:endParaRPr lang="en-US" sz="18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28870" y="692184"/>
            <a:ext cx="2094420" cy="584775"/>
          </a:xfrm>
          <a:prstGeom prst="rect">
            <a:avLst/>
          </a:prstGeom>
          <a:noFill/>
        </p:spPr>
        <p:txBody>
          <a:bodyPr wrap="none" rtlCol="0">
            <a:spAutoFit/>
          </a:bodyPr>
          <a:lstStyle/>
          <a:p>
            <a:r>
              <a:rPr lang="en-US" sz="3200" b="1">
                <a:latin typeface="Times New Roman" panose="02020603050405020304" pitchFamily="18" charset="0"/>
                <a:cs typeface="Times New Roman" panose="02020603050405020304" pitchFamily="18" charset="0"/>
              </a:rPr>
              <a:t>References</a:t>
            </a:r>
            <a:endParaRPr lang="en-GB" sz="3200" b="1">
              <a:latin typeface="Times New Roman" panose="02020603050405020304" pitchFamily="18" charset="0"/>
              <a:cs typeface="Times New Roman" panose="02020603050405020304" pitchFamily="18" charset="0"/>
            </a:endParaRPr>
          </a:p>
        </p:txBody>
      </p:sp>
      <p:sp>
        <p:nvSpPr>
          <p:cNvPr id="3" name="TextBox 2"/>
          <p:cNvSpPr txBox="1"/>
          <p:nvPr/>
        </p:nvSpPr>
        <p:spPr>
          <a:xfrm>
            <a:off x="728870" y="1470991"/>
            <a:ext cx="10972800" cy="5632311"/>
          </a:xfrm>
          <a:prstGeom prst="rect">
            <a:avLst/>
          </a:prstGeom>
          <a:noFill/>
        </p:spPr>
        <p:txBody>
          <a:bodyPr wrap="square" lIns="91440" tIns="45720" rIns="91440" bIns="45720" rtlCol="0" anchor="t">
            <a:spAutoFit/>
          </a:bodyPr>
          <a:lstStyle/>
          <a:p>
            <a:pPr algn="just"/>
            <a:r>
              <a:rPr lang="en-GB">
                <a:latin typeface="Times New Roman"/>
                <a:cs typeface="Times New Roman"/>
              </a:rPr>
              <a:t>Lin, A. (2025) </a:t>
            </a:r>
            <a:r>
              <a:rPr lang="en-GB" i="1">
                <a:latin typeface="Times New Roman"/>
                <a:cs typeface="Times New Roman"/>
              </a:rPr>
              <a:t>Attachment: a predictive coding approach</a:t>
            </a:r>
            <a:r>
              <a:rPr lang="en-GB">
                <a:latin typeface="Times New Roman"/>
                <a:cs typeface="Times New Roman"/>
              </a:rPr>
              <a:t>. [online] arXiv.org. Available at: </a:t>
            </a:r>
            <a:r>
              <a:rPr lang="en-GB">
                <a:latin typeface="Times New Roman"/>
                <a:cs typeface="Times New Roman"/>
                <a:hlinkClick r:id="rId2"/>
              </a:rPr>
              <a:t>https://arxiv.org/abs/2505.05476</a:t>
            </a:r>
            <a:r>
              <a:rPr lang="en-GB">
                <a:latin typeface="Times New Roman"/>
                <a:cs typeface="Times New Roman"/>
              </a:rPr>
              <a:t>.</a:t>
            </a:r>
          </a:p>
          <a:p>
            <a:pPr algn="just"/>
            <a:r>
              <a:rPr lang="en-GB">
                <a:latin typeface="Times New Roman"/>
                <a:cs typeface="Times New Roman"/>
              </a:rPr>
              <a:t>McLeod, S. (2023).</a:t>
            </a:r>
            <a:r>
              <a:rPr lang="en-GB" i="1">
                <a:latin typeface="Times New Roman"/>
                <a:cs typeface="Times New Roman"/>
              </a:rPr>
              <a:t>Internal Working Models of Attachment</a:t>
            </a:r>
            <a:r>
              <a:rPr lang="en-GB">
                <a:latin typeface="Times New Roman"/>
                <a:cs typeface="Times New Roman"/>
              </a:rPr>
              <a:t>. [online] Simply Psychology. Available at: </a:t>
            </a:r>
            <a:r>
              <a:rPr lang="en-GB">
                <a:latin typeface="Times New Roman"/>
                <a:cs typeface="Times New Roman"/>
                <a:hlinkClick r:id="rId3"/>
              </a:rPr>
              <a:t>https://www.simplypsychology.org/internal-working-models-of-attachment.html</a:t>
            </a:r>
            <a:r>
              <a:rPr lang="en-GB">
                <a:latin typeface="Times New Roman"/>
                <a:cs typeface="Times New Roman"/>
              </a:rPr>
              <a:t>. (Accessed: 15 June 2026).</a:t>
            </a:r>
          </a:p>
          <a:p>
            <a:pPr algn="just"/>
            <a:r>
              <a:rPr lang="en-GB">
                <a:latin typeface="Times New Roman"/>
                <a:cs typeface="Times New Roman"/>
              </a:rPr>
              <a:t>McLeod, S. (2025) </a:t>
            </a:r>
            <a:r>
              <a:rPr lang="en-GB" i="1">
                <a:latin typeface="Times New Roman"/>
                <a:cs typeface="Times New Roman"/>
              </a:rPr>
              <a:t>John Bowlby’s Attachment Theory</a:t>
            </a:r>
            <a:r>
              <a:rPr lang="en-GB">
                <a:latin typeface="Times New Roman"/>
                <a:cs typeface="Times New Roman"/>
              </a:rPr>
              <a:t>. [online] Simply Psychology. Available at: </a:t>
            </a:r>
            <a:r>
              <a:rPr lang="en-GB">
                <a:latin typeface="Times New Roman"/>
                <a:cs typeface="Times New Roman"/>
                <a:hlinkClick r:id="rId4"/>
              </a:rPr>
              <a:t>https://www.simplypsychology.org/bowlby.html</a:t>
            </a:r>
            <a:r>
              <a:rPr lang="en-GB">
                <a:latin typeface="Times New Roman"/>
                <a:cs typeface="Times New Roman"/>
              </a:rPr>
              <a:t>. (Accessed: 15 June 2026).</a:t>
            </a:r>
          </a:p>
          <a:p>
            <a:pPr algn="just"/>
            <a:r>
              <a:rPr lang="en-GB">
                <a:latin typeface="Times New Roman"/>
                <a:cs typeface="Times New Roman"/>
              </a:rPr>
              <a:t>NICE (2015) </a:t>
            </a:r>
            <a:r>
              <a:rPr lang="en-GB" i="1">
                <a:latin typeface="Times New Roman"/>
                <a:cs typeface="Times New Roman"/>
              </a:rPr>
              <a:t>Overview | Children’s attachment: attachment in children and young people who are adopted from care, in care or at high risk of going into care | Guidance | NICE</a:t>
            </a:r>
            <a:r>
              <a:rPr lang="en-GB">
                <a:latin typeface="Times New Roman"/>
                <a:cs typeface="Times New Roman"/>
              </a:rPr>
              <a:t>. [online] www.nice.org.uk. Available at: </a:t>
            </a:r>
            <a:r>
              <a:rPr lang="en-GB">
                <a:latin typeface="Times New Roman"/>
                <a:cs typeface="Times New Roman"/>
                <a:hlinkClick r:id="rId5"/>
              </a:rPr>
              <a:t>https://www.nice.org.uk/guidance/ng26</a:t>
            </a:r>
            <a:r>
              <a:rPr lang="en-GB">
                <a:latin typeface="Times New Roman"/>
                <a:cs typeface="Times New Roman"/>
              </a:rPr>
              <a:t>. (Accessed: 15 June 2026).</a:t>
            </a:r>
          </a:p>
          <a:p>
            <a:pPr algn="just"/>
            <a:r>
              <a:rPr lang="en-GB">
                <a:latin typeface="Times New Roman"/>
                <a:cs typeface="Times New Roman"/>
              </a:rPr>
              <a:t>Paley, B. and Hajal, N.J. (2022) 'Conceptualizing emotion regulation and coregulation as family-level phenomena', </a:t>
            </a:r>
            <a:r>
              <a:rPr lang="en-GB" i="1">
                <a:latin typeface="Times New Roman"/>
                <a:cs typeface="Times New Roman"/>
              </a:rPr>
              <a:t>Clinical Child and Family Psychology Review</a:t>
            </a:r>
            <a:r>
              <a:rPr lang="en-GB">
                <a:latin typeface="Times New Roman"/>
                <a:cs typeface="Times New Roman"/>
              </a:rPr>
              <a:t>, [online] 25(1). </a:t>
            </a:r>
            <a:r>
              <a:rPr lang="en-GB" err="1">
                <a:latin typeface="Times New Roman"/>
                <a:cs typeface="Times New Roman"/>
              </a:rPr>
              <a:t>doi</a:t>
            </a:r>
            <a:r>
              <a:rPr lang="en-GB">
                <a:latin typeface="Times New Roman"/>
                <a:cs typeface="Times New Roman"/>
              </a:rPr>
              <a:t>: </a:t>
            </a:r>
            <a:r>
              <a:rPr lang="en-GB">
                <a:latin typeface="Times New Roman"/>
                <a:cs typeface="Times New Roman"/>
                <a:hlinkClick r:id="rId6"/>
              </a:rPr>
              <a:t>https://doi.org/10.1007/s10567-022-00378-4</a:t>
            </a:r>
            <a:r>
              <a:rPr lang="en-GB">
                <a:latin typeface="Times New Roman"/>
                <a:cs typeface="Times New Roman"/>
              </a:rPr>
              <a:t>. (Accessed: 15 June 2026).</a:t>
            </a:r>
          </a:p>
          <a:p>
            <a:pPr algn="just"/>
            <a:r>
              <a:rPr lang="en-GB">
                <a:latin typeface="Times New Roman"/>
                <a:cs typeface="Times New Roman"/>
              </a:rPr>
              <a:t>Pan, B., Gong, Y., Wang, Y., Miao, J., Zhao, C. and Li, Y. (2025) 'The impact of maternal parenting stress on early childhood development: the mediating role of maternal depression and the moderating effect of family resilience', </a:t>
            </a:r>
            <a:r>
              <a:rPr lang="en-GB" i="1">
                <a:latin typeface="Times New Roman"/>
                <a:cs typeface="Times New Roman"/>
              </a:rPr>
              <a:t>BMC Psychology</a:t>
            </a:r>
            <a:r>
              <a:rPr lang="en-GB">
                <a:latin typeface="Times New Roman"/>
                <a:cs typeface="Times New Roman"/>
              </a:rPr>
              <a:t>, 13(1). </a:t>
            </a:r>
            <a:r>
              <a:rPr lang="en-GB" err="1">
                <a:latin typeface="Times New Roman"/>
                <a:cs typeface="Times New Roman"/>
              </a:rPr>
              <a:t>doi</a:t>
            </a:r>
            <a:r>
              <a:rPr lang="en-GB">
                <a:latin typeface="Times New Roman"/>
                <a:cs typeface="Times New Roman"/>
              </a:rPr>
              <a:t>: </a:t>
            </a:r>
            <a:r>
              <a:rPr lang="en-GB">
                <a:latin typeface="Times New Roman"/>
                <a:cs typeface="Times New Roman"/>
                <a:hlinkClick r:id="rId7"/>
              </a:rPr>
              <a:t>https://doi.org/10.1186/s40359-025-02575-6</a:t>
            </a:r>
            <a:r>
              <a:rPr lang="en-GB">
                <a:latin typeface="Times New Roman"/>
                <a:cs typeface="Times New Roman"/>
              </a:rPr>
              <a:t>.</a:t>
            </a:r>
          </a:p>
          <a:p>
            <a:pPr algn="just"/>
            <a:r>
              <a:rPr lang="en-GB">
                <a:latin typeface="Times New Roman"/>
                <a:cs typeface="Times New Roman"/>
              </a:rPr>
              <a:t>The Attachment Project (2025) </a:t>
            </a:r>
            <a:r>
              <a:rPr lang="en-GB" i="1">
                <a:latin typeface="Times New Roman"/>
                <a:cs typeface="Times New Roman"/>
              </a:rPr>
              <a:t>Internal Working Model of Attachment &amp; Its Impact</a:t>
            </a:r>
            <a:r>
              <a:rPr lang="en-GB">
                <a:latin typeface="Times New Roman"/>
                <a:cs typeface="Times New Roman"/>
              </a:rPr>
              <a:t>. [online] Attachment Project. Available at: </a:t>
            </a:r>
            <a:r>
              <a:rPr lang="en-GB">
                <a:latin typeface="Times New Roman"/>
                <a:cs typeface="Times New Roman"/>
                <a:hlinkClick r:id="rId8"/>
              </a:rPr>
              <a:t>https://www.attachmentproject.com/attachment-theory/internal-working-model/</a:t>
            </a:r>
            <a:r>
              <a:rPr lang="en-GB">
                <a:latin typeface="Times New Roman"/>
                <a:cs typeface="Times New Roman"/>
              </a:rPr>
              <a:t>. (Accessed: 15 June 2026).</a:t>
            </a:r>
          </a:p>
          <a:p>
            <a:pPr algn="just"/>
            <a:endParaRPr lang="en-US">
              <a:latin typeface="Times New Roman" pitchFamily="18" charset="0"/>
              <a:cs typeface="Times New Roman" pitchFamily="18" charset="0"/>
            </a:endParaRPr>
          </a:p>
          <a:p>
            <a:endParaRPr lang="en-US"/>
          </a:p>
        </p:txBody>
      </p:sp>
    </p:spTree>
    <p:extLst>
      <p:ext uri="{BB962C8B-B14F-4D97-AF65-F5344CB8AC3E}">
        <p14:creationId xmlns:p14="http://schemas.microsoft.com/office/powerpoint/2010/main" val="22478592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8</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Attachment Theory and Early Childhood Development</dc:title>
  <dc:subject>PptxGenJS Presentation</dc:subject>
  <dc:creator>Student</dc:creator>
  <cp:revision>1</cp:revision>
  <dcterms:created xsi:type="dcterms:W3CDTF">2026-06-13T11:56:41Z</dcterms:created>
  <dcterms:modified xsi:type="dcterms:W3CDTF">2026-06-15T16:18:46Z</dcterms:modified>
</cp:coreProperties>
</file>