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6858000" cy="9144000"/>
  <p:embeddedFontLst>
    <p:embeddedFont>
      <p:font typeface="Nunito" pitchFamily="2" charset="0"/>
      <p:regular r:id="rId16"/>
      <p:bold r:id="rId17"/>
      <p:italic r:id="rId18"/>
      <p:boldItalic r:id="rId1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100" d="100"/>
          <a:sy n="100" d="100"/>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font" Target="fonts/font3.fntdata" /><Relationship Id="rId3" Type="http://schemas.openxmlformats.org/officeDocument/2006/relationships/slide" Target="slides/slide2.xml" /><Relationship Id="rId21" Type="http://schemas.openxmlformats.org/officeDocument/2006/relationships/viewProps" Target="viewProp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font" Target="fonts/font2.fntdata" /><Relationship Id="rId2" Type="http://schemas.openxmlformats.org/officeDocument/2006/relationships/slide" Target="slides/slide1.xml" /><Relationship Id="rId16" Type="http://schemas.openxmlformats.org/officeDocument/2006/relationships/font" Target="fonts/font1.fntdata"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notesMaster" Target="notesMasters/notesMaster1.xml" /><Relationship Id="rId23" Type="http://schemas.openxmlformats.org/officeDocument/2006/relationships/tableStyles" Target="tableStyles.xml" /><Relationship Id="rId10" Type="http://schemas.openxmlformats.org/officeDocument/2006/relationships/slide" Target="slides/slide9.xml" /><Relationship Id="rId19" Type="http://schemas.openxmlformats.org/officeDocument/2006/relationships/font" Target="fonts/font4.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 name="Google Shape;126;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2e78805b84e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2e78805b84e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36" name="Google Shape;136;g2e78805b84e_0_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7" name="Google Shape;137;g2e78805b84e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This is a critical analysis of how managers encourage employees to be more productive in organisations and it looks into different ways managers try to motivate Their employees in order to find out which one is work based and how they affect employee performance. It looks at quantitative measurement using a survey technique. Some important things to discuss are the chosen method, issues of dependability and validity, ethical concern, limits of study, and suggestions for the future.</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2e78805b84e_0_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2e78805b84e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Quantitative Data Collection method will be chosen by the researchers and they have decided to conduct a survey which is the best way to find out what employees thought about the ways their managers motivate them. This way of doing things allows researchers to get a full picture of the subject by collecting numerical data on how well different methods work and personal data on how employees feel and what they think. Survey questionnaire will be created using a Google form that is free of cost and then it will be sent to participants using email. It provides a balanced view that improves the depth of the research.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g2e78805b84e_0_1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3" name="Google Shape;153;g2e78805b84e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Reliability means how consistent and reliable the methods used to collect and analyse data are. Several steps were taken to answer the concern about reliability of this study. A normal survey form was made and tried on a small group of people to ensure questions were clear and useful. This research phase provides a chance to find and fix any confusion or inconsistency to the researchers. There were clear directions and standard methods for collecting data so there will be as few differences as possible in how the survey was given and filled out by participants. Statistical methods were also used to check the internal accuracy of the survey question that ensure the answer will be valid and can be used again in similar situations.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g2e78805b84e_0_2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 name="Google Shape;161;g2e78805b84e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way study properly measures what it sets out to measure is called validity. Survey questions were carefully thought out depending on well known ideas of motivation and Research that had already been done on how to motivate employees. The questions were sure to directly address the research goals and be useful to the study setting. Content validity was made sure of by talking to the expert in the field who looked over the questionnaire to ensure it was relevant and covered all the bases. By matching the questions to theoretical ideas, construct validity was improved and intended motivational factors were correctly captured. Comparing results with results from other research studies help to support the findings and explanation of the study by ensuring that the conclusion was strong.</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Google Shape;168;g2e78805b84e_0_2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 name="Google Shape;169;g2e78805b84e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Concerns about a thing in the study involve protecting the privacy of participants, getting their permission, and being sensitive to different cultures. It is possible that people will feel awkward discussing their thoughts on how managers do their jobs that can make the answer less accurate. Insurance privacy was very important and this can be done by making data anonymous and keeping it safe so that no one can get into it. All volunteers will give their clear agreement after being told about the purpose step and their right to quit at any time without any consequences. To take cultural factors in consideration the survey was made to be respectful and culturally neutral with no bias or hurtful words that can affect how people will answer. It is important to follow these steps to ensure that research is done in a responsible way protecting the well being of participants and accuracy of the result.</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
        <p:cNvGrpSpPr/>
        <p:nvPr/>
      </p:nvGrpSpPr>
      <p:grpSpPr>
        <a:xfrm>
          <a:off x="0" y="0"/>
          <a:ext cx="0" cy="0"/>
          <a:chOff x="0" y="0"/>
          <a:chExt cx="0" cy="0"/>
        </a:xfrm>
      </p:grpSpPr>
      <p:sp>
        <p:nvSpPr>
          <p:cNvPr id="176" name="Google Shape;176;g2e78805b84e_0_3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7" name="Google Shape;177;g2e78805b84e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Ethics are very important to ensure that participants trust it and then the data is correct. To reduce the possible ethical risk strict steps were taken. Everyone who took part in the study was given clear information about its goal, how it will be done, and their right to quit anytime without being punished. Data was kept absolutely private by making it anonymous and storing it in a way that only authorised experts can access. To be sensitive to different cultures the survey was made to include and value all points of view and it did not include any bias or hurtful information. Regular ethical reviews and following ethical rules throughout the study protected the rights of participants and kept any ethical concern to a minimum.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3"/>
        <p:cNvGrpSpPr/>
        <p:nvPr/>
      </p:nvGrpSpPr>
      <p:grpSpPr>
        <a:xfrm>
          <a:off x="0" y="0"/>
          <a:ext cx="0" cy="0"/>
          <a:chOff x="0" y="0"/>
          <a:chExt cx="0" cy="0"/>
        </a:xfrm>
      </p:grpSpPr>
      <p:sp>
        <p:nvSpPr>
          <p:cNvPr id="184" name="Google Shape;184;g2e78805b84e_0_3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5" name="Google Shape;185;g2e78805b84e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Given the limited time available for this study, it will be better to use both interviews and surveys instead of just surveys because of the problems with the survey method. The survey will help researchers understand what employees in the company think, but talking to managers in the same company will help them figure out what kinds of motivational strategies managers use most and why they only focus on those strategies. They can also find out a lot about whether managers think their chosen method of motivation works or not, and whether each method works for all employees the same way or not through personal conversations.</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g2e78805b84e_0_4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3" name="Google Shape;193;g2e78805b84e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 number of suggestions can help to make future study in this area more useful and important. At first longitudinal studies will help researchers to understand how motivational strategies affect the product activity of employees with time. This long term method will show how motivation and effectiveness change over time in business. Next the result will be more applicable if the sample size is bigger and more people from different businesses and sizes of organisations will take part. </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2e78805b84e_0_4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2e78805b84e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can be helpful to use qualitative methods such as interviews or focus groups along with surveys to get a better understanding of what drives and affects workers. Along with this by looking into new ways of motivating people it can become more effective. Digital rewards and policies that allow people to work from home can lead to creative ways to boost productivity in the modern workplace. Putting the suggestions into consideration and action will help people to learn more about and use more effective motivational methods in the workplace.</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2e78805b84e_0_5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2e78805b84e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Researchers will employ a quantitative method approach to explore motivational strategies. They will address reliability with the help of standardised procedure and statistical validation. They ensure validity through theoretical alignment. They can mitigate ethical risk with informed consent, confidentiality, and cultural sensitivity. They can acknowledge limitations including potential response bias and sample size constraint. Recommended longitudinal studies, diversified samples, and integration of qualitative methods can help.</a:t>
            </a:r>
            <a:endParaRPr sz="1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Google Shape;216;g2e78805b84e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7" name="Google Shape;217;g2e78805b84e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accent6"/>
        </a:solidFill>
        <a:effectLst/>
      </p:bgPr>
    </p:bg>
    <p:spTree>
      <p:nvGrpSpPr>
        <p:cNvPr id="1" name="Shape 9"/>
        <p:cNvGrpSpPr/>
        <p:nvPr/>
      </p:nvGrpSpPr>
      <p:grpSpPr>
        <a:xfrm>
          <a:off x="0" y="0"/>
          <a:ext cx="0" cy="0"/>
          <a:chOff x="0" y="0"/>
          <a:chExt cx="0" cy="0"/>
        </a:xfrm>
      </p:grpSpPr>
      <p:sp>
        <p:nvSpPr>
          <p:cNvPr id="10" name="Google Shape;10;p2"/>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 name="Google Shape;12;p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 name="Google Shape;14;p2"/>
          <p:cNvGrpSpPr/>
          <p:nvPr/>
        </p:nvGrpSpPr>
        <p:grpSpPr>
          <a:xfrm>
            <a:off x="255200" y="592"/>
            <a:ext cx="2250363" cy="1044300"/>
            <a:chOff x="255200" y="592"/>
            <a:chExt cx="2250363" cy="1044300"/>
          </a:xfrm>
        </p:grpSpPr>
        <p:sp>
          <p:nvSpPr>
            <p:cNvPr id="15" name="Google Shape;15;p2"/>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 name="Google Shape;18;p2"/>
          <p:cNvGrpSpPr/>
          <p:nvPr/>
        </p:nvGrpSpPr>
        <p:grpSpPr>
          <a:xfrm>
            <a:off x="905395" y="592"/>
            <a:ext cx="2250363" cy="1044300"/>
            <a:chOff x="905395" y="592"/>
            <a:chExt cx="2250363" cy="1044300"/>
          </a:xfrm>
        </p:grpSpPr>
        <p:sp>
          <p:nvSpPr>
            <p:cNvPr id="19" name="Google Shape;19;p2"/>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2"/>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2" name="Google Shape;22;p2"/>
          <p:cNvGrpSpPr/>
          <p:nvPr/>
        </p:nvGrpSpPr>
        <p:grpSpPr>
          <a:xfrm>
            <a:off x="7057468" y="5088"/>
            <a:ext cx="1851282" cy="752108"/>
            <a:chOff x="6917201" y="0"/>
            <a:chExt cx="2227777" cy="863400"/>
          </a:xfrm>
        </p:grpSpPr>
        <p:sp>
          <p:nvSpPr>
            <p:cNvPr id="23" name="Google Shape;23;p2"/>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2"/>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 name="Google Shape;26;p2"/>
          <p:cNvGrpSpPr/>
          <p:nvPr/>
        </p:nvGrpSpPr>
        <p:grpSpPr>
          <a:xfrm>
            <a:off x="6553032" y="4217852"/>
            <a:ext cx="2389068" cy="925737"/>
            <a:chOff x="6917201" y="0"/>
            <a:chExt cx="2227777" cy="863400"/>
          </a:xfrm>
        </p:grpSpPr>
        <p:sp>
          <p:nvSpPr>
            <p:cNvPr id="27" name="Google Shape;27;p2"/>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0" name="Google Shape;30;p2"/>
          <p:cNvGrpSpPr/>
          <p:nvPr/>
        </p:nvGrpSpPr>
        <p:grpSpPr>
          <a:xfrm>
            <a:off x="199149" y="4055652"/>
            <a:ext cx="2795414" cy="1083308"/>
            <a:chOff x="6917201" y="0"/>
            <a:chExt cx="2227777" cy="863400"/>
          </a:xfrm>
        </p:grpSpPr>
        <p:sp>
          <p:nvSpPr>
            <p:cNvPr id="31" name="Google Shape;31;p2"/>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 name="Google Shape;34;p2"/>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Google Shape;35;p2"/>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Google Shape;36;p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accent3"/>
        </a:solidFill>
        <a:effectLst/>
      </p:bgPr>
    </p:bg>
    <p:spTree>
      <p:nvGrpSpPr>
        <p:cNvPr id="1" name="Shape 37"/>
        <p:cNvGrpSpPr/>
        <p:nvPr/>
      </p:nvGrpSpPr>
      <p:grpSpPr>
        <a:xfrm>
          <a:off x="0" y="0"/>
          <a:ext cx="0" cy="0"/>
          <a:chOff x="0" y="0"/>
          <a:chExt cx="0" cy="0"/>
        </a:xfrm>
      </p:grpSpPr>
      <p:sp>
        <p:nvSpPr>
          <p:cNvPr id="38" name="Google Shape;38;p3"/>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9" name="Google Shape;39;p3"/>
          <p:cNvGrpSpPr/>
          <p:nvPr/>
        </p:nvGrpSpPr>
        <p:grpSpPr>
          <a:xfrm>
            <a:off x="5594191" y="3961115"/>
            <a:ext cx="2910145" cy="1182340"/>
            <a:chOff x="6917201" y="0"/>
            <a:chExt cx="2227777" cy="863400"/>
          </a:xfrm>
        </p:grpSpPr>
        <p:sp>
          <p:nvSpPr>
            <p:cNvPr id="40" name="Google Shape;40;p3"/>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3"/>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 name="Google Shape;43;p3"/>
          <p:cNvGrpSpPr/>
          <p:nvPr/>
        </p:nvGrpSpPr>
        <p:grpSpPr>
          <a:xfrm>
            <a:off x="199149" y="2"/>
            <a:ext cx="2795414" cy="1083308"/>
            <a:chOff x="6917201" y="0"/>
            <a:chExt cx="2227777" cy="863400"/>
          </a:xfrm>
        </p:grpSpPr>
        <p:sp>
          <p:nvSpPr>
            <p:cNvPr id="44" name="Google Shape;44;p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45;p3"/>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Google Shape;48;p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bg>
      <p:bgPr>
        <a:solidFill>
          <a:schemeClr val="dk2"/>
        </a:solidFill>
        <a:effectLst/>
      </p:bgPr>
    </p:bg>
    <p:spTree>
      <p:nvGrpSpPr>
        <p:cNvPr id="1" name="Shape 49"/>
        <p:cNvGrpSpPr/>
        <p:nvPr/>
      </p:nvGrpSpPr>
      <p:grpSpPr>
        <a:xfrm>
          <a:off x="0" y="0"/>
          <a:ext cx="0" cy="0"/>
          <a:chOff x="0" y="0"/>
          <a:chExt cx="0" cy="0"/>
        </a:xfrm>
      </p:grpSpPr>
      <p:sp>
        <p:nvSpPr>
          <p:cNvPr id="50" name="Google Shape;50;p4"/>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4"/>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52;p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53;p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Google Shape;54;p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bg>
      <p:bgPr>
        <a:solidFill>
          <a:schemeClr val="dk2"/>
        </a:solidFill>
        <a:effectLst/>
      </p:bgPr>
    </p:bg>
    <p:spTree>
      <p:nvGrpSpPr>
        <p:cNvPr id="1" name="Shape 56"/>
        <p:cNvGrpSpPr/>
        <p:nvPr/>
      </p:nvGrpSpPr>
      <p:grpSpPr>
        <a:xfrm>
          <a:off x="0" y="0"/>
          <a:ext cx="0" cy="0"/>
          <a:chOff x="0" y="0"/>
          <a:chExt cx="0" cy="0"/>
        </a:xfrm>
      </p:grpSpPr>
      <p:sp>
        <p:nvSpPr>
          <p:cNvPr id="57" name="Google Shape;57;p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5"/>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5"/>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Google Shape;61;p5"/>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2" name="Google Shape;62;p5"/>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3" name="Google Shape;63;p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solidFill>
          <a:schemeClr val="dk2"/>
        </a:solidFill>
        <a:effectLst/>
      </p:bgPr>
    </p:bg>
    <p:spTree>
      <p:nvGrpSpPr>
        <p:cNvPr id="1" name="Shape 64"/>
        <p:cNvGrpSpPr/>
        <p:nvPr/>
      </p:nvGrpSpPr>
      <p:grpSpPr>
        <a:xfrm>
          <a:off x="0" y="0"/>
          <a:ext cx="0" cy="0"/>
          <a:chOff x="0" y="0"/>
          <a:chExt cx="0" cy="0"/>
        </a:xfrm>
      </p:grpSpPr>
      <p:sp>
        <p:nvSpPr>
          <p:cNvPr id="65" name="Google Shape;65;p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Google Shape;69;p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bg>
      <p:bgPr>
        <a:solidFill>
          <a:schemeClr val="accent3"/>
        </a:solidFill>
        <a:effectLst/>
      </p:bgPr>
    </p:bg>
    <p:spTree>
      <p:nvGrpSpPr>
        <p:cNvPr id="1" name="Shape 70"/>
        <p:cNvGrpSpPr/>
        <p:nvPr/>
      </p:nvGrpSpPr>
      <p:grpSpPr>
        <a:xfrm>
          <a:off x="0" y="0"/>
          <a:ext cx="0" cy="0"/>
          <a:chOff x="0" y="0"/>
          <a:chExt cx="0" cy="0"/>
        </a:xfrm>
      </p:grpSpPr>
      <p:sp>
        <p:nvSpPr>
          <p:cNvPr id="71" name="Google Shape;71;p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7"/>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7"/>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Google Shape;75;p7"/>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76" name="Google Shape;76;p7"/>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accent1"/>
        </a:solidFill>
        <a:effectLst/>
      </p:bgPr>
    </p:bg>
    <p:spTree>
      <p:nvGrpSpPr>
        <p:cNvPr id="1" name="Shape 77"/>
        <p:cNvGrpSpPr/>
        <p:nvPr/>
      </p:nvGrpSpPr>
      <p:grpSpPr>
        <a:xfrm>
          <a:off x="0" y="0"/>
          <a:ext cx="0" cy="0"/>
          <a:chOff x="0" y="0"/>
          <a:chExt cx="0" cy="0"/>
        </a:xfrm>
      </p:grpSpPr>
      <p:sp>
        <p:nvSpPr>
          <p:cNvPr id="78" name="Google Shape;78;p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0" name="Google Shape;80;p8"/>
          <p:cNvGrpSpPr/>
          <p:nvPr/>
        </p:nvGrpSpPr>
        <p:grpSpPr>
          <a:xfrm>
            <a:off x="255991" y="-118"/>
            <a:ext cx="2251347" cy="1043408"/>
            <a:chOff x="3961956" y="4383950"/>
            <a:chExt cx="1160548" cy="548700"/>
          </a:xfrm>
        </p:grpSpPr>
        <p:sp>
          <p:nvSpPr>
            <p:cNvPr id="81" name="Google Shape;81;p8"/>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4" name="Google Shape;84;p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5" name="Google Shape;85;p8"/>
          <p:cNvGrpSpPr/>
          <p:nvPr/>
        </p:nvGrpSpPr>
        <p:grpSpPr>
          <a:xfrm>
            <a:off x="34934" y="4522125"/>
            <a:ext cx="1593306" cy="617072"/>
            <a:chOff x="6917201" y="0"/>
            <a:chExt cx="2227777" cy="863400"/>
          </a:xfrm>
        </p:grpSpPr>
        <p:sp>
          <p:nvSpPr>
            <p:cNvPr id="86" name="Google Shape;86;p8"/>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 name="Google Shape;89;p8"/>
          <p:cNvGrpSpPr/>
          <p:nvPr/>
        </p:nvGrpSpPr>
        <p:grpSpPr>
          <a:xfrm>
            <a:off x="5886353" y="1243"/>
            <a:ext cx="3257455" cy="1261514"/>
            <a:chOff x="6917201" y="0"/>
            <a:chExt cx="2227777" cy="863400"/>
          </a:xfrm>
        </p:grpSpPr>
        <p:sp>
          <p:nvSpPr>
            <p:cNvPr id="90" name="Google Shape;90;p8"/>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8"/>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 name="Google Shape;92;p8"/>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3" name="Google Shape;93;p8"/>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Google Shape;94;p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bg>
      <p:bgPr>
        <a:solidFill>
          <a:schemeClr val="dk2"/>
        </a:solidFill>
        <a:effectLst/>
      </p:bgPr>
    </p:bg>
    <p:spTree>
      <p:nvGrpSpPr>
        <p:cNvPr id="1" name="Shape 95"/>
        <p:cNvGrpSpPr/>
        <p:nvPr/>
      </p:nvGrpSpPr>
      <p:grpSpPr>
        <a:xfrm>
          <a:off x="0" y="0"/>
          <a:ext cx="0" cy="0"/>
          <a:chOff x="0" y="0"/>
          <a:chExt cx="0" cy="0"/>
        </a:xfrm>
      </p:grpSpPr>
      <p:sp>
        <p:nvSpPr>
          <p:cNvPr id="96" name="Google Shape;96;p9"/>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9"/>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Google Shape;100;p9"/>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Google Shape;101;p9"/>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02" name="Google Shape;102;p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bg>
      <p:bgPr>
        <a:solidFill>
          <a:schemeClr val="accent1"/>
        </a:solidFill>
        <a:effectLst/>
      </p:bgPr>
    </p:bg>
    <p:spTree>
      <p:nvGrpSpPr>
        <p:cNvPr id="1" name="Shape 103"/>
        <p:cNvGrpSpPr/>
        <p:nvPr/>
      </p:nvGrpSpPr>
      <p:grpSpPr>
        <a:xfrm>
          <a:off x="0" y="0"/>
          <a:ext cx="0" cy="0"/>
          <a:chOff x="0" y="0"/>
          <a:chExt cx="0" cy="0"/>
        </a:xfrm>
      </p:grpSpPr>
      <p:sp>
        <p:nvSpPr>
          <p:cNvPr id="104" name="Google Shape;104;p10"/>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 name="Google Shape;105;p10"/>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10"/>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10"/>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normAutofit/>
          </a:bodyPr>
          <a:lstStyle>
            <a:lvl1pPr marL="457200" lvl="0" indent="-228600">
              <a:lnSpc>
                <a:spcPct val="100000"/>
              </a:lnSpc>
              <a:spcBef>
                <a:spcPts val="0"/>
              </a:spcBef>
              <a:spcAft>
                <a:spcPts val="0"/>
              </a:spcAft>
              <a:buSzPts val="1300"/>
              <a:buNone/>
              <a:defRPr/>
            </a:lvl1pPr>
          </a:lstStyle>
          <a:p>
            <a:endParaRPr/>
          </a:p>
        </p:txBody>
      </p:sp>
      <p:sp>
        <p:nvSpPr>
          <p:cNvPr id="108" name="Google Shape;108;p10"/>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bg>
      <p:bgPr>
        <a:solidFill>
          <a:schemeClr val="accent3"/>
        </a:solidFill>
        <a:effectLst/>
      </p:bgPr>
    </p:bg>
    <p:spTree>
      <p:nvGrpSpPr>
        <p:cNvPr id="1" name="Shape 109"/>
        <p:cNvGrpSpPr/>
        <p:nvPr/>
      </p:nvGrpSpPr>
      <p:grpSpPr>
        <a:xfrm>
          <a:off x="0" y="0"/>
          <a:ext cx="0" cy="0"/>
          <a:chOff x="0" y="0"/>
          <a:chExt cx="0" cy="0"/>
        </a:xfrm>
      </p:grpSpPr>
      <p:sp>
        <p:nvSpPr>
          <p:cNvPr id="110" name="Google Shape;110;p11"/>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1" name="Google Shape;111;p11"/>
          <p:cNvGrpSpPr/>
          <p:nvPr/>
        </p:nvGrpSpPr>
        <p:grpSpPr>
          <a:xfrm>
            <a:off x="5959222" y="4119576"/>
            <a:ext cx="2520952" cy="1024165"/>
            <a:chOff x="6917201" y="0"/>
            <a:chExt cx="2227777" cy="863400"/>
          </a:xfrm>
        </p:grpSpPr>
        <p:sp>
          <p:nvSpPr>
            <p:cNvPr id="112" name="Google Shape;112;p11"/>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5" name="Google Shape;115;p11"/>
          <p:cNvGrpSpPr/>
          <p:nvPr/>
        </p:nvGrpSpPr>
        <p:grpSpPr>
          <a:xfrm>
            <a:off x="199149" y="2"/>
            <a:ext cx="2795414" cy="1083308"/>
            <a:chOff x="6917201" y="0"/>
            <a:chExt cx="2227777" cy="863400"/>
          </a:xfrm>
        </p:grpSpPr>
        <p:sp>
          <p:nvSpPr>
            <p:cNvPr id="116" name="Google Shape;116;p11"/>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9" name="Google Shape;119;p11"/>
          <p:cNvSpPr txBox="1">
            <a:spLocks noGrp="1"/>
          </p:cNvSpPr>
          <p:nvPr>
            <p:ph type="title" hasCustomPrompt="1"/>
          </p:nvPr>
        </p:nvSpPr>
        <p:spPr>
          <a:xfrm>
            <a:off x="1385850" y="1383850"/>
            <a:ext cx="6372300" cy="1379700"/>
          </a:xfrm>
          <a:prstGeom prst="rect">
            <a:avLst/>
          </a:prstGeom>
        </p:spPr>
        <p:txBody>
          <a:bodyPr spcFirstLastPara="1" wrap="square" lIns="91425" tIns="91425" rIns="91425" bIns="91425" anchor="ctr" anchorCtr="0">
            <a:normAutofit/>
          </a:bodyPr>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r>
              <a:t>xx%</a:t>
            </a:r>
          </a:p>
        </p:txBody>
      </p:sp>
      <p:sp>
        <p:nvSpPr>
          <p:cNvPr id="120" name="Google Shape;120;p11"/>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normAutofit/>
          </a:bodyPr>
          <a:lstStyle>
            <a:lvl1pPr marL="457200" lvl="0" indent="-311150" algn="ctr">
              <a:spcBef>
                <a:spcPts val="0"/>
              </a:spcBef>
              <a:spcAft>
                <a:spcPts val="0"/>
              </a:spcAft>
              <a:buSzPts val="1300"/>
              <a:buChar char="●"/>
              <a:defRPr/>
            </a:lvl1pPr>
            <a:lvl2pPr marL="914400" lvl="1" indent="-298450" algn="ctr">
              <a:spcBef>
                <a:spcPts val="0"/>
              </a:spcBef>
              <a:spcAft>
                <a:spcPts val="0"/>
              </a:spcAft>
              <a:buSzPts val="1100"/>
              <a:buChar char="○"/>
              <a:defRPr/>
            </a:lvl2pPr>
            <a:lvl3pPr marL="1371600" lvl="2" indent="-298450" algn="ctr">
              <a:spcBef>
                <a:spcPts val="0"/>
              </a:spcBef>
              <a:spcAft>
                <a:spcPts val="0"/>
              </a:spcAft>
              <a:buSzPts val="1100"/>
              <a:buChar char="■"/>
              <a:defRPr/>
            </a:lvl3pPr>
            <a:lvl4pPr marL="1828800" lvl="3" indent="-298450" algn="ctr">
              <a:spcBef>
                <a:spcPts val="0"/>
              </a:spcBef>
              <a:spcAft>
                <a:spcPts val="0"/>
              </a:spcAft>
              <a:buSzPts val="1100"/>
              <a:buChar char="●"/>
              <a:defRPr/>
            </a:lvl4pPr>
            <a:lvl5pPr marL="2286000" lvl="4" indent="-298450" algn="ctr">
              <a:spcBef>
                <a:spcPts val="0"/>
              </a:spcBef>
              <a:spcAft>
                <a:spcPts val="0"/>
              </a:spcAft>
              <a:buSzPts val="1100"/>
              <a:buChar char="○"/>
              <a:defRPr/>
            </a:lvl5pPr>
            <a:lvl6pPr marL="2743200" lvl="5" indent="-298450" algn="ctr">
              <a:spcBef>
                <a:spcPts val="0"/>
              </a:spcBef>
              <a:spcAft>
                <a:spcPts val="0"/>
              </a:spcAft>
              <a:buSzPts val="1100"/>
              <a:buChar char="■"/>
              <a:defRPr/>
            </a:lvl6pPr>
            <a:lvl7pPr marL="3200400" lvl="6" indent="-298450" algn="ctr">
              <a:spcBef>
                <a:spcPts val="0"/>
              </a:spcBef>
              <a:spcAft>
                <a:spcPts val="0"/>
              </a:spcAft>
              <a:buSzPts val="1100"/>
              <a:buChar char="●"/>
              <a:defRPr/>
            </a:lvl7pPr>
            <a:lvl8pPr marL="3657600" lvl="7" indent="-298450" algn="ctr">
              <a:spcBef>
                <a:spcPts val="0"/>
              </a:spcBef>
              <a:spcAft>
                <a:spcPts val="0"/>
              </a:spcAft>
              <a:buSzPts val="1100"/>
              <a:buChar char="○"/>
              <a:defRPr/>
            </a:lvl8pPr>
            <a:lvl9pPr marL="4114800" lvl="8" indent="-298450" algn="ctr">
              <a:spcBef>
                <a:spcPts val="0"/>
              </a:spcBef>
              <a:spcAft>
                <a:spcPts val="0"/>
              </a:spcAft>
              <a:buSzPts val="1100"/>
              <a:buChar char="■"/>
              <a:defRPr/>
            </a:lvl9pPr>
          </a:lstStyle>
          <a:p>
            <a:endParaRPr/>
          </a:p>
        </p:txBody>
      </p:sp>
      <p:sp>
        <p:nvSpPr>
          <p:cNvPr id="121" name="Google Shape;121;p1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2"/>
        <p:cNvGrpSpPr/>
        <p:nvPr/>
      </p:nvGrpSpPr>
      <p:grpSpPr>
        <a:xfrm>
          <a:off x="0" y="0"/>
          <a:ext cx="0" cy="0"/>
          <a:chOff x="0" y="0"/>
          <a:chExt cx="0" cy="0"/>
        </a:xfrm>
      </p:grpSpPr>
      <p:sp>
        <p:nvSpPr>
          <p:cNvPr id="123" name="Google Shape;123;p1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Google Shape;7;p1"/>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0"/>
              </a:spcBef>
              <a:spcAft>
                <a:spcPts val="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Google Shape;8;p1"/>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latin typeface="Nunito"/>
                <a:ea typeface="Nunito"/>
                <a:cs typeface="Nunito"/>
                <a:sym typeface="Nunito"/>
              </a:defRPr>
            </a:lvl1pPr>
            <a:lvl2pPr lvl="1" algn="r">
              <a:buNone/>
              <a:defRPr sz="1000">
                <a:solidFill>
                  <a:schemeClr val="dk2"/>
                </a:solidFill>
                <a:latin typeface="Nunito"/>
                <a:ea typeface="Nunito"/>
                <a:cs typeface="Nunito"/>
                <a:sym typeface="Nunito"/>
              </a:defRPr>
            </a:lvl2pPr>
            <a:lvl3pPr lvl="2" algn="r">
              <a:buNone/>
              <a:defRPr sz="1000">
                <a:solidFill>
                  <a:schemeClr val="dk2"/>
                </a:solidFill>
                <a:latin typeface="Nunito"/>
                <a:ea typeface="Nunito"/>
                <a:cs typeface="Nunito"/>
                <a:sym typeface="Nunito"/>
              </a:defRPr>
            </a:lvl3pPr>
            <a:lvl4pPr lvl="3" algn="r">
              <a:buNone/>
              <a:defRPr sz="1000">
                <a:solidFill>
                  <a:schemeClr val="dk2"/>
                </a:solidFill>
                <a:latin typeface="Nunito"/>
                <a:ea typeface="Nunito"/>
                <a:cs typeface="Nunito"/>
                <a:sym typeface="Nunito"/>
              </a:defRPr>
            </a:lvl4pPr>
            <a:lvl5pPr lvl="4" algn="r">
              <a:buNone/>
              <a:defRPr sz="1000">
                <a:solidFill>
                  <a:schemeClr val="dk2"/>
                </a:solidFill>
                <a:latin typeface="Nunito"/>
                <a:ea typeface="Nunito"/>
                <a:cs typeface="Nunito"/>
                <a:sym typeface="Nunito"/>
              </a:defRPr>
            </a:lvl5pPr>
            <a:lvl6pPr lvl="5" algn="r">
              <a:buNone/>
              <a:defRPr sz="1000">
                <a:solidFill>
                  <a:schemeClr val="dk2"/>
                </a:solidFill>
                <a:latin typeface="Nunito"/>
                <a:ea typeface="Nunito"/>
                <a:cs typeface="Nunito"/>
                <a:sym typeface="Nunito"/>
              </a:defRPr>
            </a:lvl6pPr>
            <a:lvl7pPr lvl="6" algn="r">
              <a:buNone/>
              <a:defRPr sz="1000">
                <a:solidFill>
                  <a:schemeClr val="dk2"/>
                </a:solidFill>
                <a:latin typeface="Nunito"/>
                <a:ea typeface="Nunito"/>
                <a:cs typeface="Nunito"/>
                <a:sym typeface="Nunito"/>
              </a:defRPr>
            </a:lvl7pPr>
            <a:lvl8pPr lvl="7" algn="r">
              <a:buNone/>
              <a:defRPr sz="1000">
                <a:solidFill>
                  <a:schemeClr val="dk2"/>
                </a:solidFill>
                <a:latin typeface="Nunito"/>
                <a:ea typeface="Nunito"/>
                <a:cs typeface="Nunito"/>
                <a:sym typeface="Nunito"/>
              </a:defRPr>
            </a:lvl8pPr>
            <a:lvl9pPr lvl="8" algn="r">
              <a:buNone/>
              <a:defRPr sz="1000">
                <a:solidFill>
                  <a:schemeClr val="dk2"/>
                </a:solidFill>
                <a:latin typeface="Nunito"/>
                <a:ea typeface="Nunito"/>
                <a:cs typeface="Nunito"/>
                <a:sym typeface="Nunito"/>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hyperlink" Target="https://docs.google.com/document/d/1q4eknobaPVcSSwFBQjv9sng_q89OJOmXi5g7Vu6Hn5k/edit#heading=h.9f9gcso0z5x8" TargetMode="External" /><Relationship Id="rId13" Type="http://schemas.openxmlformats.org/officeDocument/2006/relationships/hyperlink" Target="https://docs.google.com/document/d/1q4eknobaPVcSSwFBQjv9sng_q89OJOmXi5g7Vu6Hn5k/edit#heading=h.rsqce3klwdi5" TargetMode="External" /><Relationship Id="rId3" Type="http://schemas.openxmlformats.org/officeDocument/2006/relationships/hyperlink" Target="https://docs.google.com/document/d/1q4eknobaPVcSSwFBQjv9sng_q89OJOmXi5g7Vu6Hn5k/edit#heading=h.dfpzy8fcn0mc" TargetMode="External" /><Relationship Id="rId7" Type="http://schemas.openxmlformats.org/officeDocument/2006/relationships/hyperlink" Target="https://docs.google.com/document/d/1q4eknobaPVcSSwFBQjv9sng_q89OJOmXi5g7Vu6Hn5k/edit#heading=h.t7ywzv5fq89u" TargetMode="External" /><Relationship Id="rId12" Type="http://schemas.openxmlformats.org/officeDocument/2006/relationships/hyperlink" Target="https://docs.google.com/document/d/1q4eknobaPVcSSwFBQjv9sng_q89OJOmXi5g7Vu6Hn5k/edit#heading=h.bja7g5qwp1ae" TargetMode="External" /><Relationship Id="rId2" Type="http://schemas.openxmlformats.org/officeDocument/2006/relationships/notesSlide" Target="../notesSlides/notesSlide2.xml" /><Relationship Id="rId1" Type="http://schemas.openxmlformats.org/officeDocument/2006/relationships/slideLayout" Target="../slideLayouts/slideLayout3.xml" /><Relationship Id="rId6" Type="http://schemas.openxmlformats.org/officeDocument/2006/relationships/hyperlink" Target="https://docs.google.com/document/d/1q4eknobaPVcSSwFBQjv9sng_q89OJOmXi5g7Vu6Hn5k/edit#heading=h.z5drxsbejkne" TargetMode="External" /><Relationship Id="rId11" Type="http://schemas.openxmlformats.org/officeDocument/2006/relationships/hyperlink" Target="https://docs.google.com/document/d/1q4eknobaPVcSSwFBQjv9sng_q89OJOmXi5g7Vu6Hn5k/edit#heading=h.grp0svhkzuhs" TargetMode="External" /><Relationship Id="rId5" Type="http://schemas.openxmlformats.org/officeDocument/2006/relationships/hyperlink" Target="https://docs.google.com/document/d/1q4eknobaPVcSSwFBQjv9sng_q89OJOmXi5g7Vu6Hn5k/edit#heading=h.gf0zlqq8c6aj" TargetMode="External" /><Relationship Id="rId10" Type="http://schemas.openxmlformats.org/officeDocument/2006/relationships/hyperlink" Target="https://docs.google.com/document/d/1q4eknobaPVcSSwFBQjv9sng_q89OJOmXi5g7Vu6Hn5k/edit#heading=h.emd1liqsd2ly" TargetMode="External" /><Relationship Id="rId4" Type="http://schemas.openxmlformats.org/officeDocument/2006/relationships/hyperlink" Target="https://docs.google.com/document/d/1q4eknobaPVcSSwFBQjv9sng_q89OJOmXi5g7Vu6Hn5k/edit#heading=h.pw1f9s2g94lw" TargetMode="External" /><Relationship Id="rId9" Type="http://schemas.openxmlformats.org/officeDocument/2006/relationships/hyperlink" Target="https://docs.google.com/document/d/1q4eknobaPVcSSwFBQjv9sng_q89OJOmXi5g7Vu6Hn5k/edit#heading=h.ueg6mpjxcgpg" TargetMode="External" /></Relationships>
</file>

<file path=ppt/slides/_rels/slide3.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4.jp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6.jpg" /><Relationship Id="rId2" Type="http://schemas.openxmlformats.org/officeDocument/2006/relationships/notesSlide" Target="../notesSlides/notesSlide8.xml" /><Relationship Id="rId1" Type="http://schemas.openxmlformats.org/officeDocument/2006/relationships/slideLayout" Target="../slideLayouts/slideLayout3.xml" /></Relationships>
</file>

<file path=ppt/slides/_rels/slide9.xml.rels><?xml version="1.0" encoding="UTF-8" standalone="yes"?>
<Relationships xmlns="http://schemas.openxmlformats.org/package/2006/relationships"><Relationship Id="rId3" Type="http://schemas.openxmlformats.org/officeDocument/2006/relationships/image" Target="../media/image7.jpg" /><Relationship Id="rId2" Type="http://schemas.openxmlformats.org/officeDocument/2006/relationships/notesSlide" Target="../notesSlides/notesSlide9.xml" /><Relationship Id="rId1" Type="http://schemas.openxmlformats.org/officeDocument/2006/relationships/slideLayout" Target="../slideLayouts/slideLayout3.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g" /><Relationship Id="rId2" Type="http://schemas.openxmlformats.org/officeDocument/2006/relationships/notesSlide" Target="../notesSlides/notesSlide10.xml" /><Relationship Id="rId1" Type="http://schemas.openxmlformats.org/officeDocument/2006/relationships/slideLayout" Target="../slideLayouts/slideLayout3.xml" /></Relationships>
</file>

<file path=ppt/slides/_rels/slide11.xml.rels><?xml version="1.0" encoding="UTF-8" standalone="yes"?>
<Relationships xmlns="http://schemas.openxmlformats.org/package/2006/relationships"><Relationship Id="rId3" Type="http://schemas.openxmlformats.org/officeDocument/2006/relationships/image" Target="../media/image9.jpg" /><Relationship Id="rId2" Type="http://schemas.openxmlformats.org/officeDocument/2006/relationships/notesSlide" Target="../notesSlides/notesSlide11.xml" /><Relationship Id="rId1" Type="http://schemas.openxmlformats.org/officeDocument/2006/relationships/slideLayout" Target="../slideLayouts/slideLayout3.xml" /></Relationships>
</file>

<file path=ppt/slides/_rels/slide12.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2.xml" /><Relationship Id="rId1" Type="http://schemas.openxmlformats.org/officeDocument/2006/relationships/slideLayout" Target="../slideLayouts/slideLayout3.xml" /></Relationships>
</file>

<file path=ppt/slides/_rels/slide13.xml.rels><?xml version="1.0" encoding="UTF-8" standalone="yes"?>
<Relationships xmlns="http://schemas.openxmlformats.org/package/2006/relationships"><Relationship Id="rId3" Type="http://schemas.openxmlformats.org/officeDocument/2006/relationships/hyperlink" Target="https://uowtsd-my.sharepoint.com/:v:/r/personal/2126969_student_uwtsd_ac_uk/Documents/Recordings/New%20meeting-20240705_175958-Meeting%20Recording.mp4?csf=1&amp;web=1&amp;e=9k5PXX&amp;nav=eyJyZWZlcnJhbEluZm8iOnsicmVmZXJyYWxBcHAiOiJTdHJlYW1XZWJBcHAiLCJyZWZlcnJhbFZpZXciOiJTaGFyZURpYWxvZy1MaW5rIiwicmVmZXJyYWxBcHBQbGF0Zm9ybSI6IldlYiIsInJlZmVycmFsTW9kZSI6InZpZXcifX0%3D" TargetMode="External" /><Relationship Id="rId2" Type="http://schemas.openxmlformats.org/officeDocument/2006/relationships/notesSlide" Target="../notesSlides/notesSlide13.xm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3"/>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0"/>
              </a:spcBef>
              <a:spcAft>
                <a:spcPts val="0"/>
              </a:spcAft>
              <a:buClr>
                <a:schemeClr val="dk1"/>
              </a:buClr>
              <a:buSzPct val="61111"/>
              <a:buFont typeface="Arial"/>
              <a:buNone/>
            </a:pPr>
            <a:r>
              <a:rPr lang="en" sz="1800" b="1">
                <a:latin typeface="Times New Roman"/>
                <a:ea typeface="Times New Roman"/>
                <a:cs typeface="Times New Roman"/>
                <a:sym typeface="Times New Roman"/>
              </a:rPr>
              <a:t>A critical evaluation of how managers motivate the employees to increase productivity at work in an organisation</a:t>
            </a:r>
            <a:r>
              <a:rPr lang="en" sz="1200" b="1">
                <a:latin typeface="Times New Roman"/>
                <a:ea typeface="Times New Roman"/>
                <a:cs typeface="Times New Roman"/>
                <a:sym typeface="Times New Roman"/>
              </a:rPr>
              <a:t> </a:t>
            </a:r>
            <a:endParaRPr sz="1200" b="1">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ct val="78571"/>
              <a:buFont typeface="Arial"/>
              <a:buNone/>
            </a:pPr>
            <a:r>
              <a:rPr lang="en" sz="1400" b="1">
                <a:latin typeface="Times New Roman"/>
                <a:ea typeface="Times New Roman"/>
                <a:cs typeface="Times New Roman"/>
                <a:sym typeface="Times New Roman"/>
              </a:rPr>
              <a:t>Task 2</a:t>
            </a:r>
            <a:endParaRPr sz="1400" b="1">
              <a:latin typeface="Times New Roman"/>
              <a:ea typeface="Times New Roman"/>
              <a:cs typeface="Times New Roman"/>
              <a:sym typeface="Times New Roman"/>
            </a:endParaRPr>
          </a:p>
          <a:p>
            <a:pPr marL="0" lvl="0" indent="0" algn="ctr"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1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ctr" rtl="0">
              <a:lnSpc>
                <a:spcPct val="150000"/>
              </a:lnSpc>
              <a:spcBef>
                <a:spcPts val="0"/>
              </a:spcBef>
              <a:spcAft>
                <a:spcPts val="0"/>
              </a:spcAft>
              <a:buClr>
                <a:schemeClr val="dk1"/>
              </a:buClr>
              <a:buSzPts val="1100"/>
              <a:buFont typeface="Arial"/>
              <a:buNone/>
            </a:pPr>
            <a:r>
              <a:rPr lang="en" sz="1200" b="1">
                <a:latin typeface="Times New Roman"/>
                <a:ea typeface="Times New Roman"/>
                <a:cs typeface="Times New Roman"/>
                <a:sym typeface="Times New Roman"/>
              </a:rPr>
              <a:t>Table of Content </a:t>
            </a:r>
            <a:endParaRPr/>
          </a:p>
        </p:txBody>
      </p:sp>
      <p:sp>
        <p:nvSpPr>
          <p:cNvPr id="134" name="Google Shape;134;p1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rmAutofit fontScale="55000" lnSpcReduction="20000"/>
          </a:bodyPr>
          <a:lstStyle/>
          <a:p>
            <a:pPr marL="0" lvl="0" indent="0" algn="just" rtl="0">
              <a:lnSpc>
                <a:spcPct val="150000"/>
              </a:lnSpc>
              <a:spcBef>
                <a:spcPts val="0"/>
              </a:spcBef>
              <a:spcAft>
                <a:spcPts val="0"/>
              </a:spcAft>
              <a:buClr>
                <a:schemeClr val="dk1"/>
              </a:buClr>
              <a:buSzPct val="91666"/>
              <a:buFont typeface="Arial"/>
              <a:buNone/>
            </a:pPr>
            <a:endParaRPr sz="1200" b="1">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Introduction	3</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Discuss the choice of methodology	</a:t>
            </a:r>
            <a:r>
              <a:rPr lang="en" sz="1200">
                <a:solidFill>
                  <a:schemeClr val="lt1"/>
                </a:solidFill>
                <a:latin typeface="Times New Roman"/>
                <a:ea typeface="Times New Roman"/>
                <a:cs typeface="Times New Roman"/>
                <a:sym typeface="Times New Roman"/>
              </a:rPr>
              <a:t>4</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How to deal with reliability issues	</a:t>
            </a:r>
            <a:r>
              <a:rPr lang="en" sz="1200">
                <a:solidFill>
                  <a:schemeClr val="lt1"/>
                </a:solidFill>
                <a:latin typeface="Times New Roman"/>
                <a:ea typeface="Times New Roman"/>
                <a:cs typeface="Times New Roman"/>
                <a:sym typeface="Times New Roman"/>
              </a:rPr>
              <a:t>5</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How to deal with validity issues	</a:t>
            </a:r>
            <a:r>
              <a:rPr lang="en" sz="1200">
                <a:solidFill>
                  <a:schemeClr val="lt1"/>
                </a:solidFill>
                <a:latin typeface="Times New Roman"/>
                <a:ea typeface="Times New Roman"/>
                <a:cs typeface="Times New Roman"/>
                <a:sym typeface="Times New Roman"/>
              </a:rPr>
              <a:t>6</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Discuss possible ethical risk	</a:t>
            </a:r>
            <a:r>
              <a:rPr lang="en" sz="1200">
                <a:solidFill>
                  <a:schemeClr val="lt1"/>
                </a:solidFill>
                <a:latin typeface="Times New Roman"/>
                <a:ea typeface="Times New Roman"/>
                <a:cs typeface="Times New Roman"/>
                <a:sym typeface="Times New Roman"/>
              </a:rPr>
              <a:t>7</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Discuss how to deal with the possible ethical risk	</a:t>
            </a:r>
            <a:r>
              <a:rPr lang="en" sz="1200">
                <a:solidFill>
                  <a:schemeClr val="lt1"/>
                </a:solidFill>
                <a:latin typeface="Times New Roman"/>
                <a:ea typeface="Times New Roman"/>
                <a:cs typeface="Times New Roman"/>
                <a:sym typeface="Times New Roman"/>
              </a:rPr>
              <a:t>8</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Briefly discuss the limitation of the current research	</a:t>
            </a:r>
            <a:r>
              <a:rPr lang="en" sz="1200">
                <a:solidFill>
                  <a:schemeClr val="lt1"/>
                </a:solidFill>
                <a:latin typeface="Times New Roman"/>
                <a:ea typeface="Times New Roman"/>
                <a:cs typeface="Times New Roman"/>
                <a:sym typeface="Times New Roman"/>
              </a:rPr>
              <a:t>9</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10">
                  <a:extLst>
                    <a:ext uri="{A12FA001-AC4F-418D-AE19-62706E023703}">
                      <ahyp:hlinkClr xmlns:ahyp="http://schemas.microsoft.com/office/drawing/2018/hyperlinkcolor" val="tx"/>
                    </a:ext>
                  </a:extLst>
                </a:hlinkClick>
              </a:rPr>
              <a:t>Provide future recommendation for the current research	</a:t>
            </a:r>
            <a:r>
              <a:rPr lang="en" sz="1200">
                <a:solidFill>
                  <a:schemeClr val="lt1"/>
                </a:solidFill>
                <a:latin typeface="Times New Roman"/>
                <a:ea typeface="Times New Roman"/>
                <a:cs typeface="Times New Roman"/>
                <a:sym typeface="Times New Roman"/>
              </a:rPr>
              <a:t>10</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11">
                  <a:extLst>
                    <a:ext uri="{A12FA001-AC4F-418D-AE19-62706E023703}">
                      <ahyp:hlinkClr xmlns:ahyp="http://schemas.microsoft.com/office/drawing/2018/hyperlinkcolor" val="tx"/>
                    </a:ext>
                  </a:extLst>
                </a:hlinkClick>
              </a:rPr>
              <a:t>Provide future recommendation for the current research	</a:t>
            </a:r>
            <a:r>
              <a:rPr lang="en" sz="1200">
                <a:solidFill>
                  <a:schemeClr val="lt1"/>
                </a:solidFill>
                <a:latin typeface="Times New Roman"/>
                <a:ea typeface="Times New Roman"/>
                <a:cs typeface="Times New Roman"/>
                <a:sym typeface="Times New Roman"/>
              </a:rPr>
              <a:t>11</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12">
                  <a:extLst>
                    <a:ext uri="{A12FA001-AC4F-418D-AE19-62706E023703}">
                      <ahyp:hlinkClr xmlns:ahyp="http://schemas.microsoft.com/office/drawing/2018/hyperlinkcolor" val="tx"/>
                    </a:ext>
                  </a:extLst>
                </a:hlinkClick>
              </a:rPr>
              <a:t>Conclusion	</a:t>
            </a:r>
            <a:r>
              <a:rPr lang="en" sz="1200">
                <a:solidFill>
                  <a:schemeClr val="lt1"/>
                </a:solidFill>
                <a:latin typeface="Times New Roman"/>
                <a:ea typeface="Times New Roman"/>
                <a:cs typeface="Times New Roman"/>
                <a:sym typeface="Times New Roman"/>
              </a:rPr>
              <a:t>12</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300"/>
              </a:spcBef>
              <a:spcAft>
                <a:spcPts val="0"/>
              </a:spcAft>
              <a:buClr>
                <a:schemeClr val="dk1"/>
              </a:buClr>
              <a:buSzPct val="91666"/>
              <a:buFont typeface="Arial"/>
              <a:buNone/>
            </a:pPr>
            <a:r>
              <a:rPr lang="en" sz="1200">
                <a:solidFill>
                  <a:schemeClr val="lt1"/>
                </a:solidFill>
                <a:uFill>
                  <a:noFill/>
                </a:uFill>
                <a:latin typeface="Times New Roman"/>
                <a:ea typeface="Times New Roman"/>
                <a:cs typeface="Times New Roman"/>
                <a:sym typeface="Times New Roman"/>
                <a:hlinkClick r:id="rId13">
                  <a:extLst>
                    <a:ext uri="{A12FA001-AC4F-418D-AE19-62706E023703}">
                      <ahyp:hlinkClr xmlns:ahyp="http://schemas.microsoft.com/office/drawing/2018/hyperlinkcolor" val="tx"/>
                    </a:ext>
                  </a:extLst>
                </a:hlinkClick>
              </a:rPr>
              <a:t>References	</a:t>
            </a:r>
            <a:r>
              <a:rPr lang="en" sz="1200">
                <a:solidFill>
                  <a:schemeClr val="lt1"/>
                </a:solidFill>
                <a:latin typeface="Times New Roman"/>
                <a:ea typeface="Times New Roman"/>
                <a:cs typeface="Times New Roman"/>
                <a:sym typeface="Times New Roman"/>
              </a:rPr>
              <a:t>13</a:t>
            </a:r>
            <a:endParaRPr sz="1200">
              <a:solidFill>
                <a:schemeClr val="lt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endParaRPr sz="1200">
              <a:solidFill>
                <a:schemeClr val="lt1"/>
              </a:solidFill>
              <a:latin typeface="Times New Roman"/>
              <a:ea typeface="Times New Roman"/>
              <a:cs typeface="Times New Roman"/>
              <a:sym typeface="Times New Roman"/>
            </a:endParaRPr>
          </a:p>
          <a:p>
            <a:pPr marL="0" lvl="0" indent="0" algn="l" rtl="0">
              <a:spcBef>
                <a:spcPts val="0"/>
              </a:spcBef>
              <a:spcAft>
                <a:spcPts val="1200"/>
              </a:spcAft>
              <a:buNone/>
            </a:pPr>
            <a:endParaRPr>
              <a:solidFill>
                <a:schemeClr val="lt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Google Shape;139;p1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sz="1200" b="1">
                <a:solidFill>
                  <a:schemeClr val="dk2"/>
                </a:solidFill>
                <a:latin typeface="Times New Roman"/>
                <a:ea typeface="Times New Roman"/>
                <a:cs typeface="Times New Roman"/>
                <a:sym typeface="Times New Roman"/>
              </a:rPr>
              <a:t>Introduction</a:t>
            </a:r>
            <a:endParaRPr>
              <a:solidFill>
                <a:schemeClr val="dk2"/>
              </a:solidFill>
            </a:endParaRPr>
          </a:p>
        </p:txBody>
      </p:sp>
      <p:sp>
        <p:nvSpPr>
          <p:cNvPr id="140" name="Google Shape;140;p15"/>
          <p:cNvSpPr txBox="1">
            <a:spLocks noGrp="1"/>
          </p:cNvSpPr>
          <p:nvPr>
            <p:ph type="body" idx="1"/>
          </p:nvPr>
        </p:nvSpPr>
        <p:spPr>
          <a:xfrm>
            <a:off x="819150" y="1702863"/>
            <a:ext cx="3159000" cy="24480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Managers encourage workers </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Motivation enhances productivity </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Quantitative measurement followed </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Risk identified </a:t>
            </a:r>
            <a:endParaRPr sz="1400">
              <a:latin typeface="Times New Roman"/>
              <a:ea typeface="Times New Roman"/>
              <a:cs typeface="Times New Roman"/>
              <a:sym typeface="Times New Roman"/>
            </a:endParaRPr>
          </a:p>
          <a:p>
            <a:pPr marL="457200" lvl="0" indent="-317500" algn="just" rtl="0">
              <a:lnSpc>
                <a:spcPct val="150000"/>
              </a:lnSpc>
              <a:spcBef>
                <a:spcPts val="0"/>
              </a:spcBef>
              <a:spcAft>
                <a:spcPts val="0"/>
              </a:spcAft>
              <a:buSzPts val="1400"/>
              <a:buFont typeface="Times New Roman"/>
              <a:buChar char="●"/>
            </a:pPr>
            <a:r>
              <a:rPr lang="en" sz="1400">
                <a:latin typeface="Times New Roman"/>
                <a:ea typeface="Times New Roman"/>
                <a:cs typeface="Times New Roman"/>
                <a:sym typeface="Times New Roman"/>
              </a:rPr>
              <a:t>Recommendations given</a:t>
            </a:r>
            <a:endParaRPr sz="1400">
              <a:latin typeface="Times New Roman"/>
              <a:ea typeface="Times New Roman"/>
              <a:cs typeface="Times New Roman"/>
              <a:sym typeface="Times New Roman"/>
            </a:endParaRPr>
          </a:p>
        </p:txBody>
      </p:sp>
      <p:pic>
        <p:nvPicPr>
          <p:cNvPr id="141" name="Google Shape;141;p15"/>
          <p:cNvPicPr preferRelativeResize="0"/>
          <p:nvPr/>
        </p:nvPicPr>
        <p:blipFill>
          <a:blip r:embed="rId3">
            <a:alphaModFix/>
          </a:blip>
          <a:stretch>
            <a:fillRect/>
          </a:stretch>
        </p:blipFill>
        <p:spPr>
          <a:xfrm>
            <a:off x="5166000" y="1895475"/>
            <a:ext cx="3158850" cy="2062800"/>
          </a:xfrm>
          <a:prstGeom prst="rect">
            <a:avLst/>
          </a:prstGeom>
          <a:noFill/>
          <a:ln w="9525" cap="flat" cmpd="sng">
            <a:solidFill>
              <a:schemeClr val="dk2"/>
            </a:solidFill>
            <a:prstDash val="solid"/>
            <a:round/>
            <a:headEnd type="none" w="sm" len="sm"/>
            <a:tailEnd type="none" w="sm" len="sm"/>
          </a:ln>
        </p:spPr>
      </p:pic>
      <p:sp>
        <p:nvSpPr>
          <p:cNvPr id="142" name="Google Shape;142;p15"/>
          <p:cNvSpPr txBox="1"/>
          <p:nvPr/>
        </p:nvSpPr>
        <p:spPr>
          <a:xfrm>
            <a:off x="6172200" y="41559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6"/>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Discuss the choice of methodology</a:t>
            </a:r>
            <a:endParaRPr/>
          </a:p>
        </p:txBody>
      </p:sp>
      <p:sp>
        <p:nvSpPr>
          <p:cNvPr id="148" name="Google Shape;148;p16"/>
          <p:cNvSpPr txBox="1">
            <a:spLocks noGrp="1"/>
          </p:cNvSpPr>
          <p:nvPr>
            <p:ph type="body" idx="1"/>
          </p:nvPr>
        </p:nvSpPr>
        <p:spPr>
          <a:xfrm>
            <a:off x="819150" y="1800200"/>
            <a:ext cx="3305100" cy="24480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Quantitative Data Collection method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Conducting survey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Using Google forms (Bashir </a:t>
            </a:r>
            <a:r>
              <a:rPr lang="en" sz="1200" i="1">
                <a:solidFill>
                  <a:srgbClr val="000000"/>
                </a:solidFill>
                <a:latin typeface="Times New Roman"/>
                <a:ea typeface="Times New Roman"/>
                <a:cs typeface="Times New Roman"/>
                <a:sym typeface="Times New Roman"/>
              </a:rPr>
              <a:t>et al., </a:t>
            </a:r>
            <a:r>
              <a:rPr lang="en" sz="1200">
                <a:solidFill>
                  <a:srgbClr val="000000"/>
                </a:solidFill>
                <a:latin typeface="Times New Roman"/>
                <a:ea typeface="Times New Roman"/>
                <a:cs typeface="Times New Roman"/>
                <a:sym typeface="Times New Roman"/>
              </a:rPr>
              <a:t>2021).</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Questionnaires emailed</a:t>
            </a:r>
            <a:endParaRPr sz="1200">
              <a:solidFill>
                <a:srgbClr val="000000"/>
              </a:solidFill>
              <a:latin typeface="Times New Roman"/>
              <a:ea typeface="Times New Roman"/>
              <a:cs typeface="Times New Roman"/>
              <a:sym typeface="Times New Roman"/>
            </a:endParaRPr>
          </a:p>
        </p:txBody>
      </p:sp>
      <p:pic>
        <p:nvPicPr>
          <p:cNvPr id="149" name="Google Shape;149;p16"/>
          <p:cNvPicPr preferRelativeResize="0"/>
          <p:nvPr/>
        </p:nvPicPr>
        <p:blipFill>
          <a:blip r:embed="rId3">
            <a:alphaModFix/>
          </a:blip>
          <a:stretch>
            <a:fillRect/>
          </a:stretch>
        </p:blipFill>
        <p:spPr>
          <a:xfrm>
            <a:off x="4572000" y="1971675"/>
            <a:ext cx="3305175" cy="2105025"/>
          </a:xfrm>
          <a:prstGeom prst="rect">
            <a:avLst/>
          </a:prstGeom>
          <a:noFill/>
          <a:ln w="9525" cap="flat" cmpd="sng">
            <a:solidFill>
              <a:schemeClr val="dk2"/>
            </a:solidFill>
            <a:prstDash val="solid"/>
            <a:round/>
            <a:headEnd type="none" w="sm" len="sm"/>
            <a:tailEnd type="none" w="sm" len="sm"/>
          </a:ln>
        </p:spPr>
      </p:pic>
      <p:sp>
        <p:nvSpPr>
          <p:cNvPr id="150" name="Google Shape;150;p16"/>
          <p:cNvSpPr txBox="1"/>
          <p:nvPr/>
        </p:nvSpPr>
        <p:spPr>
          <a:xfrm>
            <a:off x="5257800" y="41559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7"/>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How to deal with reliability issues</a:t>
            </a:r>
            <a:endParaRPr/>
          </a:p>
        </p:txBody>
      </p:sp>
      <p:sp>
        <p:nvSpPr>
          <p:cNvPr id="156" name="Google Shape;156;p17"/>
          <p:cNvSpPr txBox="1">
            <a:spLocks noGrp="1"/>
          </p:cNvSpPr>
          <p:nvPr>
            <p:ph type="body" idx="1"/>
          </p:nvPr>
        </p:nvSpPr>
        <p:spPr>
          <a:xfrm>
            <a:off x="4267200" y="1800200"/>
            <a:ext cx="4057800" cy="26385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Survey on small group of people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find and fix any confusion or inconsistency (Tian </a:t>
            </a:r>
            <a:r>
              <a:rPr lang="en" sz="1400" i="1">
                <a:solidFill>
                  <a:srgbClr val="000000"/>
                </a:solidFill>
                <a:latin typeface="Times New Roman"/>
                <a:ea typeface="Times New Roman"/>
                <a:cs typeface="Times New Roman"/>
                <a:sym typeface="Times New Roman"/>
              </a:rPr>
              <a:t>et al., </a:t>
            </a:r>
            <a:r>
              <a:rPr lang="en" sz="1400">
                <a:solidFill>
                  <a:srgbClr val="000000"/>
                </a:solidFill>
                <a:latin typeface="Times New Roman"/>
                <a:ea typeface="Times New Roman"/>
                <a:cs typeface="Times New Roman"/>
                <a:sym typeface="Times New Roman"/>
              </a:rPr>
              <a:t>2020)</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Statistical method ensure validity</a:t>
            </a:r>
            <a:endParaRPr sz="1400">
              <a:solidFill>
                <a:srgbClr val="000000"/>
              </a:solidFill>
              <a:latin typeface="Times New Roman"/>
              <a:ea typeface="Times New Roman"/>
              <a:cs typeface="Times New Roman"/>
              <a:sym typeface="Times New Roman"/>
            </a:endParaRPr>
          </a:p>
        </p:txBody>
      </p:sp>
      <p:pic>
        <p:nvPicPr>
          <p:cNvPr id="157" name="Google Shape;157;p17"/>
          <p:cNvPicPr preferRelativeResize="0"/>
          <p:nvPr/>
        </p:nvPicPr>
        <p:blipFill>
          <a:blip r:embed="rId3">
            <a:alphaModFix/>
          </a:blip>
          <a:stretch>
            <a:fillRect/>
          </a:stretch>
        </p:blipFill>
        <p:spPr>
          <a:xfrm>
            <a:off x="382750" y="1454975"/>
            <a:ext cx="3496526" cy="2983725"/>
          </a:xfrm>
          <a:prstGeom prst="rect">
            <a:avLst/>
          </a:prstGeom>
          <a:noFill/>
          <a:ln w="9525" cap="flat" cmpd="sng">
            <a:solidFill>
              <a:schemeClr val="dk2"/>
            </a:solidFill>
            <a:prstDash val="solid"/>
            <a:round/>
            <a:headEnd type="none" w="sm" len="sm"/>
            <a:tailEnd type="none" w="sm" len="sm"/>
          </a:ln>
        </p:spPr>
      </p:pic>
      <p:sp>
        <p:nvSpPr>
          <p:cNvPr id="158" name="Google Shape;158;p17"/>
          <p:cNvSpPr txBox="1"/>
          <p:nvPr/>
        </p:nvSpPr>
        <p:spPr>
          <a:xfrm>
            <a:off x="1219200" y="46131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18"/>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How to deal with validity issues</a:t>
            </a:r>
            <a:endParaRPr/>
          </a:p>
        </p:txBody>
      </p:sp>
      <p:sp>
        <p:nvSpPr>
          <p:cNvPr id="164" name="Google Shape;164;p18"/>
          <p:cNvSpPr txBox="1">
            <a:spLocks noGrp="1"/>
          </p:cNvSpPr>
          <p:nvPr>
            <p:ph type="body" idx="1"/>
          </p:nvPr>
        </p:nvSpPr>
        <p:spPr>
          <a:xfrm>
            <a:off x="5043050" y="1800200"/>
            <a:ext cx="3282000" cy="2638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Survey question depending on ideas of motivation</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Research goals meet by survey questionnaire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Content validity through expert discussion (Said </a:t>
            </a:r>
            <a:r>
              <a:rPr lang="en" sz="1200" i="1">
                <a:solidFill>
                  <a:srgbClr val="000000"/>
                </a:solidFill>
                <a:latin typeface="Times New Roman"/>
                <a:ea typeface="Times New Roman"/>
                <a:cs typeface="Times New Roman"/>
                <a:sym typeface="Times New Roman"/>
              </a:rPr>
              <a:t>et al., </a:t>
            </a:r>
            <a:r>
              <a:rPr lang="en" sz="1200">
                <a:solidFill>
                  <a:srgbClr val="000000"/>
                </a:solidFill>
                <a:latin typeface="Times New Roman"/>
                <a:ea typeface="Times New Roman"/>
                <a:cs typeface="Times New Roman"/>
                <a:sym typeface="Times New Roman"/>
              </a:rPr>
              <a:t>2022)</a:t>
            </a:r>
            <a:endParaRPr sz="1200">
              <a:solidFill>
                <a:srgbClr val="000000"/>
              </a:solidFill>
              <a:latin typeface="Times New Roman"/>
              <a:ea typeface="Times New Roman"/>
              <a:cs typeface="Times New Roman"/>
              <a:sym typeface="Times New Roman"/>
            </a:endParaRPr>
          </a:p>
        </p:txBody>
      </p:sp>
      <p:pic>
        <p:nvPicPr>
          <p:cNvPr id="165" name="Google Shape;165;p18"/>
          <p:cNvPicPr preferRelativeResize="0"/>
          <p:nvPr/>
        </p:nvPicPr>
        <p:blipFill>
          <a:blip r:embed="rId3">
            <a:alphaModFix/>
          </a:blip>
          <a:stretch>
            <a:fillRect/>
          </a:stretch>
        </p:blipFill>
        <p:spPr>
          <a:xfrm>
            <a:off x="578482" y="1575585"/>
            <a:ext cx="4464569" cy="2486100"/>
          </a:xfrm>
          <a:prstGeom prst="rect">
            <a:avLst/>
          </a:prstGeom>
          <a:noFill/>
          <a:ln w="9525" cap="flat" cmpd="sng">
            <a:solidFill>
              <a:schemeClr val="dk2"/>
            </a:solidFill>
            <a:prstDash val="solid"/>
            <a:round/>
            <a:headEnd type="none" w="sm" len="sm"/>
            <a:tailEnd type="none" w="sm" len="sm"/>
          </a:ln>
        </p:spPr>
      </p:pic>
      <p:sp>
        <p:nvSpPr>
          <p:cNvPr id="166" name="Google Shape;166;p18"/>
          <p:cNvSpPr txBox="1"/>
          <p:nvPr/>
        </p:nvSpPr>
        <p:spPr>
          <a:xfrm>
            <a:off x="2209800" y="41559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Google Shape;171;p19"/>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Discuss possible ethical risk</a:t>
            </a:r>
            <a:endParaRPr/>
          </a:p>
        </p:txBody>
      </p:sp>
      <p:sp>
        <p:nvSpPr>
          <p:cNvPr id="172" name="Google Shape;172;p19"/>
          <p:cNvSpPr txBox="1">
            <a:spLocks noGrp="1"/>
          </p:cNvSpPr>
          <p:nvPr>
            <p:ph type="body" idx="1"/>
          </p:nvPr>
        </p:nvSpPr>
        <p:spPr>
          <a:xfrm>
            <a:off x="819150" y="1990725"/>
            <a:ext cx="3018600" cy="2448000"/>
          </a:xfrm>
          <a:prstGeom prst="rect">
            <a:avLst/>
          </a:prstGeom>
        </p:spPr>
        <p:txBody>
          <a:bodyPr spcFirstLastPara="1" wrap="square" lIns="91425" tIns="91425" rIns="91425" bIns="91425" anchor="t" anchorCtr="0">
            <a:normAutofit/>
          </a:bodyPr>
          <a:lstStyle/>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Privacy of participant (Kreuter </a:t>
            </a:r>
            <a:r>
              <a:rPr lang="en" sz="1400" i="1">
                <a:solidFill>
                  <a:srgbClr val="000000"/>
                </a:solidFill>
                <a:latin typeface="Times New Roman"/>
                <a:ea typeface="Times New Roman"/>
                <a:cs typeface="Times New Roman"/>
                <a:sym typeface="Times New Roman"/>
              </a:rPr>
              <a:t>et al., </a:t>
            </a:r>
            <a:r>
              <a:rPr lang="en" sz="1400">
                <a:solidFill>
                  <a:srgbClr val="000000"/>
                </a:solidFill>
                <a:latin typeface="Times New Roman"/>
                <a:ea typeface="Times New Roman"/>
                <a:cs typeface="Times New Roman"/>
                <a:sym typeface="Times New Roman"/>
              </a:rPr>
              <a:t>2020)</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Taking permission from participant </a:t>
            </a:r>
            <a:endParaRPr sz="1400">
              <a:solidFill>
                <a:srgbClr val="000000"/>
              </a:solidFill>
              <a:latin typeface="Times New Roman"/>
              <a:ea typeface="Times New Roman"/>
              <a:cs typeface="Times New Roman"/>
              <a:sym typeface="Times New Roman"/>
            </a:endParaRPr>
          </a:p>
          <a:p>
            <a:pPr marL="457200" lvl="0" indent="-317500" algn="just" rtl="0">
              <a:lnSpc>
                <a:spcPct val="15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Sensitive to different culture</a:t>
            </a:r>
            <a:endParaRPr sz="1400">
              <a:solidFill>
                <a:srgbClr val="000000"/>
              </a:solidFill>
              <a:latin typeface="Times New Roman"/>
              <a:ea typeface="Times New Roman"/>
              <a:cs typeface="Times New Roman"/>
              <a:sym typeface="Times New Roman"/>
            </a:endParaRPr>
          </a:p>
        </p:txBody>
      </p:sp>
      <p:pic>
        <p:nvPicPr>
          <p:cNvPr id="173" name="Google Shape;173;p19"/>
          <p:cNvPicPr preferRelativeResize="0"/>
          <p:nvPr/>
        </p:nvPicPr>
        <p:blipFill>
          <a:blip r:embed="rId3">
            <a:alphaModFix/>
          </a:blip>
          <a:stretch>
            <a:fillRect/>
          </a:stretch>
        </p:blipFill>
        <p:spPr>
          <a:xfrm>
            <a:off x="4357293" y="1800199"/>
            <a:ext cx="3730125" cy="2448000"/>
          </a:xfrm>
          <a:prstGeom prst="rect">
            <a:avLst/>
          </a:prstGeom>
          <a:noFill/>
          <a:ln w="9525" cap="flat" cmpd="sng">
            <a:solidFill>
              <a:schemeClr val="dk2"/>
            </a:solidFill>
            <a:prstDash val="solid"/>
            <a:round/>
            <a:headEnd type="none" w="sm" len="sm"/>
            <a:tailEnd type="none" w="sm" len="sm"/>
          </a:ln>
        </p:spPr>
      </p:pic>
      <p:sp>
        <p:nvSpPr>
          <p:cNvPr id="174" name="Google Shape;174;p19"/>
          <p:cNvSpPr txBox="1"/>
          <p:nvPr/>
        </p:nvSpPr>
        <p:spPr>
          <a:xfrm>
            <a:off x="5638800" y="43083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8"/>
        <p:cNvGrpSpPr/>
        <p:nvPr/>
      </p:nvGrpSpPr>
      <p:grpSpPr>
        <a:xfrm>
          <a:off x="0" y="0"/>
          <a:ext cx="0" cy="0"/>
          <a:chOff x="0" y="0"/>
          <a:chExt cx="0" cy="0"/>
        </a:xfrm>
      </p:grpSpPr>
      <p:sp>
        <p:nvSpPr>
          <p:cNvPr id="179" name="Google Shape;179;p20"/>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Discuss how to deal with the possible ethical risk</a:t>
            </a:r>
            <a:endParaRPr/>
          </a:p>
        </p:txBody>
      </p:sp>
      <p:sp>
        <p:nvSpPr>
          <p:cNvPr id="180" name="Google Shape;180;p20"/>
          <p:cNvSpPr txBox="1">
            <a:spLocks noGrp="1"/>
          </p:cNvSpPr>
          <p:nvPr>
            <p:ph type="body" idx="1"/>
          </p:nvPr>
        </p:nvSpPr>
        <p:spPr>
          <a:xfrm>
            <a:off x="4572000" y="1800200"/>
            <a:ext cx="3752700" cy="2638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Strick steps were put into place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Data stored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Avoid bias or hurtful information (Bergen and Labonté, 2020)</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Regular ethical reviews and following ethical rules</a:t>
            </a:r>
            <a:endParaRPr sz="1200">
              <a:solidFill>
                <a:srgbClr val="000000"/>
              </a:solidFill>
              <a:latin typeface="Times New Roman"/>
              <a:ea typeface="Times New Roman"/>
              <a:cs typeface="Times New Roman"/>
              <a:sym typeface="Times New Roman"/>
            </a:endParaRPr>
          </a:p>
        </p:txBody>
      </p:sp>
      <p:pic>
        <p:nvPicPr>
          <p:cNvPr id="181" name="Google Shape;181;p20"/>
          <p:cNvPicPr preferRelativeResize="0"/>
          <p:nvPr/>
        </p:nvPicPr>
        <p:blipFill>
          <a:blip r:embed="rId3">
            <a:alphaModFix/>
          </a:blip>
          <a:stretch>
            <a:fillRect/>
          </a:stretch>
        </p:blipFill>
        <p:spPr>
          <a:xfrm>
            <a:off x="534463" y="1600200"/>
            <a:ext cx="3517992" cy="2638500"/>
          </a:xfrm>
          <a:prstGeom prst="rect">
            <a:avLst/>
          </a:prstGeom>
          <a:noFill/>
          <a:ln w="9525" cap="flat" cmpd="sng">
            <a:solidFill>
              <a:schemeClr val="dk2"/>
            </a:solidFill>
            <a:prstDash val="solid"/>
            <a:round/>
            <a:headEnd type="none" w="sm" len="sm"/>
            <a:tailEnd type="none" w="sm" len="sm"/>
          </a:ln>
        </p:spPr>
      </p:pic>
      <p:sp>
        <p:nvSpPr>
          <p:cNvPr id="182" name="Google Shape;182;p20"/>
          <p:cNvSpPr txBox="1"/>
          <p:nvPr/>
        </p:nvSpPr>
        <p:spPr>
          <a:xfrm>
            <a:off x="1447800" y="43083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21"/>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Briefly discuss the limitation of the current research </a:t>
            </a:r>
            <a:endParaRPr sz="1200" b="1">
              <a:solidFill>
                <a:srgbClr val="000000"/>
              </a:solidFill>
              <a:latin typeface="Times New Roman"/>
              <a:ea typeface="Times New Roman"/>
              <a:cs typeface="Times New Roman"/>
              <a:sym typeface="Times New Roman"/>
            </a:endParaRPr>
          </a:p>
        </p:txBody>
      </p:sp>
      <p:sp>
        <p:nvSpPr>
          <p:cNvPr id="188" name="Google Shape;188;p21"/>
          <p:cNvSpPr txBox="1">
            <a:spLocks noGrp="1"/>
          </p:cNvSpPr>
          <p:nvPr>
            <p:ph type="body" idx="1"/>
          </p:nvPr>
        </p:nvSpPr>
        <p:spPr>
          <a:xfrm>
            <a:off x="4572000" y="1800200"/>
            <a:ext cx="3753000" cy="2638500"/>
          </a:xfrm>
          <a:prstGeom prst="rect">
            <a:avLst/>
          </a:prstGeom>
        </p:spPr>
        <p:txBody>
          <a:bodyPr spcFirstLastPara="1" wrap="square" lIns="91425" tIns="91425" rIns="91425" bIns="91425" anchor="t" anchorCtr="0">
            <a:normAutofit/>
          </a:bodyPr>
          <a:lstStyle/>
          <a:p>
            <a:pPr marL="457200" lvl="0" indent="-317500" algn="just" rtl="0">
              <a:lnSpc>
                <a:spcPct val="20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Very little time for survey </a:t>
            </a:r>
            <a:endParaRPr sz="1400">
              <a:solidFill>
                <a:srgbClr val="000000"/>
              </a:solidFill>
              <a:latin typeface="Times New Roman"/>
              <a:ea typeface="Times New Roman"/>
              <a:cs typeface="Times New Roman"/>
              <a:sym typeface="Times New Roman"/>
            </a:endParaRPr>
          </a:p>
          <a:p>
            <a:pPr marL="457200" lvl="0" indent="-317500" algn="just" rtl="0">
              <a:lnSpc>
                <a:spcPct val="20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Need personal information from managers (Small and Cook, 2023).</a:t>
            </a:r>
            <a:endParaRPr sz="1400">
              <a:solidFill>
                <a:srgbClr val="000000"/>
              </a:solidFill>
              <a:latin typeface="Times New Roman"/>
              <a:ea typeface="Times New Roman"/>
              <a:cs typeface="Times New Roman"/>
              <a:sym typeface="Times New Roman"/>
            </a:endParaRPr>
          </a:p>
          <a:p>
            <a:pPr marL="457200" lvl="0" indent="-317500" algn="just" rtl="0">
              <a:lnSpc>
                <a:spcPct val="20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Interview can be conducted</a:t>
            </a:r>
            <a:endParaRPr sz="1400">
              <a:solidFill>
                <a:srgbClr val="000000"/>
              </a:solidFill>
              <a:latin typeface="Times New Roman"/>
              <a:ea typeface="Times New Roman"/>
              <a:cs typeface="Times New Roman"/>
              <a:sym typeface="Times New Roman"/>
            </a:endParaRPr>
          </a:p>
        </p:txBody>
      </p:sp>
      <p:pic>
        <p:nvPicPr>
          <p:cNvPr id="189" name="Google Shape;189;p21"/>
          <p:cNvPicPr preferRelativeResize="0"/>
          <p:nvPr/>
        </p:nvPicPr>
        <p:blipFill>
          <a:blip r:embed="rId3">
            <a:alphaModFix/>
          </a:blip>
          <a:stretch>
            <a:fillRect/>
          </a:stretch>
        </p:blipFill>
        <p:spPr>
          <a:xfrm>
            <a:off x="304800" y="1593900"/>
            <a:ext cx="4267201" cy="2844800"/>
          </a:xfrm>
          <a:prstGeom prst="rect">
            <a:avLst/>
          </a:prstGeom>
          <a:noFill/>
          <a:ln w="9525" cap="flat" cmpd="sng">
            <a:solidFill>
              <a:schemeClr val="dk2"/>
            </a:solidFill>
            <a:prstDash val="solid"/>
            <a:round/>
            <a:headEnd type="none" w="sm" len="sm"/>
            <a:tailEnd type="none" w="sm" len="sm"/>
          </a:ln>
        </p:spPr>
      </p:pic>
      <p:sp>
        <p:nvSpPr>
          <p:cNvPr id="190" name="Google Shape;190;p21"/>
          <p:cNvSpPr txBox="1"/>
          <p:nvPr/>
        </p:nvSpPr>
        <p:spPr>
          <a:xfrm>
            <a:off x="1447800" y="41559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4"/>
        <p:cNvGrpSpPr/>
        <p:nvPr/>
      </p:nvGrpSpPr>
      <p:grpSpPr>
        <a:xfrm>
          <a:off x="0" y="0"/>
          <a:ext cx="0" cy="0"/>
          <a:chOff x="0" y="0"/>
          <a:chExt cx="0" cy="0"/>
        </a:xfrm>
      </p:grpSpPr>
      <p:sp>
        <p:nvSpPr>
          <p:cNvPr id="195" name="Google Shape;195;p22"/>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Provide future recommendation for the current research</a:t>
            </a:r>
            <a:endParaRPr/>
          </a:p>
        </p:txBody>
      </p:sp>
      <p:sp>
        <p:nvSpPr>
          <p:cNvPr id="196" name="Google Shape;196;p22"/>
          <p:cNvSpPr txBox="1">
            <a:spLocks noGrp="1"/>
          </p:cNvSpPr>
          <p:nvPr>
            <p:ph type="body" idx="1"/>
          </p:nvPr>
        </p:nvSpPr>
        <p:spPr>
          <a:xfrm>
            <a:off x="819150" y="1990725"/>
            <a:ext cx="3273600" cy="2448000"/>
          </a:xfrm>
          <a:prstGeom prst="rect">
            <a:avLst/>
          </a:prstGeom>
        </p:spPr>
        <p:txBody>
          <a:bodyPr spcFirstLastPara="1" wrap="square" lIns="91425" tIns="91425" rIns="91425" bIns="91425" anchor="t" anchorCtr="0">
            <a:normAutofit/>
          </a:bodyPr>
          <a:lstStyle/>
          <a:p>
            <a:pPr marL="457200" lvl="0" indent="-317500" algn="just" rtl="0">
              <a:lnSpc>
                <a:spcPct val="20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Longitudinal studies (Guthier </a:t>
            </a:r>
            <a:r>
              <a:rPr lang="en" sz="1400" i="1">
                <a:solidFill>
                  <a:srgbClr val="000000"/>
                </a:solidFill>
                <a:latin typeface="Times New Roman"/>
                <a:ea typeface="Times New Roman"/>
                <a:cs typeface="Times New Roman"/>
                <a:sym typeface="Times New Roman"/>
              </a:rPr>
              <a:t>et al., </a:t>
            </a:r>
            <a:r>
              <a:rPr lang="en" sz="1400">
                <a:solidFill>
                  <a:srgbClr val="000000"/>
                </a:solidFill>
                <a:latin typeface="Times New Roman"/>
                <a:ea typeface="Times New Roman"/>
                <a:cs typeface="Times New Roman"/>
                <a:sym typeface="Times New Roman"/>
              </a:rPr>
              <a:t>2020)</a:t>
            </a:r>
            <a:endParaRPr sz="1400">
              <a:solidFill>
                <a:srgbClr val="000000"/>
              </a:solidFill>
              <a:latin typeface="Times New Roman"/>
              <a:ea typeface="Times New Roman"/>
              <a:cs typeface="Times New Roman"/>
              <a:sym typeface="Times New Roman"/>
            </a:endParaRPr>
          </a:p>
          <a:p>
            <a:pPr marL="457200" lvl="0" indent="-317500" algn="just" rtl="0">
              <a:lnSpc>
                <a:spcPct val="20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Long term method </a:t>
            </a:r>
            <a:endParaRPr sz="1400">
              <a:solidFill>
                <a:srgbClr val="000000"/>
              </a:solidFill>
              <a:latin typeface="Times New Roman"/>
              <a:ea typeface="Times New Roman"/>
              <a:cs typeface="Times New Roman"/>
              <a:sym typeface="Times New Roman"/>
            </a:endParaRPr>
          </a:p>
          <a:p>
            <a:pPr marL="457200" lvl="0" indent="-317500" algn="just" rtl="0">
              <a:lnSpc>
                <a:spcPct val="20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Bigger sample size</a:t>
            </a:r>
            <a:endParaRPr sz="1400">
              <a:solidFill>
                <a:srgbClr val="000000"/>
              </a:solidFill>
              <a:latin typeface="Times New Roman"/>
              <a:ea typeface="Times New Roman"/>
              <a:cs typeface="Times New Roman"/>
              <a:sym typeface="Times New Roman"/>
            </a:endParaRPr>
          </a:p>
        </p:txBody>
      </p:sp>
      <p:pic>
        <p:nvPicPr>
          <p:cNvPr id="197" name="Google Shape;197;p22"/>
          <p:cNvPicPr preferRelativeResize="0"/>
          <p:nvPr/>
        </p:nvPicPr>
        <p:blipFill>
          <a:blip r:embed="rId3">
            <a:alphaModFix/>
          </a:blip>
          <a:stretch>
            <a:fillRect/>
          </a:stretch>
        </p:blipFill>
        <p:spPr>
          <a:xfrm>
            <a:off x="4821136" y="1800200"/>
            <a:ext cx="3747900" cy="2630975"/>
          </a:xfrm>
          <a:prstGeom prst="rect">
            <a:avLst/>
          </a:prstGeom>
          <a:noFill/>
          <a:ln w="9525" cap="flat" cmpd="sng">
            <a:solidFill>
              <a:schemeClr val="dk2"/>
            </a:solidFill>
            <a:prstDash val="solid"/>
            <a:round/>
            <a:headEnd type="none" w="sm" len="sm"/>
            <a:tailEnd type="none" w="sm" len="sm"/>
          </a:ln>
        </p:spPr>
      </p:pic>
      <p:sp>
        <p:nvSpPr>
          <p:cNvPr id="198" name="Google Shape;198;p22"/>
          <p:cNvSpPr txBox="1"/>
          <p:nvPr/>
        </p:nvSpPr>
        <p:spPr>
          <a:xfrm>
            <a:off x="6172200" y="44607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3"/>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Provide future recommendation for the current research</a:t>
            </a:r>
            <a:endParaRPr/>
          </a:p>
        </p:txBody>
      </p:sp>
      <p:sp>
        <p:nvSpPr>
          <p:cNvPr id="204" name="Google Shape;204;p23"/>
          <p:cNvSpPr txBox="1">
            <a:spLocks noGrp="1"/>
          </p:cNvSpPr>
          <p:nvPr>
            <p:ph type="body" idx="1"/>
          </p:nvPr>
        </p:nvSpPr>
        <p:spPr>
          <a:xfrm>
            <a:off x="819150" y="1990725"/>
            <a:ext cx="3018600" cy="2448000"/>
          </a:xfrm>
          <a:prstGeom prst="rect">
            <a:avLst/>
          </a:prstGeom>
        </p:spPr>
        <p:txBody>
          <a:bodyPr spcFirstLastPara="1" wrap="square" lIns="91425" tIns="91425" rIns="91425" bIns="91425" anchor="t" anchorCtr="0">
            <a:normAutofit lnSpcReduction="10000"/>
          </a:bodyPr>
          <a:lstStyle/>
          <a:p>
            <a:pPr marL="457200" lvl="0" indent="-317500" algn="just" rtl="0">
              <a:lnSpc>
                <a:spcPct val="20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Use qualitative method like interview </a:t>
            </a:r>
            <a:endParaRPr sz="1400">
              <a:solidFill>
                <a:srgbClr val="000000"/>
              </a:solidFill>
              <a:latin typeface="Times New Roman"/>
              <a:ea typeface="Times New Roman"/>
              <a:cs typeface="Times New Roman"/>
              <a:sym typeface="Times New Roman"/>
            </a:endParaRPr>
          </a:p>
          <a:p>
            <a:pPr marL="457200" lvl="0" indent="-317500" algn="just" rtl="0">
              <a:lnSpc>
                <a:spcPct val="20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New waste motivate people </a:t>
            </a:r>
            <a:endParaRPr sz="1400">
              <a:solidFill>
                <a:srgbClr val="000000"/>
              </a:solidFill>
              <a:latin typeface="Times New Roman"/>
              <a:ea typeface="Times New Roman"/>
              <a:cs typeface="Times New Roman"/>
              <a:sym typeface="Times New Roman"/>
            </a:endParaRPr>
          </a:p>
          <a:p>
            <a:pPr marL="457200" lvl="0" indent="-317500" algn="just" rtl="0">
              <a:lnSpc>
                <a:spcPct val="200000"/>
              </a:lnSpc>
              <a:spcBef>
                <a:spcPts val="0"/>
              </a:spcBef>
              <a:spcAft>
                <a:spcPts val="0"/>
              </a:spcAft>
              <a:buClr>
                <a:srgbClr val="000000"/>
              </a:buClr>
              <a:buSzPts val="1400"/>
              <a:buFont typeface="Times New Roman"/>
              <a:buChar char="●"/>
            </a:pPr>
            <a:r>
              <a:rPr lang="en" sz="1400">
                <a:solidFill>
                  <a:srgbClr val="000000"/>
                </a:solidFill>
                <a:latin typeface="Times New Roman"/>
                <a:ea typeface="Times New Roman"/>
                <a:cs typeface="Times New Roman"/>
                <a:sym typeface="Times New Roman"/>
              </a:rPr>
              <a:t>Digital reward and policies (Marsh </a:t>
            </a:r>
            <a:r>
              <a:rPr lang="en" sz="1400" i="1">
                <a:solidFill>
                  <a:srgbClr val="000000"/>
                </a:solidFill>
                <a:latin typeface="Times New Roman"/>
                <a:ea typeface="Times New Roman"/>
                <a:cs typeface="Times New Roman"/>
                <a:sym typeface="Times New Roman"/>
              </a:rPr>
              <a:t>et al., </a:t>
            </a:r>
            <a:r>
              <a:rPr lang="en" sz="1400">
                <a:solidFill>
                  <a:srgbClr val="000000"/>
                </a:solidFill>
                <a:latin typeface="Times New Roman"/>
                <a:ea typeface="Times New Roman"/>
                <a:cs typeface="Times New Roman"/>
                <a:sym typeface="Times New Roman"/>
              </a:rPr>
              <a:t>2022)</a:t>
            </a:r>
            <a:endParaRPr sz="1400">
              <a:solidFill>
                <a:srgbClr val="000000"/>
              </a:solidFill>
              <a:latin typeface="Times New Roman"/>
              <a:ea typeface="Times New Roman"/>
              <a:cs typeface="Times New Roman"/>
              <a:sym typeface="Times New Roman"/>
            </a:endParaRPr>
          </a:p>
        </p:txBody>
      </p:sp>
      <p:pic>
        <p:nvPicPr>
          <p:cNvPr id="205" name="Google Shape;205;p23"/>
          <p:cNvPicPr preferRelativeResize="0"/>
          <p:nvPr/>
        </p:nvPicPr>
        <p:blipFill>
          <a:blip r:embed="rId3">
            <a:alphaModFix/>
          </a:blip>
          <a:stretch>
            <a:fillRect/>
          </a:stretch>
        </p:blipFill>
        <p:spPr>
          <a:xfrm>
            <a:off x="4133850" y="1808038"/>
            <a:ext cx="4191000" cy="2813375"/>
          </a:xfrm>
          <a:prstGeom prst="rect">
            <a:avLst/>
          </a:prstGeom>
          <a:noFill/>
          <a:ln>
            <a:noFill/>
          </a:ln>
        </p:spPr>
      </p:pic>
      <p:sp>
        <p:nvSpPr>
          <p:cNvPr id="206" name="Google Shape;206;p23"/>
          <p:cNvSpPr txBox="1"/>
          <p:nvPr/>
        </p:nvSpPr>
        <p:spPr>
          <a:xfrm>
            <a:off x="5791200" y="44607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None/>
            </a:pPr>
            <a:r>
              <a:rPr lang="en" sz="1200" b="1">
                <a:solidFill>
                  <a:srgbClr val="000000"/>
                </a:solidFill>
                <a:latin typeface="Times New Roman"/>
                <a:ea typeface="Times New Roman"/>
                <a:cs typeface="Times New Roman"/>
                <a:sym typeface="Times New Roman"/>
              </a:rPr>
              <a:t>Conclusion</a:t>
            </a:r>
            <a:endParaRPr/>
          </a:p>
        </p:txBody>
      </p:sp>
      <p:sp>
        <p:nvSpPr>
          <p:cNvPr id="212" name="Google Shape;212;p24"/>
          <p:cNvSpPr txBox="1">
            <a:spLocks noGrp="1"/>
          </p:cNvSpPr>
          <p:nvPr>
            <p:ph type="body" idx="1"/>
          </p:nvPr>
        </p:nvSpPr>
        <p:spPr>
          <a:xfrm>
            <a:off x="819150" y="1800200"/>
            <a:ext cx="4119900" cy="2638500"/>
          </a:xfrm>
          <a:prstGeom prst="rect">
            <a:avLst/>
          </a:prstGeom>
        </p:spPr>
        <p:txBody>
          <a:bodyPr spcFirstLastPara="1" wrap="square" lIns="91425" tIns="91425" rIns="91425" bIns="91425" anchor="t" anchorCtr="0">
            <a:normAutofit/>
          </a:bodyPr>
          <a:lstStyle/>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Quantitative method explore motivation strategies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The information of reliable and valid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Ethical risk identified </a:t>
            </a:r>
            <a:endParaRPr sz="1200">
              <a:solidFill>
                <a:srgbClr val="000000"/>
              </a:solidFill>
              <a:latin typeface="Times New Roman"/>
              <a:ea typeface="Times New Roman"/>
              <a:cs typeface="Times New Roman"/>
              <a:sym typeface="Times New Roman"/>
            </a:endParaRPr>
          </a:p>
          <a:p>
            <a:pPr marL="457200" lvl="0" indent="-304800" algn="just" rtl="0">
              <a:lnSpc>
                <a:spcPct val="150000"/>
              </a:lnSpc>
              <a:spcBef>
                <a:spcPts val="0"/>
              </a:spcBef>
              <a:spcAft>
                <a:spcPts val="0"/>
              </a:spcAft>
              <a:buClr>
                <a:srgbClr val="000000"/>
              </a:buClr>
              <a:buSzPts val="1200"/>
              <a:buFont typeface="Times New Roman"/>
              <a:buChar char="●"/>
            </a:pPr>
            <a:r>
              <a:rPr lang="en" sz="1200">
                <a:solidFill>
                  <a:srgbClr val="000000"/>
                </a:solidFill>
                <a:latin typeface="Times New Roman"/>
                <a:ea typeface="Times New Roman"/>
                <a:cs typeface="Times New Roman"/>
                <a:sym typeface="Times New Roman"/>
              </a:rPr>
              <a:t>Strategies to overcome ethical risk and future recommendation for research</a:t>
            </a:r>
            <a:endParaRPr sz="1200">
              <a:solidFill>
                <a:srgbClr val="000000"/>
              </a:solidFill>
              <a:latin typeface="Times New Roman"/>
              <a:ea typeface="Times New Roman"/>
              <a:cs typeface="Times New Roman"/>
              <a:sym typeface="Times New Roman"/>
            </a:endParaRPr>
          </a:p>
        </p:txBody>
      </p:sp>
      <p:pic>
        <p:nvPicPr>
          <p:cNvPr id="213" name="Google Shape;213;p24"/>
          <p:cNvPicPr preferRelativeResize="0"/>
          <p:nvPr/>
        </p:nvPicPr>
        <p:blipFill>
          <a:blip r:embed="rId3">
            <a:alphaModFix/>
          </a:blip>
          <a:stretch>
            <a:fillRect/>
          </a:stretch>
        </p:blipFill>
        <p:spPr>
          <a:xfrm>
            <a:off x="5326975" y="1542975"/>
            <a:ext cx="3233400" cy="2638500"/>
          </a:xfrm>
          <a:prstGeom prst="rect">
            <a:avLst/>
          </a:prstGeom>
          <a:noFill/>
          <a:ln w="9525" cap="flat" cmpd="sng">
            <a:solidFill>
              <a:schemeClr val="dk2"/>
            </a:solidFill>
            <a:prstDash val="solid"/>
            <a:round/>
            <a:headEnd type="none" w="sm" len="sm"/>
            <a:tailEnd type="none" w="sm" len="sm"/>
          </a:ln>
        </p:spPr>
      </p:pic>
      <p:sp>
        <p:nvSpPr>
          <p:cNvPr id="214" name="Google Shape;214;p24"/>
          <p:cNvSpPr txBox="1"/>
          <p:nvPr/>
        </p:nvSpPr>
        <p:spPr>
          <a:xfrm>
            <a:off x="6172200" y="4460750"/>
            <a:ext cx="1783200" cy="397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 sz="1200">
                <a:latin typeface="Times New Roman"/>
                <a:ea typeface="Times New Roman"/>
                <a:cs typeface="Times New Roman"/>
                <a:sym typeface="Times New Roman"/>
              </a:rPr>
              <a:t>(Bashir </a:t>
            </a:r>
            <a:r>
              <a:rPr lang="en" sz="1200" i="1">
                <a:latin typeface="Times New Roman"/>
                <a:ea typeface="Times New Roman"/>
                <a:cs typeface="Times New Roman"/>
                <a:sym typeface="Times New Roman"/>
              </a:rPr>
              <a:t>et al., </a:t>
            </a:r>
            <a:r>
              <a:rPr lang="en" sz="1200">
                <a:latin typeface="Times New Roman"/>
                <a:ea typeface="Times New Roman"/>
                <a:cs typeface="Times New Roman"/>
                <a:sym typeface="Times New Roman"/>
              </a:rPr>
              <a:t>2021).</a:t>
            </a:r>
            <a:endParaRPr sz="1300">
              <a:solidFill>
                <a:schemeClr val="dk2"/>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Google Shape;219;p25"/>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rmAutofit/>
          </a:bodyPr>
          <a:lstStyle/>
          <a:p>
            <a:pPr marL="0" lvl="0" indent="0" algn="just" rtl="0">
              <a:lnSpc>
                <a:spcPct val="150000"/>
              </a:lnSpc>
              <a:spcBef>
                <a:spcPts val="0"/>
              </a:spcBef>
              <a:spcAft>
                <a:spcPts val="0"/>
              </a:spcAft>
              <a:buClr>
                <a:schemeClr val="dk1"/>
              </a:buClr>
              <a:buSzPts val="1100"/>
              <a:buFont typeface="Arial"/>
              <a:buNone/>
            </a:pPr>
            <a:r>
              <a:rPr lang="en" sz="1200" b="1">
                <a:latin typeface="Times New Roman"/>
                <a:ea typeface="Times New Roman"/>
                <a:cs typeface="Times New Roman"/>
                <a:sym typeface="Times New Roman"/>
              </a:rPr>
              <a:t>References </a:t>
            </a:r>
            <a:endParaRPr sz="1200" b="1">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20" name="Google Shape;220;p25"/>
          <p:cNvSpPr txBox="1">
            <a:spLocks noGrp="1"/>
          </p:cNvSpPr>
          <p:nvPr>
            <p:ph type="body" idx="1"/>
          </p:nvPr>
        </p:nvSpPr>
        <p:spPr>
          <a:xfrm>
            <a:off x="733287" y="1475409"/>
            <a:ext cx="7591563" cy="2562088"/>
          </a:xfrm>
          <a:prstGeom prst="rect">
            <a:avLst/>
          </a:prstGeom>
        </p:spPr>
        <p:txBody>
          <a:bodyPr spcFirstLastPara="1" wrap="square" lIns="91425" tIns="91425" rIns="91425" bIns="91425" anchor="t" anchorCtr="0">
            <a:normAutofit fontScale="62500"/>
          </a:bodyPr>
          <a:lstStyle/>
          <a:p>
            <a:pPr marL="0" lvl="0" indent="0" algn="just" rtl="0">
              <a:lnSpc>
                <a:spcPct val="150000"/>
              </a:lnSpc>
              <a:spcBef>
                <a:spcPts val="1000"/>
              </a:spcBef>
              <a:spcAft>
                <a:spcPts val="0"/>
              </a:spcAft>
              <a:buClr>
                <a:schemeClr val="dk1"/>
              </a:buClr>
              <a:buSzPct val="91666"/>
              <a:buFont typeface="Arial"/>
              <a:buNone/>
            </a:pPr>
            <a:r>
              <a:rPr lang="en" sz="1200" dirty="0">
                <a:solidFill>
                  <a:srgbClr val="222222"/>
                </a:solidFill>
                <a:highlight>
                  <a:srgbClr val="FFFFFF"/>
                </a:highlight>
                <a:latin typeface="Times New Roman"/>
                <a:ea typeface="Times New Roman"/>
                <a:cs typeface="Times New Roman"/>
                <a:sym typeface="Times New Roman"/>
              </a:rPr>
              <a:t>Bashir, A., Amir, A., </a:t>
            </a:r>
            <a:r>
              <a:rPr lang="en" sz="1200" dirty="0" err="1">
                <a:solidFill>
                  <a:srgbClr val="222222"/>
                </a:solidFill>
                <a:highlight>
                  <a:srgbClr val="FFFFFF"/>
                </a:highlight>
                <a:latin typeface="Times New Roman"/>
                <a:ea typeface="Times New Roman"/>
                <a:cs typeface="Times New Roman"/>
                <a:sym typeface="Times New Roman"/>
              </a:rPr>
              <a:t>Jawaad</a:t>
            </a:r>
            <a:r>
              <a:rPr lang="en" sz="1200" dirty="0">
                <a:solidFill>
                  <a:srgbClr val="222222"/>
                </a:solidFill>
                <a:highlight>
                  <a:srgbClr val="FFFFFF"/>
                </a:highlight>
                <a:latin typeface="Times New Roman"/>
                <a:ea typeface="Times New Roman"/>
                <a:cs typeface="Times New Roman"/>
                <a:sym typeface="Times New Roman"/>
              </a:rPr>
              <a:t>, M. and Hasan, T., 2020. Work conditions and job performance: An indirect conditional effect of motivation. </a:t>
            </a:r>
            <a:r>
              <a:rPr lang="en" sz="1200" i="1" dirty="0">
                <a:solidFill>
                  <a:srgbClr val="222222"/>
                </a:solidFill>
                <a:highlight>
                  <a:srgbClr val="FFFFFF"/>
                </a:highlight>
                <a:latin typeface="Times New Roman"/>
                <a:ea typeface="Times New Roman"/>
                <a:cs typeface="Times New Roman"/>
                <a:sym typeface="Times New Roman"/>
              </a:rPr>
              <a:t>Cogent Business &amp; Management</a:t>
            </a:r>
            <a:r>
              <a:rPr lang="en" sz="1200" dirty="0">
                <a:solidFill>
                  <a:srgbClr val="222222"/>
                </a:solidFill>
                <a:highlight>
                  <a:srgbClr val="FFFFFF"/>
                </a:highlight>
                <a:latin typeface="Times New Roman"/>
                <a:ea typeface="Times New Roman"/>
                <a:cs typeface="Times New Roman"/>
                <a:sym typeface="Times New Roman"/>
              </a:rPr>
              <a:t>, 7(1), p.1801961.</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 sz="1200" dirty="0">
                <a:solidFill>
                  <a:srgbClr val="222222"/>
                </a:solidFill>
                <a:highlight>
                  <a:srgbClr val="FFFFFF"/>
                </a:highlight>
                <a:latin typeface="Times New Roman"/>
                <a:ea typeface="Times New Roman"/>
                <a:cs typeface="Times New Roman"/>
                <a:sym typeface="Times New Roman"/>
              </a:rPr>
              <a:t>Bergen, N. and </a:t>
            </a:r>
            <a:r>
              <a:rPr lang="en" sz="1200" dirty="0" err="1">
                <a:solidFill>
                  <a:srgbClr val="222222"/>
                </a:solidFill>
                <a:highlight>
                  <a:srgbClr val="FFFFFF"/>
                </a:highlight>
                <a:latin typeface="Times New Roman"/>
                <a:ea typeface="Times New Roman"/>
                <a:cs typeface="Times New Roman"/>
                <a:sym typeface="Times New Roman"/>
              </a:rPr>
              <a:t>Labonté</a:t>
            </a:r>
            <a:r>
              <a:rPr lang="en" sz="1200" dirty="0">
                <a:solidFill>
                  <a:srgbClr val="222222"/>
                </a:solidFill>
                <a:highlight>
                  <a:srgbClr val="FFFFFF"/>
                </a:highlight>
                <a:latin typeface="Times New Roman"/>
                <a:ea typeface="Times New Roman"/>
                <a:cs typeface="Times New Roman"/>
                <a:sym typeface="Times New Roman"/>
              </a:rPr>
              <a:t>, R., 2020. “Everything is perfect, and we have no problems”: detecting and limiting social desirability bias in qualitative research. </a:t>
            </a:r>
            <a:r>
              <a:rPr lang="en" sz="1200" i="1" dirty="0">
                <a:solidFill>
                  <a:srgbClr val="222222"/>
                </a:solidFill>
                <a:highlight>
                  <a:srgbClr val="FFFFFF"/>
                </a:highlight>
                <a:latin typeface="Times New Roman"/>
                <a:ea typeface="Times New Roman"/>
                <a:cs typeface="Times New Roman"/>
                <a:sym typeface="Times New Roman"/>
              </a:rPr>
              <a:t>Qualitative health research</a:t>
            </a:r>
            <a:r>
              <a:rPr lang="en" sz="1200" dirty="0">
                <a:solidFill>
                  <a:srgbClr val="222222"/>
                </a:solidFill>
                <a:highlight>
                  <a:srgbClr val="FFFFFF"/>
                </a:highlight>
                <a:latin typeface="Times New Roman"/>
                <a:ea typeface="Times New Roman"/>
                <a:cs typeface="Times New Roman"/>
                <a:sym typeface="Times New Roman"/>
              </a:rPr>
              <a:t>, </a:t>
            </a:r>
            <a:r>
              <a:rPr lang="en" sz="1200" i="1" dirty="0">
                <a:solidFill>
                  <a:srgbClr val="222222"/>
                </a:solidFill>
                <a:highlight>
                  <a:srgbClr val="FFFFFF"/>
                </a:highlight>
                <a:latin typeface="Times New Roman"/>
                <a:ea typeface="Times New Roman"/>
                <a:cs typeface="Times New Roman"/>
                <a:sym typeface="Times New Roman"/>
              </a:rPr>
              <a:t>30</a:t>
            </a:r>
            <a:r>
              <a:rPr lang="en" sz="1200" dirty="0">
                <a:solidFill>
                  <a:srgbClr val="222222"/>
                </a:solidFill>
                <a:highlight>
                  <a:srgbClr val="FFFFFF"/>
                </a:highlight>
                <a:latin typeface="Times New Roman"/>
                <a:ea typeface="Times New Roman"/>
                <a:cs typeface="Times New Roman"/>
                <a:sym typeface="Times New Roman"/>
              </a:rPr>
              <a:t>(5), pp.783-792.</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 sz="1200" dirty="0" err="1">
                <a:solidFill>
                  <a:srgbClr val="222222"/>
                </a:solidFill>
                <a:highlight>
                  <a:srgbClr val="FFFFFF"/>
                </a:highlight>
                <a:latin typeface="Times New Roman"/>
                <a:ea typeface="Times New Roman"/>
                <a:cs typeface="Times New Roman"/>
                <a:sym typeface="Times New Roman"/>
              </a:rPr>
              <a:t>Guthier</a:t>
            </a:r>
            <a:r>
              <a:rPr lang="en" sz="1200" dirty="0">
                <a:solidFill>
                  <a:srgbClr val="222222"/>
                </a:solidFill>
                <a:highlight>
                  <a:srgbClr val="FFFFFF"/>
                </a:highlight>
                <a:latin typeface="Times New Roman"/>
                <a:ea typeface="Times New Roman"/>
                <a:cs typeface="Times New Roman"/>
                <a:sym typeface="Times New Roman"/>
              </a:rPr>
              <a:t>, C., </a:t>
            </a:r>
            <a:r>
              <a:rPr lang="en" sz="1200" dirty="0" err="1">
                <a:solidFill>
                  <a:srgbClr val="222222"/>
                </a:solidFill>
                <a:highlight>
                  <a:srgbClr val="FFFFFF"/>
                </a:highlight>
                <a:latin typeface="Times New Roman"/>
                <a:ea typeface="Times New Roman"/>
                <a:cs typeface="Times New Roman"/>
                <a:sym typeface="Times New Roman"/>
              </a:rPr>
              <a:t>Dormann</a:t>
            </a:r>
            <a:r>
              <a:rPr lang="en" sz="1200" dirty="0">
                <a:solidFill>
                  <a:srgbClr val="222222"/>
                </a:solidFill>
                <a:highlight>
                  <a:srgbClr val="FFFFFF"/>
                </a:highlight>
                <a:latin typeface="Times New Roman"/>
                <a:ea typeface="Times New Roman"/>
                <a:cs typeface="Times New Roman"/>
                <a:sym typeface="Times New Roman"/>
              </a:rPr>
              <a:t>, C. and </a:t>
            </a:r>
            <a:r>
              <a:rPr lang="en" sz="1200" dirty="0" err="1">
                <a:solidFill>
                  <a:srgbClr val="222222"/>
                </a:solidFill>
                <a:highlight>
                  <a:srgbClr val="FFFFFF"/>
                </a:highlight>
                <a:latin typeface="Times New Roman"/>
                <a:ea typeface="Times New Roman"/>
                <a:cs typeface="Times New Roman"/>
                <a:sym typeface="Times New Roman"/>
              </a:rPr>
              <a:t>Voelkle</a:t>
            </a:r>
            <a:r>
              <a:rPr lang="en" sz="1200" dirty="0">
                <a:solidFill>
                  <a:srgbClr val="222222"/>
                </a:solidFill>
                <a:highlight>
                  <a:srgbClr val="FFFFFF"/>
                </a:highlight>
                <a:latin typeface="Times New Roman"/>
                <a:ea typeface="Times New Roman"/>
                <a:cs typeface="Times New Roman"/>
                <a:sym typeface="Times New Roman"/>
              </a:rPr>
              <a:t>, M.C., 2020. Reciprocal effects between job stressors and burnout: A continuous time meta-analysis of longitudinal studies. </a:t>
            </a:r>
            <a:r>
              <a:rPr lang="en" sz="1200" i="1" dirty="0">
                <a:solidFill>
                  <a:srgbClr val="222222"/>
                </a:solidFill>
                <a:highlight>
                  <a:srgbClr val="FFFFFF"/>
                </a:highlight>
                <a:latin typeface="Times New Roman"/>
                <a:ea typeface="Times New Roman"/>
                <a:cs typeface="Times New Roman"/>
                <a:sym typeface="Times New Roman"/>
              </a:rPr>
              <a:t>Psychological Bulletin</a:t>
            </a:r>
            <a:r>
              <a:rPr lang="en" sz="1200" dirty="0">
                <a:solidFill>
                  <a:srgbClr val="222222"/>
                </a:solidFill>
                <a:highlight>
                  <a:srgbClr val="FFFFFF"/>
                </a:highlight>
                <a:latin typeface="Times New Roman"/>
                <a:ea typeface="Times New Roman"/>
                <a:cs typeface="Times New Roman"/>
                <a:sym typeface="Times New Roman"/>
              </a:rPr>
              <a:t>, </a:t>
            </a:r>
            <a:r>
              <a:rPr lang="en" sz="1200" i="1" dirty="0">
                <a:solidFill>
                  <a:srgbClr val="222222"/>
                </a:solidFill>
                <a:highlight>
                  <a:srgbClr val="FFFFFF"/>
                </a:highlight>
                <a:latin typeface="Times New Roman"/>
                <a:ea typeface="Times New Roman"/>
                <a:cs typeface="Times New Roman"/>
                <a:sym typeface="Times New Roman"/>
              </a:rPr>
              <a:t>146</a:t>
            </a:r>
            <a:r>
              <a:rPr lang="en" sz="1200" dirty="0">
                <a:solidFill>
                  <a:srgbClr val="222222"/>
                </a:solidFill>
                <a:highlight>
                  <a:srgbClr val="FFFFFF"/>
                </a:highlight>
                <a:latin typeface="Times New Roman"/>
                <a:ea typeface="Times New Roman"/>
                <a:cs typeface="Times New Roman"/>
                <a:sym typeface="Times New Roman"/>
              </a:rPr>
              <a:t>(12), p.1146.</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 sz="1200" dirty="0" err="1">
                <a:solidFill>
                  <a:srgbClr val="222222"/>
                </a:solidFill>
                <a:highlight>
                  <a:srgbClr val="FFFFFF"/>
                </a:highlight>
                <a:latin typeface="Times New Roman"/>
                <a:ea typeface="Times New Roman"/>
                <a:cs typeface="Times New Roman"/>
                <a:sym typeface="Times New Roman"/>
              </a:rPr>
              <a:t>Kreuter</a:t>
            </a:r>
            <a:r>
              <a:rPr lang="en" sz="1200" dirty="0">
                <a:solidFill>
                  <a:srgbClr val="222222"/>
                </a:solidFill>
                <a:highlight>
                  <a:srgbClr val="FFFFFF"/>
                </a:highlight>
                <a:latin typeface="Times New Roman"/>
                <a:ea typeface="Times New Roman"/>
                <a:cs typeface="Times New Roman"/>
                <a:sym typeface="Times New Roman"/>
              </a:rPr>
              <a:t>, F., Haas, G.C., </a:t>
            </a:r>
            <a:r>
              <a:rPr lang="en" sz="1200" dirty="0" err="1">
                <a:solidFill>
                  <a:srgbClr val="222222"/>
                </a:solidFill>
                <a:highlight>
                  <a:srgbClr val="FFFFFF"/>
                </a:highlight>
                <a:latin typeface="Times New Roman"/>
                <a:ea typeface="Times New Roman"/>
                <a:cs typeface="Times New Roman"/>
                <a:sym typeface="Times New Roman"/>
              </a:rPr>
              <a:t>Keusch</a:t>
            </a:r>
            <a:r>
              <a:rPr lang="en" sz="1200" dirty="0">
                <a:solidFill>
                  <a:srgbClr val="222222"/>
                </a:solidFill>
                <a:highlight>
                  <a:srgbClr val="FFFFFF"/>
                </a:highlight>
                <a:latin typeface="Times New Roman"/>
                <a:ea typeface="Times New Roman"/>
                <a:cs typeface="Times New Roman"/>
                <a:sym typeface="Times New Roman"/>
              </a:rPr>
              <a:t>, F., </a:t>
            </a:r>
            <a:r>
              <a:rPr lang="en" sz="1200" dirty="0" err="1">
                <a:solidFill>
                  <a:srgbClr val="222222"/>
                </a:solidFill>
                <a:highlight>
                  <a:srgbClr val="FFFFFF"/>
                </a:highlight>
                <a:latin typeface="Times New Roman"/>
                <a:ea typeface="Times New Roman"/>
                <a:cs typeface="Times New Roman"/>
                <a:sym typeface="Times New Roman"/>
              </a:rPr>
              <a:t>Bähr</a:t>
            </a:r>
            <a:r>
              <a:rPr lang="en" sz="1200" dirty="0">
                <a:solidFill>
                  <a:srgbClr val="222222"/>
                </a:solidFill>
                <a:highlight>
                  <a:srgbClr val="FFFFFF"/>
                </a:highlight>
                <a:latin typeface="Times New Roman"/>
                <a:ea typeface="Times New Roman"/>
                <a:cs typeface="Times New Roman"/>
                <a:sym typeface="Times New Roman"/>
              </a:rPr>
              <a:t>, S. and </a:t>
            </a:r>
            <a:r>
              <a:rPr lang="en" sz="1200" dirty="0" err="1">
                <a:solidFill>
                  <a:srgbClr val="222222"/>
                </a:solidFill>
                <a:highlight>
                  <a:srgbClr val="FFFFFF"/>
                </a:highlight>
                <a:latin typeface="Times New Roman"/>
                <a:ea typeface="Times New Roman"/>
                <a:cs typeface="Times New Roman"/>
                <a:sym typeface="Times New Roman"/>
              </a:rPr>
              <a:t>Trappmann</a:t>
            </a:r>
            <a:r>
              <a:rPr lang="en" sz="1200" dirty="0">
                <a:solidFill>
                  <a:srgbClr val="222222"/>
                </a:solidFill>
                <a:highlight>
                  <a:srgbClr val="FFFFFF"/>
                </a:highlight>
                <a:latin typeface="Times New Roman"/>
                <a:ea typeface="Times New Roman"/>
                <a:cs typeface="Times New Roman"/>
                <a:sym typeface="Times New Roman"/>
              </a:rPr>
              <a:t>, M., 2020. Collecting survey and smartphone sensor data with an app: Opportunities and challenges around privacy and informed consent. </a:t>
            </a:r>
            <a:r>
              <a:rPr lang="en" sz="1200" i="1" dirty="0">
                <a:solidFill>
                  <a:srgbClr val="222222"/>
                </a:solidFill>
                <a:highlight>
                  <a:srgbClr val="FFFFFF"/>
                </a:highlight>
                <a:latin typeface="Times New Roman"/>
                <a:ea typeface="Times New Roman"/>
                <a:cs typeface="Times New Roman"/>
                <a:sym typeface="Times New Roman"/>
              </a:rPr>
              <a:t>Social Science Computer Review</a:t>
            </a:r>
            <a:r>
              <a:rPr lang="en" sz="1200" dirty="0">
                <a:solidFill>
                  <a:srgbClr val="222222"/>
                </a:solidFill>
                <a:highlight>
                  <a:srgbClr val="FFFFFF"/>
                </a:highlight>
                <a:latin typeface="Times New Roman"/>
                <a:ea typeface="Times New Roman"/>
                <a:cs typeface="Times New Roman"/>
                <a:sym typeface="Times New Roman"/>
              </a:rPr>
              <a:t>, </a:t>
            </a:r>
            <a:r>
              <a:rPr lang="en" sz="1200" i="1" dirty="0">
                <a:solidFill>
                  <a:srgbClr val="222222"/>
                </a:solidFill>
                <a:highlight>
                  <a:srgbClr val="FFFFFF"/>
                </a:highlight>
                <a:latin typeface="Times New Roman"/>
                <a:ea typeface="Times New Roman"/>
                <a:cs typeface="Times New Roman"/>
                <a:sym typeface="Times New Roman"/>
              </a:rPr>
              <a:t>38</a:t>
            </a:r>
            <a:r>
              <a:rPr lang="en" sz="1200" dirty="0">
                <a:solidFill>
                  <a:srgbClr val="222222"/>
                </a:solidFill>
                <a:highlight>
                  <a:srgbClr val="FFFFFF"/>
                </a:highlight>
                <a:latin typeface="Times New Roman"/>
                <a:ea typeface="Times New Roman"/>
                <a:cs typeface="Times New Roman"/>
                <a:sym typeface="Times New Roman"/>
              </a:rPr>
              <a:t>(5), pp.533-549.</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 sz="1200" dirty="0">
                <a:solidFill>
                  <a:srgbClr val="222222"/>
                </a:solidFill>
                <a:highlight>
                  <a:srgbClr val="FFFFFF"/>
                </a:highlight>
                <a:latin typeface="Times New Roman"/>
                <a:ea typeface="Times New Roman"/>
                <a:cs typeface="Times New Roman"/>
                <a:sym typeface="Times New Roman"/>
              </a:rPr>
              <a:t>Marsh, E., </a:t>
            </a:r>
            <a:r>
              <a:rPr lang="en" sz="1200" dirty="0" err="1">
                <a:solidFill>
                  <a:srgbClr val="222222"/>
                </a:solidFill>
                <a:highlight>
                  <a:srgbClr val="FFFFFF"/>
                </a:highlight>
                <a:latin typeface="Times New Roman"/>
                <a:ea typeface="Times New Roman"/>
                <a:cs typeface="Times New Roman"/>
                <a:sym typeface="Times New Roman"/>
              </a:rPr>
              <a:t>Vallejos</a:t>
            </a:r>
            <a:r>
              <a:rPr lang="en" sz="1200" dirty="0">
                <a:solidFill>
                  <a:srgbClr val="222222"/>
                </a:solidFill>
                <a:highlight>
                  <a:srgbClr val="FFFFFF"/>
                </a:highlight>
                <a:latin typeface="Times New Roman"/>
                <a:ea typeface="Times New Roman"/>
                <a:cs typeface="Times New Roman"/>
                <a:sym typeface="Times New Roman"/>
              </a:rPr>
              <a:t>, E.P. and Spence, A., 2022. The digital workplace and its dark side: An integrative review. </a:t>
            </a:r>
            <a:r>
              <a:rPr lang="en" sz="1200" i="1" dirty="0">
                <a:solidFill>
                  <a:srgbClr val="222222"/>
                </a:solidFill>
                <a:highlight>
                  <a:srgbClr val="FFFFFF"/>
                </a:highlight>
                <a:latin typeface="Times New Roman"/>
                <a:ea typeface="Times New Roman"/>
                <a:cs typeface="Times New Roman"/>
                <a:sym typeface="Times New Roman"/>
              </a:rPr>
              <a:t>Computers in Human Behavior</a:t>
            </a:r>
            <a:r>
              <a:rPr lang="en" sz="1200" dirty="0">
                <a:solidFill>
                  <a:srgbClr val="222222"/>
                </a:solidFill>
                <a:highlight>
                  <a:srgbClr val="FFFFFF"/>
                </a:highlight>
                <a:latin typeface="Times New Roman"/>
                <a:ea typeface="Times New Roman"/>
                <a:cs typeface="Times New Roman"/>
                <a:sym typeface="Times New Roman"/>
              </a:rPr>
              <a:t>, </a:t>
            </a:r>
            <a:r>
              <a:rPr lang="en" sz="1200" i="1" dirty="0">
                <a:solidFill>
                  <a:srgbClr val="222222"/>
                </a:solidFill>
                <a:highlight>
                  <a:srgbClr val="FFFFFF"/>
                </a:highlight>
                <a:latin typeface="Times New Roman"/>
                <a:ea typeface="Times New Roman"/>
                <a:cs typeface="Times New Roman"/>
                <a:sym typeface="Times New Roman"/>
              </a:rPr>
              <a:t>128</a:t>
            </a:r>
            <a:r>
              <a:rPr lang="en" sz="1200" dirty="0">
                <a:solidFill>
                  <a:srgbClr val="222222"/>
                </a:solidFill>
                <a:highlight>
                  <a:srgbClr val="FFFFFF"/>
                </a:highlight>
                <a:latin typeface="Times New Roman"/>
                <a:ea typeface="Times New Roman"/>
                <a:cs typeface="Times New Roman"/>
                <a:sym typeface="Times New Roman"/>
              </a:rPr>
              <a:t>, p.107118.</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 sz="1200" dirty="0">
                <a:solidFill>
                  <a:srgbClr val="222222"/>
                </a:solidFill>
                <a:highlight>
                  <a:srgbClr val="FFFFFF"/>
                </a:highlight>
                <a:latin typeface="Times New Roman"/>
                <a:ea typeface="Times New Roman"/>
                <a:cs typeface="Times New Roman"/>
                <a:sym typeface="Times New Roman"/>
              </a:rPr>
              <a:t>Said, N.A.M., </a:t>
            </a:r>
            <a:r>
              <a:rPr lang="en" sz="1200" dirty="0" err="1">
                <a:solidFill>
                  <a:srgbClr val="222222"/>
                </a:solidFill>
                <a:highlight>
                  <a:srgbClr val="FFFFFF"/>
                </a:highlight>
                <a:latin typeface="Times New Roman"/>
                <a:ea typeface="Times New Roman"/>
                <a:cs typeface="Times New Roman"/>
                <a:sym typeface="Times New Roman"/>
              </a:rPr>
              <a:t>Bujang</a:t>
            </a:r>
            <a:r>
              <a:rPr lang="en" sz="1200" dirty="0">
                <a:solidFill>
                  <a:srgbClr val="222222"/>
                </a:solidFill>
                <a:highlight>
                  <a:srgbClr val="FFFFFF"/>
                </a:highlight>
                <a:latin typeface="Times New Roman"/>
                <a:ea typeface="Times New Roman"/>
                <a:cs typeface="Times New Roman"/>
                <a:sym typeface="Times New Roman"/>
              </a:rPr>
              <a:t>, S.M., </a:t>
            </a:r>
            <a:r>
              <a:rPr lang="en" sz="1200" dirty="0" err="1">
                <a:solidFill>
                  <a:srgbClr val="222222"/>
                </a:solidFill>
                <a:highlight>
                  <a:srgbClr val="FFFFFF"/>
                </a:highlight>
                <a:latin typeface="Times New Roman"/>
                <a:ea typeface="Times New Roman"/>
                <a:cs typeface="Times New Roman"/>
                <a:sym typeface="Times New Roman"/>
              </a:rPr>
              <a:t>Buang</a:t>
            </a:r>
            <a:r>
              <a:rPr lang="en" sz="1200" dirty="0">
                <a:solidFill>
                  <a:srgbClr val="222222"/>
                </a:solidFill>
                <a:highlight>
                  <a:srgbClr val="FFFFFF"/>
                </a:highlight>
                <a:latin typeface="Times New Roman"/>
                <a:ea typeface="Times New Roman"/>
                <a:cs typeface="Times New Roman"/>
                <a:sym typeface="Times New Roman"/>
              </a:rPr>
              <a:t>, N.A. and </a:t>
            </a:r>
            <a:r>
              <a:rPr lang="en" sz="1200" dirty="0" err="1">
                <a:solidFill>
                  <a:srgbClr val="222222"/>
                </a:solidFill>
                <a:highlight>
                  <a:srgbClr val="FFFFFF"/>
                </a:highlight>
                <a:latin typeface="Times New Roman"/>
                <a:ea typeface="Times New Roman"/>
                <a:cs typeface="Times New Roman"/>
                <a:sym typeface="Times New Roman"/>
              </a:rPr>
              <a:t>Besar</a:t>
            </a:r>
            <a:r>
              <a:rPr lang="en" sz="1200" dirty="0">
                <a:solidFill>
                  <a:srgbClr val="222222"/>
                </a:solidFill>
                <a:highlight>
                  <a:srgbClr val="FFFFFF"/>
                </a:highlight>
                <a:latin typeface="Times New Roman"/>
                <a:ea typeface="Times New Roman"/>
                <a:cs typeface="Times New Roman"/>
                <a:sym typeface="Times New Roman"/>
              </a:rPr>
              <a:t>, M.N.A., 2022. Critical Thinking Transfer Practice Instrument: A Content Validity Calculation Steps Based on Expert Panel Evaluation. </a:t>
            </a:r>
            <a:r>
              <a:rPr lang="en" sz="1200" i="1" dirty="0">
                <a:solidFill>
                  <a:srgbClr val="222222"/>
                </a:solidFill>
                <a:highlight>
                  <a:srgbClr val="FFFFFF"/>
                </a:highlight>
                <a:latin typeface="Times New Roman"/>
                <a:ea typeface="Times New Roman"/>
                <a:cs typeface="Times New Roman"/>
                <a:sym typeface="Times New Roman"/>
              </a:rPr>
              <a:t>Education in Medicine Journal</a:t>
            </a:r>
            <a:r>
              <a:rPr lang="en" sz="1200" dirty="0">
                <a:solidFill>
                  <a:srgbClr val="222222"/>
                </a:solidFill>
                <a:highlight>
                  <a:srgbClr val="FFFFFF"/>
                </a:highlight>
                <a:latin typeface="Times New Roman"/>
                <a:ea typeface="Times New Roman"/>
                <a:cs typeface="Times New Roman"/>
                <a:sym typeface="Times New Roman"/>
              </a:rPr>
              <a:t>, </a:t>
            </a:r>
            <a:r>
              <a:rPr lang="en" sz="1200" i="1" dirty="0">
                <a:solidFill>
                  <a:srgbClr val="222222"/>
                </a:solidFill>
                <a:highlight>
                  <a:srgbClr val="FFFFFF"/>
                </a:highlight>
                <a:latin typeface="Times New Roman"/>
                <a:ea typeface="Times New Roman"/>
                <a:cs typeface="Times New Roman"/>
                <a:sym typeface="Times New Roman"/>
              </a:rPr>
              <a:t>14</a:t>
            </a:r>
            <a:r>
              <a:rPr lang="en" sz="1200" dirty="0">
                <a:solidFill>
                  <a:srgbClr val="222222"/>
                </a:solidFill>
                <a:highlight>
                  <a:srgbClr val="FFFFFF"/>
                </a:highlight>
                <a:latin typeface="Times New Roman"/>
                <a:ea typeface="Times New Roman"/>
                <a:cs typeface="Times New Roman"/>
                <a:sym typeface="Times New Roman"/>
              </a:rPr>
              <a:t>(3).</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 sz="1200" dirty="0">
                <a:solidFill>
                  <a:srgbClr val="222222"/>
                </a:solidFill>
                <a:highlight>
                  <a:srgbClr val="FFFFFF"/>
                </a:highlight>
                <a:latin typeface="Times New Roman"/>
                <a:ea typeface="Times New Roman"/>
                <a:cs typeface="Times New Roman"/>
                <a:sym typeface="Times New Roman"/>
              </a:rPr>
              <a:t>Small, M.L. and Cook, J.M., 2023. Using interviews to understand why: Challenges and strategies in the study of motivated action. </a:t>
            </a:r>
            <a:r>
              <a:rPr lang="en" sz="1200" i="1" dirty="0">
                <a:solidFill>
                  <a:srgbClr val="222222"/>
                </a:solidFill>
                <a:highlight>
                  <a:srgbClr val="FFFFFF"/>
                </a:highlight>
                <a:latin typeface="Times New Roman"/>
                <a:ea typeface="Times New Roman"/>
                <a:cs typeface="Times New Roman"/>
                <a:sym typeface="Times New Roman"/>
              </a:rPr>
              <a:t>Sociological Methods &amp; Research</a:t>
            </a:r>
            <a:r>
              <a:rPr lang="en" sz="1200" dirty="0">
                <a:solidFill>
                  <a:srgbClr val="222222"/>
                </a:solidFill>
                <a:highlight>
                  <a:srgbClr val="FFFFFF"/>
                </a:highlight>
                <a:latin typeface="Times New Roman"/>
                <a:ea typeface="Times New Roman"/>
                <a:cs typeface="Times New Roman"/>
                <a:sym typeface="Times New Roman"/>
              </a:rPr>
              <a:t>, 52(4), pp.1591-1631.</a:t>
            </a:r>
            <a:endParaRPr sz="1200" dirty="0">
              <a:solidFill>
                <a:srgbClr val="222222"/>
              </a:solidFill>
              <a:highlight>
                <a:srgbClr val="FFFFFF"/>
              </a:highlight>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ct val="91666"/>
              <a:buFont typeface="Arial"/>
              <a:buNone/>
            </a:pPr>
            <a:r>
              <a:rPr lang="en" sz="1200" dirty="0">
                <a:solidFill>
                  <a:srgbClr val="222222"/>
                </a:solidFill>
                <a:highlight>
                  <a:srgbClr val="FFFFFF"/>
                </a:highlight>
                <a:latin typeface="Times New Roman"/>
                <a:ea typeface="Times New Roman"/>
                <a:cs typeface="Times New Roman"/>
                <a:sym typeface="Times New Roman"/>
              </a:rPr>
              <a:t>Tian, H., Sheng, W., Shen, H. and Wang, C., 2020. Truth finding by reliability estimation on inconsistent entities for heterogeneous data sets. </a:t>
            </a:r>
            <a:r>
              <a:rPr lang="en" sz="1200" i="1" dirty="0">
                <a:solidFill>
                  <a:srgbClr val="222222"/>
                </a:solidFill>
                <a:highlight>
                  <a:srgbClr val="FFFFFF"/>
                </a:highlight>
                <a:latin typeface="Times New Roman"/>
                <a:ea typeface="Times New Roman"/>
                <a:cs typeface="Times New Roman"/>
                <a:sym typeface="Times New Roman"/>
              </a:rPr>
              <a:t>Knowledge-Based Systems</a:t>
            </a:r>
            <a:r>
              <a:rPr lang="en" sz="1200" dirty="0">
                <a:solidFill>
                  <a:srgbClr val="222222"/>
                </a:solidFill>
                <a:highlight>
                  <a:srgbClr val="FFFFFF"/>
                </a:highlight>
                <a:latin typeface="Times New Roman"/>
                <a:ea typeface="Times New Roman"/>
                <a:cs typeface="Times New Roman"/>
                <a:sym typeface="Times New Roman"/>
              </a:rPr>
              <a:t>, </a:t>
            </a:r>
            <a:r>
              <a:rPr lang="en" sz="1200" i="1" dirty="0">
                <a:solidFill>
                  <a:srgbClr val="222222"/>
                </a:solidFill>
                <a:highlight>
                  <a:srgbClr val="FFFFFF"/>
                </a:highlight>
                <a:latin typeface="Times New Roman"/>
                <a:ea typeface="Times New Roman"/>
                <a:cs typeface="Times New Roman"/>
                <a:sym typeface="Times New Roman"/>
              </a:rPr>
              <a:t>187</a:t>
            </a:r>
            <a:r>
              <a:rPr lang="en" sz="1200" dirty="0">
                <a:solidFill>
                  <a:srgbClr val="222222"/>
                </a:solidFill>
                <a:highlight>
                  <a:srgbClr val="FFFFFF"/>
                </a:highlight>
                <a:latin typeface="Times New Roman"/>
                <a:ea typeface="Times New Roman"/>
                <a:cs typeface="Times New Roman"/>
                <a:sym typeface="Times New Roman"/>
              </a:rPr>
              <a:t>, p.104828.</a:t>
            </a:r>
            <a:endParaRPr sz="1200" dirty="0">
              <a:solidFill>
                <a:srgbClr val="222222"/>
              </a:solidFill>
              <a:highlight>
                <a:srgbClr val="FFFFFF"/>
              </a:highlight>
              <a:latin typeface="Times New Roman"/>
              <a:ea typeface="Times New Roman"/>
              <a:cs typeface="Times New Roman"/>
              <a:sym typeface="Times New Roman"/>
            </a:endParaRPr>
          </a:p>
          <a:p>
            <a:pPr marL="0" lvl="0" indent="0" algn="l" rtl="0">
              <a:spcBef>
                <a:spcPts val="0"/>
              </a:spcBef>
              <a:spcAft>
                <a:spcPts val="1200"/>
              </a:spcAft>
              <a:buNone/>
            </a:pPr>
            <a:endParaRPr dirty="0"/>
          </a:p>
        </p:txBody>
      </p:sp>
      <p:sp>
        <p:nvSpPr>
          <p:cNvPr id="3" name="TextBox 2">
            <a:extLst>
              <a:ext uri="{FF2B5EF4-FFF2-40B4-BE49-F238E27FC236}">
                <a16:creationId xmlns:a16="http://schemas.microsoft.com/office/drawing/2014/main" id="{211B8A3F-E9E2-9BD7-91F2-6867672BDDA1}"/>
              </a:ext>
            </a:extLst>
          </p:cNvPr>
          <p:cNvSpPr txBox="1"/>
          <p:nvPr/>
        </p:nvSpPr>
        <p:spPr>
          <a:xfrm>
            <a:off x="733287" y="4513417"/>
            <a:ext cx="6590748" cy="307777"/>
          </a:xfrm>
          <a:prstGeom prst="rect">
            <a:avLst/>
          </a:prstGeom>
          <a:noFill/>
        </p:spPr>
        <p:txBody>
          <a:bodyPr wrap="square">
            <a:spAutoFit/>
          </a:bodyPr>
          <a:lstStyle/>
          <a:p>
            <a:r>
              <a:rPr lang="en-GB" dirty="0">
                <a:hlinkClick r:id="rId3"/>
              </a:rPr>
              <a:t>New meeting-20240705_175958-Meeting Recording.mp4</a:t>
            </a:r>
            <a:endParaRPr lang="en-US" dirty="0"/>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13</Slides>
  <Notes>13</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Shift</vt:lpstr>
      <vt:lpstr>A critical evaluation of how managers motivate the employees to increase productivity at work in an organisation  Task 2 </vt:lpstr>
      <vt:lpstr>Table of Content </vt:lpstr>
      <vt:lpstr>Introduction</vt:lpstr>
      <vt:lpstr>Discuss the choice of methodology</vt:lpstr>
      <vt:lpstr>How to deal with reliability issues</vt:lpstr>
      <vt:lpstr>How to deal with validity issues</vt:lpstr>
      <vt:lpstr>Discuss possible ethical risk</vt:lpstr>
      <vt:lpstr>Discuss how to deal with the possible ethical risk</vt:lpstr>
      <vt:lpstr>Briefly discuss the limitation of the current research </vt:lpstr>
      <vt:lpstr>Provide future recommendation for the current research</vt:lpstr>
      <vt:lpstr>Provide future recommendation for the current research</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evaluation of how managers motivate the employees to increase productivity at work in an organisation  Task 2 </dc:title>
  <cp:lastModifiedBy>Luciana Florea</cp:lastModifiedBy>
  <cp:revision>2</cp:revision>
  <dcterms:modified xsi:type="dcterms:W3CDTF">2024-07-05T17:20:19Z</dcterms:modified>
</cp:coreProperties>
</file>