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media/image4.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8" r:id="rId5"/>
    <p:sldId id="257" r:id="rId6"/>
    <p:sldId id="277" r:id="rId7"/>
    <p:sldId id="280" r:id="rId8"/>
    <p:sldId id="278" r:id="rId9"/>
    <p:sldId id="271" r:id="rId10"/>
    <p:sldId id="262" r:id="rId11"/>
    <p:sldId id="272" r:id="rId12"/>
    <p:sldId id="281" r:id="rId13"/>
    <p:sldId id="282" r:id="rId14"/>
    <p:sldId id="283" r:id="rId15"/>
    <p:sldId id="267" r:id="rId16"/>
    <p:sldId id="268"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主题样式 1 - 强调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16DA210-FB5B-4158-B5E0-FEB733F419BA}" styleName="浅色样式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50" d="100"/>
          <a:sy n="50" d="100"/>
        </p:scale>
        <p:origin x="1284"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73B488-648E-464C-805E-2FEC622FC81B}"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EE7D98-BDFF-4810-AFE5-1B2F228CCC11}"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6EE7D98-BDFF-4810-AFE5-1B2F228CCC11}"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936EB6DC-D6AA-4A0C-8C86-8E820F8C6ECB}"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936EB6DC-D6AA-4A0C-8C86-8E820F8C6ECB}"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936EB6DC-D6AA-4A0C-8C86-8E820F8C6ECB}"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6EB6DC-D6AA-4A0C-8C86-8E820F8C6ECB}"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36EB6DC-D6AA-4A0C-8C86-8E820F8C6ECB}"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36EB6DC-D6AA-4A0C-8C86-8E820F8C6ECB}"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6EB6DC-D6AA-4A0C-8C86-8E820F8C6ECB}"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54DF39-2A77-4A8B-9104-C84B0ED53E3F}"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svg"/><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svg"/><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hyperlink" Target="https://finance.yahoo.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71755" y="2737492"/>
            <a:ext cx="9014348" cy="1220213"/>
          </a:xfrm>
        </p:spPr>
        <p:txBody>
          <a:bodyPr anchor="b">
            <a:noAutofit/>
          </a:bodyPr>
          <a:lstStyle/>
          <a:p>
            <a:r>
              <a:rPr lang="en-US" sz="3600" b="1" dirty="0"/>
              <a:t>Predicting Stock Market Trends Using Machine Learning: An Analysis of Apple Stock (AAPL)</a:t>
            </a:r>
            <a:endParaRPr lang="en-GB" sz="3600" b="1" dirty="0"/>
          </a:p>
        </p:txBody>
      </p:sp>
      <p:sp>
        <p:nvSpPr>
          <p:cNvPr id="29" name="Rectangle 28"/>
          <p:cNvSpPr>
            <a:spLocks noGrp="1" noRot="1" noChangeAspect="1" noMove="1" noResize="1" noEditPoints="1" noAdjustHandles="1" noChangeArrowheads="1" noChangeShapeType="1" noTextEdit="1"/>
          </p:cNvSpPr>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p:cNvSpPr>
            <a:spLocks noGrp="1" noRot="1" noChangeAspect="1" noMove="1" noResize="1" noEditPoints="1" noAdjustHandles="1" noChangeArrowheads="1" noChangeShapeType="1" noTextEdit="1"/>
          </p:cNvSpPr>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a:spLocks noGrp="1" noRot="1" noChangeAspect="1" noMove="1" noResize="1" noEditPoints="1" noAdjustHandles="1" noChangeArrowheads="1" noChangeShapeType="1" noTextEdit="1"/>
          </p:cNvSpPr>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a:spLocks noGrp="1" noRot="1" noChangeAspect="1" noMove="1" noResize="1" noEditPoints="1" noAdjustHandles="1" noChangeArrowheads="1" noChangeShapeType="1" noTextEdit="1"/>
          </p:cNvSpPr>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657644" y="5181600"/>
            <a:ext cx="3624580" cy="1014730"/>
          </a:xfrm>
          <a:prstGeom prst="rect">
            <a:avLst/>
          </a:prstGeom>
          <a:noFill/>
        </p:spPr>
        <p:txBody>
          <a:bodyPr wrap="none" rtlCol="0">
            <a:spAutoFit/>
          </a:bodyPr>
          <a:lstStyle/>
          <a:p>
            <a:r>
              <a:rPr lang="en-GB" sz="2000" dirty="0">
                <a:solidFill>
                  <a:schemeClr val="bg1"/>
                </a:solidFill>
              </a:rPr>
              <a:t>Name:</a:t>
            </a:r>
            <a:r>
              <a:rPr lang="en-US" altLang="en-GB" sz="2000" dirty="0">
                <a:solidFill>
                  <a:schemeClr val="bg1"/>
                </a:solidFill>
              </a:rPr>
              <a:t> Dharmik Kanaiyalal Vaidya</a:t>
            </a:r>
            <a:endParaRPr lang="en-GB" sz="2000" dirty="0">
              <a:solidFill>
                <a:schemeClr val="bg1"/>
              </a:solidFill>
            </a:endParaRPr>
          </a:p>
          <a:p>
            <a:r>
              <a:rPr lang="en-GB" sz="2000" dirty="0">
                <a:solidFill>
                  <a:schemeClr val="bg1"/>
                </a:solidFill>
              </a:rPr>
              <a:t>Student ID:</a:t>
            </a:r>
            <a:r>
              <a:rPr lang="en-US" altLang="en-GB" sz="2000" dirty="0">
                <a:solidFill>
                  <a:schemeClr val="bg1"/>
                </a:solidFill>
              </a:rPr>
              <a:t> 2433624</a:t>
            </a:r>
            <a:endParaRPr lang="en-GB" sz="2000" dirty="0">
              <a:solidFill>
                <a:schemeClr val="bg1"/>
              </a:solidFill>
            </a:endParaRPr>
          </a:p>
          <a:p>
            <a:r>
              <a:rPr lang="en-GB" sz="2000" dirty="0">
                <a:solidFill>
                  <a:schemeClr val="bg1"/>
                </a:solidFill>
              </a:rPr>
              <a:t>GitHub link:</a:t>
            </a:r>
            <a:r>
              <a:rPr lang="en-US" altLang="en-GB" sz="2000" dirty="0">
                <a:solidFill>
                  <a:schemeClr val="bg1"/>
                </a:solidFill>
              </a:rPr>
              <a:t> </a:t>
            </a:r>
            <a:endParaRPr lang="en-US" altLang="en-GB" sz="2000" dirty="0">
              <a:solidFill>
                <a:schemeClr val="bg1"/>
              </a:solidFill>
            </a:endParaRPr>
          </a:p>
        </p:txBody>
      </p:sp>
      <p:sp>
        <p:nvSpPr>
          <p:cNvPr id="6" name="TextBox 5"/>
          <p:cNvSpPr txBox="1"/>
          <p:nvPr/>
        </p:nvSpPr>
        <p:spPr>
          <a:xfrm>
            <a:off x="3586781" y="1551203"/>
            <a:ext cx="6068158" cy="769441"/>
          </a:xfrm>
          <a:prstGeom prst="rect">
            <a:avLst/>
          </a:prstGeom>
          <a:noFill/>
        </p:spPr>
        <p:txBody>
          <a:bodyPr wrap="square" rtlCol="0">
            <a:spAutoFit/>
          </a:bodyPr>
          <a:lstStyle/>
          <a:p>
            <a:r>
              <a:rPr lang="en-GB" sz="4000" dirty="0" err="1">
                <a:solidFill>
                  <a:srgbClr val="FF0000"/>
                </a:solidFill>
              </a:rPr>
              <a:t>Msc</a:t>
            </a:r>
            <a:r>
              <a:rPr lang="en-GB" sz="4000" dirty="0">
                <a:solidFill>
                  <a:srgbClr val="FF0000"/>
                </a:solidFill>
              </a:rPr>
              <a:t> in C</a:t>
            </a:r>
            <a:r>
              <a:rPr lang="en-GB" sz="4400" dirty="0">
                <a:solidFill>
                  <a:srgbClr val="FF0000"/>
                </a:solidFill>
              </a:rPr>
              <a:t>omputer Science</a:t>
            </a:r>
            <a:endParaRPr lang="en-GB" sz="4000" dirty="0">
              <a:solidFill>
                <a:srgbClr val="FF0000"/>
              </a:solidFill>
            </a:endParaRPr>
          </a:p>
        </p:txBody>
      </p:sp>
      <p:pic>
        <p:nvPicPr>
          <p:cNvPr id="4" name="Picture 3"/>
          <p:cNvPicPr>
            <a:picLocks noChangeAspect="1"/>
          </p:cNvPicPr>
          <p:nvPr/>
        </p:nvPicPr>
        <p:blipFill>
          <a:blip r:embed="rId1"/>
          <a:stretch>
            <a:fillRect/>
          </a:stretch>
        </p:blipFill>
        <p:spPr>
          <a:xfrm>
            <a:off x="4519604" y="9093"/>
            <a:ext cx="3152775" cy="156648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Slide Background"/>
          <p:cNvSpPr>
            <a:spLocks noGrp="1" noRot="1" noChangeAspect="1" noMove="1" noResize="1" noEditPoints="1" noAdjustHandles="1" noChangeArrowheads="1" noChangeShapeType="1" noTextEdit="1"/>
          </p:cNvSpPr>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6" name="Rectangle 65"/>
          <p:cNvSpPr>
            <a:spLocks noGrp="1" noRot="1" noChangeAspect="1" noMove="1" noResize="1" noEditPoints="1" noAdjustHandles="1" noChangeArrowheads="1" noChangeShapeType="1" noTextEdit="1"/>
          </p:cNvSpPr>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761802" y="821961"/>
            <a:ext cx="5090357" cy="1037264"/>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4400" b="1" dirty="0">
                <a:latin typeface="+mj-lt"/>
                <a:ea typeface="+mj-ea"/>
                <a:cs typeface="+mj-cs"/>
              </a:rPr>
              <a:t>Overview of the project</a:t>
            </a:r>
            <a:endParaRPr lang="en-US" sz="4400" b="1" dirty="0">
              <a:latin typeface="+mj-lt"/>
              <a:ea typeface="+mj-ea"/>
              <a:cs typeface="+mj-cs"/>
            </a:endParaRPr>
          </a:p>
        </p:txBody>
      </p:sp>
      <p:sp>
        <p:nvSpPr>
          <p:cNvPr id="4" name="TextBox 3"/>
          <p:cNvSpPr txBox="1"/>
          <p:nvPr/>
        </p:nvSpPr>
        <p:spPr>
          <a:xfrm>
            <a:off x="761802" y="2636195"/>
            <a:ext cx="4646905" cy="3613149"/>
          </a:xfrm>
          <a:prstGeom prst="rect">
            <a:avLst/>
          </a:prstGeom>
        </p:spPr>
        <p:txBody>
          <a:bodyPr vert="horz" lIns="91440" tIns="45720" rIns="91440" bIns="45720" rtlCol="0" anchor="ctr">
            <a:normAutofit/>
          </a:bodyPr>
          <a:lstStyle/>
          <a:p>
            <a:pPr indent="-228600" algn="just">
              <a:lnSpc>
                <a:spcPct val="90000"/>
              </a:lnSpc>
              <a:spcAft>
                <a:spcPts val="600"/>
              </a:spcAft>
              <a:buFont typeface="Arial" panose="020B0604020202020204" pitchFamily="34" charset="0"/>
              <a:buChar char="•"/>
            </a:pPr>
            <a:endParaRPr lang="en-US" sz="2400" dirty="0"/>
          </a:p>
        </p:txBody>
      </p:sp>
      <p:sp>
        <p:nvSpPr>
          <p:cNvPr id="5" name="TextBox 4"/>
          <p:cNvSpPr txBox="1"/>
          <p:nvPr/>
        </p:nvSpPr>
        <p:spPr>
          <a:xfrm>
            <a:off x="305954" y="2773563"/>
            <a:ext cx="6293734" cy="3170099"/>
          </a:xfrm>
          <a:prstGeom prst="rect">
            <a:avLst/>
          </a:prstGeom>
          <a:noFill/>
        </p:spPr>
        <p:txBody>
          <a:bodyPr wrap="square">
            <a:spAutoFit/>
          </a:bodyPr>
          <a:lstStyle/>
          <a:p>
            <a:pPr algn="just"/>
            <a:r>
              <a:rPr lang="en-GB" sz="2000" dirty="0"/>
              <a:t>Stock market prediction is a complex and dynamic problem Influenced by economic, political, and psychological factors Traditional statistical models have limitations in handling non-linear patterns Machine Learning (ML) enables data-driven prediction using historical trends Apple Inc. (AAPL) selected due to: </a:t>
            </a:r>
            <a:endParaRPr lang="en-GB" sz="2000" dirty="0"/>
          </a:p>
          <a:p>
            <a:pPr algn="just">
              <a:buFont typeface="Arial" panose="020B0604020202020204" pitchFamily="34" charset="0"/>
              <a:buChar char="•"/>
            </a:pPr>
            <a:endParaRPr lang="en-GB" sz="2000" dirty="0"/>
          </a:p>
          <a:p>
            <a:pPr marL="800100" lvl="1" indent="-342900" algn="just">
              <a:buFont typeface="Wingdings" panose="05000000000000000000" pitchFamily="2" charset="2"/>
              <a:buChar char="§"/>
            </a:pPr>
            <a:r>
              <a:rPr lang="en-GB" sz="2000" dirty="0"/>
              <a:t>High market capitalization </a:t>
            </a:r>
            <a:endParaRPr lang="en-GB" sz="2000" dirty="0"/>
          </a:p>
          <a:p>
            <a:pPr marL="800100" lvl="1" indent="-342900" algn="just">
              <a:buFont typeface="Wingdings" panose="05000000000000000000" pitchFamily="2" charset="2"/>
              <a:buChar char="§"/>
            </a:pPr>
            <a:r>
              <a:rPr lang="en-GB" sz="2000" dirty="0"/>
              <a:t>Availability of rich historical data </a:t>
            </a:r>
            <a:endParaRPr lang="en-GB" sz="2000" dirty="0"/>
          </a:p>
          <a:p>
            <a:pPr marL="800100" lvl="1" indent="-342900" algn="just">
              <a:buFont typeface="Wingdings" panose="05000000000000000000" pitchFamily="2" charset="2"/>
              <a:buChar char="§"/>
            </a:pPr>
            <a:r>
              <a:rPr lang="en-GB" sz="2000" dirty="0"/>
              <a:t>Strong volatility patterns</a:t>
            </a:r>
            <a:endParaRPr lang="en-GB" sz="2000" dirty="0"/>
          </a:p>
        </p:txBody>
      </p:sp>
      <p:pic>
        <p:nvPicPr>
          <p:cNvPr id="8" name="Picture 7"/>
          <p:cNvPicPr>
            <a:picLocks noChangeAspect="1"/>
          </p:cNvPicPr>
          <p:nvPr/>
        </p:nvPicPr>
        <p:blipFill>
          <a:blip r:embed="rId1"/>
          <a:stretch>
            <a:fillRect/>
          </a:stretch>
        </p:blipFill>
        <p:spPr>
          <a:xfrm>
            <a:off x="7055536" y="0"/>
            <a:ext cx="5136462"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2625096" y="-37824"/>
            <a:ext cx="6268506" cy="129709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dirty="0">
                <a:solidFill>
                  <a:schemeClr val="tx1"/>
                </a:solidFill>
                <a:latin typeface="Arial Black" panose="020B0A04020102020204" pitchFamily="34" charset="0"/>
                <a:ea typeface="+mj-ea"/>
                <a:cs typeface="+mj-cs"/>
              </a:rPr>
              <a:t>Research Question</a:t>
            </a:r>
            <a:endParaRPr lang="en-US" sz="4000" kern="1200" dirty="0">
              <a:solidFill>
                <a:schemeClr val="tx1"/>
              </a:solidFill>
              <a:latin typeface="Arial Black" panose="020B0A04020102020204" pitchFamily="34" charset="0"/>
              <a:ea typeface="+mj-ea"/>
              <a:cs typeface="+mj-cs"/>
            </a:endParaRPr>
          </a:p>
        </p:txBody>
      </p:sp>
      <p:pic>
        <p:nvPicPr>
          <p:cNvPr id="10" name="Graphic 9" descr="Head with Gears"/>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4" name="TextBox 3"/>
          <p:cNvSpPr txBox="1"/>
          <p:nvPr/>
        </p:nvSpPr>
        <p:spPr>
          <a:xfrm>
            <a:off x="2070467" y="2518547"/>
            <a:ext cx="8048017" cy="2057045"/>
          </a:xfrm>
          <a:prstGeom prst="rect">
            <a:avLst/>
          </a:prstGeom>
        </p:spPr>
        <p:txBody>
          <a:bodyPr vert="horz" lIns="91440" tIns="45720" rIns="91440" bIns="45720" rtlCol="0">
            <a:normAutofit/>
          </a:bodyPr>
          <a:lstStyle/>
          <a:p>
            <a:pPr marR="0" algn="just">
              <a:lnSpc>
                <a:spcPct val="90000"/>
              </a:lnSpc>
              <a:spcAft>
                <a:spcPts val="600"/>
              </a:spcAft>
            </a:pPr>
            <a:r>
              <a:rPr lang="en-GB" sz="3200" dirty="0"/>
              <a:t>How effectively can machine learning models predict stock market trends using historical data, with specific reference to Apple Inc. (AAPL) stock?</a:t>
            </a:r>
            <a:endParaRPr lang="en-US" sz="3200" dirty="0">
              <a:effectLst/>
            </a:endParaRPr>
          </a:p>
        </p:txBody>
      </p:sp>
      <p:pic>
        <p:nvPicPr>
          <p:cNvPr id="12" name="Graphic 11" descr="Head with Gears"/>
          <p:cNvPicPr>
            <a:picLocks noGrp="1" noRot="1" noChangeAspect="1" noMove="1" noResize="1" noEditPoints="1" noAdjustHandles="1" noChangeArrowheads="1" noChangeShapeType="1" noCrop="1"/>
          </p:cNvPicPr>
          <p:nvPr/>
        </p:nvPicPr>
        <p:blipFill>
          <a:blip r:embed="rId1">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410353" y="-138137"/>
            <a:ext cx="8280434" cy="1092611"/>
          </a:xfrm>
          <a:prstGeom prst="rect">
            <a:avLst/>
          </a:prstGeom>
        </p:spPr>
        <p:txBody>
          <a:bodyPr vert="horz" lIns="91440" tIns="45720" rIns="91440" bIns="45720" rtlCol="0" anchor="b">
            <a:normAutofit fontScale="92500"/>
          </a:bodyPr>
          <a:lstStyle/>
          <a:p>
            <a:pPr algn="ctr">
              <a:lnSpc>
                <a:spcPct val="90000"/>
              </a:lnSpc>
              <a:spcBef>
                <a:spcPct val="0"/>
              </a:spcBef>
              <a:spcAft>
                <a:spcPts val="600"/>
              </a:spcAft>
            </a:pPr>
            <a:r>
              <a:rPr lang="en-US" sz="4400" b="1" kern="1200" dirty="0">
                <a:solidFill>
                  <a:schemeClr val="tx1"/>
                </a:solidFill>
                <a:latin typeface="Arial Black" panose="020B0A04020102020204" pitchFamily="34" charset="0"/>
                <a:ea typeface="+mj-ea"/>
                <a:cs typeface="+mj-cs"/>
              </a:rPr>
              <a:t>Problem Statement – Why ?</a:t>
            </a:r>
            <a:endParaRPr lang="en-US" sz="4400" b="1" kern="1200" dirty="0">
              <a:solidFill>
                <a:schemeClr val="tx1"/>
              </a:solidFill>
              <a:latin typeface="Arial Black" panose="020B0A04020102020204" pitchFamily="34" charset="0"/>
              <a:ea typeface="+mj-ea"/>
              <a:cs typeface="+mj-cs"/>
            </a:endParaRPr>
          </a:p>
        </p:txBody>
      </p:sp>
      <p:pic>
        <p:nvPicPr>
          <p:cNvPr id="12" name="Graphic 11" descr="Head with Gears"/>
          <p:cNvPicPr>
            <a:picLocks noGrp="1" noRot="1" noChangeAspect="1" noMove="1" noResize="1" noEditPoints="1" noAdjustHandles="1" noChangeArrowheads="1" noChangeShapeType="1" noCrop="1"/>
          </p:cNvPicPr>
          <p:nvPr/>
        </p:nvPicPr>
        <p:blipFill>
          <a:blip r:embed="rId1">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
        <p:nvSpPr>
          <p:cNvPr id="2" name="Rectangle 1"/>
          <p:cNvSpPr>
            <a:spLocks noChangeArrowheads="1"/>
          </p:cNvSpPr>
          <p:nvPr/>
        </p:nvSpPr>
        <p:spPr bwMode="auto">
          <a:xfrm>
            <a:off x="611668" y="1328558"/>
            <a:ext cx="6541485" cy="5121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lvl="0" algn="just" eaLnBrk="0" fontAlgn="base" hangingPunct="0">
              <a:lnSpc>
                <a:spcPct val="150000"/>
              </a:lnSpc>
              <a:spcBef>
                <a:spcPct val="0"/>
              </a:spcBef>
              <a:spcAft>
                <a:spcPct val="0"/>
              </a:spcAft>
            </a:pPr>
            <a:r>
              <a:rPr lang="en-GB" sz="2000" dirty="0"/>
              <a:t>The accurate prediction of stock market trends remains a significant challenge due to the inherent volatility and uncertainty of financial markets. Traditional forecasting techniques are limited in their ability to model non-linear relationships and temporal dependencies within stock price data. As a result, there is a need for more advanced approaches that can effectively learn from sequential data and improve prediction accuracy. This research addresses the problem of developing robust machine learning models capable of capturing complex patterns in stock price movements.</a:t>
            </a:r>
            <a:endParaRPr lang="en-US" alt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50129" y="-442937"/>
            <a:ext cx="6268506" cy="129709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kern="1200" dirty="0">
                <a:solidFill>
                  <a:schemeClr val="tx1"/>
                </a:solidFill>
                <a:latin typeface="Arial Black" panose="020B0A04020102020204" pitchFamily="34" charset="0"/>
                <a:ea typeface="+mj-ea"/>
                <a:cs typeface="+mj-cs"/>
              </a:rPr>
              <a:t>Literature Review</a:t>
            </a:r>
            <a:endParaRPr lang="en-US" sz="4000" kern="1200" dirty="0">
              <a:solidFill>
                <a:schemeClr val="tx1"/>
              </a:solidFill>
              <a:latin typeface="Arial Black" panose="020B0A04020102020204" pitchFamily="34" charset="0"/>
              <a:ea typeface="+mj-ea"/>
              <a:cs typeface="+mj-cs"/>
            </a:endParaRPr>
          </a:p>
        </p:txBody>
      </p:sp>
      <p:graphicFrame>
        <p:nvGraphicFramePr>
          <p:cNvPr id="4" name="Table 3"/>
          <p:cNvGraphicFramePr>
            <a:graphicFrameLocks noGrp="1"/>
          </p:cNvGraphicFramePr>
          <p:nvPr/>
        </p:nvGraphicFramePr>
        <p:xfrm>
          <a:off x="1122746" y="1119569"/>
          <a:ext cx="10313045" cy="5324753"/>
        </p:xfrm>
        <a:graphic>
          <a:graphicData uri="http://schemas.openxmlformats.org/drawingml/2006/table">
            <a:tbl>
              <a:tblPr>
                <a:tableStyleId>{3C2FFA5D-87B4-456A-9821-1D502468CF0F}</a:tableStyleId>
              </a:tblPr>
              <a:tblGrid>
                <a:gridCol w="2062609"/>
                <a:gridCol w="2062609"/>
                <a:gridCol w="2062609"/>
                <a:gridCol w="2062609"/>
                <a:gridCol w="2062609"/>
              </a:tblGrid>
              <a:tr h="229018">
                <a:tc>
                  <a:txBody>
                    <a:bodyPr/>
                    <a:lstStyle/>
                    <a:p>
                      <a:pPr algn="ctr">
                        <a:buNone/>
                      </a:pPr>
                      <a:r>
                        <a:rPr lang="en-GB" sz="1600" b="1"/>
                        <a:t>Author(s) &amp; Year</a:t>
                      </a:r>
                      <a:endParaRPr lang="en-GB" sz="1600" b="1"/>
                    </a:p>
                  </a:txBody>
                  <a:tcPr marL="32717" marR="32717" marT="16358" marB="16358" anchor="ctr"/>
                </a:tc>
                <a:tc>
                  <a:txBody>
                    <a:bodyPr/>
                    <a:lstStyle/>
                    <a:p>
                      <a:pPr algn="ctr">
                        <a:buNone/>
                      </a:pPr>
                      <a:r>
                        <a:rPr lang="en-GB" sz="1600" b="1"/>
                        <a:t>Methodology / Model Used</a:t>
                      </a:r>
                      <a:endParaRPr lang="en-GB" sz="1600" b="1"/>
                    </a:p>
                  </a:txBody>
                  <a:tcPr marL="32717" marR="32717" marT="16358" marB="16358" anchor="ctr"/>
                </a:tc>
                <a:tc>
                  <a:txBody>
                    <a:bodyPr/>
                    <a:lstStyle/>
                    <a:p>
                      <a:pPr algn="ctr">
                        <a:buNone/>
                      </a:pPr>
                      <a:r>
                        <a:rPr lang="en-GB" sz="1600" b="1"/>
                        <a:t>Dataset</a:t>
                      </a:r>
                      <a:endParaRPr lang="en-GB" sz="1600" b="1"/>
                    </a:p>
                  </a:txBody>
                  <a:tcPr marL="32717" marR="32717" marT="16358" marB="16358" anchor="ctr"/>
                </a:tc>
                <a:tc>
                  <a:txBody>
                    <a:bodyPr/>
                    <a:lstStyle/>
                    <a:p>
                      <a:pPr algn="ctr">
                        <a:buNone/>
                      </a:pPr>
                      <a:r>
                        <a:rPr lang="en-GB" sz="1600" b="1"/>
                        <a:t>Key Findings</a:t>
                      </a:r>
                      <a:endParaRPr lang="en-GB" sz="1600" b="1"/>
                    </a:p>
                  </a:txBody>
                  <a:tcPr marL="32717" marR="32717" marT="16358" marB="16358" anchor="ctr"/>
                </a:tc>
                <a:tc>
                  <a:txBody>
                    <a:bodyPr/>
                    <a:lstStyle/>
                    <a:p>
                      <a:pPr algn="ctr">
                        <a:buNone/>
                      </a:pPr>
                      <a:r>
                        <a:rPr lang="en-GB" sz="1600" b="1" dirty="0"/>
                        <a:t>Limitations</a:t>
                      </a:r>
                      <a:endParaRPr lang="en-GB" sz="1600" b="1" dirty="0"/>
                    </a:p>
                  </a:txBody>
                  <a:tcPr marL="32717" marR="32717" marT="16358" marB="16358" anchor="ctr"/>
                </a:tc>
              </a:tr>
              <a:tr h="523469">
                <a:tc>
                  <a:txBody>
                    <a:bodyPr/>
                    <a:lstStyle/>
                    <a:p>
                      <a:pPr>
                        <a:buNone/>
                      </a:pPr>
                      <a:r>
                        <a:rPr lang="en-GB" sz="1200"/>
                        <a:t>Hochreiter &amp; Schmidhuber (1997)</a:t>
                      </a:r>
                      <a:endParaRPr lang="en-GB" sz="1200"/>
                    </a:p>
                  </a:txBody>
                  <a:tcPr marL="32717" marR="32717" marT="16358" marB="16358" anchor="ctr"/>
                </a:tc>
                <a:tc>
                  <a:txBody>
                    <a:bodyPr/>
                    <a:lstStyle/>
                    <a:p>
                      <a:pPr>
                        <a:buNone/>
                      </a:pPr>
                      <a:r>
                        <a:rPr lang="en-GB" sz="1200"/>
                        <a:t>LSTM (Recurrent Neural Network)</a:t>
                      </a:r>
                      <a:endParaRPr lang="en-GB" sz="1200"/>
                    </a:p>
                  </a:txBody>
                  <a:tcPr marL="32717" marR="32717" marT="16358" marB="16358" anchor="ctr"/>
                </a:tc>
                <a:tc>
                  <a:txBody>
                    <a:bodyPr/>
                    <a:lstStyle/>
                    <a:p>
                      <a:pPr>
                        <a:buNone/>
                      </a:pPr>
                      <a:r>
                        <a:rPr lang="en-GB" sz="1200"/>
                        <a:t>Synthetic / Sequential Data</a:t>
                      </a:r>
                      <a:endParaRPr lang="en-GB" sz="1200"/>
                    </a:p>
                  </a:txBody>
                  <a:tcPr marL="32717" marR="32717" marT="16358" marB="16358" anchor="ctr"/>
                </a:tc>
                <a:tc>
                  <a:txBody>
                    <a:bodyPr/>
                    <a:lstStyle/>
                    <a:p>
                      <a:pPr>
                        <a:buNone/>
                      </a:pPr>
                      <a:r>
                        <a:rPr lang="en-GB" sz="1200"/>
                        <a:t>Introduced LSTM capable of learning long-term dependencies in time-series data</a:t>
                      </a:r>
                      <a:endParaRPr lang="en-GB" sz="1200"/>
                    </a:p>
                  </a:txBody>
                  <a:tcPr marL="32717" marR="32717" marT="16358" marB="16358" anchor="ctr"/>
                </a:tc>
                <a:tc>
                  <a:txBody>
                    <a:bodyPr/>
                    <a:lstStyle/>
                    <a:p>
                      <a:pPr>
                        <a:buNone/>
                      </a:pPr>
                      <a:r>
                        <a:rPr lang="en-GB" sz="1200" dirty="0"/>
                        <a:t>Computationally expensive and complex to train</a:t>
                      </a:r>
                      <a:endParaRPr lang="en-GB" sz="1200" dirty="0"/>
                    </a:p>
                  </a:txBody>
                  <a:tcPr marL="32717" marR="32717" marT="16358" marB="16358" anchor="ctr"/>
                </a:tc>
              </a:tr>
              <a:tr h="425319">
                <a:tc>
                  <a:txBody>
                    <a:bodyPr/>
                    <a:lstStyle/>
                    <a:p>
                      <a:pPr>
                        <a:buNone/>
                      </a:pPr>
                      <a:r>
                        <a:rPr lang="en-GB" sz="1200"/>
                        <a:t>Fischer &amp; Krauss (2018)</a:t>
                      </a:r>
                      <a:endParaRPr lang="en-GB" sz="1200"/>
                    </a:p>
                  </a:txBody>
                  <a:tcPr marL="32717" marR="32717" marT="16358" marB="16358" anchor="ctr"/>
                </a:tc>
                <a:tc>
                  <a:txBody>
                    <a:bodyPr/>
                    <a:lstStyle/>
                    <a:p>
                      <a:pPr>
                        <a:buNone/>
                      </a:pPr>
                      <a:r>
                        <a:rPr lang="en-GB" sz="1200"/>
                        <a:t>LSTM</a:t>
                      </a:r>
                      <a:endParaRPr lang="en-GB" sz="1200"/>
                    </a:p>
                  </a:txBody>
                  <a:tcPr marL="32717" marR="32717" marT="16358" marB="16358" anchor="ctr"/>
                </a:tc>
                <a:tc>
                  <a:txBody>
                    <a:bodyPr/>
                    <a:lstStyle/>
                    <a:p>
                      <a:pPr>
                        <a:buNone/>
                      </a:pPr>
                      <a:r>
                        <a:rPr lang="en-GB" sz="1200"/>
                        <a:t>S&amp;P 500 Stock Data</a:t>
                      </a:r>
                      <a:endParaRPr lang="en-GB" sz="1200"/>
                    </a:p>
                  </a:txBody>
                  <a:tcPr marL="32717" marR="32717" marT="16358" marB="16358" anchor="ctr"/>
                </a:tc>
                <a:tc>
                  <a:txBody>
                    <a:bodyPr/>
                    <a:lstStyle/>
                    <a:p>
                      <a:pPr>
                        <a:buNone/>
                      </a:pPr>
                      <a:r>
                        <a:rPr lang="en-GB" sz="1200"/>
                        <a:t>LSTM outperformed traditional models in financial forecasting</a:t>
                      </a:r>
                      <a:endParaRPr lang="en-GB" sz="1200"/>
                    </a:p>
                  </a:txBody>
                  <a:tcPr marL="32717" marR="32717" marT="16358" marB="16358" anchor="ctr"/>
                </a:tc>
                <a:tc>
                  <a:txBody>
                    <a:bodyPr/>
                    <a:lstStyle/>
                    <a:p>
                      <a:pPr>
                        <a:buNone/>
                      </a:pPr>
                      <a:r>
                        <a:rPr lang="en-GB" sz="1200"/>
                        <a:t>Limited feature engineering</a:t>
                      </a:r>
                      <a:endParaRPr lang="en-GB" sz="1200"/>
                    </a:p>
                  </a:txBody>
                  <a:tcPr marL="32717" marR="32717" marT="16358" marB="16358" anchor="ctr"/>
                </a:tc>
              </a:tr>
              <a:tr h="425319">
                <a:tc>
                  <a:txBody>
                    <a:bodyPr/>
                    <a:lstStyle/>
                    <a:p>
                      <a:pPr>
                        <a:buNone/>
                      </a:pPr>
                      <a:r>
                        <a:rPr lang="en-GB" sz="1200"/>
                        <a:t>Nelson et al. (2017)</a:t>
                      </a:r>
                      <a:endParaRPr lang="en-GB" sz="1200"/>
                    </a:p>
                  </a:txBody>
                  <a:tcPr marL="32717" marR="32717" marT="16358" marB="16358" anchor="ctr"/>
                </a:tc>
                <a:tc>
                  <a:txBody>
                    <a:bodyPr/>
                    <a:lstStyle/>
                    <a:p>
                      <a:pPr>
                        <a:buNone/>
                      </a:pPr>
                      <a:r>
                        <a:rPr lang="en-GB" sz="1200"/>
                        <a:t>LSTM Neural Network</a:t>
                      </a:r>
                      <a:endParaRPr lang="en-GB" sz="1200"/>
                    </a:p>
                  </a:txBody>
                  <a:tcPr marL="32717" marR="32717" marT="16358" marB="16358" anchor="ctr"/>
                </a:tc>
                <a:tc>
                  <a:txBody>
                    <a:bodyPr/>
                    <a:lstStyle/>
                    <a:p>
                      <a:pPr>
                        <a:buNone/>
                      </a:pPr>
                      <a:r>
                        <a:rPr lang="en-GB" sz="1200"/>
                        <a:t>Stock Market Data</a:t>
                      </a:r>
                      <a:endParaRPr lang="en-GB" sz="1200"/>
                    </a:p>
                  </a:txBody>
                  <a:tcPr marL="32717" marR="32717" marT="16358" marB="16358" anchor="ctr"/>
                </a:tc>
                <a:tc>
                  <a:txBody>
                    <a:bodyPr/>
                    <a:lstStyle/>
                    <a:p>
                      <a:pPr>
                        <a:buNone/>
                      </a:pPr>
                      <a:r>
                        <a:rPr lang="en-GB" sz="1200"/>
                        <a:t>Demonstrated strong prediction capability using LSTM</a:t>
                      </a:r>
                      <a:endParaRPr lang="en-GB" sz="1200"/>
                    </a:p>
                  </a:txBody>
                  <a:tcPr marL="32717" marR="32717" marT="16358" marB="16358" anchor="ctr"/>
                </a:tc>
                <a:tc>
                  <a:txBody>
                    <a:bodyPr/>
                    <a:lstStyle/>
                    <a:p>
                      <a:pPr>
                        <a:buNone/>
                      </a:pPr>
                      <a:r>
                        <a:rPr lang="en-GB" sz="1200"/>
                        <a:t>Overfitting issues with limited data</a:t>
                      </a:r>
                      <a:endParaRPr lang="en-GB" sz="1200"/>
                    </a:p>
                  </a:txBody>
                  <a:tcPr marL="32717" marR="32717" marT="16358" marB="16358" anchor="ctr"/>
                </a:tc>
              </a:tr>
              <a:tr h="523469">
                <a:tc>
                  <a:txBody>
                    <a:bodyPr/>
                    <a:lstStyle/>
                    <a:p>
                      <a:pPr>
                        <a:buNone/>
                      </a:pPr>
                      <a:r>
                        <a:rPr lang="en-GB" sz="1200"/>
                        <a:t>Cho et al. (2014)</a:t>
                      </a:r>
                      <a:endParaRPr lang="en-GB" sz="1200"/>
                    </a:p>
                  </a:txBody>
                  <a:tcPr marL="32717" marR="32717" marT="16358" marB="16358" anchor="ctr"/>
                </a:tc>
                <a:tc>
                  <a:txBody>
                    <a:bodyPr/>
                    <a:lstStyle/>
                    <a:p>
                      <a:pPr>
                        <a:buNone/>
                      </a:pPr>
                      <a:r>
                        <a:rPr lang="en-GB" sz="1200"/>
                        <a:t>GRU (Gated Recurrent Unit)</a:t>
                      </a:r>
                      <a:endParaRPr lang="en-GB" sz="1200"/>
                    </a:p>
                  </a:txBody>
                  <a:tcPr marL="32717" marR="32717" marT="16358" marB="16358" anchor="ctr"/>
                </a:tc>
                <a:tc>
                  <a:txBody>
                    <a:bodyPr/>
                    <a:lstStyle/>
                    <a:p>
                      <a:pPr>
                        <a:buNone/>
                      </a:pPr>
                      <a:r>
                        <a:rPr lang="en-GB" sz="1200"/>
                        <a:t>Text &amp; Sequence Data</a:t>
                      </a:r>
                      <a:endParaRPr lang="en-GB" sz="1200"/>
                    </a:p>
                  </a:txBody>
                  <a:tcPr marL="32717" marR="32717" marT="16358" marB="16358" anchor="ctr"/>
                </a:tc>
                <a:tc>
                  <a:txBody>
                    <a:bodyPr/>
                    <a:lstStyle/>
                    <a:p>
                      <a:pPr>
                        <a:buNone/>
                      </a:pPr>
                      <a:r>
                        <a:rPr lang="en-GB" sz="1200"/>
                        <a:t>GRU achieved comparable performance to LSTM with fewer parameters</a:t>
                      </a:r>
                      <a:endParaRPr lang="en-GB" sz="1200"/>
                    </a:p>
                  </a:txBody>
                  <a:tcPr marL="32717" marR="32717" marT="16358" marB="16358" anchor="ctr"/>
                </a:tc>
                <a:tc>
                  <a:txBody>
                    <a:bodyPr/>
                    <a:lstStyle/>
                    <a:p>
                      <a:pPr>
                        <a:buNone/>
                      </a:pPr>
                      <a:r>
                        <a:rPr lang="en-GB" sz="1200" dirty="0"/>
                        <a:t>Less explored in financial datasets</a:t>
                      </a:r>
                      <a:endParaRPr lang="en-GB" sz="1200" dirty="0"/>
                    </a:p>
                  </a:txBody>
                  <a:tcPr marL="32717" marR="32717" marT="16358" marB="16358" anchor="ctr"/>
                </a:tc>
              </a:tr>
              <a:tr h="425319">
                <a:tc>
                  <a:txBody>
                    <a:bodyPr/>
                    <a:lstStyle/>
                    <a:p>
                      <a:pPr>
                        <a:buNone/>
                      </a:pPr>
                      <a:r>
                        <a:rPr lang="en-GB" sz="1200"/>
                        <a:t>LeCun et al. (2015)</a:t>
                      </a:r>
                      <a:endParaRPr lang="en-GB" sz="1200"/>
                    </a:p>
                  </a:txBody>
                  <a:tcPr marL="32717" marR="32717" marT="16358" marB="16358" anchor="ctr"/>
                </a:tc>
                <a:tc>
                  <a:txBody>
                    <a:bodyPr/>
                    <a:lstStyle/>
                    <a:p>
                      <a:pPr>
                        <a:buNone/>
                      </a:pPr>
                      <a:r>
                        <a:rPr lang="en-GB" sz="1200"/>
                        <a:t>CNN (Deep Learning)</a:t>
                      </a:r>
                      <a:endParaRPr lang="en-GB" sz="1200"/>
                    </a:p>
                  </a:txBody>
                  <a:tcPr marL="32717" marR="32717" marT="16358" marB="16358" anchor="ctr"/>
                </a:tc>
                <a:tc>
                  <a:txBody>
                    <a:bodyPr/>
                    <a:lstStyle/>
                    <a:p>
                      <a:pPr>
                        <a:buNone/>
                      </a:pPr>
                      <a:r>
                        <a:rPr lang="en-GB" sz="1200"/>
                        <a:t>Image &amp; Pattern Data</a:t>
                      </a:r>
                      <a:endParaRPr lang="en-GB" sz="1200"/>
                    </a:p>
                  </a:txBody>
                  <a:tcPr marL="32717" marR="32717" marT="16358" marB="16358" anchor="ctr"/>
                </a:tc>
                <a:tc>
                  <a:txBody>
                    <a:bodyPr/>
                    <a:lstStyle/>
                    <a:p>
                      <a:pPr>
                        <a:buNone/>
                      </a:pPr>
                      <a:r>
                        <a:rPr lang="en-GB" sz="1200"/>
                        <a:t>CNN effective in feature extraction from structured data</a:t>
                      </a:r>
                      <a:endParaRPr lang="en-GB" sz="1200"/>
                    </a:p>
                  </a:txBody>
                  <a:tcPr marL="32717" marR="32717" marT="16358" marB="16358" anchor="ctr"/>
                </a:tc>
                <a:tc>
                  <a:txBody>
                    <a:bodyPr/>
                    <a:lstStyle/>
                    <a:p>
                      <a:pPr>
                        <a:buNone/>
                      </a:pPr>
                      <a:r>
                        <a:rPr lang="en-GB" sz="1200"/>
                        <a:t>Not originally designed for time-series</a:t>
                      </a:r>
                      <a:endParaRPr lang="en-GB" sz="1200"/>
                    </a:p>
                  </a:txBody>
                  <a:tcPr marL="32717" marR="32717" marT="16358" marB="16358" anchor="ctr"/>
                </a:tc>
              </a:tr>
              <a:tr h="327168">
                <a:tc>
                  <a:txBody>
                    <a:bodyPr/>
                    <a:lstStyle/>
                    <a:p>
                      <a:pPr>
                        <a:buNone/>
                      </a:pPr>
                      <a:r>
                        <a:rPr lang="en-GB" sz="1200"/>
                        <a:t>Zhang et al. (2017)</a:t>
                      </a:r>
                      <a:endParaRPr lang="en-GB" sz="1200"/>
                    </a:p>
                  </a:txBody>
                  <a:tcPr marL="32717" marR="32717" marT="16358" marB="16358" anchor="ctr"/>
                </a:tc>
                <a:tc>
                  <a:txBody>
                    <a:bodyPr/>
                    <a:lstStyle/>
                    <a:p>
                      <a:pPr>
                        <a:buNone/>
                      </a:pPr>
                      <a:r>
                        <a:rPr lang="en-GB" sz="1200"/>
                        <a:t>Hybrid Models</a:t>
                      </a:r>
                      <a:endParaRPr lang="en-GB" sz="1200"/>
                    </a:p>
                  </a:txBody>
                  <a:tcPr marL="32717" marR="32717" marT="16358" marB="16358" anchor="ctr"/>
                </a:tc>
                <a:tc>
                  <a:txBody>
                    <a:bodyPr/>
                    <a:lstStyle/>
                    <a:p>
                      <a:pPr>
                        <a:buNone/>
                      </a:pPr>
                      <a:r>
                        <a:rPr lang="en-GB" sz="1200"/>
                        <a:t>Stock Market Data</a:t>
                      </a:r>
                      <a:endParaRPr lang="en-GB" sz="1200"/>
                    </a:p>
                  </a:txBody>
                  <a:tcPr marL="32717" marR="32717" marT="16358" marB="16358" anchor="ctr"/>
                </a:tc>
                <a:tc>
                  <a:txBody>
                    <a:bodyPr/>
                    <a:lstStyle/>
                    <a:p>
                      <a:pPr>
                        <a:buNone/>
                      </a:pPr>
                      <a:r>
                        <a:rPr lang="en-GB" sz="1200"/>
                        <a:t>Multi-frequency patterns improve prediction accuracy</a:t>
                      </a:r>
                      <a:endParaRPr lang="en-GB" sz="1200"/>
                    </a:p>
                  </a:txBody>
                  <a:tcPr marL="32717" marR="32717" marT="16358" marB="16358" anchor="ctr"/>
                </a:tc>
                <a:tc>
                  <a:txBody>
                    <a:bodyPr/>
                    <a:lstStyle/>
                    <a:p>
                      <a:pPr>
                        <a:buNone/>
                      </a:pPr>
                      <a:r>
                        <a:rPr lang="en-GB" sz="1200"/>
                        <a:t>Complexity in model design</a:t>
                      </a:r>
                      <a:endParaRPr lang="en-GB" sz="1200"/>
                    </a:p>
                  </a:txBody>
                  <a:tcPr marL="32717" marR="32717" marT="16358" marB="16358" anchor="ctr"/>
                </a:tc>
              </a:tr>
              <a:tr h="425319">
                <a:tc>
                  <a:txBody>
                    <a:bodyPr/>
                    <a:lstStyle/>
                    <a:p>
                      <a:pPr>
                        <a:buNone/>
                      </a:pPr>
                      <a:r>
                        <a:rPr lang="en-GB" sz="1200"/>
                        <a:t>Kim &amp; Han (2000)</a:t>
                      </a:r>
                      <a:endParaRPr lang="en-GB" sz="1200"/>
                    </a:p>
                  </a:txBody>
                  <a:tcPr marL="32717" marR="32717" marT="16358" marB="16358" anchor="ctr"/>
                </a:tc>
                <a:tc>
                  <a:txBody>
                    <a:bodyPr/>
                    <a:lstStyle/>
                    <a:p>
                      <a:pPr>
                        <a:buNone/>
                      </a:pPr>
                      <a:r>
                        <a:rPr lang="en-GB" sz="1200"/>
                        <a:t>ANN (Artificial Neural Network)</a:t>
                      </a:r>
                      <a:endParaRPr lang="en-GB" sz="1200"/>
                    </a:p>
                  </a:txBody>
                  <a:tcPr marL="32717" marR="32717" marT="16358" marB="16358" anchor="ctr"/>
                </a:tc>
                <a:tc>
                  <a:txBody>
                    <a:bodyPr/>
                    <a:lstStyle/>
                    <a:p>
                      <a:pPr>
                        <a:buNone/>
                      </a:pPr>
                      <a:r>
                        <a:rPr lang="en-GB" sz="1200"/>
                        <a:t>Financial Data</a:t>
                      </a:r>
                      <a:endParaRPr lang="en-GB" sz="1200"/>
                    </a:p>
                  </a:txBody>
                  <a:tcPr marL="32717" marR="32717" marT="16358" marB="16358" anchor="ctr"/>
                </a:tc>
                <a:tc>
                  <a:txBody>
                    <a:bodyPr/>
                    <a:lstStyle/>
                    <a:p>
                      <a:pPr>
                        <a:buNone/>
                      </a:pPr>
                      <a:r>
                        <a:rPr lang="en-GB" sz="1200"/>
                        <a:t>ANN showed improved prediction over statistical methods</a:t>
                      </a:r>
                      <a:endParaRPr lang="en-GB" sz="1200"/>
                    </a:p>
                  </a:txBody>
                  <a:tcPr marL="32717" marR="32717" marT="16358" marB="16358" anchor="ctr"/>
                </a:tc>
                <a:tc>
                  <a:txBody>
                    <a:bodyPr/>
                    <a:lstStyle/>
                    <a:p>
                      <a:pPr>
                        <a:buNone/>
                      </a:pPr>
                      <a:r>
                        <a:rPr lang="en-GB" sz="1200"/>
                        <a:t>Poor handling of temporal dependencies</a:t>
                      </a:r>
                      <a:endParaRPr lang="en-GB" sz="1200"/>
                    </a:p>
                  </a:txBody>
                  <a:tcPr marL="32717" marR="32717" marT="16358" marB="16358" anchor="ctr"/>
                </a:tc>
              </a:tr>
              <a:tr h="425319">
                <a:tc>
                  <a:txBody>
                    <a:bodyPr/>
                    <a:lstStyle/>
                    <a:p>
                      <a:pPr>
                        <a:buNone/>
                      </a:pPr>
                      <a:r>
                        <a:rPr lang="en-GB" sz="1200"/>
                        <a:t>Brownlee (2018)</a:t>
                      </a:r>
                      <a:endParaRPr lang="en-GB" sz="1200"/>
                    </a:p>
                  </a:txBody>
                  <a:tcPr marL="32717" marR="32717" marT="16358" marB="16358" anchor="ctr"/>
                </a:tc>
                <a:tc>
                  <a:txBody>
                    <a:bodyPr/>
                    <a:lstStyle/>
                    <a:p>
                      <a:pPr>
                        <a:buNone/>
                      </a:pPr>
                      <a:r>
                        <a:rPr lang="en-GB" sz="1200"/>
                        <a:t>Deep Learning (LSTM, CNN)</a:t>
                      </a:r>
                      <a:endParaRPr lang="en-GB" sz="1200"/>
                    </a:p>
                  </a:txBody>
                  <a:tcPr marL="32717" marR="32717" marT="16358" marB="16358" anchor="ctr"/>
                </a:tc>
                <a:tc>
                  <a:txBody>
                    <a:bodyPr/>
                    <a:lstStyle/>
                    <a:p>
                      <a:pPr>
                        <a:buNone/>
                      </a:pPr>
                      <a:r>
                        <a:rPr lang="en-GB" sz="1200"/>
                        <a:t>Time-Series Data</a:t>
                      </a:r>
                      <a:endParaRPr lang="en-GB" sz="1200"/>
                    </a:p>
                  </a:txBody>
                  <a:tcPr marL="32717" marR="32717" marT="16358" marB="16358" anchor="ctr"/>
                </a:tc>
                <a:tc>
                  <a:txBody>
                    <a:bodyPr/>
                    <a:lstStyle/>
                    <a:p>
                      <a:pPr>
                        <a:buNone/>
                      </a:pPr>
                      <a:r>
                        <a:rPr lang="en-GB" sz="1200"/>
                        <a:t>Deep learning models outperform traditional approaches</a:t>
                      </a:r>
                      <a:endParaRPr lang="en-GB" sz="1200"/>
                    </a:p>
                  </a:txBody>
                  <a:tcPr marL="32717" marR="32717" marT="16358" marB="16358" anchor="ctr"/>
                </a:tc>
                <a:tc>
                  <a:txBody>
                    <a:bodyPr/>
                    <a:lstStyle/>
                    <a:p>
                      <a:pPr>
                        <a:buNone/>
                      </a:pPr>
                      <a:r>
                        <a:rPr lang="en-GB" sz="1200"/>
                        <a:t>Requires large datasets and tuning</a:t>
                      </a:r>
                      <a:endParaRPr lang="en-GB" sz="1200"/>
                    </a:p>
                  </a:txBody>
                  <a:tcPr marL="32717" marR="32717" marT="16358" marB="16358" anchor="ctr"/>
                </a:tc>
              </a:tr>
              <a:tr h="621620">
                <a:tc>
                  <a:txBody>
                    <a:bodyPr/>
                    <a:lstStyle/>
                    <a:p>
                      <a:pPr>
                        <a:buNone/>
                      </a:pPr>
                      <a:r>
                        <a:rPr lang="en-GB" sz="1200"/>
                        <a:t>Recent Studies (2020–2024)</a:t>
                      </a:r>
                      <a:endParaRPr lang="en-GB" sz="1200"/>
                    </a:p>
                  </a:txBody>
                  <a:tcPr marL="32717" marR="32717" marT="16358" marB="16358" anchor="ctr"/>
                </a:tc>
                <a:tc>
                  <a:txBody>
                    <a:bodyPr/>
                    <a:lstStyle/>
                    <a:p>
                      <a:pPr>
                        <a:buNone/>
                      </a:pPr>
                      <a:r>
                        <a:rPr lang="en-GB" sz="1200" dirty="0"/>
                        <a:t>CNN–LSTM Hybrid</a:t>
                      </a:r>
                      <a:endParaRPr lang="en-GB" sz="1200" dirty="0"/>
                    </a:p>
                  </a:txBody>
                  <a:tcPr marL="32717" marR="32717" marT="16358" marB="16358" anchor="ctr"/>
                </a:tc>
                <a:tc>
                  <a:txBody>
                    <a:bodyPr/>
                    <a:lstStyle/>
                    <a:p>
                      <a:pPr>
                        <a:buNone/>
                      </a:pPr>
                      <a:r>
                        <a:rPr lang="en-GB" sz="1200"/>
                        <a:t>Financial Time-Series</a:t>
                      </a:r>
                      <a:endParaRPr lang="en-GB" sz="1200"/>
                    </a:p>
                  </a:txBody>
                  <a:tcPr marL="32717" marR="32717" marT="16358" marB="16358" anchor="ctr"/>
                </a:tc>
                <a:tc>
                  <a:txBody>
                    <a:bodyPr/>
                    <a:lstStyle/>
                    <a:p>
                      <a:pPr>
                        <a:buNone/>
                      </a:pPr>
                      <a:r>
                        <a:rPr lang="en-GB" sz="1200"/>
                        <a:t>Hybrid models achieve highest accuracy by combining spatial and temporal learning</a:t>
                      </a:r>
                      <a:endParaRPr lang="en-GB" sz="1200"/>
                    </a:p>
                  </a:txBody>
                  <a:tcPr marL="32717" marR="32717" marT="16358" marB="16358" anchor="ctr"/>
                </a:tc>
                <a:tc>
                  <a:txBody>
                    <a:bodyPr/>
                    <a:lstStyle/>
                    <a:p>
                      <a:pPr>
                        <a:buNone/>
                      </a:pPr>
                      <a:r>
                        <a:rPr lang="en-GB" sz="1200" dirty="0"/>
                        <a:t>High computational cost and training time</a:t>
                      </a:r>
                      <a:endParaRPr lang="en-GB" sz="1200" dirty="0"/>
                    </a:p>
                  </a:txBody>
                  <a:tcPr marL="32717" marR="32717" marT="16358" marB="16358" anchor="ct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26229" y="261257"/>
            <a:ext cx="7151914" cy="707886"/>
          </a:xfrm>
          <a:prstGeom prst="rect">
            <a:avLst/>
          </a:prstGeom>
          <a:noFill/>
        </p:spPr>
        <p:txBody>
          <a:bodyPr wrap="square" rtlCol="0">
            <a:spAutoFit/>
          </a:bodyPr>
          <a:lstStyle/>
          <a:p>
            <a:pPr algn="ctr"/>
            <a:r>
              <a:rPr lang="en-GB" sz="4000" dirty="0">
                <a:latin typeface="Arial Black" panose="020B0A04020102020204" pitchFamily="34" charset="0"/>
              </a:rPr>
              <a:t>Methodology</a:t>
            </a:r>
            <a:endParaRPr lang="en-GB" sz="4000" dirty="0">
              <a:latin typeface="Arial Black" panose="020B0A04020102020204" pitchFamily="34" charset="0"/>
            </a:endParaRPr>
          </a:p>
        </p:txBody>
      </p:sp>
      <p:pic>
        <p:nvPicPr>
          <p:cNvPr id="3" name="Picture 2"/>
          <p:cNvPicPr>
            <a:picLocks noChangeAspect="1"/>
          </p:cNvPicPr>
          <p:nvPr/>
        </p:nvPicPr>
        <p:blipFill>
          <a:blip r:embed="rId1"/>
          <a:stretch>
            <a:fillRect/>
          </a:stretch>
        </p:blipFill>
        <p:spPr>
          <a:xfrm>
            <a:off x="8455070" y="1346450"/>
            <a:ext cx="3446145" cy="4761865"/>
          </a:xfrm>
          <a:prstGeom prst="rect">
            <a:avLst/>
          </a:prstGeom>
        </p:spPr>
      </p:pic>
      <p:sp>
        <p:nvSpPr>
          <p:cNvPr id="7" name="TextBox 6"/>
          <p:cNvSpPr txBox="1"/>
          <p:nvPr/>
        </p:nvSpPr>
        <p:spPr>
          <a:xfrm>
            <a:off x="200377" y="1264596"/>
            <a:ext cx="8221728" cy="5262979"/>
          </a:xfrm>
          <a:prstGeom prst="rect">
            <a:avLst/>
          </a:prstGeom>
          <a:noFill/>
        </p:spPr>
        <p:txBody>
          <a:bodyPr wrap="square">
            <a:spAutoFit/>
          </a:bodyPr>
          <a:lstStyle/>
          <a:p>
            <a:pPr algn="just">
              <a:buNone/>
            </a:pPr>
            <a:r>
              <a:rPr lang="en-GB" sz="1400" b="1" dirty="0"/>
              <a:t>Data Collection : </a:t>
            </a:r>
            <a:r>
              <a:rPr lang="en-GB" sz="1400" dirty="0"/>
              <a:t>Historical stock price data of Apple Inc. (AAPL) is collected from reliable sources such as Yahoo Finance. The dataset includes key attributes such as open, high, low, close prices, and trading volume over a specific time period.</a:t>
            </a:r>
            <a:endParaRPr lang="en-GB" sz="1400" dirty="0"/>
          </a:p>
          <a:p>
            <a:pPr algn="just">
              <a:buNone/>
            </a:pPr>
            <a:endParaRPr lang="en-GB" sz="1400" dirty="0"/>
          </a:p>
          <a:p>
            <a:pPr algn="just">
              <a:buNone/>
            </a:pPr>
            <a:r>
              <a:rPr lang="en-GB" sz="1400" b="1" dirty="0"/>
              <a:t>Data Preprocessing: </a:t>
            </a:r>
            <a:r>
              <a:rPr lang="en-GB" sz="1400" dirty="0"/>
              <a:t>The collected data is cleaned to remove missing or inconsistent values. Normalization techniques such as Min-Max scaling are applied to standardize the data. Time-series sequences are created using a sliding window approach to capture temporal dependencies.</a:t>
            </a:r>
            <a:endParaRPr lang="en-GB" sz="1400" dirty="0"/>
          </a:p>
          <a:p>
            <a:pPr algn="just">
              <a:buNone/>
            </a:pPr>
            <a:endParaRPr lang="en-GB" sz="1400" dirty="0"/>
          </a:p>
          <a:p>
            <a:pPr algn="just">
              <a:buNone/>
            </a:pPr>
            <a:r>
              <a:rPr lang="en-GB" sz="1400" b="1" dirty="0"/>
              <a:t>Feature Engineering: </a:t>
            </a:r>
            <a:r>
              <a:rPr lang="en-GB" sz="1400" dirty="0"/>
              <a:t>Additional features such as lag values, moving averages, and trend indicators are generated to enhance the predictive performance of the models and capture hidden patterns in stock price movements.</a:t>
            </a:r>
            <a:endParaRPr lang="en-GB" sz="1400" dirty="0"/>
          </a:p>
          <a:p>
            <a:pPr algn="just">
              <a:buNone/>
            </a:pPr>
            <a:endParaRPr lang="en-GB" sz="1400" dirty="0"/>
          </a:p>
          <a:p>
            <a:pPr algn="just">
              <a:buNone/>
            </a:pPr>
            <a:r>
              <a:rPr lang="en-GB" sz="1400" b="1" dirty="0"/>
              <a:t>Data Splitting: </a:t>
            </a:r>
            <a:r>
              <a:rPr lang="en-GB" sz="1400" dirty="0"/>
              <a:t>The dataset is divided into training and testing sets, typically using an 80:20 ratio. This allows the models to be trained on historical data and evaluated on unseen data.</a:t>
            </a:r>
            <a:endParaRPr lang="en-GB" sz="1400" dirty="0"/>
          </a:p>
          <a:p>
            <a:pPr algn="just">
              <a:buNone/>
            </a:pPr>
            <a:endParaRPr lang="en-GB" sz="1400" dirty="0"/>
          </a:p>
          <a:p>
            <a:pPr algn="just">
              <a:buNone/>
            </a:pPr>
            <a:r>
              <a:rPr lang="en-GB" sz="1400" b="1" dirty="0"/>
              <a:t>Model Development: </a:t>
            </a:r>
            <a:r>
              <a:rPr lang="en-GB" sz="1400" dirty="0"/>
              <a:t>Three deep learning models are implemented: LSTM for learning long-term dependencies, </a:t>
            </a:r>
            <a:r>
              <a:rPr lang="en-GB" sz="1400" dirty="0" err="1"/>
              <a:t>BiGRU</a:t>
            </a:r>
            <a:r>
              <a:rPr lang="en-GB" sz="1400" dirty="0"/>
              <a:t> for efficient bidirectional sequence learning, and CNN–LSTM for combining feature extraction with temporal pattern recognition.</a:t>
            </a:r>
            <a:endParaRPr lang="en-GB" sz="1400" dirty="0"/>
          </a:p>
          <a:p>
            <a:pPr algn="just">
              <a:buNone/>
            </a:pPr>
            <a:endParaRPr lang="en-GB" sz="1400" dirty="0"/>
          </a:p>
          <a:p>
            <a:pPr algn="just">
              <a:buNone/>
            </a:pPr>
            <a:r>
              <a:rPr lang="en-GB" sz="1400" b="1" dirty="0"/>
              <a:t>Model Training: </a:t>
            </a:r>
            <a:r>
              <a:rPr lang="en-GB" sz="1400" dirty="0"/>
              <a:t>Each model is trained using the prepared dataset with appropriate parameters to learn patterns and relationships within the stock price data.</a:t>
            </a:r>
            <a:endParaRPr lang="en-GB" sz="1400" dirty="0"/>
          </a:p>
          <a:p>
            <a:pPr algn="just">
              <a:buNone/>
            </a:pPr>
            <a:endParaRPr lang="en-GB" sz="1400" dirty="0"/>
          </a:p>
          <a:p>
            <a:pPr algn="just">
              <a:buNone/>
            </a:pPr>
            <a:r>
              <a:rPr lang="en-GB" sz="1400" b="1" dirty="0"/>
              <a:t>Model Evaluation: </a:t>
            </a:r>
            <a:r>
              <a:rPr lang="en-GB" sz="1400" dirty="0"/>
              <a:t>The performance of the models is evaluated using metrics such as Mean Squared Error (MSE), Root Mean Squared Error (RMSE), Mean Absolute Error (MAE), and R² score.</a:t>
            </a:r>
            <a:endParaRPr lang="en-GB"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a:spLocks noGrp="1" noRot="1" noChangeAspect="1" noMove="1" noResize="1" noEditPoints="1" noAdjustHandles="1" noChangeArrowheads="1" noChangeShapeType="1" noTextEdit="1"/>
          </p:cNvSpPr>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p:cNvSpPr>
            <a:spLocks noGrp="1" noRot="1" noChangeAspect="1" noMove="1" noResize="1" noEditPoints="1" noAdjustHandles="1" noChangeArrowheads="1" noChangeShapeType="1" noTextEdit="1"/>
          </p:cNvSpPr>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flipH="1">
            <a:off x="3729218" y="272611"/>
            <a:ext cx="5403269" cy="646331"/>
          </a:xfrm>
          <a:prstGeom prst="rect">
            <a:avLst/>
          </a:prstGeom>
          <a:noFill/>
        </p:spPr>
        <p:txBody>
          <a:bodyPr wrap="square" rtlCol="0">
            <a:spAutoFit/>
          </a:bodyPr>
          <a:lstStyle/>
          <a:p>
            <a:r>
              <a:rPr lang="en-US" sz="3600" b="1" dirty="0"/>
              <a:t> Dataset &amp; Description</a:t>
            </a:r>
            <a:endParaRPr lang="en-US" sz="3600" b="1" dirty="0"/>
          </a:p>
        </p:txBody>
      </p:sp>
      <p:sp>
        <p:nvSpPr>
          <p:cNvPr id="4" name="TextBox 3"/>
          <p:cNvSpPr txBox="1"/>
          <p:nvPr/>
        </p:nvSpPr>
        <p:spPr>
          <a:xfrm>
            <a:off x="88900" y="4723893"/>
            <a:ext cx="6096000" cy="1477328"/>
          </a:xfrm>
          <a:prstGeom prst="rect">
            <a:avLst/>
          </a:prstGeom>
          <a:noFill/>
        </p:spPr>
        <p:txBody>
          <a:bodyPr wrap="square">
            <a:spAutoFit/>
          </a:bodyPr>
          <a:lstStyle/>
          <a:p>
            <a:pPr>
              <a:buNone/>
            </a:pPr>
            <a:r>
              <a:rPr lang="en-GB" b="1" dirty="0"/>
              <a:t>Data Size &amp; Features</a:t>
            </a:r>
            <a:endParaRPr lang="en-GB" dirty="0"/>
          </a:p>
          <a:p>
            <a:pPr marL="742950" lvl="1" indent="-285750" algn="just">
              <a:buFont typeface="Wingdings" panose="05000000000000000000" pitchFamily="2" charset="2"/>
              <a:buChar char="§"/>
            </a:pPr>
            <a:r>
              <a:rPr lang="en-GB" dirty="0"/>
              <a:t>Total observations: 2,264 trading days </a:t>
            </a:r>
            <a:endParaRPr lang="en-GB" dirty="0"/>
          </a:p>
          <a:p>
            <a:pPr marL="742950" lvl="1" indent="-285750" algn="just">
              <a:buFont typeface="Wingdings" panose="05000000000000000000" pitchFamily="2" charset="2"/>
              <a:buChar char="§"/>
            </a:pPr>
            <a:r>
              <a:rPr lang="en-GB" dirty="0"/>
              <a:t>Features (OHLCV): Open, High, Low, Close, Volume </a:t>
            </a:r>
            <a:endParaRPr lang="en-GB" dirty="0"/>
          </a:p>
          <a:p>
            <a:pPr marL="742950" lvl="1" indent="-285750" algn="just">
              <a:buFont typeface="Wingdings" panose="05000000000000000000" pitchFamily="2" charset="2"/>
              <a:buChar char="§"/>
            </a:pPr>
            <a:r>
              <a:rPr lang="en-GB" dirty="0"/>
              <a:t>Target Variable: Close price (represents final daily market value)</a:t>
            </a:r>
            <a:endParaRPr lang="en-GB" dirty="0"/>
          </a:p>
        </p:txBody>
      </p:sp>
      <p:sp>
        <p:nvSpPr>
          <p:cNvPr id="10" name="TextBox 9"/>
          <p:cNvSpPr txBox="1"/>
          <p:nvPr/>
        </p:nvSpPr>
        <p:spPr>
          <a:xfrm>
            <a:off x="88900" y="1293336"/>
            <a:ext cx="5791200" cy="1754326"/>
          </a:xfrm>
          <a:prstGeom prst="rect">
            <a:avLst/>
          </a:prstGeom>
          <a:noFill/>
        </p:spPr>
        <p:txBody>
          <a:bodyPr wrap="square">
            <a:spAutoFit/>
          </a:bodyPr>
          <a:lstStyle/>
          <a:p>
            <a:pPr algn="just"/>
            <a:r>
              <a:rPr lang="en-GB" b="1" dirty="0"/>
              <a:t>Data Source</a:t>
            </a:r>
            <a:endParaRPr lang="en-GB" b="1" dirty="0"/>
          </a:p>
          <a:p>
            <a:pPr algn="just"/>
            <a:r>
              <a:rPr lang="en-GB" dirty="0"/>
              <a:t>The dataset was collected using the </a:t>
            </a:r>
            <a:r>
              <a:rPr lang="en-GB" dirty="0" err="1"/>
              <a:t>yfinance</a:t>
            </a:r>
            <a:r>
              <a:rPr lang="en-GB" dirty="0"/>
              <a:t> Python library, which provides direct access to historical stock data from Yahoo Finance. Public datasets ensure transparency, reproducibility, and real-world applicability in financial research.</a:t>
            </a:r>
            <a:endParaRPr lang="en-GB" dirty="0"/>
          </a:p>
        </p:txBody>
      </p:sp>
      <p:sp>
        <p:nvSpPr>
          <p:cNvPr id="12" name="TextBox 11"/>
          <p:cNvSpPr txBox="1"/>
          <p:nvPr/>
        </p:nvSpPr>
        <p:spPr>
          <a:xfrm>
            <a:off x="88900" y="3210174"/>
            <a:ext cx="5791200" cy="1200329"/>
          </a:xfrm>
          <a:prstGeom prst="rect">
            <a:avLst/>
          </a:prstGeom>
          <a:noFill/>
        </p:spPr>
        <p:txBody>
          <a:bodyPr wrap="square">
            <a:spAutoFit/>
          </a:bodyPr>
          <a:lstStyle/>
          <a:p>
            <a:pPr algn="just"/>
            <a:r>
              <a:rPr lang="en-GB" b="1" dirty="0"/>
              <a:t>Time Period</a:t>
            </a:r>
            <a:endParaRPr lang="en-GB" b="1" dirty="0"/>
          </a:p>
          <a:p>
            <a:pPr algn="just"/>
            <a:r>
              <a:rPr lang="en-GB" dirty="0"/>
              <a:t>The dataset spans </a:t>
            </a:r>
            <a:r>
              <a:rPr lang="en-GB" b="1" dirty="0"/>
              <a:t>9 years (1 Jan 2015 – 1 Jan 2024)</a:t>
            </a:r>
            <a:r>
              <a:rPr lang="en-GB" dirty="0"/>
              <a:t>, capturing various market conditions including growth trends, downturns, and volatility phases.</a:t>
            </a:r>
            <a:endParaRPr lang="en-GB" dirty="0"/>
          </a:p>
        </p:txBody>
      </p:sp>
      <p:pic>
        <p:nvPicPr>
          <p:cNvPr id="13" name="Picture 12"/>
          <p:cNvPicPr>
            <a:picLocks noChangeAspect="1"/>
          </p:cNvPicPr>
          <p:nvPr/>
        </p:nvPicPr>
        <p:blipFill>
          <a:blip r:embed="rId1"/>
          <a:stretch>
            <a:fillRect/>
          </a:stretch>
        </p:blipFill>
        <p:spPr>
          <a:xfrm>
            <a:off x="6029680" y="1980862"/>
            <a:ext cx="5940780" cy="2543453"/>
          </a:xfrm>
          <a:prstGeom prst="rect">
            <a:avLst/>
          </a:prstGeom>
        </p:spPr>
      </p:pic>
      <p:sp>
        <p:nvSpPr>
          <p:cNvPr id="14" name="TextBox 13"/>
          <p:cNvSpPr txBox="1"/>
          <p:nvPr/>
        </p:nvSpPr>
        <p:spPr>
          <a:xfrm>
            <a:off x="7531100" y="4723893"/>
            <a:ext cx="3606800" cy="369332"/>
          </a:xfrm>
          <a:prstGeom prst="rect">
            <a:avLst/>
          </a:prstGeom>
          <a:noFill/>
        </p:spPr>
        <p:txBody>
          <a:bodyPr wrap="square" rtlCol="0">
            <a:spAutoFit/>
          </a:bodyPr>
          <a:lstStyle/>
          <a:p>
            <a:pPr algn="ctr"/>
            <a:r>
              <a:rPr lang="en-GB" b="1" dirty="0"/>
              <a:t>Sample Data</a:t>
            </a:r>
            <a:endParaRPr lang="en-GB"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33533" y="427106"/>
            <a:ext cx="7251867" cy="707886"/>
          </a:xfrm>
          <a:prstGeom prst="rect">
            <a:avLst/>
          </a:prstGeom>
          <a:noFill/>
        </p:spPr>
        <p:txBody>
          <a:bodyPr wrap="square">
            <a:spAutoFit/>
          </a:bodyPr>
          <a:lstStyle/>
          <a:p>
            <a:r>
              <a:rPr lang="en-US" sz="4000" b="1" u="sng" dirty="0">
                <a:effectLst>
                  <a:outerShdw blurRad="38100" dist="38100" dir="2700000" algn="tl">
                    <a:srgbClr val="000000">
                      <a:alpha val="43137"/>
                    </a:srgbClr>
                  </a:outerShdw>
                </a:effectLst>
              </a:rPr>
              <a:t>Data pre-processing techniques</a:t>
            </a:r>
            <a:endParaRPr lang="en-US" sz="4000" b="1" u="sng" dirty="0">
              <a:effectLst>
                <a:outerShdw blurRad="38100" dist="38100" dir="2700000" algn="tl">
                  <a:srgbClr val="000000">
                    <a:alpha val="43137"/>
                  </a:srgbClr>
                </a:outerShdw>
              </a:effectLst>
            </a:endParaRPr>
          </a:p>
        </p:txBody>
      </p:sp>
      <p:sp>
        <p:nvSpPr>
          <p:cNvPr id="4" name="TextBox 3"/>
          <p:cNvSpPr txBox="1"/>
          <p:nvPr/>
        </p:nvSpPr>
        <p:spPr>
          <a:xfrm>
            <a:off x="863600" y="1629580"/>
            <a:ext cx="10642600" cy="4801314"/>
          </a:xfrm>
          <a:prstGeom prst="rect">
            <a:avLst/>
          </a:prstGeom>
          <a:noFill/>
        </p:spPr>
        <p:txBody>
          <a:bodyPr wrap="square">
            <a:spAutoFit/>
          </a:bodyPr>
          <a:lstStyle/>
          <a:p>
            <a:pPr algn="just">
              <a:buNone/>
            </a:pPr>
            <a:r>
              <a:rPr lang="en-GB" b="1" dirty="0"/>
              <a:t>Data Cleaning: </a:t>
            </a:r>
            <a:r>
              <a:rPr lang="en-GB" dirty="0"/>
              <a:t>The dataset is first examined to identify and handle missing, duplicate, or inconsistent values. This ensures data quality and improves model reliability during training.</a:t>
            </a:r>
            <a:endParaRPr lang="en-GB" dirty="0"/>
          </a:p>
          <a:p>
            <a:pPr algn="just">
              <a:buNone/>
            </a:pPr>
            <a:endParaRPr lang="en-GB" dirty="0"/>
          </a:p>
          <a:p>
            <a:pPr algn="just">
              <a:buNone/>
            </a:pPr>
            <a:r>
              <a:rPr lang="en-GB" b="1" dirty="0"/>
              <a:t>Feature Selection: </a:t>
            </a:r>
            <a:r>
              <a:rPr lang="en-GB" dirty="0"/>
              <a:t>Relevant features such as Open, High, Low, Close, and Volume are selected from the dataset. The Close price is defined as the target variable for prediction.</a:t>
            </a:r>
            <a:endParaRPr lang="en-GB" dirty="0"/>
          </a:p>
          <a:p>
            <a:pPr algn="just">
              <a:buNone/>
            </a:pPr>
            <a:endParaRPr lang="en-GB" dirty="0"/>
          </a:p>
          <a:p>
            <a:pPr algn="just">
              <a:buNone/>
            </a:pPr>
            <a:r>
              <a:rPr lang="en-GB" b="1" dirty="0"/>
              <a:t>Data Transformation: </a:t>
            </a:r>
            <a:r>
              <a:rPr lang="en-GB" dirty="0"/>
              <a:t>The data is transformed into a structured format suitable for machine learning models. This includes converting raw time-series data into supervised learning sequences.</a:t>
            </a:r>
            <a:endParaRPr lang="en-GB" dirty="0"/>
          </a:p>
          <a:p>
            <a:pPr algn="just">
              <a:buNone/>
            </a:pPr>
            <a:endParaRPr lang="en-GB" dirty="0"/>
          </a:p>
          <a:p>
            <a:pPr algn="just">
              <a:buNone/>
            </a:pPr>
            <a:r>
              <a:rPr lang="en-GB" b="1" dirty="0"/>
              <a:t>Normalization: </a:t>
            </a:r>
            <a:r>
              <a:rPr lang="en-GB" dirty="0"/>
              <a:t>Min-Max scaling is applied to scale all features into a uniform range (0 to 1). This prevents dominance of large-scale values and improves model convergence.</a:t>
            </a:r>
            <a:endParaRPr lang="en-GB" dirty="0"/>
          </a:p>
          <a:p>
            <a:pPr algn="just">
              <a:buNone/>
            </a:pPr>
            <a:br>
              <a:rPr lang="en-GB" dirty="0"/>
            </a:br>
            <a:r>
              <a:rPr lang="en-GB" b="1" dirty="0"/>
              <a:t>Time-Series Windowing: </a:t>
            </a:r>
            <a:r>
              <a:rPr lang="en-GB" dirty="0"/>
              <a:t>A sliding window technique is used to convert sequential data into input-output pairs, enabling the model to learn temporal dependencies in stock price movements.</a:t>
            </a:r>
            <a:endParaRPr lang="en-GB" dirty="0"/>
          </a:p>
          <a:p>
            <a:pPr algn="just">
              <a:buNone/>
            </a:pPr>
            <a:br>
              <a:rPr lang="en-GB" dirty="0"/>
            </a:br>
            <a:r>
              <a:rPr lang="en-GB" b="1" dirty="0"/>
              <a:t>Train-Test Split: </a:t>
            </a:r>
            <a:r>
              <a:rPr lang="en-GB" dirty="0"/>
              <a:t>The dataset is divided into training and testing sets (typically 80:20 ratio) to evaluate model performance on unseen data.</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78" name="Rectangle 77"/>
          <p:cNvSpPr>
            <a:spLocks noGrp="1" noRot="1" noChangeAspect="1" noMove="1" noResize="1" noEditPoints="1" noAdjustHandles="1" noChangeArrowheads="1" noChangeShapeType="1" noTextEdit="1"/>
          </p:cNvSpPr>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a:spLocks noGrp="1" noRot="1" noChangeAspect="1" noMove="1" noResize="1" noEditPoints="1" noAdjustHandles="1" noChangeArrowheads="1" noChangeShapeType="1" noTextEdit="1"/>
          </p:cNvSpPr>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a:spLocks noGrp="1" noRot="1" noChangeAspect="1" noMove="1" noResize="1" noEditPoints="1" noAdjustHandles="1" noChangeArrowheads="1" noChangeShapeType="1" noTextEdit="1"/>
          </p:cNvSpPr>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Rectangle 83"/>
          <p:cNvSpPr>
            <a:spLocks noGrp="1" noRot="1" noChangeAspect="1" noMove="1" noResize="1" noEditPoints="1" noAdjustHandles="1" noChangeArrowheads="1" noChangeShapeType="1" noTextEdit="1"/>
          </p:cNvSpPr>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3089851" y="452357"/>
            <a:ext cx="6093500" cy="923330"/>
          </a:xfrm>
          <a:prstGeom prst="rect">
            <a:avLst/>
          </a:prstGeom>
          <a:noFill/>
        </p:spPr>
        <p:txBody>
          <a:bodyPr wrap="square">
            <a:spAutoFit/>
          </a:bodyPr>
          <a:lstStyle/>
          <a:p>
            <a:pPr algn="ctr"/>
            <a:r>
              <a:rPr lang="en-US" sz="5400" b="1" dirty="0">
                <a:solidFill>
                  <a:schemeClr val="bg1"/>
                </a:solidFill>
              </a:rPr>
              <a:t>Model Building</a:t>
            </a:r>
            <a:endParaRPr lang="en-US" sz="5400" b="1" dirty="0">
              <a:solidFill>
                <a:schemeClr val="bg1"/>
              </a:solidFill>
            </a:endParaRPr>
          </a:p>
        </p:txBody>
      </p:sp>
      <p:graphicFrame>
        <p:nvGraphicFramePr>
          <p:cNvPr id="2" name="Table 1"/>
          <p:cNvGraphicFramePr>
            <a:graphicFrameLocks noGrp="1"/>
          </p:cNvGraphicFramePr>
          <p:nvPr/>
        </p:nvGraphicFramePr>
        <p:xfrm>
          <a:off x="1435100" y="1795634"/>
          <a:ext cx="9829800" cy="4508537"/>
        </p:xfrm>
        <a:graphic>
          <a:graphicData uri="http://schemas.openxmlformats.org/drawingml/2006/table">
            <a:tbl>
              <a:tblPr>
                <a:tableStyleId>{616DA210-FB5B-4158-B5E0-FEB733F419BA}</a:tableStyleId>
              </a:tblPr>
              <a:tblGrid>
                <a:gridCol w="1965960"/>
                <a:gridCol w="1965960"/>
                <a:gridCol w="1965960"/>
                <a:gridCol w="1965960"/>
                <a:gridCol w="1965960"/>
              </a:tblGrid>
              <a:tr h="385562">
                <a:tc>
                  <a:txBody>
                    <a:bodyPr/>
                    <a:lstStyle/>
                    <a:p>
                      <a:pPr algn="ctr">
                        <a:buNone/>
                      </a:pPr>
                      <a:r>
                        <a:rPr lang="en-GB" sz="1600" b="1"/>
                        <a:t>Model</a:t>
                      </a:r>
                      <a:endParaRPr lang="en-GB" sz="1600" b="1"/>
                    </a:p>
                  </a:txBody>
                  <a:tcPr marL="55080" marR="55080" marT="27540" marB="27540" anchor="ctr"/>
                </a:tc>
                <a:tc>
                  <a:txBody>
                    <a:bodyPr/>
                    <a:lstStyle/>
                    <a:p>
                      <a:pPr algn="ctr">
                        <a:buNone/>
                      </a:pPr>
                      <a:r>
                        <a:rPr lang="en-GB" sz="1600" b="1"/>
                        <a:t>Architecture Overview</a:t>
                      </a:r>
                      <a:endParaRPr lang="en-GB" sz="1600" b="1"/>
                    </a:p>
                  </a:txBody>
                  <a:tcPr marL="55080" marR="55080" marT="27540" marB="27540" anchor="ctr"/>
                </a:tc>
                <a:tc>
                  <a:txBody>
                    <a:bodyPr/>
                    <a:lstStyle/>
                    <a:p>
                      <a:pPr algn="ctr">
                        <a:buNone/>
                      </a:pPr>
                      <a:r>
                        <a:rPr lang="en-GB" sz="1600" b="1"/>
                        <a:t>Key Components</a:t>
                      </a:r>
                      <a:endParaRPr lang="en-GB" sz="1600" b="1"/>
                    </a:p>
                  </a:txBody>
                  <a:tcPr marL="55080" marR="55080" marT="27540" marB="27540" anchor="ctr"/>
                </a:tc>
                <a:tc>
                  <a:txBody>
                    <a:bodyPr/>
                    <a:lstStyle/>
                    <a:p>
                      <a:pPr algn="ctr">
                        <a:buNone/>
                      </a:pPr>
                      <a:r>
                        <a:rPr lang="en-GB" sz="1600" b="1"/>
                        <a:t>Working Mechanism</a:t>
                      </a:r>
                      <a:endParaRPr lang="en-GB" sz="1600" b="1"/>
                    </a:p>
                  </a:txBody>
                  <a:tcPr marL="55080" marR="55080" marT="27540" marB="27540" anchor="ctr"/>
                </a:tc>
                <a:tc>
                  <a:txBody>
                    <a:bodyPr/>
                    <a:lstStyle/>
                    <a:p>
                      <a:pPr algn="ctr">
                        <a:buNone/>
                      </a:pPr>
                      <a:r>
                        <a:rPr lang="en-GB" sz="1600" b="1" dirty="0"/>
                        <a:t>Strength in Stock Prediction</a:t>
                      </a:r>
                      <a:endParaRPr lang="en-GB" sz="1600" b="1" dirty="0"/>
                    </a:p>
                  </a:txBody>
                  <a:tcPr marL="55080" marR="55080" marT="27540" marB="27540" anchor="ctr"/>
                </a:tc>
              </a:tr>
              <a:tr h="1211765">
                <a:tc>
                  <a:txBody>
                    <a:bodyPr/>
                    <a:lstStyle/>
                    <a:p>
                      <a:pPr>
                        <a:buNone/>
                      </a:pPr>
                      <a:r>
                        <a:rPr lang="en-GB" sz="1200" b="1"/>
                        <a:t>LSTM (Long Short-Term Memory)</a:t>
                      </a:r>
                      <a:endParaRPr lang="en-GB" sz="1200"/>
                    </a:p>
                  </a:txBody>
                  <a:tcPr marL="55080" marR="55080" marT="27540" marB="27540" anchor="ctr"/>
                </a:tc>
                <a:tc>
                  <a:txBody>
                    <a:bodyPr/>
                    <a:lstStyle/>
                    <a:p>
                      <a:pPr>
                        <a:buNone/>
                      </a:pPr>
                      <a:r>
                        <a:rPr lang="en-GB" sz="1200"/>
                        <a:t>Recurrent neural network designed to handle sequential financial data and long-term dependencies</a:t>
                      </a:r>
                      <a:endParaRPr lang="en-GB" sz="1200"/>
                    </a:p>
                  </a:txBody>
                  <a:tcPr marL="55080" marR="55080" marT="27540" marB="27540" anchor="ctr"/>
                </a:tc>
                <a:tc>
                  <a:txBody>
                    <a:bodyPr/>
                    <a:lstStyle/>
                    <a:p>
                      <a:pPr>
                        <a:buNone/>
                      </a:pPr>
                      <a:r>
                        <a:rPr lang="en-GB" sz="1200"/>
                        <a:t>Input layer → 2 stacked LSTM layers (64 units each) → Dropout layers → Dense output layer</a:t>
                      </a:r>
                      <a:endParaRPr lang="en-GB" sz="1200"/>
                    </a:p>
                  </a:txBody>
                  <a:tcPr marL="55080" marR="55080" marT="27540" marB="27540" anchor="ctr"/>
                </a:tc>
                <a:tc>
                  <a:txBody>
                    <a:bodyPr/>
                    <a:lstStyle/>
                    <a:p>
                      <a:pPr>
                        <a:buNone/>
                      </a:pPr>
                      <a:r>
                        <a:rPr lang="en-GB" sz="1200"/>
                        <a:t>Uses memory cells with input, forget, and output gates to control information flow and retain important historical patterns over time</a:t>
                      </a:r>
                      <a:endParaRPr lang="en-GB" sz="1200"/>
                    </a:p>
                  </a:txBody>
                  <a:tcPr marL="55080" marR="55080" marT="27540" marB="27540" anchor="ctr"/>
                </a:tc>
                <a:tc>
                  <a:txBody>
                    <a:bodyPr/>
                    <a:lstStyle/>
                    <a:p>
                      <a:pPr>
                        <a:buNone/>
                      </a:pPr>
                      <a:r>
                        <a:rPr lang="en-GB" sz="1200"/>
                        <a:t>Effective in capturing long-term trends and reducing vanishing gradient issues in stock price sequences</a:t>
                      </a:r>
                      <a:endParaRPr lang="en-GB" sz="1200"/>
                    </a:p>
                  </a:txBody>
                  <a:tcPr marL="55080" marR="55080" marT="27540" marB="27540" anchor="ctr"/>
                </a:tc>
              </a:tr>
              <a:tr h="1377006">
                <a:tc>
                  <a:txBody>
                    <a:bodyPr/>
                    <a:lstStyle/>
                    <a:p>
                      <a:pPr>
                        <a:buNone/>
                      </a:pPr>
                      <a:r>
                        <a:rPr lang="en-GB" sz="1200" b="1"/>
                        <a:t>BiGRU (Bidirectional GRU)</a:t>
                      </a:r>
                      <a:endParaRPr lang="en-GB" sz="1200"/>
                    </a:p>
                  </a:txBody>
                  <a:tcPr marL="55080" marR="55080" marT="27540" marB="27540" anchor="ctr"/>
                </a:tc>
                <a:tc>
                  <a:txBody>
                    <a:bodyPr/>
                    <a:lstStyle/>
                    <a:p>
                      <a:pPr>
                        <a:buNone/>
                      </a:pPr>
                      <a:r>
                        <a:rPr lang="en-GB" sz="1200"/>
                        <a:t>Enhanced GRU model that processes data in both forward and backward directions</a:t>
                      </a:r>
                      <a:endParaRPr lang="en-GB" sz="1200"/>
                    </a:p>
                  </a:txBody>
                  <a:tcPr marL="55080" marR="55080" marT="27540" marB="27540" anchor="ctr"/>
                </a:tc>
                <a:tc>
                  <a:txBody>
                    <a:bodyPr/>
                    <a:lstStyle/>
                    <a:p>
                      <a:pPr>
                        <a:buNone/>
                      </a:pPr>
                      <a:r>
                        <a:rPr lang="en-GB" sz="1200" dirty="0"/>
                        <a:t>Bidirectional GRU layers (64 units + 32 units) → Dropout → Dense layer</a:t>
                      </a:r>
                      <a:endParaRPr lang="en-GB" sz="1200" dirty="0"/>
                    </a:p>
                  </a:txBody>
                  <a:tcPr marL="55080" marR="55080" marT="27540" marB="27540" anchor="ctr"/>
                </a:tc>
                <a:tc>
                  <a:txBody>
                    <a:bodyPr/>
                    <a:lstStyle/>
                    <a:p>
                      <a:pPr>
                        <a:buNone/>
                      </a:pPr>
                      <a:r>
                        <a:rPr lang="en-GB" sz="1200"/>
                        <a:t>Processes sequence from past-to-future and future-to-past simultaneously, combining contextual information from both directions</a:t>
                      </a:r>
                      <a:endParaRPr lang="en-GB" sz="1200"/>
                    </a:p>
                  </a:txBody>
                  <a:tcPr marL="55080" marR="55080" marT="27540" marB="27540" anchor="ctr"/>
                </a:tc>
                <a:tc>
                  <a:txBody>
                    <a:bodyPr/>
                    <a:lstStyle/>
                    <a:p>
                      <a:pPr>
                        <a:buNone/>
                      </a:pPr>
                      <a:r>
                        <a:rPr lang="en-GB" sz="1200"/>
                        <a:t>Improves prediction accuracy by capturing full contextual dependencies with lower computational cost than LSTM</a:t>
                      </a:r>
                      <a:endParaRPr lang="en-GB" sz="1200"/>
                    </a:p>
                  </a:txBody>
                  <a:tcPr marL="55080" marR="55080" marT="27540" marB="27540" anchor="ctr"/>
                </a:tc>
              </a:tr>
              <a:tr h="1377006">
                <a:tc>
                  <a:txBody>
                    <a:bodyPr/>
                    <a:lstStyle/>
                    <a:p>
                      <a:pPr>
                        <a:buNone/>
                      </a:pPr>
                      <a:r>
                        <a:rPr lang="en-GB" sz="1200" b="1"/>
                        <a:t>CNN–LSTM (Hybrid Model)</a:t>
                      </a:r>
                      <a:endParaRPr lang="en-GB" sz="1200"/>
                    </a:p>
                  </a:txBody>
                  <a:tcPr marL="55080" marR="55080" marT="27540" marB="27540" anchor="ctr"/>
                </a:tc>
                <a:tc>
                  <a:txBody>
                    <a:bodyPr/>
                    <a:lstStyle/>
                    <a:p>
                      <a:pPr>
                        <a:buNone/>
                      </a:pPr>
                      <a:r>
                        <a:rPr lang="en-GB" sz="1200"/>
                        <a:t>Hybrid deep learning architecture combining CNN feature extraction with LSTM temporal learning</a:t>
                      </a:r>
                      <a:endParaRPr lang="en-GB" sz="1200"/>
                    </a:p>
                  </a:txBody>
                  <a:tcPr marL="55080" marR="55080" marT="27540" marB="27540" anchor="ctr"/>
                </a:tc>
                <a:tc>
                  <a:txBody>
                    <a:bodyPr/>
                    <a:lstStyle/>
                    <a:p>
                      <a:pPr>
                        <a:buNone/>
                      </a:pPr>
                      <a:r>
                        <a:rPr lang="en-GB" sz="1200"/>
                        <a:t>Conv1D layer (64 filters, kernel size 3) → ReLU activation → MaxPooling → LSTM layer (64 units) → Dropout → Dense layer</a:t>
                      </a:r>
                      <a:endParaRPr lang="en-GB" sz="1200"/>
                    </a:p>
                  </a:txBody>
                  <a:tcPr marL="55080" marR="55080" marT="27540" marB="27540" anchor="ctr"/>
                </a:tc>
                <a:tc>
                  <a:txBody>
                    <a:bodyPr/>
                    <a:lstStyle/>
                    <a:p>
                      <a:pPr>
                        <a:buNone/>
                      </a:pPr>
                      <a:r>
                        <a:rPr lang="en-GB" sz="1200"/>
                        <a:t>CNN extracts local patterns and short-term trends from stock data, then LSTM learns long-term sequential dependencies from extracted features</a:t>
                      </a:r>
                      <a:endParaRPr lang="en-GB" sz="1200"/>
                    </a:p>
                  </a:txBody>
                  <a:tcPr marL="55080" marR="55080" marT="27540" marB="27540" anchor="ctr"/>
                </a:tc>
                <a:tc>
                  <a:txBody>
                    <a:bodyPr/>
                    <a:lstStyle/>
                    <a:p>
                      <a:pPr>
                        <a:buNone/>
                      </a:pPr>
                      <a:r>
                        <a:rPr lang="en-GB" sz="1200" dirty="0"/>
                        <a:t>Provides highest accuracy by combining spatial feature extraction and temporal sequence learning</a:t>
                      </a:r>
                      <a:endParaRPr lang="en-GB" sz="1200" dirty="0"/>
                    </a:p>
                  </a:txBody>
                  <a:tcPr marL="55080" marR="55080" marT="27540" marB="27540" anchor="ct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78" name="Rectangle 77"/>
          <p:cNvSpPr>
            <a:spLocks noGrp="1" noRot="1" noChangeAspect="1" noMove="1" noResize="1" noEditPoints="1" noAdjustHandles="1" noChangeArrowheads="1" noChangeShapeType="1" noTextEdit="1"/>
          </p:cNvSpPr>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a:spLocks noGrp="1" noRot="1" noChangeAspect="1" noMove="1" noResize="1" noEditPoints="1" noAdjustHandles="1" noChangeArrowheads="1" noChangeShapeType="1" noTextEdit="1"/>
          </p:cNvSpPr>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a:spLocks noGrp="1" noRot="1" noChangeAspect="1" noMove="1" noResize="1" noEditPoints="1" noAdjustHandles="1" noChangeArrowheads="1" noChangeShapeType="1" noTextEdit="1"/>
          </p:cNvSpPr>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Rectangle 83"/>
          <p:cNvSpPr>
            <a:spLocks noGrp="1" noRot="1" noChangeAspect="1" noMove="1" noResize="1" noEditPoints="1" noAdjustHandles="1" noChangeArrowheads="1" noChangeShapeType="1" noTextEdit="1"/>
          </p:cNvSpPr>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3089851" y="452357"/>
            <a:ext cx="6093500" cy="923330"/>
          </a:xfrm>
          <a:prstGeom prst="rect">
            <a:avLst/>
          </a:prstGeom>
          <a:noFill/>
        </p:spPr>
        <p:txBody>
          <a:bodyPr wrap="square">
            <a:spAutoFit/>
          </a:bodyPr>
          <a:lstStyle/>
          <a:p>
            <a:pPr algn="ctr"/>
            <a:r>
              <a:rPr lang="en-US" sz="5400" b="1" dirty="0">
                <a:solidFill>
                  <a:schemeClr val="bg1"/>
                </a:solidFill>
              </a:rPr>
              <a:t>Results</a:t>
            </a:r>
            <a:endParaRPr lang="en-US" sz="5400" b="1" dirty="0">
              <a:solidFill>
                <a:schemeClr val="bg1"/>
              </a:solidFill>
            </a:endParaRPr>
          </a:p>
        </p:txBody>
      </p:sp>
      <p:graphicFrame>
        <p:nvGraphicFramePr>
          <p:cNvPr id="3" name="Table 2"/>
          <p:cNvGraphicFramePr>
            <a:graphicFrameLocks noGrp="1"/>
          </p:cNvGraphicFramePr>
          <p:nvPr/>
        </p:nvGraphicFramePr>
        <p:xfrm>
          <a:off x="1555750" y="2423958"/>
          <a:ext cx="9080500" cy="2874772"/>
        </p:xfrm>
        <a:graphic>
          <a:graphicData uri="http://schemas.openxmlformats.org/drawingml/2006/table">
            <a:tbl>
              <a:tblPr firstRow="1" firstCol="1" bandRow="1">
                <a:tableStyleId>{5C22544A-7EE6-4342-B048-85BDC9FD1C3A}</a:tableStyleId>
              </a:tblPr>
              <a:tblGrid>
                <a:gridCol w="1816100"/>
                <a:gridCol w="1816100"/>
                <a:gridCol w="1816100"/>
                <a:gridCol w="1816100"/>
                <a:gridCol w="1816100"/>
              </a:tblGrid>
              <a:tr h="718693">
                <a:tc>
                  <a:txBody>
                    <a:bodyPr/>
                    <a:lstStyle/>
                    <a:p>
                      <a:pPr algn="just">
                        <a:lnSpc>
                          <a:spcPct val="150000"/>
                        </a:lnSpc>
                        <a:buNone/>
                      </a:pPr>
                      <a:r>
                        <a:rPr lang="en-GB" sz="2000" kern="100">
                          <a:effectLst/>
                        </a:rPr>
                        <a:t>Model</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MSE</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RMSE</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MAE</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R² Score</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r>
              <a:tr h="718693">
                <a:tc>
                  <a:txBody>
                    <a:bodyPr/>
                    <a:lstStyle/>
                    <a:p>
                      <a:pPr algn="just">
                        <a:lnSpc>
                          <a:spcPct val="150000"/>
                        </a:lnSpc>
                        <a:buNone/>
                      </a:pPr>
                      <a:r>
                        <a:rPr lang="en-GB" sz="2000" kern="100">
                          <a:effectLst/>
                        </a:rPr>
                        <a:t>LSTM</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80.5778</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8.9765</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7.8631</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0.7777</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r>
              <a:tr h="718693">
                <a:tc>
                  <a:txBody>
                    <a:bodyPr/>
                    <a:lstStyle/>
                    <a:p>
                      <a:pPr algn="just">
                        <a:lnSpc>
                          <a:spcPct val="150000"/>
                        </a:lnSpc>
                        <a:buNone/>
                      </a:pPr>
                      <a:r>
                        <a:rPr lang="en-GB" sz="2000" kern="100">
                          <a:effectLst/>
                        </a:rPr>
                        <a:t>BiGRU</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37.5780</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6.1301</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4.8816</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0.8963</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r>
              <a:tr h="718693">
                <a:tc>
                  <a:txBody>
                    <a:bodyPr/>
                    <a:lstStyle/>
                    <a:p>
                      <a:pPr algn="just">
                        <a:lnSpc>
                          <a:spcPct val="150000"/>
                        </a:lnSpc>
                        <a:buNone/>
                      </a:pPr>
                      <a:r>
                        <a:rPr lang="en-GB" sz="2000" kern="100">
                          <a:effectLst/>
                        </a:rPr>
                        <a:t>CNN–LSTM</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25.4049</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5.0403</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4.1148</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dirty="0">
                          <a:effectLst/>
                        </a:rPr>
                        <a:t>0.9299</a:t>
                      </a:r>
                      <a:endParaRPr lang="en-GB" sz="20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0" y="36285"/>
            <a:ext cx="5731510" cy="3122295"/>
          </a:xfrm>
          <a:prstGeom prst="rect">
            <a:avLst/>
          </a:prstGeom>
          <a:noFill/>
          <a:ln>
            <a:noFill/>
          </a:ln>
        </p:spPr>
      </p:pic>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03277" y="104422"/>
            <a:ext cx="5588723" cy="3041902"/>
          </a:xfrm>
          <a:prstGeom prst="rect">
            <a:avLst/>
          </a:prstGeom>
          <a:noFill/>
          <a:ln>
            <a:noFill/>
          </a:ln>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65755" y="3459747"/>
            <a:ext cx="5731510" cy="308483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22505" y="2123440"/>
            <a:ext cx="10546990" cy="3918755"/>
          </a:xfrm>
          <a:prstGeom prst="rect">
            <a:avLst/>
          </a:prstGeom>
        </p:spPr>
        <p:txBody>
          <a:bodyPr vert="horz" lIns="91440" tIns="45720" rIns="91440" bIns="45720" rtlCol="0" anchor="ctr">
            <a:normAutofit/>
          </a:bodyPr>
          <a:lstStyle/>
          <a:p>
            <a:pPr marL="114300" indent="-342900" algn="just">
              <a:lnSpc>
                <a:spcPct val="90000"/>
              </a:lnSpc>
              <a:spcAft>
                <a:spcPts val="600"/>
              </a:spcAft>
              <a:buFont typeface="Wingdings" panose="05000000000000000000" pitchFamily="2" charset="2"/>
              <a:buChar char="ü"/>
            </a:pPr>
            <a:endParaRPr lang="en-US" sz="2000" dirty="0"/>
          </a:p>
        </p:txBody>
      </p:sp>
      <p:pic>
        <p:nvPicPr>
          <p:cNvPr id="3" name="Picture 2"/>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144145" y="241300"/>
            <a:ext cx="5731510" cy="3187700"/>
          </a:xfrm>
          <a:prstGeom prst="rect">
            <a:avLst/>
          </a:prstGeom>
          <a:noFill/>
          <a:ln>
            <a:noFill/>
          </a:ln>
        </p:spPr>
      </p:pic>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16345" y="247650"/>
            <a:ext cx="5731510" cy="3181350"/>
          </a:xfrm>
          <a:prstGeom prst="rect">
            <a:avLst/>
          </a:prstGeom>
          <a:noFill/>
          <a:ln>
            <a:noFill/>
          </a:ln>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61945" y="3552825"/>
            <a:ext cx="5731510" cy="31813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371599" y="294538"/>
            <a:ext cx="9895951" cy="103366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u="sng" kern="1200" dirty="0">
                <a:solidFill>
                  <a:srgbClr val="FFFFFF"/>
                </a:solidFill>
                <a:effectLst>
                  <a:outerShdw blurRad="38100" dist="38100" dir="2700000" algn="tl">
                    <a:srgbClr val="000000">
                      <a:alpha val="43137"/>
                    </a:srgbClr>
                  </a:outerShdw>
                </a:effectLst>
                <a:latin typeface="+mj-lt"/>
                <a:ea typeface="+mj-ea"/>
                <a:cs typeface="+mj-cs"/>
              </a:rPr>
              <a:t>Summary and Conclusion </a:t>
            </a:r>
            <a:endParaRPr lang="en-US" sz="4400" b="1" u="sng" kern="1200" dirty="0">
              <a:solidFill>
                <a:srgbClr val="FFFFFF"/>
              </a:solidFill>
              <a:effectLst>
                <a:outerShdw blurRad="38100" dist="38100" dir="2700000" algn="tl">
                  <a:srgbClr val="000000">
                    <a:alpha val="43137"/>
                  </a:srgbClr>
                </a:outerShdw>
              </a:effectLst>
              <a:latin typeface="+mj-lt"/>
              <a:ea typeface="+mj-ea"/>
              <a:cs typeface="+mj-cs"/>
            </a:endParaRPr>
          </a:p>
        </p:txBody>
      </p:sp>
      <p:sp>
        <p:nvSpPr>
          <p:cNvPr id="4" name="TextBox 3"/>
          <p:cNvSpPr txBox="1"/>
          <p:nvPr/>
        </p:nvSpPr>
        <p:spPr>
          <a:xfrm>
            <a:off x="822505" y="2123440"/>
            <a:ext cx="10546990" cy="3918755"/>
          </a:xfrm>
          <a:prstGeom prst="rect">
            <a:avLst/>
          </a:prstGeom>
        </p:spPr>
        <p:txBody>
          <a:bodyPr vert="horz" lIns="91440" tIns="45720" rIns="91440" bIns="45720" rtlCol="0" anchor="ctr">
            <a:normAutofit/>
          </a:bodyPr>
          <a:lstStyle/>
          <a:p>
            <a:pPr marL="114300" indent="-342900" algn="just">
              <a:lnSpc>
                <a:spcPct val="90000"/>
              </a:lnSpc>
              <a:spcAft>
                <a:spcPts val="600"/>
              </a:spcAft>
              <a:buFont typeface="Wingdings" panose="05000000000000000000" pitchFamily="2" charset="2"/>
              <a:buChar char="ü"/>
            </a:pPr>
            <a:endParaRPr lang="en-US" sz="2000" dirty="0"/>
          </a:p>
        </p:txBody>
      </p:sp>
      <p:sp>
        <p:nvSpPr>
          <p:cNvPr id="5" name="TextBox 4"/>
          <p:cNvSpPr txBox="1"/>
          <p:nvPr/>
        </p:nvSpPr>
        <p:spPr>
          <a:xfrm>
            <a:off x="1046079" y="2141423"/>
            <a:ext cx="10546990" cy="3416320"/>
          </a:xfrm>
          <a:prstGeom prst="rect">
            <a:avLst/>
          </a:prstGeom>
          <a:noFill/>
        </p:spPr>
        <p:txBody>
          <a:bodyPr wrap="square">
            <a:spAutoFit/>
          </a:bodyPr>
          <a:lstStyle/>
          <a:p>
            <a:pPr algn="just"/>
            <a:r>
              <a:rPr lang="en-GB" sz="2400" dirty="0"/>
              <a:t>This study applied machine learning techniques to predict stock market trends using Apple Inc. (AAPL) data. Three models were developed: LSTM, </a:t>
            </a:r>
            <a:r>
              <a:rPr lang="en-GB" sz="2400" dirty="0" err="1"/>
              <a:t>BiGRU</a:t>
            </a:r>
            <a:r>
              <a:rPr lang="en-GB" sz="2400" dirty="0"/>
              <a:t>, and CNN–LSTM. After preprocessing and sequence generation, all models were trained and evaluated. The LSTM model captured long-term dependencies but had higher error rates. The </a:t>
            </a:r>
            <a:r>
              <a:rPr lang="en-GB" sz="2400" dirty="0" err="1"/>
              <a:t>BiGRU</a:t>
            </a:r>
            <a:r>
              <a:rPr lang="en-GB" sz="2400" dirty="0"/>
              <a:t> model improved accuracy using bidirectional learning. The CNN–LSTM model achieved the best performance with the lowest error and highest R² score. Overall, results show that deep learning models are effective for stock prediction, but outputs remain probabilistic due to market volatility and uncertainty.</a:t>
            </a:r>
            <a:endParaRPr lang="en-GB"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371599" y="202347"/>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mj-lt"/>
                <a:ea typeface="+mj-ea"/>
                <a:cs typeface="+mj-cs"/>
              </a:rPr>
              <a:t> References</a:t>
            </a:r>
            <a:endParaRPr lang="en-US" sz="4000" b="1" kern="1200" dirty="0">
              <a:solidFill>
                <a:srgbClr val="FFFFFF"/>
              </a:solidFill>
              <a:latin typeface="+mj-lt"/>
              <a:ea typeface="+mj-ea"/>
              <a:cs typeface="+mj-cs"/>
            </a:endParaRPr>
          </a:p>
        </p:txBody>
      </p:sp>
      <p:sp>
        <p:nvSpPr>
          <p:cNvPr id="8" name="TextBox 7"/>
          <p:cNvSpPr txBox="1"/>
          <p:nvPr/>
        </p:nvSpPr>
        <p:spPr>
          <a:xfrm>
            <a:off x="957693" y="2069757"/>
            <a:ext cx="10276610" cy="3964937"/>
          </a:xfrm>
          <a:prstGeom prst="rect">
            <a:avLst/>
          </a:prstGeom>
        </p:spPr>
        <p:txBody>
          <a:bodyPr vert="horz" lIns="91440" tIns="45720" rIns="91440" bIns="45720" rtlCol="0" anchor="ctr">
            <a:noAutofit/>
          </a:bodyPr>
          <a:lstStyle/>
          <a:p>
            <a:pPr algn="just">
              <a:lnSpc>
                <a:spcPct val="90000"/>
              </a:lnSpc>
            </a:pPr>
            <a:r>
              <a:rPr lang="en-US" sz="1400" dirty="0"/>
              <a:t> </a:t>
            </a:r>
            <a:endParaRPr lang="en-US" sz="1400" dirty="0"/>
          </a:p>
          <a:p>
            <a:pPr marL="457200" indent="-342900" algn="just">
              <a:lnSpc>
                <a:spcPct val="90000"/>
              </a:lnSpc>
              <a:spcAft>
                <a:spcPts val="800"/>
              </a:spcAft>
              <a:buFont typeface="+mj-lt"/>
              <a:buAutoNum type="arabicPeriod"/>
            </a:pPr>
            <a:endParaRPr lang="en-US" sz="1400" dirty="0">
              <a:effectLst/>
            </a:endParaRPr>
          </a:p>
        </p:txBody>
      </p:sp>
      <p:sp>
        <p:nvSpPr>
          <p:cNvPr id="4" name="TextBox 3"/>
          <p:cNvSpPr txBox="1"/>
          <p:nvPr/>
        </p:nvSpPr>
        <p:spPr>
          <a:xfrm>
            <a:off x="453251" y="1787377"/>
            <a:ext cx="11732645" cy="4247317"/>
          </a:xfrm>
          <a:prstGeom prst="rect">
            <a:avLst/>
          </a:prstGeom>
          <a:noFill/>
        </p:spPr>
        <p:txBody>
          <a:bodyPr wrap="square">
            <a:spAutoFit/>
          </a:bodyPr>
          <a:lstStyle/>
          <a:p>
            <a:r>
              <a:rPr lang="en-GB" dirty="0"/>
              <a:t>Adebiyi, A.A., Adewumi, A.O. and Ayo, C.K. (2014) ‘Stock price prediction using the ARIMA model’, </a:t>
            </a:r>
            <a:r>
              <a:rPr lang="en-GB" i="1" dirty="0"/>
              <a:t>African Journal of Computing &amp; ICT</a:t>
            </a:r>
            <a:r>
              <a:rPr lang="en-GB" dirty="0"/>
              <a:t>, 7(1), pp. 9–14.</a:t>
            </a:r>
            <a:endParaRPr lang="en-GB" dirty="0"/>
          </a:p>
          <a:p>
            <a:r>
              <a:rPr lang="en-GB" dirty="0"/>
              <a:t>Cho, K. et al. (2014) ‘Learning phrase representations using RNN encoder–decoder for statistical machine translation’, </a:t>
            </a:r>
            <a:r>
              <a:rPr lang="en-GB" i="1" dirty="0" err="1"/>
              <a:t>arXiv</a:t>
            </a:r>
            <a:r>
              <a:rPr lang="en-GB" i="1" dirty="0"/>
              <a:t> preprint arXiv:1406.1078</a:t>
            </a:r>
            <a:r>
              <a:rPr lang="en-GB" dirty="0"/>
              <a:t>.</a:t>
            </a:r>
            <a:endParaRPr lang="en-GB" dirty="0"/>
          </a:p>
          <a:p>
            <a:r>
              <a:rPr lang="en-GB" dirty="0"/>
              <a:t>Fischer, T. and Krauss, C. (2018) ‘Deep learning with long short-term memory networks for financial market predictions’, </a:t>
            </a:r>
            <a:r>
              <a:rPr lang="en-GB" i="1" dirty="0"/>
              <a:t>European Journal of Operational Research</a:t>
            </a:r>
            <a:r>
              <a:rPr lang="en-GB" dirty="0"/>
              <a:t>, 270(2), pp. 654–669.</a:t>
            </a:r>
            <a:endParaRPr lang="en-GB" dirty="0"/>
          </a:p>
          <a:p>
            <a:r>
              <a:rPr lang="en-GB" dirty="0"/>
              <a:t>Hochreiter, S. and </a:t>
            </a:r>
            <a:r>
              <a:rPr lang="en-GB" dirty="0" err="1"/>
              <a:t>Schmidhuber</a:t>
            </a:r>
            <a:r>
              <a:rPr lang="en-GB" dirty="0"/>
              <a:t>, J. (1997) ‘Long short-term memory’, </a:t>
            </a:r>
            <a:r>
              <a:rPr lang="en-GB" i="1" dirty="0"/>
              <a:t>Neural Computation</a:t>
            </a:r>
            <a:r>
              <a:rPr lang="en-GB" dirty="0"/>
              <a:t>, 9(8), pp. 1735–1780.</a:t>
            </a:r>
            <a:endParaRPr lang="en-GB" dirty="0"/>
          </a:p>
          <a:p>
            <a:r>
              <a:rPr lang="en-GB" dirty="0"/>
              <a:t>Kingma, D.P. and Ba, J. (2015) ‘Adam: A method for stochastic optimization’, </a:t>
            </a:r>
            <a:r>
              <a:rPr lang="en-GB" i="1" dirty="0"/>
              <a:t>International Conference on Learning Representations (ICLR)</a:t>
            </a:r>
            <a:r>
              <a:rPr lang="en-GB" dirty="0"/>
              <a:t>.</a:t>
            </a:r>
            <a:endParaRPr lang="en-GB" dirty="0"/>
          </a:p>
          <a:p>
            <a:r>
              <a:rPr lang="en-GB" dirty="0"/>
              <a:t>Sezer, O.B., </a:t>
            </a:r>
            <a:r>
              <a:rPr lang="en-GB" dirty="0" err="1"/>
              <a:t>Gudelek</a:t>
            </a:r>
            <a:r>
              <a:rPr lang="en-GB" dirty="0"/>
              <a:t>, M.U. and Ozbayoglu, A.M. (2020) ‘Financial time series forecasting with deep learning: A systematic literature review’, </a:t>
            </a:r>
            <a:r>
              <a:rPr lang="en-GB" i="1" dirty="0"/>
              <a:t>Applied Soft Computing</a:t>
            </a:r>
            <a:r>
              <a:rPr lang="en-GB" dirty="0"/>
              <a:t>, 90, 106181.</a:t>
            </a:r>
            <a:endParaRPr lang="en-GB" dirty="0"/>
          </a:p>
          <a:p>
            <a:r>
              <a:rPr lang="en-GB" dirty="0"/>
              <a:t>Srivastava, N. et al. (2014) ‘Dropout: A simple way to prevent neural networks from overfitting’, </a:t>
            </a:r>
            <a:r>
              <a:rPr lang="en-GB" i="1" dirty="0"/>
              <a:t>Journal of Machine Learning Research</a:t>
            </a:r>
            <a:r>
              <a:rPr lang="en-GB" dirty="0"/>
              <a:t>, 15, pp. 1929–1958.</a:t>
            </a:r>
            <a:endParaRPr lang="en-GB" dirty="0"/>
          </a:p>
          <a:p>
            <a:r>
              <a:rPr lang="en-GB" dirty="0"/>
              <a:t>Yahoo Finance (2026) </a:t>
            </a:r>
            <a:r>
              <a:rPr lang="en-GB" i="1" dirty="0"/>
              <a:t>Apple Inc. (AAPL) Historical Stock Data</a:t>
            </a:r>
            <a:r>
              <a:rPr lang="en-GB" dirty="0"/>
              <a:t>. Available at: </a:t>
            </a:r>
            <a:r>
              <a:rPr lang="en-GB" dirty="0">
                <a:hlinkClick r:id="rId1"/>
              </a:rPr>
              <a:t>https://finance.yahoo.com/</a:t>
            </a:r>
            <a:r>
              <a:rPr lang="en-GB" dirty="0"/>
              <a:t> (Accessed: 5 May 2026).</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rot="20445575">
            <a:off x="3365291" y="2912165"/>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kern="1200" dirty="0">
                <a:solidFill>
                  <a:srgbClr val="002060"/>
                </a:solidFill>
                <a:latin typeface="Cambria" panose="02040503050406030204" pitchFamily="18" charset="0"/>
                <a:ea typeface="Cambria" panose="02040503050406030204" pitchFamily="18" charset="0"/>
                <a:cs typeface="+mj-cs"/>
              </a:rPr>
              <a:t>THANK YOU!</a:t>
            </a:r>
            <a:endParaRPr lang="en-US" sz="6000" b="1" kern="1200" dirty="0">
              <a:solidFill>
                <a:srgbClr val="002060"/>
              </a:solidFill>
              <a:latin typeface="Cambria" panose="02040503050406030204" pitchFamily="18" charset="0"/>
              <a:ea typeface="Cambria" panose="02040503050406030204" pitchFamily="18" charset="0"/>
              <a:cs typeface="+mj-c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9501</Words>
  <Application>WPS Presentation</Application>
  <PresentationFormat>Widescreen</PresentationFormat>
  <Paragraphs>273</Paragraphs>
  <Slides>15</Slides>
  <Notes>1</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15</vt:i4>
      </vt:variant>
    </vt:vector>
  </HeadingPairs>
  <TitlesOfParts>
    <vt:vector size="26" baseType="lpstr">
      <vt:lpstr>Arial</vt:lpstr>
      <vt:lpstr>SimSun</vt:lpstr>
      <vt:lpstr>Wingdings</vt:lpstr>
      <vt:lpstr>Arial Black</vt:lpstr>
      <vt:lpstr>Times New Roman</vt:lpstr>
      <vt:lpstr>Cambria</vt:lpstr>
      <vt:lpstr>Calibri</vt:lpstr>
      <vt:lpstr>Calibri Light</vt:lpstr>
      <vt:lpstr>Microsoft YaHei</vt:lpstr>
      <vt:lpstr>Arial Unicode MS</vt:lpstr>
      <vt:lpstr>Office Theme</vt:lpstr>
      <vt:lpstr>Predicting Stock Market Trends Using Machine Learning: An Analysis of Apple Stock (AAPL)</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dharmik</dc:creator>
  <cp:lastModifiedBy>vaidy</cp:lastModifiedBy>
  <cp:revision>71</cp:revision>
  <dcterms:created xsi:type="dcterms:W3CDTF">2025-11-21T20:39:00Z</dcterms:created>
  <dcterms:modified xsi:type="dcterms:W3CDTF">2026-05-05T23:27:15Z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60755E5B7A9E46498BFA0B8BBC646D6E_12</vt:lpwstr>
  </property>
  <property fmtid="{D5CDD505-2E9C-101B-9397-08002B2CF9AE}" pid="3" name="KSOProductBuildVer">
    <vt:lpwstr>1033-12.1.0.25862</vt:lpwstr>
  </property>
</Properties>
</file>