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59" r:id="rId6"/>
    <p:sldId id="260" r:id="rId7"/>
    <p:sldId id="262" r:id="rId8"/>
    <p:sldId id="263" r:id="rId9"/>
    <p:sldId id="264" r:id="rId10"/>
    <p:sldId id="265" r:id="rId11"/>
    <p:sldId id="266" r:id="rId12"/>
    <p:sldId id="267" r:id="rId13"/>
    <p:sldId id="268" r:id="rId14"/>
    <p:sldId id="269" r:id="rId15"/>
    <p:sldId id="270" r:id="rId16"/>
    <p:sldId id="279" r:id="rId17"/>
    <p:sldId id="271" r:id="rId18"/>
    <p:sldId id="272" r:id="rId19"/>
    <p:sldId id="273" r:id="rId20"/>
    <p:sldId id="274" r:id="rId21"/>
    <p:sldId id="275" r:id="rId22"/>
    <p:sldId id="276" r:id="rId23"/>
    <p:sldId id="277" r:id="rId24"/>
    <p:sldId id="278"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10/20/2022</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74527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10/20/2022</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837362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10/20/2022</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25310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10/20/2022</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24032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10/20/2022</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86900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10/20/2022</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20849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10/20/2022</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86953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10/20/2022</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27191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10/20/2022</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50272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10/20/2022</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874528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10/20/2022</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79577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10/20/2022</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261171215"/>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27.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zCRKvDyyHmI&amp;feature=emb_logo"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a:extLst>
              <a:ext uri="{FF2B5EF4-FFF2-40B4-BE49-F238E27FC236}">
                <a16:creationId xmlns:a16="http://schemas.microsoft.com/office/drawing/2014/main" id="{BC63FE41-0205-46A9-9432-F932475EF64C}"/>
              </a:ext>
            </a:extLst>
          </p:cNvPr>
          <p:cNvPicPr>
            <a:picLocks noChangeAspect="1"/>
          </p:cNvPicPr>
          <p:nvPr/>
        </p:nvPicPr>
        <p:blipFill rotWithShape="1">
          <a:blip r:embed="rId2"/>
          <a:srcRect t="3759" b="12076"/>
          <a:stretch/>
        </p:blipFill>
        <p:spPr>
          <a:xfrm>
            <a:off x="20" y="10"/>
            <a:ext cx="12207220" cy="6857990"/>
          </a:xfrm>
          <a:prstGeom prst="rect">
            <a:avLst/>
          </a:prstGeom>
        </p:spPr>
      </p:pic>
      <p:sp>
        <p:nvSpPr>
          <p:cNvPr id="11" name="Rectangle 10">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336838-BEC4-49BF-8A91-F6EF768D6638}"/>
              </a:ext>
            </a:extLst>
          </p:cNvPr>
          <p:cNvSpPr>
            <a:spLocks noGrp="1"/>
          </p:cNvSpPr>
          <p:nvPr>
            <p:ph type="ctrTitle"/>
          </p:nvPr>
        </p:nvSpPr>
        <p:spPr>
          <a:xfrm>
            <a:off x="762000" y="762000"/>
            <a:ext cx="3810000" cy="3048000"/>
          </a:xfrm>
        </p:spPr>
        <p:txBody>
          <a:bodyPr>
            <a:normAutofit/>
          </a:bodyPr>
          <a:lstStyle/>
          <a:p>
            <a:pPr algn="l"/>
            <a:r>
              <a:rPr lang="en-US" sz="4400" dirty="0"/>
              <a:t>Creativity and Value Creation</a:t>
            </a:r>
          </a:p>
        </p:txBody>
      </p:sp>
      <p:sp>
        <p:nvSpPr>
          <p:cNvPr id="3" name="Subtitle 2">
            <a:extLst>
              <a:ext uri="{FF2B5EF4-FFF2-40B4-BE49-F238E27FC236}">
                <a16:creationId xmlns:a16="http://schemas.microsoft.com/office/drawing/2014/main" id="{190A25CA-025E-4954-84E2-5BCF7C457EB8}"/>
              </a:ext>
            </a:extLst>
          </p:cNvPr>
          <p:cNvSpPr>
            <a:spLocks noGrp="1"/>
          </p:cNvSpPr>
          <p:nvPr>
            <p:ph type="subTitle" idx="1"/>
          </p:nvPr>
        </p:nvSpPr>
        <p:spPr>
          <a:xfrm>
            <a:off x="762000" y="4083733"/>
            <a:ext cx="3810000" cy="1524000"/>
          </a:xfrm>
        </p:spPr>
        <p:txBody>
          <a:bodyPr>
            <a:normAutofit/>
          </a:bodyPr>
          <a:lstStyle/>
          <a:p>
            <a:pPr algn="l"/>
            <a:endParaRPr lang="en-US" dirty="0"/>
          </a:p>
          <a:p>
            <a:pPr algn="l"/>
            <a:r>
              <a:rPr lang="en-US" dirty="0"/>
              <a:t>Unit 1 – Ideas and Values</a:t>
            </a:r>
          </a:p>
        </p:txBody>
      </p:sp>
    </p:spTree>
    <p:extLst>
      <p:ext uri="{BB962C8B-B14F-4D97-AF65-F5344CB8AC3E}">
        <p14:creationId xmlns:p14="http://schemas.microsoft.com/office/powerpoint/2010/main" val="4020115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EB077-D2CB-498C-A70A-1D79E2CF71D7}"/>
              </a:ext>
            </a:extLst>
          </p:cNvPr>
          <p:cNvSpPr>
            <a:spLocks noGrp="1"/>
          </p:cNvSpPr>
          <p:nvPr>
            <p:ph type="title"/>
          </p:nvPr>
        </p:nvSpPr>
        <p:spPr/>
        <p:txBody>
          <a:bodyPr/>
          <a:lstStyle/>
          <a:p>
            <a:r>
              <a:rPr lang="en-US" dirty="0"/>
              <a:t>Innovation Developments – </a:t>
            </a:r>
            <a:r>
              <a:rPr lang="en-US" sz="4000" dirty="0"/>
              <a:t>Best of All Time</a:t>
            </a:r>
            <a:endParaRPr lang="en-US" dirty="0"/>
          </a:p>
        </p:txBody>
      </p:sp>
      <p:sp>
        <p:nvSpPr>
          <p:cNvPr id="3" name="Content Placeholder 2">
            <a:extLst>
              <a:ext uri="{FF2B5EF4-FFF2-40B4-BE49-F238E27FC236}">
                <a16:creationId xmlns:a16="http://schemas.microsoft.com/office/drawing/2014/main" id="{8C6DEAAF-1FC2-458F-B9CC-117FBCBB92D1}"/>
              </a:ext>
            </a:extLst>
          </p:cNvPr>
          <p:cNvSpPr>
            <a:spLocks noGrp="1"/>
          </p:cNvSpPr>
          <p:nvPr>
            <p:ph idx="1"/>
          </p:nvPr>
        </p:nvSpPr>
        <p:spPr/>
        <p:txBody>
          <a:bodyPr>
            <a:normAutofit fontScale="85000" lnSpcReduction="10000"/>
          </a:bodyPr>
          <a:lstStyle/>
          <a:p>
            <a:r>
              <a:rPr lang="en-US" dirty="0"/>
              <a:t>Innovate and Create (Language, Fire (food), Hunter Gathers to Agriculture, Sailboat, Exploration, Glass, Nails and Cement, Wheels, Soap, Stone Library, Alphabet, number systems, democracy, Compass, Clock, Global Calendar, Glasses, Telescope, Sun at Centre of Solar System, Steam Engine, Paper, Press, Vaccines, Medicine, Camera, Telephone, Radio, TV, Toilet, Refrigeration, Lightbulb, Car, Airplane, Birth Control, DNA sequencing, PC, Internet, Mobile Phone, Space exploration.</a:t>
            </a:r>
          </a:p>
          <a:p>
            <a:r>
              <a:rPr lang="en-US" dirty="0"/>
              <a:t>Consequence = Healthier and Happier lives?</a:t>
            </a:r>
          </a:p>
        </p:txBody>
      </p:sp>
    </p:spTree>
    <p:extLst>
      <p:ext uri="{BB962C8B-B14F-4D97-AF65-F5344CB8AC3E}">
        <p14:creationId xmlns:p14="http://schemas.microsoft.com/office/powerpoint/2010/main" val="2298228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3625C-0384-4EE7-8CAC-6AC29BE01AE2}"/>
              </a:ext>
            </a:extLst>
          </p:cNvPr>
          <p:cNvSpPr>
            <a:spLocks noGrp="1"/>
          </p:cNvSpPr>
          <p:nvPr>
            <p:ph type="title"/>
          </p:nvPr>
        </p:nvSpPr>
        <p:spPr/>
        <p:txBody>
          <a:bodyPr>
            <a:normAutofit/>
          </a:bodyPr>
          <a:lstStyle/>
          <a:p>
            <a:r>
              <a:rPr lang="en-US" dirty="0"/>
              <a:t>Consequence? </a:t>
            </a:r>
            <a:r>
              <a:rPr lang="en-US" sz="3600" dirty="0"/>
              <a:t>Consider your subject area</a:t>
            </a:r>
            <a:br>
              <a:rPr lang="en-US" dirty="0"/>
            </a:br>
            <a:endParaRPr lang="en-US" dirty="0"/>
          </a:p>
        </p:txBody>
      </p:sp>
      <p:sp>
        <p:nvSpPr>
          <p:cNvPr id="3" name="Content Placeholder 2">
            <a:extLst>
              <a:ext uri="{FF2B5EF4-FFF2-40B4-BE49-F238E27FC236}">
                <a16:creationId xmlns:a16="http://schemas.microsoft.com/office/drawing/2014/main" id="{B6188408-A8C1-486D-A663-85E05BD82DCA}"/>
              </a:ext>
            </a:extLst>
          </p:cNvPr>
          <p:cNvSpPr>
            <a:spLocks noGrp="1"/>
          </p:cNvSpPr>
          <p:nvPr>
            <p:ph idx="1"/>
          </p:nvPr>
        </p:nvSpPr>
        <p:spPr>
          <a:xfrm>
            <a:off x="762000" y="1912690"/>
            <a:ext cx="10668000" cy="4504888"/>
          </a:xfrm>
        </p:spPr>
        <p:txBody>
          <a:bodyPr>
            <a:normAutofit fontScale="77500" lnSpcReduction="20000"/>
          </a:bodyPr>
          <a:lstStyle/>
          <a:p>
            <a:r>
              <a:rPr lang="en-US" dirty="0"/>
              <a:t>What is innovation from your perspective?</a:t>
            </a:r>
          </a:p>
          <a:p>
            <a:pPr marL="0" indent="0">
              <a:buNone/>
            </a:pPr>
            <a:endParaRPr lang="en-US" dirty="0"/>
          </a:p>
          <a:p>
            <a:r>
              <a:rPr lang="en-US" dirty="0"/>
              <a:t>Does the world get better for everyone?</a:t>
            </a:r>
          </a:p>
          <a:p>
            <a:endParaRPr lang="en-US" dirty="0"/>
          </a:p>
          <a:p>
            <a:r>
              <a:rPr lang="en-US" dirty="0"/>
              <a:t>Are people Healthier and Happier? </a:t>
            </a:r>
            <a:r>
              <a:rPr lang="en-US" sz="1800" dirty="0"/>
              <a:t>(Income, Life Expectancy)</a:t>
            </a:r>
          </a:p>
          <a:p>
            <a:endParaRPr lang="en-US" dirty="0"/>
          </a:p>
          <a:p>
            <a:r>
              <a:rPr lang="en-US" dirty="0"/>
              <a:t>Recent developments within the last decade for your sector?</a:t>
            </a:r>
          </a:p>
          <a:p>
            <a:endParaRPr lang="en-US" dirty="0"/>
          </a:p>
          <a:p>
            <a:r>
              <a:rPr lang="en-US" dirty="0"/>
              <a:t>What's the next Big Thing for your sector?</a:t>
            </a:r>
          </a:p>
        </p:txBody>
      </p:sp>
    </p:spTree>
    <p:extLst>
      <p:ext uri="{BB962C8B-B14F-4D97-AF65-F5344CB8AC3E}">
        <p14:creationId xmlns:p14="http://schemas.microsoft.com/office/powerpoint/2010/main" val="2762071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7" name="Rectangle 106">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Freeform: Shape 108">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5" name="Freeform: Shape 110">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27" name="Content Placeholder 26">
            <a:extLst>
              <a:ext uri="{FF2B5EF4-FFF2-40B4-BE49-F238E27FC236}">
                <a16:creationId xmlns:a16="http://schemas.microsoft.com/office/drawing/2014/main" id="{429C26FD-6A79-47C2-9C21-B1EA6855CA7B}"/>
              </a:ext>
            </a:extLst>
          </p:cNvPr>
          <p:cNvSpPr>
            <a:spLocks noGrp="1"/>
          </p:cNvSpPr>
          <p:nvPr>
            <p:ph idx="1"/>
          </p:nvPr>
        </p:nvSpPr>
        <p:spPr>
          <a:xfrm>
            <a:off x="370117" y="2286000"/>
            <a:ext cx="5334000" cy="3810001"/>
          </a:xfrm>
        </p:spPr>
        <p:txBody>
          <a:bodyPr>
            <a:normAutofit fontScale="85000" lnSpcReduction="10000"/>
          </a:bodyPr>
          <a:lstStyle/>
          <a:p>
            <a:r>
              <a:rPr lang="en-US" sz="2400" dirty="0"/>
              <a:t>Is this a fair reflection of development?</a:t>
            </a:r>
          </a:p>
          <a:p>
            <a:endParaRPr lang="en-US" sz="2400" dirty="0"/>
          </a:p>
          <a:p>
            <a:r>
              <a:rPr lang="en-US" sz="2400" dirty="0"/>
              <a:t>What about Urban vs Rural Development?</a:t>
            </a:r>
          </a:p>
          <a:p>
            <a:endParaRPr lang="en-US" sz="2400" dirty="0"/>
          </a:p>
          <a:p>
            <a:r>
              <a:rPr lang="en-US" sz="2400" dirty="0"/>
              <a:t>East vs West divide still relevant?</a:t>
            </a:r>
          </a:p>
          <a:p>
            <a:endParaRPr lang="en-US" sz="2400" dirty="0"/>
          </a:p>
          <a:p>
            <a:r>
              <a:rPr lang="en-US" sz="2400" dirty="0"/>
              <a:t>Consequences of a stay at home society?</a:t>
            </a:r>
          </a:p>
          <a:p>
            <a:endParaRPr lang="en-US" sz="2400" dirty="0"/>
          </a:p>
          <a:p>
            <a:endParaRPr lang="en-US" sz="2400" dirty="0"/>
          </a:p>
        </p:txBody>
      </p:sp>
      <p:sp>
        <p:nvSpPr>
          <p:cNvPr id="62" name="Title 1">
            <a:extLst>
              <a:ext uri="{FF2B5EF4-FFF2-40B4-BE49-F238E27FC236}">
                <a16:creationId xmlns:a16="http://schemas.microsoft.com/office/drawing/2014/main" id="{49D75F57-2025-464B-82EE-106F4A10EAC8}"/>
              </a:ext>
            </a:extLst>
          </p:cNvPr>
          <p:cNvSpPr>
            <a:spLocks noGrp="1"/>
          </p:cNvSpPr>
          <p:nvPr>
            <p:ph type="title"/>
          </p:nvPr>
        </p:nvSpPr>
        <p:spPr>
          <a:xfrm>
            <a:off x="762000" y="762000"/>
            <a:ext cx="5334000" cy="1524000"/>
          </a:xfrm>
        </p:spPr>
        <p:txBody>
          <a:bodyPr vert="horz" lIns="91440" tIns="45720" rIns="91440" bIns="45720" rtlCol="0">
            <a:normAutofit/>
          </a:bodyPr>
          <a:lstStyle/>
          <a:p>
            <a:r>
              <a:rPr lang="en-US" sz="3200" kern="1200" dirty="0">
                <a:latin typeface="+mj-lt"/>
                <a:ea typeface="+mj-ea"/>
                <a:cs typeface="+mj-cs"/>
              </a:rPr>
              <a:t>Questions to consider?</a:t>
            </a:r>
            <a:br>
              <a:rPr lang="en-US" sz="3200" kern="1200" dirty="0">
                <a:latin typeface="+mj-lt"/>
                <a:ea typeface="+mj-ea"/>
                <a:cs typeface="+mj-cs"/>
              </a:rPr>
            </a:br>
            <a:r>
              <a:rPr lang="en-US" sz="3200" kern="1200" dirty="0">
                <a:latin typeface="+mj-lt"/>
                <a:ea typeface="+mj-ea"/>
                <a:cs typeface="+mj-cs"/>
              </a:rPr>
              <a:t>   Lifespan vs Income</a:t>
            </a:r>
          </a:p>
        </p:txBody>
      </p:sp>
      <p:pic>
        <p:nvPicPr>
          <p:cNvPr id="5" name="Picture 4">
            <a:extLst>
              <a:ext uri="{FF2B5EF4-FFF2-40B4-BE49-F238E27FC236}">
                <a16:creationId xmlns:a16="http://schemas.microsoft.com/office/drawing/2014/main" id="{A14D66FE-F958-4634-B15A-CF40354D19FF}"/>
              </a:ext>
            </a:extLst>
          </p:cNvPr>
          <p:cNvPicPr>
            <a:picLocks noChangeAspect="1"/>
          </p:cNvPicPr>
          <p:nvPr/>
        </p:nvPicPr>
        <p:blipFill>
          <a:blip r:embed="rId2"/>
          <a:stretch>
            <a:fillRect/>
          </a:stretch>
        </p:blipFill>
        <p:spPr>
          <a:xfrm>
            <a:off x="6024462" y="829744"/>
            <a:ext cx="6023740" cy="5356451"/>
          </a:xfrm>
          <a:prstGeom prst="rect">
            <a:avLst/>
          </a:prstGeom>
        </p:spPr>
      </p:pic>
    </p:spTree>
    <p:extLst>
      <p:ext uri="{BB962C8B-B14F-4D97-AF65-F5344CB8AC3E}">
        <p14:creationId xmlns:p14="http://schemas.microsoft.com/office/powerpoint/2010/main" val="1276634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8228D-76B9-47BD-9EBD-3F2FD0BCFD4A}"/>
              </a:ext>
            </a:extLst>
          </p:cNvPr>
          <p:cNvSpPr>
            <a:spLocks noGrp="1"/>
          </p:cNvSpPr>
          <p:nvPr>
            <p:ph type="title"/>
          </p:nvPr>
        </p:nvSpPr>
        <p:spPr/>
        <p:txBody>
          <a:bodyPr/>
          <a:lstStyle/>
          <a:p>
            <a:r>
              <a:rPr lang="en-US" dirty="0"/>
              <a:t>Human and Socio-Economic Development</a:t>
            </a:r>
          </a:p>
        </p:txBody>
      </p:sp>
      <p:sp>
        <p:nvSpPr>
          <p:cNvPr id="3" name="Content Placeholder 2">
            <a:extLst>
              <a:ext uri="{FF2B5EF4-FFF2-40B4-BE49-F238E27FC236}">
                <a16:creationId xmlns:a16="http://schemas.microsoft.com/office/drawing/2014/main" id="{8BA18D62-077C-4406-BB1C-EF9B1D0F0221}"/>
              </a:ext>
            </a:extLst>
          </p:cNvPr>
          <p:cNvSpPr>
            <a:spLocks noGrp="1"/>
          </p:cNvSpPr>
          <p:nvPr>
            <p:ph idx="1"/>
          </p:nvPr>
        </p:nvSpPr>
        <p:spPr/>
        <p:txBody>
          <a:bodyPr>
            <a:normAutofit fontScale="85000" lnSpcReduction="10000"/>
          </a:bodyPr>
          <a:lstStyle/>
          <a:p>
            <a:r>
              <a:rPr lang="en-US" dirty="0"/>
              <a:t>Agriculture – Farming, Grow, Feed.</a:t>
            </a:r>
          </a:p>
          <a:p>
            <a:endParaRPr lang="en-US" dirty="0"/>
          </a:p>
          <a:p>
            <a:r>
              <a:rPr lang="en-US" dirty="0"/>
              <a:t>Industry – Human Capital, Age of the machine.</a:t>
            </a:r>
          </a:p>
          <a:p>
            <a:endParaRPr lang="en-US" dirty="0"/>
          </a:p>
          <a:p>
            <a:r>
              <a:rPr lang="en-US" dirty="0"/>
              <a:t>Information – Pigeons, Telephony, Internet.</a:t>
            </a:r>
          </a:p>
          <a:p>
            <a:endParaRPr lang="en-US" dirty="0"/>
          </a:p>
          <a:p>
            <a:r>
              <a:rPr lang="en-US" dirty="0"/>
              <a:t>Age of ideas (21</a:t>
            </a:r>
            <a:r>
              <a:rPr lang="en-US" baseline="30000" dirty="0"/>
              <a:t>st</a:t>
            </a:r>
            <a:r>
              <a:rPr lang="en-US" dirty="0"/>
              <a:t> Century) – Create, Invent, Innovate, Serve (People, AI).</a:t>
            </a:r>
          </a:p>
          <a:p>
            <a:endParaRPr lang="en-US" dirty="0"/>
          </a:p>
        </p:txBody>
      </p:sp>
    </p:spTree>
    <p:extLst>
      <p:ext uri="{BB962C8B-B14F-4D97-AF65-F5344CB8AC3E}">
        <p14:creationId xmlns:p14="http://schemas.microsoft.com/office/powerpoint/2010/main" val="479683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09FE1-A0C4-4AD4-886F-ECED730EE2BA}"/>
              </a:ext>
            </a:extLst>
          </p:cNvPr>
          <p:cNvSpPr>
            <a:spLocks noGrp="1"/>
          </p:cNvSpPr>
          <p:nvPr>
            <p:ph type="title"/>
          </p:nvPr>
        </p:nvSpPr>
        <p:spPr>
          <a:xfrm>
            <a:off x="967274" y="405069"/>
            <a:ext cx="10668000" cy="1524000"/>
          </a:xfrm>
        </p:spPr>
        <p:txBody>
          <a:bodyPr/>
          <a:lstStyle/>
          <a:p>
            <a:r>
              <a:rPr lang="en-US" dirty="0"/>
              <a:t>      Human Well-being Measurement</a:t>
            </a:r>
          </a:p>
        </p:txBody>
      </p:sp>
      <p:pic>
        <p:nvPicPr>
          <p:cNvPr id="4" name="Content Placeholder 3">
            <a:extLst>
              <a:ext uri="{FF2B5EF4-FFF2-40B4-BE49-F238E27FC236}">
                <a16:creationId xmlns:a16="http://schemas.microsoft.com/office/drawing/2014/main" id="{490ADDEC-D1E3-4610-9D53-D58D260D90D3}"/>
              </a:ext>
            </a:extLst>
          </p:cNvPr>
          <p:cNvPicPr>
            <a:picLocks noGrp="1" noChangeAspect="1"/>
          </p:cNvPicPr>
          <p:nvPr>
            <p:ph idx="1"/>
          </p:nvPr>
        </p:nvPicPr>
        <p:blipFill>
          <a:blip r:embed="rId2"/>
          <a:stretch>
            <a:fillRect/>
          </a:stretch>
        </p:blipFill>
        <p:spPr>
          <a:xfrm>
            <a:off x="1660545" y="2146040"/>
            <a:ext cx="8870910" cy="4306891"/>
          </a:xfrm>
          <a:prstGeom prst="rect">
            <a:avLst/>
          </a:prstGeom>
        </p:spPr>
      </p:pic>
    </p:spTree>
    <p:extLst>
      <p:ext uri="{BB962C8B-B14F-4D97-AF65-F5344CB8AC3E}">
        <p14:creationId xmlns:p14="http://schemas.microsoft.com/office/powerpoint/2010/main" val="802440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3D3E8-F847-486B-ADFB-CA744938E76E}"/>
              </a:ext>
            </a:extLst>
          </p:cNvPr>
          <p:cNvSpPr>
            <a:spLocks noGrp="1"/>
          </p:cNvSpPr>
          <p:nvPr>
            <p:ph type="title"/>
          </p:nvPr>
        </p:nvSpPr>
        <p:spPr>
          <a:xfrm>
            <a:off x="762000" y="519404"/>
            <a:ext cx="10668000" cy="1048139"/>
          </a:xfrm>
        </p:spPr>
        <p:txBody>
          <a:bodyPr>
            <a:normAutofit fontScale="90000"/>
          </a:bodyPr>
          <a:lstStyle/>
          <a:p>
            <a:r>
              <a:rPr lang="en-US" dirty="0"/>
              <a:t>      Housework – 60 Hours pw to 15 Hours!</a:t>
            </a:r>
            <a:br>
              <a:rPr lang="en-US" dirty="0"/>
            </a:br>
            <a:r>
              <a:rPr lang="en-US" dirty="0"/>
              <a:t>              </a:t>
            </a:r>
            <a:r>
              <a:rPr lang="en-US" sz="3100" dirty="0">
                <a:solidFill>
                  <a:schemeClr val="accent4">
                    <a:lumMod val="60000"/>
                    <a:lumOff val="40000"/>
                  </a:schemeClr>
                </a:solidFill>
              </a:rPr>
              <a:t>What does this mean from our lifestyle?</a:t>
            </a:r>
            <a:endParaRPr lang="en-US" dirty="0">
              <a:solidFill>
                <a:schemeClr val="accent4">
                  <a:lumMod val="60000"/>
                  <a:lumOff val="40000"/>
                </a:schemeClr>
              </a:solidFill>
            </a:endParaRPr>
          </a:p>
        </p:txBody>
      </p:sp>
      <p:pic>
        <p:nvPicPr>
          <p:cNvPr id="7" name="Content Placeholder 6">
            <a:extLst>
              <a:ext uri="{FF2B5EF4-FFF2-40B4-BE49-F238E27FC236}">
                <a16:creationId xmlns:a16="http://schemas.microsoft.com/office/drawing/2014/main" id="{98F24464-95C5-4D51-83A1-220B928B11A8}"/>
              </a:ext>
            </a:extLst>
          </p:cNvPr>
          <p:cNvPicPr>
            <a:picLocks noGrp="1" noChangeAspect="1"/>
          </p:cNvPicPr>
          <p:nvPr>
            <p:ph idx="1"/>
          </p:nvPr>
        </p:nvPicPr>
        <p:blipFill>
          <a:blip r:embed="rId2"/>
          <a:stretch>
            <a:fillRect/>
          </a:stretch>
        </p:blipFill>
        <p:spPr>
          <a:xfrm>
            <a:off x="1211425" y="1648613"/>
            <a:ext cx="9769150" cy="4961335"/>
          </a:xfrm>
          <a:prstGeom prst="rect">
            <a:avLst/>
          </a:prstGeom>
        </p:spPr>
      </p:pic>
    </p:spTree>
    <p:extLst>
      <p:ext uri="{BB962C8B-B14F-4D97-AF65-F5344CB8AC3E}">
        <p14:creationId xmlns:p14="http://schemas.microsoft.com/office/powerpoint/2010/main" val="623082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98871-F944-45B8-8033-C71E257ABF32}"/>
              </a:ext>
            </a:extLst>
          </p:cNvPr>
          <p:cNvSpPr>
            <a:spLocks noGrp="1"/>
          </p:cNvSpPr>
          <p:nvPr>
            <p:ph type="title"/>
          </p:nvPr>
        </p:nvSpPr>
        <p:spPr>
          <a:xfrm>
            <a:off x="1041919" y="111968"/>
            <a:ext cx="10668000" cy="1524000"/>
          </a:xfrm>
        </p:spPr>
        <p:txBody>
          <a:bodyPr/>
          <a:lstStyle/>
          <a:p>
            <a:r>
              <a:rPr lang="en-US" dirty="0"/>
              <a:t>    Economic and Development Cycle</a:t>
            </a:r>
          </a:p>
        </p:txBody>
      </p:sp>
      <p:pic>
        <p:nvPicPr>
          <p:cNvPr id="7" name="Content Placeholder 6">
            <a:extLst>
              <a:ext uri="{FF2B5EF4-FFF2-40B4-BE49-F238E27FC236}">
                <a16:creationId xmlns:a16="http://schemas.microsoft.com/office/drawing/2014/main" id="{03554589-5C47-4814-8EDE-B7EFAC786E1A}"/>
              </a:ext>
            </a:extLst>
          </p:cNvPr>
          <p:cNvPicPr>
            <a:picLocks noGrp="1" noChangeAspect="1"/>
          </p:cNvPicPr>
          <p:nvPr>
            <p:ph idx="1"/>
          </p:nvPr>
        </p:nvPicPr>
        <p:blipFill>
          <a:blip r:embed="rId2"/>
          <a:stretch>
            <a:fillRect/>
          </a:stretch>
        </p:blipFill>
        <p:spPr>
          <a:xfrm>
            <a:off x="615820" y="1367124"/>
            <a:ext cx="11094099" cy="5378908"/>
          </a:xfrm>
          <a:prstGeom prst="rect">
            <a:avLst/>
          </a:prstGeom>
        </p:spPr>
      </p:pic>
    </p:spTree>
    <p:extLst>
      <p:ext uri="{BB962C8B-B14F-4D97-AF65-F5344CB8AC3E}">
        <p14:creationId xmlns:p14="http://schemas.microsoft.com/office/powerpoint/2010/main" val="2450892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15E4E"/>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17" name="Freeform: Shape 16">
            <a:extLst>
              <a:ext uri="{FF2B5EF4-FFF2-40B4-BE49-F238E27FC236}">
                <a16:creationId xmlns:a16="http://schemas.microsoft.com/office/drawing/2014/main" id="{4A8FDA66-67B4-4DBE-8354-C26F91ADB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custGeom>
            <a:avLst/>
            <a:gdLst>
              <a:gd name="connsiteX0" fmla="*/ 0 w 12191999"/>
              <a:gd name="connsiteY0" fmla="*/ 0 h 6857999"/>
              <a:gd name="connsiteX1" fmla="*/ 12191999 w 12191999"/>
              <a:gd name="connsiteY1" fmla="*/ 0 h 6857999"/>
              <a:gd name="connsiteX2" fmla="*/ 12191999 w 12191999"/>
              <a:gd name="connsiteY2" fmla="*/ 6857999 h 6857999"/>
              <a:gd name="connsiteX3" fmla="*/ 0 w 12191999"/>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12191999" h="6857999">
                <a:moveTo>
                  <a:pt x="0" y="0"/>
                </a:moveTo>
                <a:lnTo>
                  <a:pt x="12191999" y="0"/>
                </a:lnTo>
                <a:lnTo>
                  <a:pt x="12191999" y="6857999"/>
                </a:lnTo>
                <a:lnTo>
                  <a:pt x="0" y="6857999"/>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00038623-3146-4C98-AD1C-64968BB297D9}"/>
              </a:ext>
            </a:extLst>
          </p:cNvPr>
          <p:cNvSpPr>
            <a:spLocks noGrp="1"/>
          </p:cNvSpPr>
          <p:nvPr>
            <p:ph type="title"/>
          </p:nvPr>
        </p:nvSpPr>
        <p:spPr>
          <a:xfrm>
            <a:off x="762000" y="2299787"/>
            <a:ext cx="4572000" cy="2286000"/>
          </a:xfrm>
        </p:spPr>
        <p:txBody>
          <a:bodyPr vert="horz" lIns="91440" tIns="45720" rIns="91440" bIns="45720" rtlCol="0" anchor="b">
            <a:normAutofit/>
          </a:bodyPr>
          <a:lstStyle/>
          <a:p>
            <a:r>
              <a:rPr lang="en-US" kern="1200">
                <a:solidFill>
                  <a:schemeClr val="tx1"/>
                </a:solidFill>
                <a:latin typeface="+mj-lt"/>
                <a:ea typeface="+mj-ea"/>
                <a:cs typeface="+mj-cs"/>
              </a:rPr>
              <a:t>The Forth Industrial Revolution</a:t>
            </a:r>
          </a:p>
        </p:txBody>
      </p:sp>
      <p:pic>
        <p:nvPicPr>
          <p:cNvPr id="4" name="Content Placeholder 3">
            <a:extLst>
              <a:ext uri="{FF2B5EF4-FFF2-40B4-BE49-F238E27FC236}">
                <a16:creationId xmlns:a16="http://schemas.microsoft.com/office/drawing/2014/main" id="{7537C70E-D81E-4E47-BF1F-F692A7179636}"/>
              </a:ext>
            </a:extLst>
          </p:cNvPr>
          <p:cNvPicPr>
            <a:picLocks noGrp="1" noChangeAspect="1"/>
          </p:cNvPicPr>
          <p:nvPr>
            <p:ph idx="1"/>
          </p:nvPr>
        </p:nvPicPr>
        <p:blipFill>
          <a:blip r:embed="rId2"/>
          <a:stretch>
            <a:fillRect/>
          </a:stretch>
        </p:blipFill>
        <p:spPr>
          <a:xfrm>
            <a:off x="6018245" y="257183"/>
            <a:ext cx="6039886" cy="3276637"/>
          </a:xfrm>
          <a:prstGeom prst="rect">
            <a:avLst/>
          </a:prstGeom>
        </p:spPr>
      </p:pic>
      <p:sp>
        <p:nvSpPr>
          <p:cNvPr id="5" name="TextBox 4">
            <a:extLst>
              <a:ext uri="{FF2B5EF4-FFF2-40B4-BE49-F238E27FC236}">
                <a16:creationId xmlns:a16="http://schemas.microsoft.com/office/drawing/2014/main" id="{981429B3-61E5-444B-955D-525BF28F9011}"/>
              </a:ext>
            </a:extLst>
          </p:cNvPr>
          <p:cNvSpPr txBox="1"/>
          <p:nvPr/>
        </p:nvSpPr>
        <p:spPr>
          <a:xfrm>
            <a:off x="6443899" y="3634587"/>
            <a:ext cx="5384867" cy="3108543"/>
          </a:xfrm>
          <a:prstGeom prst="rect">
            <a:avLst/>
          </a:prstGeom>
          <a:noFill/>
        </p:spPr>
        <p:txBody>
          <a:bodyPr wrap="square" rtlCol="0">
            <a:spAutoFit/>
          </a:bodyPr>
          <a:lstStyle/>
          <a:p>
            <a:r>
              <a:rPr lang="en-US" sz="2800" dirty="0"/>
              <a:t>Machines building machines?</a:t>
            </a:r>
          </a:p>
          <a:p>
            <a:pPr marL="457200" indent="-457200">
              <a:buFont typeface="Arial" panose="020B0604020202020204" pitchFamily="34" charset="0"/>
              <a:buChar char="•"/>
            </a:pPr>
            <a:r>
              <a:rPr lang="en-US" sz="2800" dirty="0"/>
              <a:t>Less bias</a:t>
            </a:r>
          </a:p>
          <a:p>
            <a:pPr marL="457200" indent="-457200">
              <a:buFont typeface="Arial" panose="020B0604020202020204" pitchFamily="34" charset="0"/>
              <a:buChar char="•"/>
            </a:pPr>
            <a:r>
              <a:rPr lang="en-US" sz="2800" dirty="0"/>
              <a:t>Quicker</a:t>
            </a:r>
          </a:p>
          <a:p>
            <a:pPr marL="457200" indent="-457200">
              <a:buFont typeface="Arial" panose="020B0604020202020204" pitchFamily="34" charset="0"/>
              <a:buChar char="•"/>
            </a:pPr>
            <a:r>
              <a:rPr lang="en-US" sz="2800" dirty="0"/>
              <a:t>Cheaper</a:t>
            </a:r>
          </a:p>
          <a:p>
            <a:pPr marL="457200" indent="-457200">
              <a:buFont typeface="Arial" panose="020B0604020202020204" pitchFamily="34" charset="0"/>
              <a:buChar char="•"/>
            </a:pPr>
            <a:r>
              <a:rPr lang="en-US" sz="2800" dirty="0"/>
              <a:t>Innovate faster than the mind</a:t>
            </a:r>
          </a:p>
          <a:p>
            <a:pPr marL="457200" indent="-457200">
              <a:buFont typeface="Arial" panose="020B0604020202020204" pitchFamily="34" charset="0"/>
              <a:buChar char="•"/>
            </a:pPr>
            <a:r>
              <a:rPr lang="en-US" sz="2800" dirty="0"/>
              <a:t>Human evolution</a:t>
            </a:r>
          </a:p>
          <a:p>
            <a:pPr marL="457200" indent="-457200">
              <a:buFont typeface="Arial" panose="020B0604020202020204" pitchFamily="34" charset="0"/>
              <a:buChar char="•"/>
            </a:pPr>
            <a:r>
              <a:rPr lang="en-US" sz="2800" dirty="0"/>
              <a:t>Think about the Smart Watch</a:t>
            </a:r>
          </a:p>
        </p:txBody>
      </p:sp>
    </p:spTree>
    <p:extLst>
      <p:ext uri="{BB962C8B-B14F-4D97-AF65-F5344CB8AC3E}">
        <p14:creationId xmlns:p14="http://schemas.microsoft.com/office/powerpoint/2010/main" val="738497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Content Placeholder 3">
            <a:extLst>
              <a:ext uri="{FF2B5EF4-FFF2-40B4-BE49-F238E27FC236}">
                <a16:creationId xmlns:a16="http://schemas.microsoft.com/office/drawing/2014/main" id="{B7534285-62C5-4B26-BED1-04FBB5C53929}"/>
              </a:ext>
            </a:extLst>
          </p:cNvPr>
          <p:cNvPicPr>
            <a:picLocks noGrp="1" noChangeAspect="1"/>
          </p:cNvPicPr>
          <p:nvPr>
            <p:ph idx="1"/>
          </p:nvPr>
        </p:nvPicPr>
        <p:blipFill rotWithShape="1">
          <a:blip r:embed="rId2"/>
          <a:srcRect r="2101" b="1"/>
          <a:stretch/>
        </p:blipFill>
        <p:spPr>
          <a:xfrm>
            <a:off x="20" y="10"/>
            <a:ext cx="12207220" cy="6857990"/>
          </a:xfrm>
          <a:prstGeom prst="rect">
            <a:avLst/>
          </a:prstGeom>
        </p:spPr>
      </p:pic>
      <p:sp>
        <p:nvSpPr>
          <p:cNvPr id="17" name="Rectangle 16">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AC6430-F522-441A-A768-D31B56C39FAB}"/>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dirty="0">
                <a:solidFill>
                  <a:schemeClr val="tx1"/>
                </a:solidFill>
                <a:latin typeface="+mj-lt"/>
                <a:ea typeface="+mj-ea"/>
                <a:cs typeface="+mj-cs"/>
              </a:rPr>
              <a:t>      </a:t>
            </a:r>
          </a:p>
        </p:txBody>
      </p:sp>
    </p:spTree>
    <p:extLst>
      <p:ext uri="{BB962C8B-B14F-4D97-AF65-F5344CB8AC3E}">
        <p14:creationId xmlns:p14="http://schemas.microsoft.com/office/powerpoint/2010/main" val="1508323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73" name="Freeform: Shape 72">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75" name="Freeform: Shape 74">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77" name="Rectangle 76">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BBE15BB0-0B93-434A-A1F0-4C2C24F05A03}"/>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dirty="0">
                <a:solidFill>
                  <a:schemeClr val="tx1"/>
                </a:solidFill>
                <a:latin typeface="+mj-lt"/>
                <a:ea typeface="+mj-ea"/>
                <a:cs typeface="+mj-cs"/>
              </a:rPr>
              <a:t>The Future of Transactions and Banking</a:t>
            </a:r>
          </a:p>
        </p:txBody>
      </p:sp>
      <p:sp>
        <p:nvSpPr>
          <p:cNvPr id="79" name="Freeform: Shape 78">
            <a:extLst>
              <a:ext uri="{FF2B5EF4-FFF2-40B4-BE49-F238E27FC236}">
                <a16:creationId xmlns:a16="http://schemas.microsoft.com/office/drawing/2014/main" id="{F798D3DD-23B7-41EE-9021-C8F9A8E2C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81" name="Group 80">
            <a:extLst>
              <a:ext uri="{FF2B5EF4-FFF2-40B4-BE49-F238E27FC236}">
                <a16:creationId xmlns:a16="http://schemas.microsoft.com/office/drawing/2014/main" id="{2C072688-BFC7-4FE8-A45E-B3C63CBB9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82" name="Freeform: Shape 81">
              <a:extLst>
                <a:ext uri="{FF2B5EF4-FFF2-40B4-BE49-F238E27FC236}">
                  <a16:creationId xmlns:a16="http://schemas.microsoft.com/office/drawing/2014/main" id="{F3002ED9-43C6-4BA8-8941-9AFCB04E4D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83" name="Freeform: Shape 82">
              <a:extLst>
                <a:ext uri="{FF2B5EF4-FFF2-40B4-BE49-F238E27FC236}">
                  <a16:creationId xmlns:a16="http://schemas.microsoft.com/office/drawing/2014/main" id="{4EB09750-C9B1-40CE-AB9B-FEB308A1F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pic>
        <p:nvPicPr>
          <p:cNvPr id="1026" name="Picture 2" descr=" ">
            <a:extLst>
              <a:ext uri="{FF2B5EF4-FFF2-40B4-BE49-F238E27FC236}">
                <a16:creationId xmlns:a16="http://schemas.microsoft.com/office/drawing/2014/main" id="{DB2AFD5E-6688-4929-BCAB-4352D672687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4857"/>
          <a:stretch/>
        </p:blipFill>
        <p:spPr bwMode="auto">
          <a:xfrm>
            <a:off x="5334000" y="762000"/>
            <a:ext cx="6096000" cy="5333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1043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C9E60-DB05-4459-B23C-85B9887D09F8}"/>
              </a:ext>
            </a:extLst>
          </p:cNvPr>
          <p:cNvSpPr>
            <a:spLocks noGrp="1"/>
          </p:cNvSpPr>
          <p:nvPr>
            <p:ph type="title"/>
          </p:nvPr>
        </p:nvSpPr>
        <p:spPr/>
        <p:txBody>
          <a:bodyPr/>
          <a:lstStyle/>
          <a:p>
            <a:r>
              <a:rPr lang="en-US" dirty="0"/>
              <a:t>Society 5.0 Concept - Japan</a:t>
            </a:r>
          </a:p>
        </p:txBody>
      </p:sp>
      <p:sp>
        <p:nvSpPr>
          <p:cNvPr id="3" name="Content Placeholder 2">
            <a:extLst>
              <a:ext uri="{FF2B5EF4-FFF2-40B4-BE49-F238E27FC236}">
                <a16:creationId xmlns:a16="http://schemas.microsoft.com/office/drawing/2014/main" id="{3F3B7B37-82B5-420F-92C8-8C608A08E3F0}"/>
              </a:ext>
            </a:extLst>
          </p:cNvPr>
          <p:cNvSpPr>
            <a:spLocks noGrp="1"/>
          </p:cNvSpPr>
          <p:nvPr>
            <p:ph idx="1"/>
          </p:nvPr>
        </p:nvSpPr>
        <p:spPr/>
        <p:txBody>
          <a:bodyPr/>
          <a:lstStyle/>
          <a:p>
            <a:r>
              <a:rPr lang="en-US" dirty="0"/>
              <a:t>A technology-based human- centered society.</a:t>
            </a:r>
          </a:p>
          <a:p>
            <a:r>
              <a:rPr lang="en-US" dirty="0"/>
              <a:t>Driverless vehicles – improved safety.</a:t>
            </a:r>
          </a:p>
          <a:p>
            <a:r>
              <a:rPr lang="en-US" dirty="0"/>
              <a:t>Affordable medical advancements for all</a:t>
            </a:r>
          </a:p>
          <a:p>
            <a:r>
              <a:rPr lang="en-US" dirty="0"/>
              <a:t>AI and Robots will enhance human ability and expand possibilities.</a:t>
            </a:r>
          </a:p>
          <a:p>
            <a:r>
              <a:rPr lang="en-US" dirty="0"/>
              <a:t>More fulfilling lives?</a:t>
            </a:r>
          </a:p>
        </p:txBody>
      </p:sp>
      <p:pic>
        <p:nvPicPr>
          <p:cNvPr id="2050" name="Picture 2" descr="Flag of Japan - Colours, Meaning, History 🇯🇵">
            <a:extLst>
              <a:ext uri="{FF2B5EF4-FFF2-40B4-BE49-F238E27FC236}">
                <a16:creationId xmlns:a16="http://schemas.microsoft.com/office/drawing/2014/main" id="{D184C6AF-FA37-457A-9F18-64AD682CBB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78687" y="970182"/>
            <a:ext cx="2144874" cy="933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2885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754C48E-2E30-40BB-973B-90B345CADF01}"/>
              </a:ext>
            </a:extLst>
          </p:cNvPr>
          <p:cNvGraphicFramePr>
            <a:graphicFrameLocks noGrp="1"/>
          </p:cNvGraphicFramePr>
          <p:nvPr>
            <p:ph idx="1"/>
            <p:extLst>
              <p:ext uri="{D42A27DB-BD31-4B8C-83A1-F6EECF244321}">
                <p14:modId xmlns:p14="http://schemas.microsoft.com/office/powerpoint/2010/main" val="3628893884"/>
              </p:ext>
            </p:extLst>
          </p:nvPr>
        </p:nvGraphicFramePr>
        <p:xfrm>
          <a:off x="762000" y="989046"/>
          <a:ext cx="10668000" cy="5011796"/>
        </p:xfrm>
        <a:graphic>
          <a:graphicData uri="http://schemas.openxmlformats.org/drawingml/2006/table">
            <a:tbl>
              <a:tblPr firstRow="1" bandRow="1">
                <a:tableStyleId>{5C22544A-7EE6-4342-B048-85BDC9FD1C3A}</a:tableStyleId>
              </a:tblPr>
              <a:tblGrid>
                <a:gridCol w="5334000">
                  <a:extLst>
                    <a:ext uri="{9D8B030D-6E8A-4147-A177-3AD203B41FA5}">
                      <a16:colId xmlns:a16="http://schemas.microsoft.com/office/drawing/2014/main" val="825456116"/>
                    </a:ext>
                  </a:extLst>
                </a:gridCol>
                <a:gridCol w="5334000">
                  <a:extLst>
                    <a:ext uri="{9D8B030D-6E8A-4147-A177-3AD203B41FA5}">
                      <a16:colId xmlns:a16="http://schemas.microsoft.com/office/drawing/2014/main" val="2783097714"/>
                    </a:ext>
                  </a:extLst>
                </a:gridCol>
              </a:tblGrid>
              <a:tr h="589057">
                <a:tc gridSpan="2">
                  <a:txBody>
                    <a:bodyPr/>
                    <a:lstStyle/>
                    <a:p>
                      <a:pPr algn="ctr"/>
                      <a:r>
                        <a:rPr lang="en-US" sz="2800" dirty="0"/>
                        <a:t>Universities Help Shape the Future</a:t>
                      </a:r>
                    </a:p>
                    <a:p>
                      <a:pPr algn="ctr"/>
                      <a:endParaRPr lang="en-US" sz="2800" dirty="0"/>
                    </a:p>
                  </a:txBody>
                  <a:tcPr/>
                </a:tc>
                <a:tc hMerge="1">
                  <a:txBody>
                    <a:bodyPr/>
                    <a:lstStyle/>
                    <a:p>
                      <a:endParaRPr lang="en-US" dirty="0"/>
                    </a:p>
                  </a:txBody>
                  <a:tcPr/>
                </a:tc>
                <a:extLst>
                  <a:ext uri="{0D108BD9-81ED-4DB2-BD59-A6C34878D82A}">
                    <a16:rowId xmlns:a16="http://schemas.microsoft.com/office/drawing/2014/main" val="124373416"/>
                  </a:ext>
                </a:extLst>
              </a:tr>
              <a:tr h="1016729">
                <a:tc>
                  <a:txBody>
                    <a:bodyPr/>
                    <a:lstStyle/>
                    <a:p>
                      <a:pPr algn="ctr"/>
                      <a:r>
                        <a:rPr lang="en-US" dirty="0"/>
                        <a:t>Exploration</a:t>
                      </a:r>
                    </a:p>
                    <a:p>
                      <a:pPr algn="ctr"/>
                      <a:endParaRPr lang="en-US"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a:t>Development</a:t>
                      </a:r>
                    </a:p>
                    <a:p>
                      <a:pPr algn="ctr"/>
                      <a:endParaRPr lang="en-US" dirty="0"/>
                    </a:p>
                  </a:txBody>
                  <a:tcPr/>
                </a:tc>
                <a:extLst>
                  <a:ext uri="{0D108BD9-81ED-4DB2-BD59-A6C34878D82A}">
                    <a16:rowId xmlns:a16="http://schemas.microsoft.com/office/drawing/2014/main" val="2597199627"/>
                  </a:ext>
                </a:extLst>
              </a:tr>
              <a:tr h="101672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a:t>Open Minded</a:t>
                      </a:r>
                    </a:p>
                    <a:p>
                      <a:pPr algn="ctr"/>
                      <a:endParaRPr lang="en-US"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a:t>Research</a:t>
                      </a:r>
                    </a:p>
                    <a:p>
                      <a:pPr algn="ctr"/>
                      <a:endParaRPr lang="en-US" dirty="0"/>
                    </a:p>
                  </a:txBody>
                  <a:tcPr/>
                </a:tc>
                <a:extLst>
                  <a:ext uri="{0D108BD9-81ED-4DB2-BD59-A6C34878D82A}">
                    <a16:rowId xmlns:a16="http://schemas.microsoft.com/office/drawing/2014/main" val="655786975"/>
                  </a:ext>
                </a:extLst>
              </a:tr>
              <a:tr h="101672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a:t>Discovery</a:t>
                      </a:r>
                    </a:p>
                    <a:p>
                      <a:pPr algn="ctr"/>
                      <a:endParaRPr lang="en-US"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a:t>New ideas</a:t>
                      </a:r>
                    </a:p>
                    <a:p>
                      <a:pPr algn="ctr"/>
                      <a:endParaRPr lang="en-US" dirty="0"/>
                    </a:p>
                  </a:txBody>
                  <a:tcPr/>
                </a:tc>
                <a:extLst>
                  <a:ext uri="{0D108BD9-81ED-4DB2-BD59-A6C34878D82A}">
                    <a16:rowId xmlns:a16="http://schemas.microsoft.com/office/drawing/2014/main" val="1221208603"/>
                  </a:ext>
                </a:extLst>
              </a:tr>
              <a:tr h="101672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a:t>Creativity</a:t>
                      </a:r>
                    </a:p>
                    <a:p>
                      <a:pPr algn="ctr"/>
                      <a:endParaRPr lang="en-US"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a:t>Innovation </a:t>
                      </a:r>
                    </a:p>
                    <a:p>
                      <a:pPr algn="ctr"/>
                      <a:endParaRPr lang="en-US" dirty="0"/>
                    </a:p>
                  </a:txBody>
                  <a:tcPr/>
                </a:tc>
                <a:extLst>
                  <a:ext uri="{0D108BD9-81ED-4DB2-BD59-A6C34878D82A}">
                    <a16:rowId xmlns:a16="http://schemas.microsoft.com/office/drawing/2014/main" val="1191490350"/>
                  </a:ext>
                </a:extLst>
              </a:tr>
            </a:tbl>
          </a:graphicData>
        </a:graphic>
      </p:graphicFrame>
    </p:spTree>
    <p:extLst>
      <p:ext uri="{BB962C8B-B14F-4D97-AF65-F5344CB8AC3E}">
        <p14:creationId xmlns:p14="http://schemas.microsoft.com/office/powerpoint/2010/main" val="1431032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506EF-1F93-4A6F-9ACA-7AF03F9167B2}"/>
              </a:ext>
            </a:extLst>
          </p:cNvPr>
          <p:cNvSpPr>
            <a:spLocks noGrp="1"/>
          </p:cNvSpPr>
          <p:nvPr>
            <p:ph type="title"/>
          </p:nvPr>
        </p:nvSpPr>
        <p:spPr/>
        <p:txBody>
          <a:bodyPr/>
          <a:lstStyle/>
          <a:p>
            <a:r>
              <a:rPr lang="en-US" dirty="0"/>
              <a:t>Creativity and Society</a:t>
            </a:r>
          </a:p>
        </p:txBody>
      </p:sp>
      <p:sp>
        <p:nvSpPr>
          <p:cNvPr id="3" name="Content Placeholder 2">
            <a:extLst>
              <a:ext uri="{FF2B5EF4-FFF2-40B4-BE49-F238E27FC236}">
                <a16:creationId xmlns:a16="http://schemas.microsoft.com/office/drawing/2014/main" id="{EF5BD336-A08E-4FE0-93C8-A3E787159F95}"/>
              </a:ext>
            </a:extLst>
          </p:cNvPr>
          <p:cNvSpPr>
            <a:spLocks noGrp="1"/>
          </p:cNvSpPr>
          <p:nvPr>
            <p:ph idx="1"/>
          </p:nvPr>
        </p:nvSpPr>
        <p:spPr/>
        <p:txBody>
          <a:bodyPr>
            <a:normAutofit lnSpcReduction="10000"/>
          </a:bodyPr>
          <a:lstStyle/>
          <a:p>
            <a:pPr marL="0" indent="0">
              <a:buNone/>
            </a:pPr>
            <a:r>
              <a:rPr lang="en-US" b="1" dirty="0"/>
              <a:t>Bigger definition of creativity:</a:t>
            </a:r>
          </a:p>
          <a:p>
            <a:r>
              <a:rPr lang="en-US" dirty="0"/>
              <a:t>Combine things to create unique solutions.</a:t>
            </a:r>
          </a:p>
          <a:p>
            <a:r>
              <a:rPr lang="en-US" dirty="0"/>
              <a:t>Creating change in the world.</a:t>
            </a:r>
          </a:p>
          <a:p>
            <a:pPr marL="0" indent="0">
              <a:buNone/>
            </a:pPr>
            <a:endParaRPr lang="en-US" dirty="0"/>
          </a:p>
          <a:p>
            <a:pPr marL="0" indent="0">
              <a:buNone/>
            </a:pPr>
            <a:r>
              <a:rPr lang="en-US" b="1" dirty="0"/>
              <a:t>Traditional definition of creativity:</a:t>
            </a:r>
          </a:p>
          <a:p>
            <a:r>
              <a:rPr lang="en-US" dirty="0"/>
              <a:t>Painter, author, chef, film maker (making things)</a:t>
            </a:r>
          </a:p>
        </p:txBody>
      </p:sp>
    </p:spTree>
    <p:extLst>
      <p:ext uri="{BB962C8B-B14F-4D97-AF65-F5344CB8AC3E}">
        <p14:creationId xmlns:p14="http://schemas.microsoft.com/office/powerpoint/2010/main" val="9564139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E095D-F906-4E8D-B888-C8E88E34378A}"/>
              </a:ext>
            </a:extLst>
          </p:cNvPr>
          <p:cNvSpPr>
            <a:spLocks noGrp="1"/>
          </p:cNvSpPr>
          <p:nvPr>
            <p:ph type="title"/>
          </p:nvPr>
        </p:nvSpPr>
        <p:spPr/>
        <p:txBody>
          <a:bodyPr/>
          <a:lstStyle/>
          <a:p>
            <a:r>
              <a:rPr lang="en-US" dirty="0"/>
              <a:t>Labelling Creativity </a:t>
            </a:r>
          </a:p>
        </p:txBody>
      </p:sp>
      <p:sp>
        <p:nvSpPr>
          <p:cNvPr id="3" name="Content Placeholder 2">
            <a:extLst>
              <a:ext uri="{FF2B5EF4-FFF2-40B4-BE49-F238E27FC236}">
                <a16:creationId xmlns:a16="http://schemas.microsoft.com/office/drawing/2014/main" id="{A699C11C-FBCC-416D-B0CD-9142625DB832}"/>
              </a:ext>
            </a:extLst>
          </p:cNvPr>
          <p:cNvSpPr>
            <a:spLocks noGrp="1"/>
          </p:cNvSpPr>
          <p:nvPr>
            <p:ph idx="1"/>
          </p:nvPr>
        </p:nvSpPr>
        <p:spPr/>
        <p:txBody>
          <a:bodyPr/>
          <a:lstStyle/>
          <a:p>
            <a:r>
              <a:rPr lang="en-US" dirty="0"/>
              <a:t>Are we labelled from an early age?</a:t>
            </a:r>
          </a:p>
          <a:p>
            <a:endParaRPr lang="en-US" dirty="0"/>
          </a:p>
          <a:p>
            <a:r>
              <a:rPr lang="en-US" dirty="0"/>
              <a:t>What might influence this labelling of characteristics?</a:t>
            </a:r>
          </a:p>
          <a:p>
            <a:endParaRPr lang="en-US" dirty="0"/>
          </a:p>
          <a:p>
            <a:r>
              <a:rPr lang="en-US" dirty="0"/>
              <a:t>Is it internal or external? Nurture vs Nature?</a:t>
            </a:r>
          </a:p>
        </p:txBody>
      </p:sp>
    </p:spTree>
    <p:extLst>
      <p:ext uri="{BB962C8B-B14F-4D97-AF65-F5344CB8AC3E}">
        <p14:creationId xmlns:p14="http://schemas.microsoft.com/office/powerpoint/2010/main" val="30095002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15E4E"/>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17" name="Freeform: Shape 16">
            <a:extLst>
              <a:ext uri="{FF2B5EF4-FFF2-40B4-BE49-F238E27FC236}">
                <a16:creationId xmlns:a16="http://schemas.microsoft.com/office/drawing/2014/main" id="{4A8FDA66-67B4-4DBE-8354-C26F91ADB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custGeom>
            <a:avLst/>
            <a:gdLst>
              <a:gd name="connsiteX0" fmla="*/ 0 w 12191999"/>
              <a:gd name="connsiteY0" fmla="*/ 0 h 6857999"/>
              <a:gd name="connsiteX1" fmla="*/ 12191999 w 12191999"/>
              <a:gd name="connsiteY1" fmla="*/ 0 h 6857999"/>
              <a:gd name="connsiteX2" fmla="*/ 12191999 w 12191999"/>
              <a:gd name="connsiteY2" fmla="*/ 6857999 h 6857999"/>
              <a:gd name="connsiteX3" fmla="*/ 0 w 12191999"/>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12191999" h="6857999">
                <a:moveTo>
                  <a:pt x="0" y="0"/>
                </a:moveTo>
                <a:lnTo>
                  <a:pt x="12191999" y="0"/>
                </a:lnTo>
                <a:lnTo>
                  <a:pt x="12191999" y="6857999"/>
                </a:lnTo>
                <a:lnTo>
                  <a:pt x="0" y="6857999"/>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29E32158-5AF4-4DB0-AD96-5B2F51793347}"/>
              </a:ext>
            </a:extLst>
          </p:cNvPr>
          <p:cNvSpPr>
            <a:spLocks noGrp="1"/>
          </p:cNvSpPr>
          <p:nvPr>
            <p:ph type="title"/>
          </p:nvPr>
        </p:nvSpPr>
        <p:spPr>
          <a:xfrm>
            <a:off x="762000" y="2299787"/>
            <a:ext cx="4572000" cy="2286000"/>
          </a:xfrm>
        </p:spPr>
        <p:txBody>
          <a:bodyPr vert="horz" lIns="91440" tIns="45720" rIns="91440" bIns="45720" rtlCol="0" anchor="b">
            <a:normAutofit/>
          </a:bodyPr>
          <a:lstStyle/>
          <a:p>
            <a:r>
              <a:rPr lang="en-US" kern="1200">
                <a:solidFill>
                  <a:schemeClr val="tx1"/>
                </a:solidFill>
                <a:latin typeface="+mj-lt"/>
                <a:ea typeface="+mj-ea"/>
                <a:cs typeface="+mj-cs"/>
              </a:rPr>
              <a:t>(Kelly and Kelly, 2015)</a:t>
            </a:r>
          </a:p>
        </p:txBody>
      </p:sp>
      <p:pic>
        <p:nvPicPr>
          <p:cNvPr id="4" name="Content Placeholder 3">
            <a:extLst>
              <a:ext uri="{FF2B5EF4-FFF2-40B4-BE49-F238E27FC236}">
                <a16:creationId xmlns:a16="http://schemas.microsoft.com/office/drawing/2014/main" id="{17007DF2-D860-42C4-919E-A8CB2FA08FD3}"/>
              </a:ext>
            </a:extLst>
          </p:cNvPr>
          <p:cNvPicPr>
            <a:picLocks noGrp="1" noChangeAspect="1"/>
          </p:cNvPicPr>
          <p:nvPr>
            <p:ph idx="1"/>
          </p:nvPr>
        </p:nvPicPr>
        <p:blipFill>
          <a:blip r:embed="rId2"/>
          <a:stretch>
            <a:fillRect/>
          </a:stretch>
        </p:blipFill>
        <p:spPr>
          <a:xfrm>
            <a:off x="6277905" y="2623742"/>
            <a:ext cx="5766581" cy="1610515"/>
          </a:xfrm>
          <a:prstGeom prst="rect">
            <a:avLst/>
          </a:prstGeom>
        </p:spPr>
      </p:pic>
      <p:sp>
        <p:nvSpPr>
          <p:cNvPr id="5" name="TextBox 4">
            <a:extLst>
              <a:ext uri="{FF2B5EF4-FFF2-40B4-BE49-F238E27FC236}">
                <a16:creationId xmlns:a16="http://schemas.microsoft.com/office/drawing/2014/main" id="{9C2F48DA-0596-4A72-9990-892EA4536D73}"/>
              </a:ext>
            </a:extLst>
          </p:cNvPr>
          <p:cNvSpPr txBox="1"/>
          <p:nvPr/>
        </p:nvSpPr>
        <p:spPr>
          <a:xfrm>
            <a:off x="6932155" y="4870214"/>
            <a:ext cx="4633239" cy="923330"/>
          </a:xfrm>
          <a:prstGeom prst="rect">
            <a:avLst/>
          </a:prstGeom>
          <a:noFill/>
        </p:spPr>
        <p:txBody>
          <a:bodyPr wrap="square" rtlCol="0">
            <a:spAutoFit/>
          </a:bodyPr>
          <a:lstStyle/>
          <a:p>
            <a:r>
              <a:rPr lang="en-US" b="1" dirty="0"/>
              <a:t>   Or do we all have creative potential?</a:t>
            </a:r>
          </a:p>
          <a:p>
            <a:pPr algn="ctr"/>
            <a:r>
              <a:rPr lang="en-US" dirty="0"/>
              <a:t>Only 25% of individuals feel they are achieving their creative potential.</a:t>
            </a:r>
          </a:p>
        </p:txBody>
      </p:sp>
    </p:spTree>
    <p:extLst>
      <p:ext uri="{BB962C8B-B14F-4D97-AF65-F5344CB8AC3E}">
        <p14:creationId xmlns:p14="http://schemas.microsoft.com/office/powerpoint/2010/main" val="33913665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AA78C-BF21-447F-A797-1E45310FEAC2}"/>
              </a:ext>
            </a:extLst>
          </p:cNvPr>
          <p:cNvSpPr>
            <a:spLocks noGrp="1"/>
          </p:cNvSpPr>
          <p:nvPr>
            <p:ph type="title"/>
          </p:nvPr>
        </p:nvSpPr>
        <p:spPr/>
        <p:txBody>
          <a:bodyPr/>
          <a:lstStyle/>
          <a:p>
            <a:r>
              <a:rPr lang="en-US" dirty="0"/>
              <a:t>Generating ideas to problem solve</a:t>
            </a:r>
          </a:p>
        </p:txBody>
      </p:sp>
      <p:sp>
        <p:nvSpPr>
          <p:cNvPr id="3" name="Content Placeholder 2">
            <a:extLst>
              <a:ext uri="{FF2B5EF4-FFF2-40B4-BE49-F238E27FC236}">
                <a16:creationId xmlns:a16="http://schemas.microsoft.com/office/drawing/2014/main" id="{C0B74FB1-7A3C-42D2-A977-B969FD4107E8}"/>
              </a:ext>
            </a:extLst>
          </p:cNvPr>
          <p:cNvSpPr>
            <a:spLocks noGrp="1"/>
          </p:cNvSpPr>
          <p:nvPr>
            <p:ph idx="1"/>
          </p:nvPr>
        </p:nvSpPr>
        <p:spPr/>
        <p:txBody>
          <a:bodyPr>
            <a:normAutofit fontScale="77500" lnSpcReduction="20000"/>
          </a:bodyPr>
          <a:lstStyle/>
          <a:p>
            <a:r>
              <a:rPr lang="en-US" dirty="0"/>
              <a:t>Generate an idea related to your passion area?  (imagination)</a:t>
            </a:r>
          </a:p>
          <a:p>
            <a:endParaRPr lang="en-US" dirty="0"/>
          </a:p>
          <a:p>
            <a:r>
              <a:rPr lang="en-US" dirty="0"/>
              <a:t>What would make your life easier? Would it make others? (</a:t>
            </a:r>
            <a:r>
              <a:rPr lang="en-US" sz="2300" dirty="0"/>
              <a:t>It could educate, inform or satisfy a human or community need).</a:t>
            </a:r>
          </a:p>
          <a:p>
            <a:endParaRPr lang="en-US" dirty="0"/>
          </a:p>
          <a:p>
            <a:r>
              <a:rPr lang="en-US" dirty="0"/>
              <a:t>Are you alone or do others see similar outcomes?</a:t>
            </a:r>
          </a:p>
          <a:p>
            <a:endParaRPr lang="en-US" dirty="0"/>
          </a:p>
          <a:p>
            <a:r>
              <a:rPr lang="en-US" dirty="0"/>
              <a:t>Network and work together to share ideas.</a:t>
            </a:r>
          </a:p>
        </p:txBody>
      </p:sp>
    </p:spTree>
    <p:extLst>
      <p:ext uri="{BB962C8B-B14F-4D97-AF65-F5344CB8AC3E}">
        <p14:creationId xmlns:p14="http://schemas.microsoft.com/office/powerpoint/2010/main" val="3556864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62428-8E7B-4AD1-9575-A638EC933BF5}"/>
              </a:ext>
            </a:extLst>
          </p:cNvPr>
          <p:cNvSpPr>
            <a:spLocks noGrp="1"/>
          </p:cNvSpPr>
          <p:nvPr>
            <p:ph type="title"/>
          </p:nvPr>
        </p:nvSpPr>
        <p:spPr/>
        <p:txBody>
          <a:bodyPr/>
          <a:lstStyle/>
          <a:p>
            <a:r>
              <a:rPr lang="en-US" dirty="0"/>
              <a:t>Topic 2 – The Idea of Self</a:t>
            </a:r>
          </a:p>
        </p:txBody>
      </p:sp>
      <p:sp>
        <p:nvSpPr>
          <p:cNvPr id="3" name="Content Placeholder 2">
            <a:extLst>
              <a:ext uri="{FF2B5EF4-FFF2-40B4-BE49-F238E27FC236}">
                <a16:creationId xmlns:a16="http://schemas.microsoft.com/office/drawing/2014/main" id="{FF56D05D-5FE7-40BE-9C58-3AC0F6499E12}"/>
              </a:ext>
            </a:extLst>
          </p:cNvPr>
          <p:cNvSpPr>
            <a:spLocks noGrp="1"/>
          </p:cNvSpPr>
          <p:nvPr>
            <p:ph idx="1"/>
          </p:nvPr>
        </p:nvSpPr>
        <p:spPr/>
        <p:txBody>
          <a:bodyPr>
            <a:normAutofit fontScale="92500" lnSpcReduction="10000"/>
          </a:bodyPr>
          <a:lstStyle/>
          <a:p>
            <a:pPr marL="0" indent="0">
              <a:buNone/>
            </a:pPr>
            <a:r>
              <a:rPr lang="en-US" dirty="0"/>
              <a:t>Rene Descartes (1637) – French philosopher </a:t>
            </a:r>
            <a:r>
              <a:rPr lang="en-US" sz="2000" dirty="0"/>
              <a:t>(</a:t>
            </a:r>
            <a:r>
              <a:rPr lang="en-US" sz="2000" dirty="0">
                <a:solidFill>
                  <a:srgbClr val="FF0000">
                    <a:alpha val="70000"/>
                  </a:srgbClr>
                </a:solidFill>
              </a:rPr>
              <a:t>I think therefore I am</a:t>
            </a:r>
            <a:r>
              <a:rPr lang="en-US" sz="2000" dirty="0"/>
              <a:t>)</a:t>
            </a:r>
          </a:p>
          <a:p>
            <a:pPr marL="0" indent="0">
              <a:buNone/>
            </a:pPr>
            <a:r>
              <a:rPr lang="en-US" dirty="0"/>
              <a:t> - </a:t>
            </a:r>
            <a:r>
              <a:rPr lang="en-US" b="1" dirty="0"/>
              <a:t>Leaning</a:t>
            </a:r>
            <a:r>
              <a:rPr lang="en-US" dirty="0"/>
              <a:t> away from France and mixing with society to generate profit in many forms (</a:t>
            </a:r>
            <a:r>
              <a:rPr lang="en-US" sz="2200" dirty="0"/>
              <a:t>knowledge, experiences, environment, difference, financial</a:t>
            </a:r>
            <a:r>
              <a:rPr lang="en-US" dirty="0"/>
              <a:t>).</a:t>
            </a:r>
          </a:p>
          <a:p>
            <a:pPr marL="0" indent="0">
              <a:buNone/>
            </a:pPr>
            <a:r>
              <a:rPr lang="en-US" dirty="0"/>
              <a:t> - </a:t>
            </a:r>
            <a:r>
              <a:rPr lang="en-US" b="1" dirty="0"/>
              <a:t>Break up large problems</a:t>
            </a:r>
            <a:r>
              <a:rPr lang="en-US" dirty="0"/>
              <a:t> into smaller more achievable objectives.</a:t>
            </a:r>
          </a:p>
          <a:p>
            <a:pPr marL="0" indent="0">
              <a:buNone/>
            </a:pPr>
            <a:r>
              <a:rPr lang="en-US" dirty="0"/>
              <a:t> - Individual </a:t>
            </a:r>
            <a:r>
              <a:rPr lang="en-US" b="1" dirty="0"/>
              <a:t>ideas and reason</a:t>
            </a:r>
            <a:r>
              <a:rPr lang="en-US" dirty="0"/>
              <a:t>, over </a:t>
            </a:r>
            <a:r>
              <a:rPr lang="en-US" b="1" dirty="0"/>
              <a:t>authority and tradition</a:t>
            </a:r>
            <a:r>
              <a:rPr lang="en-US" dirty="0"/>
              <a:t>? Does the world, or does your sector need authority and tradition? Do these forces hinder development?</a:t>
            </a:r>
          </a:p>
        </p:txBody>
      </p:sp>
    </p:spTree>
    <p:extLst>
      <p:ext uri="{BB962C8B-B14F-4D97-AF65-F5344CB8AC3E}">
        <p14:creationId xmlns:p14="http://schemas.microsoft.com/office/powerpoint/2010/main" val="39076055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C2355-AB1C-44AB-837C-B166DE99F29B}"/>
              </a:ext>
            </a:extLst>
          </p:cNvPr>
          <p:cNvSpPr>
            <a:spLocks noGrp="1"/>
          </p:cNvSpPr>
          <p:nvPr>
            <p:ph type="title"/>
          </p:nvPr>
        </p:nvSpPr>
        <p:spPr>
          <a:xfrm>
            <a:off x="545283" y="762000"/>
            <a:ext cx="11283193" cy="1524000"/>
          </a:xfrm>
        </p:spPr>
        <p:txBody>
          <a:bodyPr/>
          <a:lstStyle/>
          <a:p>
            <a:r>
              <a:rPr lang="en-US" dirty="0"/>
              <a:t>Descartes - </a:t>
            </a:r>
            <a:r>
              <a:rPr lang="en-US" sz="4000" dirty="0"/>
              <a:t>6 Fundamental Passions / Emotions</a:t>
            </a:r>
            <a:endParaRPr lang="en-US" dirty="0"/>
          </a:p>
        </p:txBody>
      </p:sp>
      <p:sp>
        <p:nvSpPr>
          <p:cNvPr id="3" name="Content Placeholder 2">
            <a:extLst>
              <a:ext uri="{FF2B5EF4-FFF2-40B4-BE49-F238E27FC236}">
                <a16:creationId xmlns:a16="http://schemas.microsoft.com/office/drawing/2014/main" id="{30D61565-09CC-4B4B-99DF-547950394934}"/>
              </a:ext>
            </a:extLst>
          </p:cNvPr>
          <p:cNvSpPr>
            <a:spLocks noGrp="1"/>
          </p:cNvSpPr>
          <p:nvPr>
            <p:ph idx="1"/>
          </p:nvPr>
        </p:nvSpPr>
        <p:spPr/>
        <p:txBody>
          <a:bodyPr>
            <a:normAutofit lnSpcReduction="10000"/>
          </a:bodyPr>
          <a:lstStyle/>
          <a:p>
            <a:r>
              <a:rPr lang="en-US" dirty="0"/>
              <a:t>Wonder - </a:t>
            </a:r>
            <a:r>
              <a:rPr lang="en-US" sz="2000" dirty="0"/>
              <a:t>Exploration</a:t>
            </a:r>
          </a:p>
          <a:p>
            <a:r>
              <a:rPr lang="en-US" dirty="0"/>
              <a:t>Love - </a:t>
            </a:r>
            <a:r>
              <a:rPr lang="en-US" sz="1800" dirty="0"/>
              <a:t>Connection</a:t>
            </a:r>
          </a:p>
          <a:p>
            <a:r>
              <a:rPr lang="en-US" dirty="0"/>
              <a:t>Hatred - </a:t>
            </a:r>
            <a:r>
              <a:rPr lang="en-US" sz="1800" dirty="0"/>
              <a:t>Frustration</a:t>
            </a:r>
          </a:p>
          <a:p>
            <a:r>
              <a:rPr lang="en-US" dirty="0"/>
              <a:t>Desire - </a:t>
            </a:r>
            <a:r>
              <a:rPr lang="en-US" sz="1800" dirty="0"/>
              <a:t>Craving</a:t>
            </a:r>
          </a:p>
          <a:p>
            <a:r>
              <a:rPr lang="en-US" dirty="0"/>
              <a:t>Joy - </a:t>
            </a:r>
            <a:r>
              <a:rPr lang="en-US" sz="1800" dirty="0"/>
              <a:t>Elation</a:t>
            </a:r>
          </a:p>
          <a:p>
            <a:r>
              <a:rPr lang="en-US" dirty="0"/>
              <a:t>Sadness - </a:t>
            </a:r>
            <a:r>
              <a:rPr lang="en-US" sz="1800" dirty="0"/>
              <a:t>Misery</a:t>
            </a:r>
            <a:endParaRPr lang="en-US" dirty="0"/>
          </a:p>
        </p:txBody>
      </p:sp>
      <p:pic>
        <p:nvPicPr>
          <p:cNvPr id="4" name="Picture 3">
            <a:extLst>
              <a:ext uri="{FF2B5EF4-FFF2-40B4-BE49-F238E27FC236}">
                <a16:creationId xmlns:a16="http://schemas.microsoft.com/office/drawing/2014/main" id="{34006C4F-FDF2-4B46-9542-48422EEEDFF5}"/>
              </a:ext>
            </a:extLst>
          </p:cNvPr>
          <p:cNvPicPr>
            <a:picLocks noChangeAspect="1"/>
          </p:cNvPicPr>
          <p:nvPr/>
        </p:nvPicPr>
        <p:blipFill>
          <a:blip r:embed="rId2"/>
          <a:stretch>
            <a:fillRect/>
          </a:stretch>
        </p:blipFill>
        <p:spPr>
          <a:xfrm flipH="1">
            <a:off x="7025955" y="2177457"/>
            <a:ext cx="550297" cy="585722"/>
          </a:xfrm>
          <a:prstGeom prst="rect">
            <a:avLst/>
          </a:prstGeom>
        </p:spPr>
      </p:pic>
      <p:pic>
        <p:nvPicPr>
          <p:cNvPr id="5" name="Picture 4">
            <a:extLst>
              <a:ext uri="{FF2B5EF4-FFF2-40B4-BE49-F238E27FC236}">
                <a16:creationId xmlns:a16="http://schemas.microsoft.com/office/drawing/2014/main" id="{FFAA0304-A1F3-4539-9C5A-7204FAD9B4F2}"/>
              </a:ext>
            </a:extLst>
          </p:cNvPr>
          <p:cNvPicPr>
            <a:picLocks noChangeAspect="1"/>
          </p:cNvPicPr>
          <p:nvPr/>
        </p:nvPicPr>
        <p:blipFill>
          <a:blip r:embed="rId3"/>
          <a:stretch>
            <a:fillRect/>
          </a:stretch>
        </p:blipFill>
        <p:spPr>
          <a:xfrm>
            <a:off x="7022919" y="4127883"/>
            <a:ext cx="547073" cy="585722"/>
          </a:xfrm>
          <a:prstGeom prst="rect">
            <a:avLst/>
          </a:prstGeom>
        </p:spPr>
      </p:pic>
      <p:pic>
        <p:nvPicPr>
          <p:cNvPr id="6" name="Picture 5">
            <a:extLst>
              <a:ext uri="{FF2B5EF4-FFF2-40B4-BE49-F238E27FC236}">
                <a16:creationId xmlns:a16="http://schemas.microsoft.com/office/drawing/2014/main" id="{C8F1C47B-B1B1-44DA-9CC4-25CFFE570381}"/>
              </a:ext>
            </a:extLst>
          </p:cNvPr>
          <p:cNvPicPr>
            <a:picLocks noChangeAspect="1"/>
          </p:cNvPicPr>
          <p:nvPr/>
        </p:nvPicPr>
        <p:blipFill>
          <a:blip r:embed="rId4"/>
          <a:stretch>
            <a:fillRect/>
          </a:stretch>
        </p:blipFill>
        <p:spPr>
          <a:xfrm>
            <a:off x="7025957" y="2800501"/>
            <a:ext cx="550295" cy="585722"/>
          </a:xfrm>
          <a:prstGeom prst="rect">
            <a:avLst/>
          </a:prstGeom>
        </p:spPr>
      </p:pic>
      <p:pic>
        <p:nvPicPr>
          <p:cNvPr id="7" name="Picture 6">
            <a:extLst>
              <a:ext uri="{FF2B5EF4-FFF2-40B4-BE49-F238E27FC236}">
                <a16:creationId xmlns:a16="http://schemas.microsoft.com/office/drawing/2014/main" id="{0C0E5819-8C64-4845-B996-19B2EB8897EF}"/>
              </a:ext>
            </a:extLst>
          </p:cNvPr>
          <p:cNvPicPr>
            <a:picLocks noChangeAspect="1"/>
          </p:cNvPicPr>
          <p:nvPr/>
        </p:nvPicPr>
        <p:blipFill>
          <a:blip r:embed="rId5"/>
          <a:stretch>
            <a:fillRect/>
          </a:stretch>
        </p:blipFill>
        <p:spPr>
          <a:xfrm>
            <a:off x="7029180" y="3418797"/>
            <a:ext cx="547073" cy="590820"/>
          </a:xfrm>
          <a:prstGeom prst="rect">
            <a:avLst/>
          </a:prstGeom>
        </p:spPr>
      </p:pic>
      <p:pic>
        <p:nvPicPr>
          <p:cNvPr id="8" name="Picture 7">
            <a:extLst>
              <a:ext uri="{FF2B5EF4-FFF2-40B4-BE49-F238E27FC236}">
                <a16:creationId xmlns:a16="http://schemas.microsoft.com/office/drawing/2014/main" id="{FA2A2A45-E7C9-43D0-A9BA-251DC5CE9DF1}"/>
              </a:ext>
            </a:extLst>
          </p:cNvPr>
          <p:cNvPicPr>
            <a:picLocks noChangeAspect="1"/>
          </p:cNvPicPr>
          <p:nvPr/>
        </p:nvPicPr>
        <p:blipFill>
          <a:blip r:embed="rId6"/>
          <a:stretch>
            <a:fillRect/>
          </a:stretch>
        </p:blipFill>
        <p:spPr>
          <a:xfrm>
            <a:off x="7025955" y="4743700"/>
            <a:ext cx="554368" cy="589298"/>
          </a:xfrm>
          <a:prstGeom prst="rect">
            <a:avLst/>
          </a:prstGeom>
        </p:spPr>
      </p:pic>
      <p:pic>
        <p:nvPicPr>
          <p:cNvPr id="9" name="Picture 8">
            <a:extLst>
              <a:ext uri="{FF2B5EF4-FFF2-40B4-BE49-F238E27FC236}">
                <a16:creationId xmlns:a16="http://schemas.microsoft.com/office/drawing/2014/main" id="{8BA1F6A3-B5D1-4928-B112-285ABF987B6B}"/>
              </a:ext>
            </a:extLst>
          </p:cNvPr>
          <p:cNvPicPr>
            <a:picLocks noChangeAspect="1"/>
          </p:cNvPicPr>
          <p:nvPr/>
        </p:nvPicPr>
        <p:blipFill>
          <a:blip r:embed="rId7"/>
          <a:stretch>
            <a:fillRect/>
          </a:stretch>
        </p:blipFill>
        <p:spPr>
          <a:xfrm>
            <a:off x="7016659" y="5464268"/>
            <a:ext cx="559594" cy="600108"/>
          </a:xfrm>
          <a:prstGeom prst="rect">
            <a:avLst/>
          </a:prstGeom>
        </p:spPr>
      </p:pic>
    </p:spTree>
    <p:extLst>
      <p:ext uri="{BB962C8B-B14F-4D97-AF65-F5344CB8AC3E}">
        <p14:creationId xmlns:p14="http://schemas.microsoft.com/office/powerpoint/2010/main" val="20457934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8F270-98B8-46DC-A8DE-954120334D99}"/>
              </a:ext>
            </a:extLst>
          </p:cNvPr>
          <p:cNvSpPr>
            <a:spLocks noGrp="1"/>
          </p:cNvSpPr>
          <p:nvPr>
            <p:ph type="title"/>
          </p:nvPr>
        </p:nvSpPr>
        <p:spPr>
          <a:xfrm>
            <a:off x="1827402" y="250272"/>
            <a:ext cx="10668000" cy="781574"/>
          </a:xfrm>
        </p:spPr>
        <p:txBody>
          <a:bodyPr/>
          <a:lstStyle/>
          <a:p>
            <a:r>
              <a:rPr lang="en-US" dirty="0"/>
              <a:t>Word Cloud passion experiences</a:t>
            </a:r>
          </a:p>
        </p:txBody>
      </p:sp>
      <p:pic>
        <p:nvPicPr>
          <p:cNvPr id="4" name="Content Placeholder 3">
            <a:extLst>
              <a:ext uri="{FF2B5EF4-FFF2-40B4-BE49-F238E27FC236}">
                <a16:creationId xmlns:a16="http://schemas.microsoft.com/office/drawing/2014/main" id="{8BA0BF93-7483-460E-B7F6-B449860250C1}"/>
              </a:ext>
            </a:extLst>
          </p:cNvPr>
          <p:cNvPicPr>
            <a:picLocks noGrp="1" noChangeAspect="1"/>
          </p:cNvPicPr>
          <p:nvPr>
            <p:ph idx="1"/>
          </p:nvPr>
        </p:nvPicPr>
        <p:blipFill>
          <a:blip r:embed="rId2"/>
          <a:stretch>
            <a:fillRect/>
          </a:stretch>
        </p:blipFill>
        <p:spPr>
          <a:xfrm>
            <a:off x="1071559" y="1340493"/>
            <a:ext cx="10467498" cy="4763445"/>
          </a:xfrm>
          <a:prstGeom prst="rect">
            <a:avLst/>
          </a:prstGeom>
        </p:spPr>
      </p:pic>
    </p:spTree>
    <p:extLst>
      <p:ext uri="{BB962C8B-B14F-4D97-AF65-F5344CB8AC3E}">
        <p14:creationId xmlns:p14="http://schemas.microsoft.com/office/powerpoint/2010/main" val="1407589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30E1D-BBFE-4EE8-9EB8-29A7CFB713D4}"/>
              </a:ext>
            </a:extLst>
          </p:cNvPr>
          <p:cNvSpPr>
            <a:spLocks noGrp="1"/>
          </p:cNvSpPr>
          <p:nvPr>
            <p:ph type="title"/>
          </p:nvPr>
        </p:nvSpPr>
        <p:spPr/>
        <p:txBody>
          <a:bodyPr/>
          <a:lstStyle/>
          <a:p>
            <a:r>
              <a:rPr lang="en-US" dirty="0"/>
              <a:t>Social Influence and Conformity</a:t>
            </a:r>
          </a:p>
        </p:txBody>
      </p:sp>
      <p:sp>
        <p:nvSpPr>
          <p:cNvPr id="3" name="Content Placeholder 2">
            <a:extLst>
              <a:ext uri="{FF2B5EF4-FFF2-40B4-BE49-F238E27FC236}">
                <a16:creationId xmlns:a16="http://schemas.microsoft.com/office/drawing/2014/main" id="{F546781E-4D26-464D-88CA-51BC57860019}"/>
              </a:ext>
            </a:extLst>
          </p:cNvPr>
          <p:cNvSpPr>
            <a:spLocks noGrp="1"/>
          </p:cNvSpPr>
          <p:nvPr>
            <p:ph idx="1"/>
          </p:nvPr>
        </p:nvSpPr>
        <p:spPr/>
        <p:txBody>
          <a:bodyPr/>
          <a:lstStyle/>
          <a:p>
            <a:r>
              <a:rPr lang="en-US" dirty="0"/>
              <a:t>Thinking for yourself? Or are ideas and actions a consequence of outside players who influence behaviors?</a:t>
            </a:r>
          </a:p>
          <a:p>
            <a:r>
              <a:rPr lang="en-US" dirty="0"/>
              <a:t>Compliance? Challenge? </a:t>
            </a:r>
          </a:p>
          <a:p>
            <a:endParaRPr lang="en-US" dirty="0"/>
          </a:p>
          <a:p>
            <a:r>
              <a:rPr lang="en-US" dirty="0"/>
              <a:t>Do we see examples of this in modern day society? </a:t>
            </a:r>
          </a:p>
          <a:p>
            <a:r>
              <a:rPr lang="en-US" dirty="0"/>
              <a:t>How do social media and friendship groups influence us?</a:t>
            </a:r>
          </a:p>
        </p:txBody>
      </p:sp>
    </p:spTree>
    <p:extLst>
      <p:ext uri="{BB962C8B-B14F-4D97-AF65-F5344CB8AC3E}">
        <p14:creationId xmlns:p14="http://schemas.microsoft.com/office/powerpoint/2010/main" val="33213204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38642-68AF-4F72-B205-05317268E9AD}"/>
              </a:ext>
            </a:extLst>
          </p:cNvPr>
          <p:cNvSpPr>
            <a:spLocks noGrp="1"/>
          </p:cNvSpPr>
          <p:nvPr>
            <p:ph type="title"/>
          </p:nvPr>
        </p:nvSpPr>
        <p:spPr/>
        <p:txBody>
          <a:bodyPr>
            <a:normAutofit fontScale="90000"/>
          </a:bodyPr>
          <a:lstStyle/>
          <a:p>
            <a:r>
              <a:rPr lang="en-US" dirty="0"/>
              <a:t>Identity - Charles Horton Colley (1864-1929)</a:t>
            </a:r>
            <a:br>
              <a:rPr lang="en-US" dirty="0"/>
            </a:br>
            <a:endParaRPr lang="en-US" dirty="0"/>
          </a:p>
        </p:txBody>
      </p:sp>
      <p:sp>
        <p:nvSpPr>
          <p:cNvPr id="3" name="Content Placeholder 2">
            <a:extLst>
              <a:ext uri="{FF2B5EF4-FFF2-40B4-BE49-F238E27FC236}">
                <a16:creationId xmlns:a16="http://schemas.microsoft.com/office/drawing/2014/main" id="{C0F680C7-DE77-4BAD-9134-CD393D88E837}"/>
              </a:ext>
            </a:extLst>
          </p:cNvPr>
          <p:cNvSpPr>
            <a:spLocks noGrp="1"/>
          </p:cNvSpPr>
          <p:nvPr>
            <p:ph idx="1"/>
          </p:nvPr>
        </p:nvSpPr>
        <p:spPr>
          <a:xfrm>
            <a:off x="762000" y="2286000"/>
            <a:ext cx="10668000" cy="4131578"/>
          </a:xfrm>
        </p:spPr>
        <p:txBody>
          <a:bodyPr>
            <a:normAutofit/>
          </a:bodyPr>
          <a:lstStyle/>
          <a:p>
            <a:pPr marL="0" indent="0">
              <a:buNone/>
            </a:pPr>
            <a:r>
              <a:rPr lang="en-US" u="sng" dirty="0"/>
              <a:t>Identify consists of three elements:</a:t>
            </a:r>
          </a:p>
          <a:p>
            <a:r>
              <a:rPr lang="en-US" dirty="0"/>
              <a:t>How we imagine we appear</a:t>
            </a:r>
          </a:p>
          <a:p>
            <a:r>
              <a:rPr lang="en-US" dirty="0"/>
              <a:t>How we believe others judge our appearance (perception)</a:t>
            </a:r>
          </a:p>
          <a:p>
            <a:r>
              <a:rPr lang="en-US" dirty="0"/>
              <a:t>How we develop feelings of shame or pride that guide our internally future behavior.</a:t>
            </a:r>
          </a:p>
          <a:p>
            <a:pPr marL="0" indent="0" algn="ctr">
              <a:buNone/>
            </a:pPr>
            <a:r>
              <a:rPr lang="en-US" sz="2400" dirty="0"/>
              <a:t>Consider the influence of Instagram, Zoom and an Avatar person.</a:t>
            </a:r>
          </a:p>
        </p:txBody>
      </p:sp>
    </p:spTree>
    <p:extLst>
      <p:ext uri="{BB962C8B-B14F-4D97-AF65-F5344CB8AC3E}">
        <p14:creationId xmlns:p14="http://schemas.microsoft.com/office/powerpoint/2010/main" val="41859843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E85DB-A4A5-4D38-B297-DDF3C0F88EC8}"/>
              </a:ext>
            </a:extLst>
          </p:cNvPr>
          <p:cNvSpPr>
            <a:spLocks noGrp="1"/>
          </p:cNvSpPr>
          <p:nvPr>
            <p:ph type="title"/>
          </p:nvPr>
        </p:nvSpPr>
        <p:spPr/>
        <p:txBody>
          <a:bodyPr/>
          <a:lstStyle/>
          <a:p>
            <a:r>
              <a:rPr lang="en-US" dirty="0"/>
              <a:t>Socialization</a:t>
            </a:r>
          </a:p>
        </p:txBody>
      </p:sp>
      <p:sp>
        <p:nvSpPr>
          <p:cNvPr id="3" name="Content Placeholder 2">
            <a:extLst>
              <a:ext uri="{FF2B5EF4-FFF2-40B4-BE49-F238E27FC236}">
                <a16:creationId xmlns:a16="http://schemas.microsoft.com/office/drawing/2014/main" id="{31D74FAE-7AA3-4F5F-B36F-4BB4C03E0C20}"/>
              </a:ext>
            </a:extLst>
          </p:cNvPr>
          <p:cNvSpPr>
            <a:spLocks noGrp="1"/>
          </p:cNvSpPr>
          <p:nvPr>
            <p:ph idx="1"/>
          </p:nvPr>
        </p:nvSpPr>
        <p:spPr/>
        <p:txBody>
          <a:bodyPr/>
          <a:lstStyle/>
          <a:p>
            <a:pPr marL="0" indent="0">
              <a:buNone/>
            </a:pPr>
            <a:r>
              <a:rPr lang="en-US" dirty="0"/>
              <a:t>Statement = Attitudes, values and behaviors which are appropriate and expected by their culture and community.</a:t>
            </a:r>
          </a:p>
          <a:p>
            <a:pPr marL="0" indent="0">
              <a:buNone/>
            </a:pPr>
            <a:endParaRPr lang="en-US" dirty="0"/>
          </a:p>
          <a:p>
            <a:pPr marL="0" indent="0">
              <a:buNone/>
            </a:pPr>
            <a:r>
              <a:rPr lang="en-US" dirty="0"/>
              <a:t>Are communities and cultures static? Do they change over time?</a:t>
            </a:r>
          </a:p>
          <a:p>
            <a:pPr marL="0" indent="0">
              <a:buNone/>
            </a:pPr>
            <a:r>
              <a:rPr lang="en-US" sz="2400" dirty="0"/>
              <a:t>Consider the age of individuals within society and consider if their ideas of appropriate and expected outcomes are similar.</a:t>
            </a:r>
          </a:p>
        </p:txBody>
      </p:sp>
    </p:spTree>
    <p:extLst>
      <p:ext uri="{BB962C8B-B14F-4D97-AF65-F5344CB8AC3E}">
        <p14:creationId xmlns:p14="http://schemas.microsoft.com/office/powerpoint/2010/main" val="165467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CC0C3-8631-4235-BE49-0DCBE58582EF}"/>
              </a:ext>
            </a:extLst>
          </p:cNvPr>
          <p:cNvSpPr>
            <a:spLocks noGrp="1"/>
          </p:cNvSpPr>
          <p:nvPr>
            <p:ph type="title"/>
          </p:nvPr>
        </p:nvSpPr>
        <p:spPr/>
        <p:txBody>
          <a:bodyPr/>
          <a:lstStyle/>
          <a:p>
            <a:r>
              <a:rPr lang="en-US" dirty="0"/>
              <a:t>Creative confidence</a:t>
            </a:r>
          </a:p>
        </p:txBody>
      </p:sp>
      <p:sp>
        <p:nvSpPr>
          <p:cNvPr id="3" name="Content Placeholder 2">
            <a:extLst>
              <a:ext uri="{FF2B5EF4-FFF2-40B4-BE49-F238E27FC236}">
                <a16:creationId xmlns:a16="http://schemas.microsoft.com/office/drawing/2014/main" id="{50F8CD8B-C04D-45C6-8C37-D3A600523A46}"/>
              </a:ext>
            </a:extLst>
          </p:cNvPr>
          <p:cNvSpPr>
            <a:spLocks noGrp="1"/>
          </p:cNvSpPr>
          <p:nvPr>
            <p:ph idx="1"/>
          </p:nvPr>
        </p:nvSpPr>
        <p:spPr/>
        <p:txBody>
          <a:bodyPr>
            <a:normAutofit fontScale="92500" lnSpcReduction="10000"/>
          </a:bodyPr>
          <a:lstStyle/>
          <a:p>
            <a:r>
              <a:rPr lang="en-US" dirty="0"/>
              <a:t>What influences our creativity confidence?</a:t>
            </a:r>
          </a:p>
          <a:p>
            <a:r>
              <a:rPr lang="en-US" dirty="0"/>
              <a:t>Who’s have the greatest influence and what did it mean for you personally?</a:t>
            </a:r>
          </a:p>
          <a:p>
            <a:endParaRPr lang="en-US" dirty="0"/>
          </a:p>
          <a:p>
            <a:r>
              <a:rPr lang="en-US" dirty="0"/>
              <a:t>Think about schooling, clubs and online groups?</a:t>
            </a:r>
          </a:p>
          <a:p>
            <a:r>
              <a:rPr lang="en-US" dirty="0"/>
              <a:t>Be prepared to be wrong. Learning opportunities exist when errors occur which increases our creative capacity.  </a:t>
            </a:r>
          </a:p>
          <a:p>
            <a:endParaRPr lang="en-US" dirty="0"/>
          </a:p>
        </p:txBody>
      </p:sp>
    </p:spTree>
    <p:extLst>
      <p:ext uri="{BB962C8B-B14F-4D97-AF65-F5344CB8AC3E}">
        <p14:creationId xmlns:p14="http://schemas.microsoft.com/office/powerpoint/2010/main" val="11680281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512E9FB0-002D-42A9-9AFD-242894E4B813}"/>
              </a:ext>
            </a:extLst>
          </p:cNvPr>
          <p:cNvSpPr>
            <a:spLocks noGrp="1"/>
          </p:cNvSpPr>
          <p:nvPr>
            <p:ph idx="1"/>
          </p:nvPr>
        </p:nvSpPr>
        <p:spPr>
          <a:xfrm>
            <a:off x="762000" y="2286000"/>
            <a:ext cx="5334000" cy="3810001"/>
          </a:xfrm>
        </p:spPr>
        <p:txBody>
          <a:bodyPr>
            <a:normAutofit/>
          </a:bodyPr>
          <a:lstStyle/>
          <a:p>
            <a:pPr>
              <a:buFont typeface="Wingdings" panose="05000000000000000000" pitchFamily="2" charset="2"/>
              <a:buChar char="q"/>
            </a:pPr>
            <a:r>
              <a:rPr lang="en-US" sz="2200"/>
              <a:t> Innovation gives us the competitive edge over the long term.</a:t>
            </a:r>
          </a:p>
          <a:p>
            <a:pPr>
              <a:buFont typeface="Wingdings" panose="05000000000000000000" pitchFamily="2" charset="2"/>
              <a:buChar char="q"/>
            </a:pPr>
            <a:r>
              <a:rPr lang="en-US" sz="2200"/>
              <a:t> Consider the cost of research and development for a large organization within the sector?</a:t>
            </a:r>
          </a:p>
          <a:p>
            <a:pPr>
              <a:buFont typeface="Wingdings" panose="05000000000000000000" pitchFamily="2" charset="2"/>
              <a:buChar char="q"/>
            </a:pPr>
            <a:r>
              <a:rPr lang="en-US" sz="2200"/>
              <a:t> Why are these ideas protected and consider the financial implications (copyright, patent).</a:t>
            </a:r>
          </a:p>
        </p:txBody>
      </p:sp>
      <p:sp>
        <p:nvSpPr>
          <p:cNvPr id="2" name="Title 1">
            <a:extLst>
              <a:ext uri="{FF2B5EF4-FFF2-40B4-BE49-F238E27FC236}">
                <a16:creationId xmlns:a16="http://schemas.microsoft.com/office/drawing/2014/main" id="{8E9098BB-BF3F-481A-A24A-F80AC117C362}"/>
              </a:ext>
            </a:extLst>
          </p:cNvPr>
          <p:cNvSpPr>
            <a:spLocks noGrp="1"/>
          </p:cNvSpPr>
          <p:nvPr>
            <p:ph type="title"/>
          </p:nvPr>
        </p:nvSpPr>
        <p:spPr>
          <a:xfrm>
            <a:off x="762000" y="762000"/>
            <a:ext cx="5334000" cy="1524000"/>
          </a:xfrm>
        </p:spPr>
        <p:txBody>
          <a:bodyPr>
            <a:normAutofit/>
          </a:bodyPr>
          <a:lstStyle/>
          <a:p>
            <a:r>
              <a:rPr lang="en-US" sz="3200"/>
              <a:t>Innovation not Replication</a:t>
            </a:r>
          </a:p>
        </p:txBody>
      </p:sp>
      <p:pic>
        <p:nvPicPr>
          <p:cNvPr id="4" name="Picture 3">
            <a:extLst>
              <a:ext uri="{FF2B5EF4-FFF2-40B4-BE49-F238E27FC236}">
                <a16:creationId xmlns:a16="http://schemas.microsoft.com/office/drawing/2014/main" id="{3939F585-B220-4E2F-A932-4290F653E8B4}"/>
              </a:ext>
            </a:extLst>
          </p:cNvPr>
          <p:cNvPicPr>
            <a:picLocks noChangeAspect="1"/>
          </p:cNvPicPr>
          <p:nvPr/>
        </p:nvPicPr>
        <p:blipFill>
          <a:blip r:embed="rId2"/>
          <a:stretch>
            <a:fillRect/>
          </a:stretch>
        </p:blipFill>
        <p:spPr>
          <a:xfrm>
            <a:off x="7968341" y="1524000"/>
            <a:ext cx="3606721" cy="2507984"/>
          </a:xfrm>
          <a:prstGeom prst="rect">
            <a:avLst/>
          </a:prstGeom>
        </p:spPr>
      </p:pic>
    </p:spTree>
    <p:extLst>
      <p:ext uri="{BB962C8B-B14F-4D97-AF65-F5344CB8AC3E}">
        <p14:creationId xmlns:p14="http://schemas.microsoft.com/office/powerpoint/2010/main" val="38012331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CACBF-D006-4D83-AFDF-3FE61F957D56}"/>
              </a:ext>
            </a:extLst>
          </p:cNvPr>
          <p:cNvSpPr>
            <a:spLocks noGrp="1"/>
          </p:cNvSpPr>
          <p:nvPr>
            <p:ph type="title"/>
          </p:nvPr>
        </p:nvSpPr>
        <p:spPr/>
        <p:txBody>
          <a:bodyPr/>
          <a:lstStyle/>
          <a:p>
            <a:r>
              <a:rPr lang="en-US" dirty="0"/>
              <a:t>Tips for developing creativity</a:t>
            </a:r>
          </a:p>
        </p:txBody>
      </p:sp>
      <p:sp>
        <p:nvSpPr>
          <p:cNvPr id="3" name="Content Placeholder 2">
            <a:extLst>
              <a:ext uri="{FF2B5EF4-FFF2-40B4-BE49-F238E27FC236}">
                <a16:creationId xmlns:a16="http://schemas.microsoft.com/office/drawing/2014/main" id="{3BE0BDB3-E322-48C9-866B-F168A8B7F677}"/>
              </a:ext>
            </a:extLst>
          </p:cNvPr>
          <p:cNvSpPr>
            <a:spLocks noGrp="1"/>
          </p:cNvSpPr>
          <p:nvPr>
            <p:ph idx="1"/>
          </p:nvPr>
        </p:nvSpPr>
        <p:spPr/>
        <p:txBody>
          <a:bodyPr>
            <a:normAutofit lnSpcReduction="10000"/>
          </a:bodyPr>
          <a:lstStyle/>
          <a:p>
            <a:r>
              <a:rPr lang="en-US" dirty="0"/>
              <a:t>Make mistakes and learn form the experience</a:t>
            </a:r>
          </a:p>
          <a:p>
            <a:r>
              <a:rPr lang="en-US" dirty="0"/>
              <a:t>Surround yourself with knowledge and challenging people</a:t>
            </a:r>
          </a:p>
          <a:p>
            <a:r>
              <a:rPr lang="en-US" dirty="0"/>
              <a:t>Try something new and unexpected</a:t>
            </a:r>
          </a:p>
          <a:p>
            <a:r>
              <a:rPr lang="en-US" dirty="0"/>
              <a:t>I can’t doesn’t count!! Try Again</a:t>
            </a:r>
          </a:p>
          <a:p>
            <a:r>
              <a:rPr lang="en-US" dirty="0"/>
              <a:t>Psychology – State of Play (Mind – Gaming)</a:t>
            </a:r>
          </a:p>
          <a:p>
            <a:r>
              <a:rPr lang="en-US" dirty="0"/>
              <a:t>Let the mind wander and wonder (Imagination)</a:t>
            </a:r>
          </a:p>
          <a:p>
            <a:endParaRPr lang="en-US" dirty="0"/>
          </a:p>
        </p:txBody>
      </p:sp>
    </p:spTree>
    <p:extLst>
      <p:ext uri="{BB962C8B-B14F-4D97-AF65-F5344CB8AC3E}">
        <p14:creationId xmlns:p14="http://schemas.microsoft.com/office/powerpoint/2010/main" val="16578776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2" name="Freeform: Shape 1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4" name="Freeform: Shape 1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6" name="Rectangle 15">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18" name="Freeform: Shape 17">
            <a:extLst>
              <a:ext uri="{FF2B5EF4-FFF2-40B4-BE49-F238E27FC236}">
                <a16:creationId xmlns:a16="http://schemas.microsoft.com/office/drawing/2014/main" id="{BFC5A2D8-56E8-47FB-975D-D777AFEA4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728" y="3"/>
            <a:ext cx="6927272" cy="5330949"/>
          </a:xfrm>
          <a:custGeom>
            <a:avLst/>
            <a:gdLst>
              <a:gd name="connsiteX0" fmla="*/ 0 w 6927272"/>
              <a:gd name="connsiteY0" fmla="*/ 0 h 5330949"/>
              <a:gd name="connsiteX1" fmla="*/ 6927272 w 6927272"/>
              <a:gd name="connsiteY1" fmla="*/ 0 h 5330949"/>
              <a:gd name="connsiteX2" fmla="*/ 6927272 w 6927272"/>
              <a:gd name="connsiteY2" fmla="*/ 3912793 h 5330949"/>
              <a:gd name="connsiteX3" fmla="*/ 6884989 w 6927272"/>
              <a:gd name="connsiteY3" fmla="*/ 4002742 h 5330949"/>
              <a:gd name="connsiteX4" fmla="*/ 6592028 w 6927272"/>
              <a:gd name="connsiteY4" fmla="*/ 4494163 h 5330949"/>
              <a:gd name="connsiteX5" fmla="*/ 3742808 w 6927272"/>
              <a:gd name="connsiteY5" fmla="*/ 5122218 h 5330949"/>
              <a:gd name="connsiteX6" fmla="*/ 326623 w 6927272"/>
              <a:gd name="connsiteY6" fmla="*/ 2148182 h 5330949"/>
              <a:gd name="connsiteX7" fmla="*/ 13721 w 6927272"/>
              <a:gd name="connsiteY7" fmla="*/ 201231 h 5330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27272" h="5330949">
                <a:moveTo>
                  <a:pt x="0" y="0"/>
                </a:moveTo>
                <a:lnTo>
                  <a:pt x="6927272" y="0"/>
                </a:lnTo>
                <a:lnTo>
                  <a:pt x="6927272" y="3912793"/>
                </a:lnTo>
                <a:lnTo>
                  <a:pt x="6884989" y="4002742"/>
                </a:lnTo>
                <a:cubicBezTo>
                  <a:pt x="6799406" y="4174873"/>
                  <a:pt x="6702812" y="4339578"/>
                  <a:pt x="6592028" y="4494163"/>
                </a:cubicBezTo>
                <a:cubicBezTo>
                  <a:pt x="5802121" y="5596640"/>
                  <a:pt x="4821632" y="5380883"/>
                  <a:pt x="3742808" y="5122218"/>
                </a:cubicBezTo>
                <a:cubicBezTo>
                  <a:pt x="2131653" y="4735722"/>
                  <a:pt x="759367" y="4191689"/>
                  <a:pt x="326623" y="2148182"/>
                </a:cubicBezTo>
                <a:cubicBezTo>
                  <a:pt x="186907" y="1488770"/>
                  <a:pt x="67840" y="834043"/>
                  <a:pt x="13721" y="201231"/>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A9896C11-F8DF-437A-B349-8AFD602D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791199" y="-1219198"/>
            <a:ext cx="5181601" cy="76200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pic>
        <p:nvPicPr>
          <p:cNvPr id="5" name="Content Placeholder 4">
            <a:extLst>
              <a:ext uri="{FF2B5EF4-FFF2-40B4-BE49-F238E27FC236}">
                <a16:creationId xmlns:a16="http://schemas.microsoft.com/office/drawing/2014/main" id="{789E2EBF-087B-401D-9C0F-3BAB4ADB1AC2}"/>
              </a:ext>
            </a:extLst>
          </p:cNvPr>
          <p:cNvPicPr>
            <a:picLocks noGrp="1" noChangeAspect="1"/>
          </p:cNvPicPr>
          <p:nvPr>
            <p:ph idx="1"/>
          </p:nvPr>
        </p:nvPicPr>
        <p:blipFill>
          <a:blip r:embed="rId2"/>
          <a:stretch>
            <a:fillRect/>
          </a:stretch>
        </p:blipFill>
        <p:spPr>
          <a:xfrm>
            <a:off x="363894" y="49284"/>
            <a:ext cx="11588620" cy="6772392"/>
          </a:xfrm>
          <a:prstGeom prst="rect">
            <a:avLst/>
          </a:prstGeom>
        </p:spPr>
      </p:pic>
    </p:spTree>
    <p:extLst>
      <p:ext uri="{BB962C8B-B14F-4D97-AF65-F5344CB8AC3E}">
        <p14:creationId xmlns:p14="http://schemas.microsoft.com/office/powerpoint/2010/main" val="4250830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71F261B-7CCF-4775-B8DF-587C686F7BC2}"/>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dirty="0">
                <a:solidFill>
                  <a:schemeClr val="tx1"/>
                </a:solidFill>
                <a:latin typeface="+mj-lt"/>
                <a:ea typeface="+mj-ea"/>
                <a:cs typeface="+mj-cs"/>
              </a:rPr>
              <a:t>Quality </a:t>
            </a:r>
            <a:br>
              <a:rPr lang="en-US" kern="1200" dirty="0">
                <a:solidFill>
                  <a:schemeClr val="tx1"/>
                </a:solidFill>
                <a:latin typeface="+mj-lt"/>
                <a:ea typeface="+mj-ea"/>
                <a:cs typeface="+mj-cs"/>
              </a:rPr>
            </a:br>
            <a:r>
              <a:rPr lang="en-US" kern="1200" dirty="0">
                <a:solidFill>
                  <a:schemeClr val="tx1"/>
                </a:solidFill>
                <a:latin typeface="+mj-lt"/>
                <a:ea typeface="+mj-ea"/>
                <a:cs typeface="+mj-cs"/>
              </a:rPr>
              <a:t>Henry Ford</a:t>
            </a:r>
          </a:p>
        </p:txBody>
      </p:sp>
      <p:sp>
        <p:nvSpPr>
          <p:cNvPr id="17" name="Freeform: Shape 16">
            <a:extLst>
              <a:ext uri="{FF2B5EF4-FFF2-40B4-BE49-F238E27FC236}">
                <a16:creationId xmlns:a16="http://schemas.microsoft.com/office/drawing/2014/main" id="{F798D3DD-23B7-41EE-9021-C8F9A8E2C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19" name="Group 18">
            <a:extLst>
              <a:ext uri="{FF2B5EF4-FFF2-40B4-BE49-F238E27FC236}">
                <a16:creationId xmlns:a16="http://schemas.microsoft.com/office/drawing/2014/main" id="{2C072688-BFC7-4FE8-A45E-B3C63CBB9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20" name="Freeform: Shape 19">
              <a:extLst>
                <a:ext uri="{FF2B5EF4-FFF2-40B4-BE49-F238E27FC236}">
                  <a16:creationId xmlns:a16="http://schemas.microsoft.com/office/drawing/2014/main" id="{F3002ED9-43C6-4BA8-8941-9AFCB04E4D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1" name="Freeform: Shape 20">
              <a:extLst>
                <a:ext uri="{FF2B5EF4-FFF2-40B4-BE49-F238E27FC236}">
                  <a16:creationId xmlns:a16="http://schemas.microsoft.com/office/drawing/2014/main" id="{4EB09750-C9B1-40CE-AB9B-FEB308A1F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pic>
        <p:nvPicPr>
          <p:cNvPr id="4" name="Content Placeholder 3">
            <a:extLst>
              <a:ext uri="{FF2B5EF4-FFF2-40B4-BE49-F238E27FC236}">
                <a16:creationId xmlns:a16="http://schemas.microsoft.com/office/drawing/2014/main" id="{0EB352D0-8DF5-4F3D-A730-A23359DA7305}"/>
              </a:ext>
            </a:extLst>
          </p:cNvPr>
          <p:cNvPicPr>
            <a:picLocks noGrp="1" noChangeAspect="1"/>
          </p:cNvPicPr>
          <p:nvPr>
            <p:ph idx="1"/>
          </p:nvPr>
        </p:nvPicPr>
        <p:blipFill rotWithShape="1">
          <a:blip r:embed="rId2"/>
          <a:srcRect b="5405"/>
          <a:stretch/>
        </p:blipFill>
        <p:spPr>
          <a:xfrm>
            <a:off x="5334000" y="762000"/>
            <a:ext cx="6096000" cy="5333999"/>
          </a:xfrm>
          <a:prstGeom prst="rect">
            <a:avLst/>
          </a:prstGeom>
        </p:spPr>
      </p:pic>
    </p:spTree>
    <p:extLst>
      <p:ext uri="{BB962C8B-B14F-4D97-AF65-F5344CB8AC3E}">
        <p14:creationId xmlns:p14="http://schemas.microsoft.com/office/powerpoint/2010/main" val="29197441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11">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3">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15">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pic>
        <p:nvPicPr>
          <p:cNvPr id="6" name="Content Placeholder 5">
            <a:extLst>
              <a:ext uri="{FF2B5EF4-FFF2-40B4-BE49-F238E27FC236}">
                <a16:creationId xmlns:a16="http://schemas.microsoft.com/office/drawing/2014/main" id="{1AB209A6-B52D-4A59-8037-AEB3218C2038}"/>
              </a:ext>
            </a:extLst>
          </p:cNvPr>
          <p:cNvPicPr>
            <a:picLocks noGrp="1" noChangeAspect="1"/>
          </p:cNvPicPr>
          <p:nvPr>
            <p:ph idx="1"/>
          </p:nvPr>
        </p:nvPicPr>
        <p:blipFill>
          <a:blip r:embed="rId2"/>
          <a:stretch>
            <a:fillRect/>
          </a:stretch>
        </p:blipFill>
        <p:spPr>
          <a:xfrm>
            <a:off x="463640" y="1782147"/>
            <a:ext cx="4213886" cy="3810000"/>
          </a:xfrm>
          <a:prstGeom prst="rect">
            <a:avLst/>
          </a:prstGeom>
        </p:spPr>
      </p:pic>
      <p:sp>
        <p:nvSpPr>
          <p:cNvPr id="2" name="Title 1">
            <a:extLst>
              <a:ext uri="{FF2B5EF4-FFF2-40B4-BE49-F238E27FC236}">
                <a16:creationId xmlns:a16="http://schemas.microsoft.com/office/drawing/2014/main" id="{1C1F5031-4DBD-4359-B557-53C33AD65B10}"/>
              </a:ext>
            </a:extLst>
          </p:cNvPr>
          <p:cNvSpPr>
            <a:spLocks noGrp="1"/>
          </p:cNvSpPr>
          <p:nvPr>
            <p:ph type="title"/>
          </p:nvPr>
        </p:nvSpPr>
        <p:spPr>
          <a:xfrm>
            <a:off x="762000" y="755779"/>
            <a:ext cx="5334000" cy="1020147"/>
          </a:xfrm>
        </p:spPr>
        <p:txBody>
          <a:bodyPr>
            <a:normAutofit/>
          </a:bodyPr>
          <a:lstStyle/>
          <a:p>
            <a:r>
              <a:rPr lang="en-US" sz="3200" dirty="0"/>
              <a:t>Standstill or Leap?</a:t>
            </a:r>
          </a:p>
        </p:txBody>
      </p:sp>
      <p:pic>
        <p:nvPicPr>
          <p:cNvPr id="5" name="Content Placeholder 4">
            <a:extLst>
              <a:ext uri="{FF2B5EF4-FFF2-40B4-BE49-F238E27FC236}">
                <a16:creationId xmlns:a16="http://schemas.microsoft.com/office/drawing/2014/main" id="{EAA27B29-0729-43C3-9A3F-9F7B1E1D24D5}"/>
              </a:ext>
            </a:extLst>
          </p:cNvPr>
          <p:cNvPicPr>
            <a:picLocks noChangeAspect="1"/>
          </p:cNvPicPr>
          <p:nvPr/>
        </p:nvPicPr>
        <p:blipFill>
          <a:blip r:embed="rId3"/>
          <a:stretch>
            <a:fillRect/>
          </a:stretch>
        </p:blipFill>
        <p:spPr>
          <a:xfrm>
            <a:off x="5704118" y="2186959"/>
            <a:ext cx="6117765" cy="3000375"/>
          </a:xfrm>
          <a:prstGeom prst="rect">
            <a:avLst/>
          </a:prstGeom>
        </p:spPr>
      </p:pic>
    </p:spTree>
    <p:extLst>
      <p:ext uri="{BB962C8B-B14F-4D97-AF65-F5344CB8AC3E}">
        <p14:creationId xmlns:p14="http://schemas.microsoft.com/office/powerpoint/2010/main" val="28397471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27150-6713-4460-9678-24E356F7358A}"/>
              </a:ext>
            </a:extLst>
          </p:cNvPr>
          <p:cNvSpPr>
            <a:spLocks noGrp="1"/>
          </p:cNvSpPr>
          <p:nvPr>
            <p:ph type="title"/>
          </p:nvPr>
        </p:nvSpPr>
        <p:spPr/>
        <p:txBody>
          <a:bodyPr/>
          <a:lstStyle/>
          <a:p>
            <a:r>
              <a:rPr lang="en-US" dirty="0"/>
              <a:t>Topic 3 – Addressing Sustainability </a:t>
            </a:r>
          </a:p>
        </p:txBody>
      </p:sp>
      <p:sp>
        <p:nvSpPr>
          <p:cNvPr id="3" name="Content Placeholder 2">
            <a:extLst>
              <a:ext uri="{FF2B5EF4-FFF2-40B4-BE49-F238E27FC236}">
                <a16:creationId xmlns:a16="http://schemas.microsoft.com/office/drawing/2014/main" id="{DB5D1930-C58D-4DD2-8512-A09362B14170}"/>
              </a:ext>
            </a:extLst>
          </p:cNvPr>
          <p:cNvSpPr>
            <a:spLocks noGrp="1"/>
          </p:cNvSpPr>
          <p:nvPr>
            <p:ph idx="1"/>
          </p:nvPr>
        </p:nvSpPr>
        <p:spPr/>
        <p:txBody>
          <a:bodyPr>
            <a:normAutofit fontScale="92500" lnSpcReduction="10000"/>
          </a:bodyPr>
          <a:lstStyle/>
          <a:p>
            <a:r>
              <a:rPr lang="en-US" dirty="0"/>
              <a:t>Cause – Industry CO2 emissions, Burning fossil fuels, Intensive farming, Urbanization.</a:t>
            </a:r>
          </a:p>
          <a:p>
            <a:endParaRPr lang="en-US" dirty="0"/>
          </a:p>
          <a:p>
            <a:r>
              <a:rPr lang="en-US" dirty="0"/>
              <a:t>Effects – Rising temperatures, Polar caps melting, Extreme weather, Diminishing natural habitat, illness and disease.</a:t>
            </a:r>
          </a:p>
          <a:p>
            <a:endParaRPr lang="en-US" dirty="0"/>
          </a:p>
          <a:p>
            <a:pPr marL="0" indent="0" algn="ctr">
              <a:buNone/>
            </a:pPr>
            <a:r>
              <a:rPr lang="en-US" dirty="0"/>
              <a:t>Premature Death vs Ageing Population  </a:t>
            </a:r>
          </a:p>
        </p:txBody>
      </p:sp>
    </p:spTree>
    <p:extLst>
      <p:ext uri="{BB962C8B-B14F-4D97-AF65-F5344CB8AC3E}">
        <p14:creationId xmlns:p14="http://schemas.microsoft.com/office/powerpoint/2010/main" val="13021676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EF231-69BF-4D1A-BF97-66FF0A73FA2D}"/>
              </a:ext>
            </a:extLst>
          </p:cNvPr>
          <p:cNvSpPr>
            <a:spLocks noGrp="1"/>
          </p:cNvSpPr>
          <p:nvPr>
            <p:ph type="title"/>
          </p:nvPr>
        </p:nvSpPr>
        <p:spPr>
          <a:xfrm>
            <a:off x="762000" y="762000"/>
            <a:ext cx="10668000" cy="1108745"/>
          </a:xfrm>
        </p:spPr>
        <p:txBody>
          <a:bodyPr/>
          <a:lstStyle/>
          <a:p>
            <a:r>
              <a:rPr lang="en-US" dirty="0"/>
              <a:t>Global average temperatures – Man Made?</a:t>
            </a:r>
          </a:p>
        </p:txBody>
      </p:sp>
      <p:pic>
        <p:nvPicPr>
          <p:cNvPr id="4" name="Content Placeholder 3">
            <a:extLst>
              <a:ext uri="{FF2B5EF4-FFF2-40B4-BE49-F238E27FC236}">
                <a16:creationId xmlns:a16="http://schemas.microsoft.com/office/drawing/2014/main" id="{CE02D47A-ABE4-4E01-9E9E-FAB1473C391C}"/>
              </a:ext>
            </a:extLst>
          </p:cNvPr>
          <p:cNvPicPr>
            <a:picLocks noGrp="1" noChangeAspect="1"/>
          </p:cNvPicPr>
          <p:nvPr>
            <p:ph idx="1"/>
          </p:nvPr>
        </p:nvPicPr>
        <p:blipFill>
          <a:blip r:embed="rId2"/>
          <a:stretch>
            <a:fillRect/>
          </a:stretch>
        </p:blipFill>
        <p:spPr>
          <a:xfrm>
            <a:off x="914400" y="2130804"/>
            <a:ext cx="10242958" cy="4258359"/>
          </a:xfrm>
          <a:prstGeom prst="rect">
            <a:avLst/>
          </a:prstGeom>
        </p:spPr>
      </p:pic>
    </p:spTree>
    <p:extLst>
      <p:ext uri="{BB962C8B-B14F-4D97-AF65-F5344CB8AC3E}">
        <p14:creationId xmlns:p14="http://schemas.microsoft.com/office/powerpoint/2010/main" val="20739766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316DC-5625-48BC-BBA0-40D6E2F3E0F1}"/>
              </a:ext>
            </a:extLst>
          </p:cNvPr>
          <p:cNvSpPr>
            <a:spLocks noGrp="1"/>
          </p:cNvSpPr>
          <p:nvPr>
            <p:ph type="title"/>
          </p:nvPr>
        </p:nvSpPr>
        <p:spPr>
          <a:xfrm>
            <a:off x="761999" y="762000"/>
            <a:ext cx="10999365" cy="1524000"/>
          </a:xfrm>
        </p:spPr>
        <p:txBody>
          <a:bodyPr/>
          <a:lstStyle/>
          <a:p>
            <a:r>
              <a:rPr lang="en-US" dirty="0"/>
              <a:t>Natural phenomenon vs Man Made Change</a:t>
            </a:r>
          </a:p>
        </p:txBody>
      </p:sp>
      <p:pic>
        <p:nvPicPr>
          <p:cNvPr id="4" name="Content Placeholder 3">
            <a:extLst>
              <a:ext uri="{FF2B5EF4-FFF2-40B4-BE49-F238E27FC236}">
                <a16:creationId xmlns:a16="http://schemas.microsoft.com/office/drawing/2014/main" id="{168A98FD-C093-42E2-9C5D-3E8EDDEFCEFF}"/>
              </a:ext>
            </a:extLst>
          </p:cNvPr>
          <p:cNvPicPr>
            <a:picLocks noGrp="1" noChangeAspect="1"/>
          </p:cNvPicPr>
          <p:nvPr>
            <p:ph idx="1"/>
          </p:nvPr>
        </p:nvPicPr>
        <p:blipFill>
          <a:blip r:embed="rId2"/>
          <a:stretch>
            <a:fillRect/>
          </a:stretch>
        </p:blipFill>
        <p:spPr>
          <a:xfrm>
            <a:off x="883298" y="2278062"/>
            <a:ext cx="10425403" cy="3817938"/>
          </a:xfrm>
          <a:prstGeom prst="rect">
            <a:avLst/>
          </a:prstGeom>
        </p:spPr>
      </p:pic>
    </p:spTree>
    <p:extLst>
      <p:ext uri="{BB962C8B-B14F-4D97-AF65-F5344CB8AC3E}">
        <p14:creationId xmlns:p14="http://schemas.microsoft.com/office/powerpoint/2010/main" val="41201707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1E5F-F5E5-428F-8485-2D5EB6CDB8A5}"/>
              </a:ext>
            </a:extLst>
          </p:cNvPr>
          <p:cNvSpPr>
            <a:spLocks noGrp="1"/>
          </p:cNvSpPr>
          <p:nvPr>
            <p:ph type="title"/>
          </p:nvPr>
        </p:nvSpPr>
        <p:spPr/>
        <p:txBody>
          <a:bodyPr/>
          <a:lstStyle/>
          <a:p>
            <a:r>
              <a:rPr lang="en-US" dirty="0"/>
              <a:t>Consequences</a:t>
            </a:r>
          </a:p>
        </p:txBody>
      </p:sp>
      <p:sp>
        <p:nvSpPr>
          <p:cNvPr id="3" name="Content Placeholder 2">
            <a:extLst>
              <a:ext uri="{FF2B5EF4-FFF2-40B4-BE49-F238E27FC236}">
                <a16:creationId xmlns:a16="http://schemas.microsoft.com/office/drawing/2014/main" id="{2D99B521-FC03-4436-B3C9-36E2A3B46746}"/>
              </a:ext>
            </a:extLst>
          </p:cNvPr>
          <p:cNvSpPr>
            <a:spLocks noGrp="1"/>
          </p:cNvSpPr>
          <p:nvPr>
            <p:ph idx="1"/>
          </p:nvPr>
        </p:nvSpPr>
        <p:spPr/>
        <p:txBody>
          <a:bodyPr>
            <a:normAutofit fontScale="92500" lnSpcReduction="20000"/>
          </a:bodyPr>
          <a:lstStyle/>
          <a:p>
            <a:r>
              <a:rPr lang="en-US" dirty="0"/>
              <a:t>Oceans – </a:t>
            </a:r>
            <a:r>
              <a:rPr lang="en-US" sz="2400" dirty="0"/>
              <a:t>Ice sheets, Reefs, </a:t>
            </a:r>
          </a:p>
          <a:p>
            <a:endParaRPr lang="en-US" dirty="0"/>
          </a:p>
          <a:p>
            <a:r>
              <a:rPr lang="en-US" dirty="0"/>
              <a:t>Weather – </a:t>
            </a:r>
            <a:r>
              <a:rPr lang="en-US" sz="2400" dirty="0"/>
              <a:t>Storms, Floods, Snow, Droughts (Increased frequency)</a:t>
            </a:r>
            <a:endParaRPr lang="en-US" dirty="0"/>
          </a:p>
          <a:p>
            <a:endParaRPr lang="en-US" dirty="0"/>
          </a:p>
          <a:p>
            <a:r>
              <a:rPr lang="en-US" dirty="0"/>
              <a:t>Food – Crops </a:t>
            </a:r>
            <a:r>
              <a:rPr lang="en-US" sz="2200" dirty="0"/>
              <a:t>(Changing weather, constant precipitation).</a:t>
            </a:r>
            <a:endParaRPr lang="en-US" sz="2600" dirty="0"/>
          </a:p>
          <a:p>
            <a:endParaRPr lang="en-US" dirty="0"/>
          </a:p>
          <a:p>
            <a:r>
              <a:rPr lang="en-US" dirty="0"/>
              <a:t>Health – </a:t>
            </a:r>
            <a:r>
              <a:rPr lang="en-US" sz="2200" dirty="0"/>
              <a:t>Urban smog, asthma, lung cancer</a:t>
            </a:r>
            <a:r>
              <a:rPr lang="en-US" dirty="0"/>
              <a:t>. </a:t>
            </a:r>
          </a:p>
        </p:txBody>
      </p:sp>
    </p:spTree>
    <p:extLst>
      <p:ext uri="{BB962C8B-B14F-4D97-AF65-F5344CB8AC3E}">
        <p14:creationId xmlns:p14="http://schemas.microsoft.com/office/powerpoint/2010/main" val="37787600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31B88-AACF-4099-9A68-3737F4B9396B}"/>
              </a:ext>
            </a:extLst>
          </p:cNvPr>
          <p:cNvSpPr>
            <a:spLocks noGrp="1"/>
          </p:cNvSpPr>
          <p:nvPr>
            <p:ph type="title"/>
          </p:nvPr>
        </p:nvSpPr>
        <p:spPr/>
        <p:txBody>
          <a:bodyPr/>
          <a:lstStyle/>
          <a:p>
            <a:r>
              <a:rPr lang="en-US" dirty="0"/>
              <a:t>Solutions</a:t>
            </a:r>
          </a:p>
        </p:txBody>
      </p:sp>
      <p:sp>
        <p:nvSpPr>
          <p:cNvPr id="3" name="Content Placeholder 2">
            <a:extLst>
              <a:ext uri="{FF2B5EF4-FFF2-40B4-BE49-F238E27FC236}">
                <a16:creationId xmlns:a16="http://schemas.microsoft.com/office/drawing/2014/main" id="{8D75A5F8-FFB2-41FE-9DE9-CA967095BD1A}"/>
              </a:ext>
            </a:extLst>
          </p:cNvPr>
          <p:cNvSpPr>
            <a:spLocks noGrp="1"/>
          </p:cNvSpPr>
          <p:nvPr>
            <p:ph idx="1"/>
          </p:nvPr>
        </p:nvSpPr>
        <p:spPr/>
        <p:txBody>
          <a:bodyPr>
            <a:normAutofit fontScale="92500" lnSpcReduction="20000"/>
          </a:bodyPr>
          <a:lstStyle/>
          <a:p>
            <a:r>
              <a:rPr lang="en-US" dirty="0"/>
              <a:t>Solar power</a:t>
            </a:r>
          </a:p>
          <a:p>
            <a:endParaRPr lang="en-US" dirty="0"/>
          </a:p>
          <a:p>
            <a:r>
              <a:rPr lang="en-US" dirty="0"/>
              <a:t>Wind turbines</a:t>
            </a:r>
          </a:p>
          <a:p>
            <a:endParaRPr lang="en-US" dirty="0"/>
          </a:p>
          <a:p>
            <a:r>
              <a:rPr lang="en-US" dirty="0"/>
              <a:t>Nuclear</a:t>
            </a:r>
          </a:p>
          <a:p>
            <a:endParaRPr lang="en-US" dirty="0"/>
          </a:p>
          <a:p>
            <a:r>
              <a:rPr lang="en-US" dirty="0"/>
              <a:t>Tidal Energy</a:t>
            </a:r>
          </a:p>
        </p:txBody>
      </p:sp>
      <p:pic>
        <p:nvPicPr>
          <p:cNvPr id="1026" name="Picture 2" descr="Does Nuclear Power Slow Or Speed Climate Change?">
            <a:extLst>
              <a:ext uri="{FF2B5EF4-FFF2-40B4-BE49-F238E27FC236}">
                <a16:creationId xmlns:a16="http://schemas.microsoft.com/office/drawing/2014/main" id="{9D525ABB-34FC-475F-B088-9AF3DB0E39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13712" y="3538108"/>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idal Energy -- All Renewables Are Not Created Equal">
            <a:extLst>
              <a:ext uri="{FF2B5EF4-FFF2-40B4-BE49-F238E27FC236}">
                <a16:creationId xmlns:a16="http://schemas.microsoft.com/office/drawing/2014/main" id="{E2C74B62-09A2-42D4-B797-5D669F7FEA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4386" y="4551298"/>
            <a:ext cx="2266315" cy="204544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ind power affects climate – cooling and warming regions around farms,  studies claim">
            <a:extLst>
              <a:ext uri="{FF2B5EF4-FFF2-40B4-BE49-F238E27FC236}">
                <a16:creationId xmlns:a16="http://schemas.microsoft.com/office/drawing/2014/main" id="{605EF219-2107-4080-B19F-ED309EB5D2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59125" y="2766729"/>
            <a:ext cx="1542758" cy="154275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LGERIA: 5,600 MW of solar power plants under construction | Afrik 21">
            <a:extLst>
              <a:ext uri="{FF2B5EF4-FFF2-40B4-BE49-F238E27FC236}">
                <a16:creationId xmlns:a16="http://schemas.microsoft.com/office/drawing/2014/main" id="{FAB4FFAF-CE36-4BA2-8C2E-51C2F6B04E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21884" y="1486290"/>
            <a:ext cx="3028950" cy="151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2365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50928-3FC2-4A20-BD86-D0573B050458}"/>
              </a:ext>
            </a:extLst>
          </p:cNvPr>
          <p:cNvSpPr>
            <a:spLocks noGrp="1"/>
          </p:cNvSpPr>
          <p:nvPr>
            <p:ph type="title"/>
          </p:nvPr>
        </p:nvSpPr>
        <p:spPr/>
        <p:txBody>
          <a:bodyPr/>
          <a:lstStyle/>
          <a:p>
            <a:r>
              <a:rPr lang="en-US" dirty="0"/>
              <a:t>Consumption (environment footprint)</a:t>
            </a:r>
          </a:p>
        </p:txBody>
      </p:sp>
      <p:sp>
        <p:nvSpPr>
          <p:cNvPr id="3" name="Content Placeholder 2">
            <a:extLst>
              <a:ext uri="{FF2B5EF4-FFF2-40B4-BE49-F238E27FC236}">
                <a16:creationId xmlns:a16="http://schemas.microsoft.com/office/drawing/2014/main" id="{707115B9-2AF6-4135-A9ED-819E74611667}"/>
              </a:ext>
            </a:extLst>
          </p:cNvPr>
          <p:cNvSpPr>
            <a:spLocks noGrp="1"/>
          </p:cNvSpPr>
          <p:nvPr>
            <p:ph idx="1"/>
          </p:nvPr>
        </p:nvSpPr>
        <p:spPr/>
        <p:txBody>
          <a:bodyPr>
            <a:normAutofit/>
          </a:bodyPr>
          <a:lstStyle/>
          <a:p>
            <a:r>
              <a:rPr lang="en-US" dirty="0"/>
              <a:t>Food</a:t>
            </a:r>
          </a:p>
          <a:p>
            <a:r>
              <a:rPr lang="en-US" dirty="0"/>
              <a:t>Travel</a:t>
            </a:r>
          </a:p>
          <a:p>
            <a:r>
              <a:rPr lang="en-US" dirty="0"/>
              <a:t>Energy</a:t>
            </a:r>
          </a:p>
          <a:p>
            <a:r>
              <a:rPr lang="en-US" dirty="0"/>
              <a:t>Waste</a:t>
            </a:r>
          </a:p>
          <a:p>
            <a:pPr marL="0" indent="0" algn="ctr">
              <a:buNone/>
            </a:pPr>
            <a:r>
              <a:rPr lang="en-US" dirty="0"/>
              <a:t>Reuse, Recycle, Restore, Upcycle</a:t>
            </a:r>
          </a:p>
        </p:txBody>
      </p:sp>
    </p:spTree>
    <p:extLst>
      <p:ext uri="{BB962C8B-B14F-4D97-AF65-F5344CB8AC3E}">
        <p14:creationId xmlns:p14="http://schemas.microsoft.com/office/powerpoint/2010/main" val="3010744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479D1-6C7C-4E1C-8DC9-C943710DB6C6}"/>
              </a:ext>
            </a:extLst>
          </p:cNvPr>
          <p:cNvSpPr>
            <a:spLocks noGrp="1"/>
          </p:cNvSpPr>
          <p:nvPr>
            <p:ph type="title"/>
          </p:nvPr>
        </p:nvSpPr>
        <p:spPr/>
        <p:txBody>
          <a:bodyPr>
            <a:normAutofit fontScale="90000"/>
          </a:bodyPr>
          <a:lstStyle/>
          <a:p>
            <a:r>
              <a:rPr lang="en-US" dirty="0"/>
              <a:t>The Circular Economy and How Society Can Re-think Progress</a:t>
            </a:r>
            <a:br>
              <a:rPr lang="en-US" dirty="0"/>
            </a:br>
            <a:endParaRPr lang="en-US" dirty="0"/>
          </a:p>
        </p:txBody>
      </p:sp>
      <p:sp>
        <p:nvSpPr>
          <p:cNvPr id="3" name="Content Placeholder 2">
            <a:extLst>
              <a:ext uri="{FF2B5EF4-FFF2-40B4-BE49-F238E27FC236}">
                <a16:creationId xmlns:a16="http://schemas.microsoft.com/office/drawing/2014/main" id="{31468416-D9D8-4C30-AE60-8160C7E84AD2}"/>
              </a:ext>
            </a:extLst>
          </p:cNvPr>
          <p:cNvSpPr>
            <a:spLocks noGrp="1"/>
          </p:cNvSpPr>
          <p:nvPr>
            <p:ph idx="1"/>
          </p:nvPr>
        </p:nvSpPr>
        <p:spPr/>
        <p:txBody>
          <a:bodyPr/>
          <a:lstStyle/>
          <a:p>
            <a:r>
              <a:rPr lang="en-US" dirty="0">
                <a:hlinkClick r:id="rId2"/>
              </a:rPr>
              <a:t>https://www.youtube.com/watch?v=zCRKvDyyHmI&amp;feature=emb_logo</a:t>
            </a:r>
            <a:endParaRPr lang="en-US" dirty="0"/>
          </a:p>
          <a:p>
            <a:endParaRPr lang="en-US" dirty="0"/>
          </a:p>
        </p:txBody>
      </p:sp>
    </p:spTree>
    <p:extLst>
      <p:ext uri="{BB962C8B-B14F-4D97-AF65-F5344CB8AC3E}">
        <p14:creationId xmlns:p14="http://schemas.microsoft.com/office/powerpoint/2010/main" val="37060317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600ED-135E-4A41-BD76-B3A36A4E4928}"/>
              </a:ext>
            </a:extLst>
          </p:cNvPr>
          <p:cNvSpPr>
            <a:spLocks noGrp="1"/>
          </p:cNvSpPr>
          <p:nvPr>
            <p:ph type="title"/>
          </p:nvPr>
        </p:nvSpPr>
        <p:spPr>
          <a:xfrm>
            <a:off x="419449" y="501941"/>
            <a:ext cx="11652309" cy="1524000"/>
          </a:xfrm>
        </p:spPr>
        <p:txBody>
          <a:bodyPr>
            <a:normAutofit/>
          </a:bodyPr>
          <a:lstStyle/>
          <a:p>
            <a:r>
              <a:rPr lang="en-US" sz="4000" dirty="0"/>
              <a:t>Sustainability Questions and Environmental Legacy</a:t>
            </a:r>
          </a:p>
        </p:txBody>
      </p:sp>
      <p:sp>
        <p:nvSpPr>
          <p:cNvPr id="3" name="Content Placeholder 2">
            <a:extLst>
              <a:ext uri="{FF2B5EF4-FFF2-40B4-BE49-F238E27FC236}">
                <a16:creationId xmlns:a16="http://schemas.microsoft.com/office/drawing/2014/main" id="{3FD214A9-A56A-407E-82ED-B70444C30583}"/>
              </a:ext>
            </a:extLst>
          </p:cNvPr>
          <p:cNvSpPr>
            <a:spLocks noGrp="1"/>
          </p:cNvSpPr>
          <p:nvPr>
            <p:ph idx="1"/>
          </p:nvPr>
        </p:nvSpPr>
        <p:spPr>
          <a:xfrm>
            <a:off x="1181449" y="2025941"/>
            <a:ext cx="10668000" cy="3818083"/>
          </a:xfrm>
        </p:spPr>
        <p:txBody>
          <a:bodyPr>
            <a:normAutofit lnSpcReduction="10000"/>
          </a:bodyPr>
          <a:lstStyle/>
          <a:p>
            <a:r>
              <a:rPr lang="en-US" dirty="0"/>
              <a:t>Where is it made?</a:t>
            </a:r>
          </a:p>
          <a:p>
            <a:r>
              <a:rPr lang="en-US" dirty="0"/>
              <a:t>Of what material?</a:t>
            </a:r>
          </a:p>
          <a:p>
            <a:r>
              <a:rPr lang="en-US" dirty="0"/>
              <a:t>How was it made?</a:t>
            </a:r>
          </a:p>
          <a:p>
            <a:r>
              <a:rPr lang="en-US" dirty="0"/>
              <a:t>Labelling?</a:t>
            </a:r>
          </a:p>
          <a:p>
            <a:r>
              <a:rPr lang="en-US" dirty="0"/>
              <a:t>Ethical production? (What does it really mean)</a:t>
            </a:r>
          </a:p>
          <a:p>
            <a:r>
              <a:rPr lang="en-US" dirty="0"/>
              <a:t>Recyclable material?</a:t>
            </a:r>
          </a:p>
        </p:txBody>
      </p:sp>
    </p:spTree>
    <p:extLst>
      <p:ext uri="{BB962C8B-B14F-4D97-AF65-F5344CB8AC3E}">
        <p14:creationId xmlns:p14="http://schemas.microsoft.com/office/powerpoint/2010/main" val="21093882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0E965-5394-4FFE-973B-B8EF68BAB90D}"/>
              </a:ext>
            </a:extLst>
          </p:cNvPr>
          <p:cNvSpPr>
            <a:spLocks noGrp="1"/>
          </p:cNvSpPr>
          <p:nvPr>
            <p:ph type="title"/>
          </p:nvPr>
        </p:nvSpPr>
        <p:spPr/>
        <p:txBody>
          <a:bodyPr>
            <a:normAutofit/>
          </a:bodyPr>
          <a:lstStyle/>
          <a:p>
            <a:r>
              <a:rPr lang="en-US" sz="4000" dirty="0"/>
              <a:t>Personal Values and Institutional Core Values</a:t>
            </a:r>
          </a:p>
        </p:txBody>
      </p:sp>
      <p:sp>
        <p:nvSpPr>
          <p:cNvPr id="3" name="Content Placeholder 2">
            <a:extLst>
              <a:ext uri="{FF2B5EF4-FFF2-40B4-BE49-F238E27FC236}">
                <a16:creationId xmlns:a16="http://schemas.microsoft.com/office/drawing/2014/main" id="{FE9E09CA-8AE4-437A-9CA5-B6798777392C}"/>
              </a:ext>
            </a:extLst>
          </p:cNvPr>
          <p:cNvSpPr>
            <a:spLocks noGrp="1"/>
          </p:cNvSpPr>
          <p:nvPr>
            <p:ph idx="1"/>
          </p:nvPr>
        </p:nvSpPr>
        <p:spPr>
          <a:xfrm>
            <a:off x="892628" y="2129177"/>
            <a:ext cx="10668000" cy="3818083"/>
          </a:xfrm>
        </p:spPr>
        <p:txBody>
          <a:bodyPr>
            <a:normAutofit lnSpcReduction="10000"/>
          </a:bodyPr>
          <a:lstStyle/>
          <a:p>
            <a:r>
              <a:rPr lang="en-US" dirty="0"/>
              <a:t>Trust and Confidence can be created by organizations.</a:t>
            </a:r>
          </a:p>
          <a:p>
            <a:pPr marL="0" indent="0">
              <a:buNone/>
            </a:pPr>
            <a:r>
              <a:rPr lang="en-US" dirty="0"/>
              <a:t>       </a:t>
            </a:r>
            <a:r>
              <a:rPr lang="en-US" u="sng" dirty="0"/>
              <a:t>Nike</a:t>
            </a:r>
          </a:p>
          <a:p>
            <a:pPr>
              <a:buFont typeface="Wingdings" panose="05000000000000000000" pitchFamily="2" charset="2"/>
              <a:buChar char="Ø"/>
            </a:pPr>
            <a:r>
              <a:rPr lang="en-US" dirty="0"/>
              <a:t> Community</a:t>
            </a:r>
          </a:p>
          <a:p>
            <a:pPr>
              <a:buFont typeface="Wingdings" panose="05000000000000000000" pitchFamily="2" charset="2"/>
              <a:buChar char="Ø"/>
            </a:pPr>
            <a:r>
              <a:rPr lang="en-US" dirty="0"/>
              <a:t> Sustainability</a:t>
            </a:r>
          </a:p>
          <a:p>
            <a:pPr>
              <a:buFont typeface="Wingdings" panose="05000000000000000000" pitchFamily="2" charset="2"/>
              <a:buChar char="Ø"/>
            </a:pPr>
            <a:r>
              <a:rPr lang="en-US" dirty="0"/>
              <a:t> Diversity</a:t>
            </a:r>
          </a:p>
          <a:p>
            <a:pPr>
              <a:buFont typeface="Wingdings" panose="05000000000000000000" pitchFamily="2" charset="2"/>
              <a:buChar char="Ø"/>
            </a:pPr>
            <a:r>
              <a:rPr lang="en-US" dirty="0"/>
              <a:t> Social Responsibility </a:t>
            </a:r>
          </a:p>
        </p:txBody>
      </p:sp>
      <p:pic>
        <p:nvPicPr>
          <p:cNvPr id="2050" name="Picture 2" descr="Nike. Just Do It. Nike.com">
            <a:extLst>
              <a:ext uri="{FF2B5EF4-FFF2-40B4-BE49-F238E27FC236}">
                <a16:creationId xmlns:a16="http://schemas.microsoft.com/office/drawing/2014/main" id="{C5B97534-8101-416A-9DFA-85602785A9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7501" y="3503013"/>
            <a:ext cx="2838450" cy="1609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77097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8F7B0-1275-4EA6-9A76-C9C0C308D1BE}"/>
              </a:ext>
            </a:extLst>
          </p:cNvPr>
          <p:cNvSpPr>
            <a:spLocks noGrp="1"/>
          </p:cNvSpPr>
          <p:nvPr>
            <p:ph type="title"/>
          </p:nvPr>
        </p:nvSpPr>
        <p:spPr/>
        <p:txBody>
          <a:bodyPr/>
          <a:lstStyle/>
          <a:p>
            <a:r>
              <a:rPr lang="en-US" dirty="0"/>
              <a:t>Personal Values</a:t>
            </a:r>
          </a:p>
        </p:txBody>
      </p:sp>
      <p:sp>
        <p:nvSpPr>
          <p:cNvPr id="3" name="Content Placeholder 2">
            <a:extLst>
              <a:ext uri="{FF2B5EF4-FFF2-40B4-BE49-F238E27FC236}">
                <a16:creationId xmlns:a16="http://schemas.microsoft.com/office/drawing/2014/main" id="{C47CD4EE-693F-4BC3-A577-1777F8D87903}"/>
              </a:ext>
            </a:extLst>
          </p:cNvPr>
          <p:cNvSpPr>
            <a:spLocks noGrp="1"/>
          </p:cNvSpPr>
          <p:nvPr>
            <p:ph idx="1"/>
          </p:nvPr>
        </p:nvSpPr>
        <p:spPr/>
        <p:txBody>
          <a:bodyPr/>
          <a:lstStyle/>
          <a:p>
            <a:pPr>
              <a:buFont typeface="Courier New" panose="02070309020205020404" pitchFamily="49" charset="0"/>
              <a:buChar char="o"/>
            </a:pPr>
            <a:r>
              <a:rPr lang="en-US" dirty="0"/>
              <a:t> Are broad desirable goals that motivate people's actions and serve to guide current principles within their lives.</a:t>
            </a:r>
          </a:p>
          <a:p>
            <a:pPr marL="0" indent="0">
              <a:buNone/>
            </a:pPr>
            <a:endParaRPr lang="en-US" dirty="0"/>
          </a:p>
          <a:p>
            <a:pPr>
              <a:buFont typeface="Courier New" panose="02070309020205020404" pitchFamily="49" charset="0"/>
              <a:buChar char="o"/>
            </a:pPr>
            <a:r>
              <a:rPr lang="en-US" dirty="0"/>
              <a:t> Your values are the things that you believe are important in the way you live and work.</a:t>
            </a:r>
          </a:p>
          <a:p>
            <a:pPr>
              <a:buFont typeface="Courier New" panose="02070309020205020404" pitchFamily="49" charset="0"/>
              <a:buChar char="o"/>
            </a:pPr>
            <a:endParaRPr lang="en-US" dirty="0"/>
          </a:p>
          <a:p>
            <a:pPr marL="0" indent="0">
              <a:buNone/>
            </a:pPr>
            <a:endParaRPr lang="en-US" dirty="0"/>
          </a:p>
        </p:txBody>
      </p:sp>
    </p:spTree>
    <p:extLst>
      <p:ext uri="{BB962C8B-B14F-4D97-AF65-F5344CB8AC3E}">
        <p14:creationId xmlns:p14="http://schemas.microsoft.com/office/powerpoint/2010/main" val="17286327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889DD-FCFA-49D3-A4D2-4F520E7018BD}"/>
              </a:ext>
            </a:extLst>
          </p:cNvPr>
          <p:cNvSpPr>
            <a:spLocks noGrp="1"/>
          </p:cNvSpPr>
          <p:nvPr>
            <p:ph type="title"/>
          </p:nvPr>
        </p:nvSpPr>
        <p:spPr>
          <a:xfrm>
            <a:off x="592884" y="-50249"/>
            <a:ext cx="10668000" cy="1524000"/>
          </a:xfrm>
        </p:spPr>
        <p:txBody>
          <a:bodyPr/>
          <a:lstStyle/>
          <a:p>
            <a:pPr algn="ctr"/>
            <a:r>
              <a:rPr lang="en-US" dirty="0"/>
              <a:t>Hilton Values	</a:t>
            </a:r>
          </a:p>
        </p:txBody>
      </p:sp>
      <p:pic>
        <p:nvPicPr>
          <p:cNvPr id="6" name="Content Placeholder 5">
            <a:extLst>
              <a:ext uri="{FF2B5EF4-FFF2-40B4-BE49-F238E27FC236}">
                <a16:creationId xmlns:a16="http://schemas.microsoft.com/office/drawing/2014/main" id="{A82AD130-E425-44CB-BD41-6E63B972EA2C}"/>
              </a:ext>
            </a:extLst>
          </p:cNvPr>
          <p:cNvPicPr>
            <a:picLocks noGrp="1" noChangeAspect="1"/>
          </p:cNvPicPr>
          <p:nvPr>
            <p:ph idx="1"/>
          </p:nvPr>
        </p:nvPicPr>
        <p:blipFill>
          <a:blip r:embed="rId2"/>
          <a:stretch>
            <a:fillRect/>
          </a:stretch>
        </p:blipFill>
        <p:spPr>
          <a:xfrm>
            <a:off x="518689" y="1473751"/>
            <a:ext cx="3402412" cy="2236771"/>
          </a:xfrm>
          <a:prstGeom prst="rect">
            <a:avLst/>
          </a:prstGeom>
        </p:spPr>
      </p:pic>
      <p:pic>
        <p:nvPicPr>
          <p:cNvPr id="7" name="Picture 6">
            <a:extLst>
              <a:ext uri="{FF2B5EF4-FFF2-40B4-BE49-F238E27FC236}">
                <a16:creationId xmlns:a16="http://schemas.microsoft.com/office/drawing/2014/main" id="{07CEEE96-9927-4268-BA0B-23B307494593}"/>
              </a:ext>
            </a:extLst>
          </p:cNvPr>
          <p:cNvPicPr>
            <a:picLocks noChangeAspect="1"/>
          </p:cNvPicPr>
          <p:nvPr/>
        </p:nvPicPr>
        <p:blipFill>
          <a:blip r:embed="rId3"/>
          <a:stretch>
            <a:fillRect/>
          </a:stretch>
        </p:blipFill>
        <p:spPr>
          <a:xfrm>
            <a:off x="3995296" y="1449090"/>
            <a:ext cx="3946735" cy="2236771"/>
          </a:xfrm>
          <a:prstGeom prst="rect">
            <a:avLst/>
          </a:prstGeom>
        </p:spPr>
      </p:pic>
      <p:pic>
        <p:nvPicPr>
          <p:cNvPr id="8" name="Picture 7">
            <a:extLst>
              <a:ext uri="{FF2B5EF4-FFF2-40B4-BE49-F238E27FC236}">
                <a16:creationId xmlns:a16="http://schemas.microsoft.com/office/drawing/2014/main" id="{A404C91D-84DF-476B-92C3-7CF31BE2BE0D}"/>
              </a:ext>
            </a:extLst>
          </p:cNvPr>
          <p:cNvPicPr>
            <a:picLocks noChangeAspect="1"/>
          </p:cNvPicPr>
          <p:nvPr/>
        </p:nvPicPr>
        <p:blipFill>
          <a:blip r:embed="rId4"/>
          <a:stretch>
            <a:fillRect/>
          </a:stretch>
        </p:blipFill>
        <p:spPr>
          <a:xfrm>
            <a:off x="8031220" y="1449089"/>
            <a:ext cx="3672311" cy="2236771"/>
          </a:xfrm>
          <a:prstGeom prst="rect">
            <a:avLst/>
          </a:prstGeom>
        </p:spPr>
      </p:pic>
      <p:pic>
        <p:nvPicPr>
          <p:cNvPr id="9" name="Picture 8">
            <a:extLst>
              <a:ext uri="{FF2B5EF4-FFF2-40B4-BE49-F238E27FC236}">
                <a16:creationId xmlns:a16="http://schemas.microsoft.com/office/drawing/2014/main" id="{6BA0F5E5-7E9E-4806-9E0D-EF5CD1F0980A}"/>
              </a:ext>
            </a:extLst>
          </p:cNvPr>
          <p:cNvPicPr>
            <a:picLocks noChangeAspect="1"/>
          </p:cNvPicPr>
          <p:nvPr/>
        </p:nvPicPr>
        <p:blipFill>
          <a:blip r:embed="rId5"/>
          <a:stretch>
            <a:fillRect/>
          </a:stretch>
        </p:blipFill>
        <p:spPr>
          <a:xfrm>
            <a:off x="474305" y="4290525"/>
            <a:ext cx="3402412" cy="1973399"/>
          </a:xfrm>
          <a:prstGeom prst="rect">
            <a:avLst/>
          </a:prstGeom>
        </p:spPr>
      </p:pic>
      <p:pic>
        <p:nvPicPr>
          <p:cNvPr id="10" name="Picture 9">
            <a:extLst>
              <a:ext uri="{FF2B5EF4-FFF2-40B4-BE49-F238E27FC236}">
                <a16:creationId xmlns:a16="http://schemas.microsoft.com/office/drawing/2014/main" id="{AFF35307-3786-408F-A15E-AD14F6B51CA9}"/>
              </a:ext>
            </a:extLst>
          </p:cNvPr>
          <p:cNvPicPr>
            <a:picLocks noChangeAspect="1"/>
          </p:cNvPicPr>
          <p:nvPr/>
        </p:nvPicPr>
        <p:blipFill>
          <a:blip r:embed="rId6"/>
          <a:stretch>
            <a:fillRect/>
          </a:stretch>
        </p:blipFill>
        <p:spPr>
          <a:xfrm>
            <a:off x="4002541" y="4290524"/>
            <a:ext cx="3946735" cy="1973399"/>
          </a:xfrm>
          <a:prstGeom prst="rect">
            <a:avLst/>
          </a:prstGeom>
        </p:spPr>
      </p:pic>
      <p:pic>
        <p:nvPicPr>
          <p:cNvPr id="11" name="Picture 10">
            <a:extLst>
              <a:ext uri="{FF2B5EF4-FFF2-40B4-BE49-F238E27FC236}">
                <a16:creationId xmlns:a16="http://schemas.microsoft.com/office/drawing/2014/main" id="{167CEC9E-689C-4B69-B554-2758F680625D}"/>
              </a:ext>
            </a:extLst>
          </p:cNvPr>
          <p:cNvPicPr>
            <a:picLocks noChangeAspect="1"/>
          </p:cNvPicPr>
          <p:nvPr/>
        </p:nvPicPr>
        <p:blipFill>
          <a:blip r:embed="rId7"/>
          <a:stretch>
            <a:fillRect/>
          </a:stretch>
        </p:blipFill>
        <p:spPr>
          <a:xfrm>
            <a:off x="8119485" y="4290524"/>
            <a:ext cx="3598210" cy="1973399"/>
          </a:xfrm>
          <a:prstGeom prst="rect">
            <a:avLst/>
          </a:prstGeom>
        </p:spPr>
      </p:pic>
    </p:spTree>
    <p:extLst>
      <p:ext uri="{BB962C8B-B14F-4D97-AF65-F5344CB8AC3E}">
        <p14:creationId xmlns:p14="http://schemas.microsoft.com/office/powerpoint/2010/main" val="2062157482"/>
      </p:ext>
    </p:extLst>
  </p:cSld>
  <p:clrMapOvr>
    <a:masterClrMapping/>
  </p:clrMapOvr>
</p:sld>
</file>

<file path=ppt/theme/theme1.xml><?xml version="1.0" encoding="utf-8"?>
<a:theme xmlns:a="http://schemas.openxmlformats.org/drawingml/2006/main" name="PebbleVTI">
  <a:themeElements>
    <a:clrScheme name="AnalogousFromDarkSeedLeftStep">
      <a:dk1>
        <a:srgbClr val="000000"/>
      </a:dk1>
      <a:lt1>
        <a:srgbClr val="FFFFFF"/>
      </a:lt1>
      <a:dk2>
        <a:srgbClr val="243641"/>
      </a:dk2>
      <a:lt2>
        <a:srgbClr val="E2E8E2"/>
      </a:lt2>
      <a:accent1>
        <a:srgbClr val="C34DBF"/>
      </a:accent1>
      <a:accent2>
        <a:srgbClr val="8842B4"/>
      </a:accent2>
      <a:accent3>
        <a:srgbClr val="644DC3"/>
      </a:accent3>
      <a:accent4>
        <a:srgbClr val="445DB5"/>
      </a:accent4>
      <a:accent5>
        <a:srgbClr val="4D98C3"/>
      </a:accent5>
      <a:accent6>
        <a:srgbClr val="3BB1AB"/>
      </a:accent6>
      <a:hlink>
        <a:srgbClr val="4881C2"/>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otalTime>74</TotalTime>
  <Words>1220</Words>
  <Application>Microsoft Office PowerPoint</Application>
  <PresentationFormat>Widescreen</PresentationFormat>
  <Paragraphs>184</Paragraphs>
  <Slides>40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Avenir Next LT Pro</vt:lpstr>
      <vt:lpstr>Avenir Next LT Pro Light</vt:lpstr>
      <vt:lpstr>Courier New</vt:lpstr>
      <vt:lpstr>Sitka Subheading</vt:lpstr>
      <vt:lpstr>Wingdings</vt:lpstr>
      <vt:lpstr>PebbleVTI</vt:lpstr>
      <vt:lpstr>Creativity and Value Creation</vt:lpstr>
      <vt:lpstr>Innovation Developments – Best of All Time</vt:lpstr>
      <vt:lpstr>Consequence? Consider your subject area </vt:lpstr>
      <vt:lpstr>Questions to consider?    Lifespan vs Income</vt:lpstr>
      <vt:lpstr>Human and Socio-Economic Development</vt:lpstr>
      <vt:lpstr>      Human Well-being Measurement</vt:lpstr>
      <vt:lpstr>      Housework – 60 Hours pw to 15 Hours!               What does this mean from our lifestyle?</vt:lpstr>
      <vt:lpstr>    Economic and Development Cycle</vt:lpstr>
      <vt:lpstr>The Forth Industrial Revolution</vt:lpstr>
      <vt:lpstr>      </vt:lpstr>
      <vt:lpstr>The Future of Transactions and Banking</vt:lpstr>
      <vt:lpstr>Society 5.0 Concept - Japan</vt:lpstr>
      <vt:lpstr>PowerPoint Presentation</vt:lpstr>
      <vt:lpstr>Creativity and Society</vt:lpstr>
      <vt:lpstr>Labelling Creativity </vt:lpstr>
      <vt:lpstr>(Kelly and Kelly, 2015)</vt:lpstr>
      <vt:lpstr>Generating ideas to problem solve</vt:lpstr>
      <vt:lpstr>Topic 2 – The Idea of Self</vt:lpstr>
      <vt:lpstr>Descartes - 6 Fundamental Passions / Emotions</vt:lpstr>
      <vt:lpstr>Word Cloud passion experiences</vt:lpstr>
      <vt:lpstr>Social Influence and Conformity</vt:lpstr>
      <vt:lpstr>Identity - Charles Horton Colley (1864-1929) </vt:lpstr>
      <vt:lpstr>Socialization</vt:lpstr>
      <vt:lpstr>Creative confidence</vt:lpstr>
      <vt:lpstr>Innovation not Replication</vt:lpstr>
      <vt:lpstr>Tips for developing creativity</vt:lpstr>
      <vt:lpstr>PowerPoint Presentation</vt:lpstr>
      <vt:lpstr>Quality  Henry Ford</vt:lpstr>
      <vt:lpstr>Standstill or Leap?</vt:lpstr>
      <vt:lpstr>Topic 3 – Addressing Sustainability </vt:lpstr>
      <vt:lpstr>Global average temperatures – Man Made?</vt:lpstr>
      <vt:lpstr>Natural phenomenon vs Man Made Change</vt:lpstr>
      <vt:lpstr>Consequences</vt:lpstr>
      <vt:lpstr>Solutions</vt:lpstr>
      <vt:lpstr>Consumption (environment footprint)</vt:lpstr>
      <vt:lpstr>The Circular Economy and How Society Can Re-think Progress </vt:lpstr>
      <vt:lpstr>Sustainability Questions and Environmental Legacy</vt:lpstr>
      <vt:lpstr>Personal Values and Institutional Core Values</vt:lpstr>
      <vt:lpstr>Personal Values</vt:lpstr>
      <vt:lpstr>Hilton Values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Creativity and Value Creation</dc:title>
  <dc:creator>Andrew Thomas</dc:creator>
  <cp:lastModifiedBy>Andrew Thomas</cp:lastModifiedBy>
  <cp:revision>11</cp:revision>
  <dcterms:created xsi:type="dcterms:W3CDTF">2020-10-06T15:54:52Z</dcterms:created>
  <dcterms:modified xsi:type="dcterms:W3CDTF">2022-10-20T14:10:47Z</dcterms:modified>
</cp:coreProperties>
</file>