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7" r:id="rId3"/>
    <p:sldId id="258" r:id="rId4"/>
    <p:sldId id="259" r:id="rId5"/>
    <p:sldId id="279" r:id="rId6"/>
    <p:sldId id="278" r:id="rId7"/>
    <p:sldId id="276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2" r:id="rId19"/>
    <p:sldId id="273" r:id="rId20"/>
    <p:sldId id="270" r:id="rId21"/>
    <p:sldId id="271" r:id="rId22"/>
    <p:sldId id="275" r:id="rId23"/>
    <p:sldId id="277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17ED61-E609-4D47-8BDD-64F46F8A52D2}" v="51" dt="2024-10-14T09:47:47.6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104" d="100"/>
          <a:sy n="104" d="100"/>
        </p:scale>
        <p:origin x="169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3062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Tf244-ysKqw?feature=oembed" TargetMode="External"/><Relationship Id="rId1" Type="http://schemas.openxmlformats.org/officeDocument/2006/relationships/video" Target="https://www.youtube.com/embed/UQP5MmCAQ3Y?feature=oembed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https://www.youtube.com/embed/WI6_snOjlm0?feature=oembed" TargetMode="External"/><Relationship Id="rId1" Type="http://schemas.openxmlformats.org/officeDocument/2006/relationships/video" Target="https://www.youtube.com/embed/IWNkTV5GCOA?feature=oembed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412776"/>
            <a:ext cx="8604448" cy="266429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US" sz="3200" dirty="0"/>
            </a:br>
            <a:r>
              <a:rPr lang="en-US" sz="3200" dirty="0"/>
              <a:t>Project Management LCBB 6006</a:t>
            </a:r>
            <a:br>
              <a:rPr lang="en-US" sz="3200" dirty="0"/>
            </a:br>
            <a:r>
              <a:rPr lang="en-US" sz="3200" dirty="0"/>
              <a:t>Project Management Phases and Processes</a:t>
            </a:r>
            <a:br>
              <a:rPr lang="en-US" sz="3200" dirty="0"/>
            </a:br>
            <a:r>
              <a:rPr lang="en-US" sz="3200" dirty="0"/>
              <a:t>Week 2</a:t>
            </a:r>
            <a:br>
              <a:rPr lang="en-US" sz="3200" dirty="0"/>
            </a:br>
            <a:r>
              <a:rPr lang="en-US" sz="3200" dirty="0"/>
              <a:t>Session 1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14375" y="5214938"/>
            <a:ext cx="8077200" cy="500062"/>
          </a:xfrm>
          <a:prstGeom prst="rect">
            <a:avLst/>
          </a:prstGeom>
        </p:spPr>
        <p:txBody>
          <a:bodyPr lIns="118872" tIns="0" rIns="45720" bIns="0" anchor="b"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defRPr/>
            </a:pPr>
            <a:r>
              <a:rPr lang="en-US" sz="1600" b="1" dirty="0"/>
              <a:t>"Everything should be made as simple as possible, but not simpler."</a:t>
            </a:r>
            <a:endParaRPr lang="en-US" sz="1600" b="1" dirty="0">
              <a:solidFill>
                <a:srgbClr val="FFFFFF"/>
              </a:solidFill>
              <a:latin typeface="+mn-lt"/>
              <a:cs typeface="+mn-cs"/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Recap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2836911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Last week we established what a project is, and what is not a project.</a:t>
            </a:r>
          </a:p>
          <a:p>
            <a:pPr marL="0" indent="0">
              <a:buNone/>
            </a:pPr>
            <a:r>
              <a:rPr lang="en-GB" sz="2800" dirty="0"/>
              <a:t>We covered the five stages of project.</a:t>
            </a:r>
          </a:p>
          <a:p>
            <a:pPr marL="0" indent="0">
              <a:buNone/>
            </a:pPr>
            <a:r>
              <a:rPr lang="en-GB" sz="2800" dirty="0"/>
              <a:t>And looked at the relevance of project management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15A13-CD83-45EF-97EB-31291D0C5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863F7-F172-4B8E-8533-B06E46389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00201"/>
            <a:ext cx="8641655" cy="204482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According to PMI (2006), “There five phases of project management and if the life cycle provides a high-level view of the project, the phases are the roadmap to accomplishing it”.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D2CC2-609B-426F-B9FD-BB860BFD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B42C7-8A8F-41BC-B124-C43F00354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2168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43AD0-CC72-450F-A154-A84FD0658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Phase 1: Project Conception and Initiation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6672F-D2DF-4E72-A741-BD7B798EA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340768"/>
            <a:ext cx="8856984" cy="417646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This is technically the start of the project, and it begins with the </a:t>
            </a:r>
            <a:r>
              <a:rPr lang="en-GB" sz="2800" b="1" dirty="0"/>
              <a:t>business case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r>
              <a:rPr lang="en-GB" sz="2800" dirty="0"/>
              <a:t>The goal of this phase is define the project at a board level, and establish if the project is feasibility or not.</a:t>
            </a:r>
          </a:p>
          <a:p>
            <a:pPr marL="0" indent="0">
              <a:buNone/>
            </a:pPr>
            <a:r>
              <a:rPr lang="en-GB" sz="2800" dirty="0"/>
              <a:t>Key stakeholders will conduct their due diligence to decide if the project will go ahead or not based on viability.</a:t>
            </a:r>
          </a:p>
          <a:p>
            <a:pPr marL="0" indent="0">
              <a:buNone/>
            </a:pPr>
            <a:r>
              <a:rPr lang="en-GB" sz="2800" dirty="0"/>
              <a:t>Then the </a:t>
            </a:r>
            <a:r>
              <a:rPr lang="en-GB" sz="2800" b="1" dirty="0"/>
              <a:t>Project Charter </a:t>
            </a:r>
            <a:r>
              <a:rPr lang="en-GB" sz="2800" dirty="0"/>
              <a:t>or Project Initiation Document (PID) will be created to outline the details.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19C069-3E49-4DEE-9D81-F3C5CDE85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3276AA-EE50-478B-8D5B-C95C13ADA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3824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64565E9-7A90-3918-4512-5801E3197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Business Case ?</a:t>
            </a:r>
          </a:p>
        </p:txBody>
      </p:sp>
      <p:pic>
        <p:nvPicPr>
          <p:cNvPr id="9" name="Online Media 8" title="How to Write a Business Case - Project Managment Training">
            <a:hlinkClick r:id="" action="ppaction://media"/>
            <a:extLst>
              <a:ext uri="{FF2B5EF4-FFF2-40B4-BE49-F238E27FC236}">
                <a16:creationId xmlns:a16="http://schemas.microsoft.com/office/drawing/2014/main" id="{2F6772A5-EC9C-4A8A-7AE0-0A59BA9CA684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57200" y="1600201"/>
            <a:ext cx="4038600" cy="3845023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0290069-9AE9-5DF1-1A68-0CABA7AC74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https://www.youtube.com/watch?v=Tf244-ysKqw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E06A2A-F32E-977C-E105-67E6754A3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3F88BC-6A1D-EF5B-E90E-74269FD91B5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0" name="Online Media 9" title="When to Develop a Business Case: The Project Manager's Answer 💰">
            <a:hlinkClick r:id="" action="ppaction://media"/>
            <a:extLst>
              <a:ext uri="{FF2B5EF4-FFF2-40B4-BE49-F238E27FC236}">
                <a16:creationId xmlns:a16="http://schemas.microsoft.com/office/drawing/2014/main" id="{40D4B427-5DB4-2007-73E9-A80A910E3FDF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4522618" y="2852936"/>
            <a:ext cx="4369862" cy="2736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524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D2206F5-5D37-8876-7B63-A6C9DB03A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" name="Online Media 8" title="What’s a Feasibility Study? Here’s Why It Matters!">
            <a:hlinkClick r:id="" action="ppaction://media"/>
            <a:extLst>
              <a:ext uri="{FF2B5EF4-FFF2-40B4-BE49-F238E27FC236}">
                <a16:creationId xmlns:a16="http://schemas.microsoft.com/office/drawing/2014/main" id="{55210280-2C3C-DFCC-4343-EFD82C498CEC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57200" y="2454275"/>
            <a:ext cx="4038600" cy="2281238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3FBAB0D-7D3C-EE7B-3827-0266EF57547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https://www.youtube.com/watch?v=WI6_snOjlm0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BC60B-6EF8-1052-8360-F0A858E4E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B01E4D-FC76-8F5B-75EE-95FB844BD4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0" name="Online Media 9" title="How to Conduct a Feasibility Study - Project Management Training">
            <a:hlinkClick r:id="" action="ppaction://media"/>
            <a:extLst>
              <a:ext uri="{FF2B5EF4-FFF2-40B4-BE49-F238E27FC236}">
                <a16:creationId xmlns:a16="http://schemas.microsoft.com/office/drawing/2014/main" id="{E278AA48-6EC6-F81C-C135-FC629469498A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4860032" y="2924944"/>
            <a:ext cx="4038600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080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6E6EC-1160-4821-9CF6-680063515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311" y="1744217"/>
            <a:ext cx="8435280" cy="1468759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</a:t>
            </a:r>
            <a:r>
              <a:rPr lang="en-GB" sz="2800" b="1" dirty="0"/>
              <a:t>project Charter </a:t>
            </a:r>
            <a:r>
              <a:rPr lang="en-GB" sz="2800" dirty="0"/>
              <a:t>is a document that authorises the project manager to initiate and lead a project.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DB76A-BD53-4039-9863-A81130DEC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CCB8C9-447F-4EEC-8B94-647002C15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1951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47D51-6AB9-4890-A054-28368EBD6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Phase 2: Project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9CF91-8BF4-4DE8-AD64-A53D91BF9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00201"/>
            <a:ext cx="8713663" cy="3628999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Effective planning determines the success of the project.</a:t>
            </a:r>
          </a:p>
          <a:p>
            <a:pPr marL="0" indent="0">
              <a:buNone/>
            </a:pPr>
            <a:r>
              <a:rPr lang="en-GB" sz="2800" dirty="0"/>
              <a:t>Planning focuses on developing the roadmap to be followed.</a:t>
            </a:r>
          </a:p>
          <a:p>
            <a:pPr marL="0" indent="0">
              <a:buNone/>
            </a:pPr>
            <a:r>
              <a:rPr lang="en-GB" sz="2800" dirty="0"/>
              <a:t>This phase is typically dependant on the clarity of the project goals. </a:t>
            </a:r>
          </a:p>
          <a:p>
            <a:pPr marL="0" indent="0">
              <a:buNone/>
            </a:pPr>
            <a:r>
              <a:rPr lang="en-GB" sz="2800" dirty="0"/>
              <a:t>The goals must be SMART and CLEAR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8F032-146F-4F77-B92A-8A53D087C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D61E95-F712-4474-BAD1-0287E0BC0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6180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39FD5973-0A71-4367-B908-338AEE25C4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68453" y="1268760"/>
            <a:ext cx="4040188" cy="3600400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/>
              <a:t>SMART Goals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Specific</a:t>
            </a:r>
          </a:p>
          <a:p>
            <a:r>
              <a:rPr lang="en-US" sz="2800" dirty="0"/>
              <a:t>Measurable </a:t>
            </a:r>
          </a:p>
          <a:p>
            <a:r>
              <a:rPr lang="en-US" sz="2800" dirty="0"/>
              <a:t>Achievable</a:t>
            </a:r>
          </a:p>
          <a:p>
            <a:r>
              <a:rPr lang="en-US" sz="2800" dirty="0"/>
              <a:t>Relevant </a:t>
            </a:r>
          </a:p>
          <a:p>
            <a:r>
              <a:rPr lang="en-US" sz="2800" dirty="0"/>
              <a:t>Time-bound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733CC2FD-3A45-44C5-80C8-C6DAB6F57E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1268760"/>
            <a:ext cx="4041775" cy="3600400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/>
              <a:t>CLEAR Goals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Collaboration </a:t>
            </a:r>
          </a:p>
          <a:p>
            <a:r>
              <a:rPr lang="en-US" sz="2800" dirty="0"/>
              <a:t>Limited </a:t>
            </a:r>
          </a:p>
          <a:p>
            <a:r>
              <a:rPr lang="en-US" sz="2800" dirty="0"/>
              <a:t>Emotional </a:t>
            </a:r>
          </a:p>
          <a:p>
            <a:r>
              <a:rPr lang="en-US" sz="2800" dirty="0"/>
              <a:t>Appreciable</a:t>
            </a:r>
          </a:p>
          <a:p>
            <a:r>
              <a:rPr lang="en-US" sz="2800" dirty="0"/>
              <a:t>Refinable 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0E708-CE4E-4566-9752-74A4956F13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21/06/2026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8C53E6-E9B4-44FD-B1D9-69456A5286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5729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ECE9E-AF51-4C64-9C85-A504BA33D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830" y="836712"/>
            <a:ext cx="8607007" cy="432048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project management plan is developed in this phase.</a:t>
            </a:r>
          </a:p>
          <a:p>
            <a:pPr marL="0" indent="0">
              <a:buNone/>
            </a:pPr>
            <a:r>
              <a:rPr lang="en-GB" sz="2800" dirty="0"/>
              <a:t>Available resources (Cost, Time, Quality, Skills) are identified and decided upon.</a:t>
            </a:r>
          </a:p>
          <a:p>
            <a:pPr marL="0" indent="0">
              <a:buNone/>
            </a:pPr>
            <a:r>
              <a:rPr lang="en-GB" sz="2800" dirty="0"/>
              <a:t>The baseline of the project is established.</a:t>
            </a:r>
          </a:p>
          <a:p>
            <a:pPr marL="0" indent="0">
              <a:buNone/>
            </a:pPr>
            <a:r>
              <a:rPr lang="en-GB" sz="2800" dirty="0"/>
              <a:t>Baseline serves as an anchor point for measuring performance (planned vs actual).</a:t>
            </a:r>
          </a:p>
          <a:p>
            <a:pPr marL="0" indent="0">
              <a:buNone/>
            </a:pPr>
            <a:r>
              <a:rPr lang="en-GB" sz="2800" dirty="0"/>
              <a:t>It is used to determine if the project is on track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D93371-46F3-4EF1-96BD-03CDD6201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7B4FDB-7F40-450F-BD40-FD97D5F5B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59795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A6DF0-ED3E-42CE-BCED-33E06F6C3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620688"/>
            <a:ext cx="8569647" cy="504056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roles and responsibility of the project team is defined in the planning phase.</a:t>
            </a:r>
          </a:p>
          <a:p>
            <a:pPr marL="0" indent="0">
              <a:buNone/>
            </a:pPr>
            <a:r>
              <a:rPr lang="en-GB" sz="2800" dirty="0"/>
              <a:t>The PM will create essential documents to track the progress of the project: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The scope statement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Work Breakdown Structure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Milestone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Gantt Chart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Communication plan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Risk Management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DF159-F04C-4022-AA23-A48650A39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1BFCE-AEC0-4F2F-ABB1-E5993499A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2241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F7A50-90B7-48F4-94CB-384CA4C34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b="1" dirty="0"/>
              <a:t>Project Execution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A6D1C-BF18-4423-852F-EFE5DAB2B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0476"/>
            <a:ext cx="8784976" cy="418474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execution phase is where the deliverable are developed. </a:t>
            </a:r>
          </a:p>
          <a:p>
            <a:pPr marL="0" indent="0">
              <a:buNone/>
            </a:pPr>
            <a:r>
              <a:rPr lang="en-GB" sz="2800" dirty="0"/>
              <a:t>It is the most physical phase of the project, as a high degree of activities are undertaken during this time. </a:t>
            </a:r>
          </a:p>
          <a:p>
            <a:pPr marL="0" indent="0">
              <a:buNone/>
            </a:pPr>
            <a:r>
              <a:rPr lang="en-GB" sz="2800" dirty="0"/>
              <a:t>Status reports, meetings and development updates and performance report are generated in this phase.</a:t>
            </a:r>
          </a:p>
          <a:p>
            <a:pPr marL="0" indent="0">
              <a:buNone/>
            </a:pPr>
            <a:r>
              <a:rPr lang="en-GB" sz="2800" dirty="0"/>
              <a:t>Project Kick-off meeting usually marks the start of the project execution phase.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84088-1CBC-4695-B2B9-00C2894AB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0A70D5-7171-4C6F-B517-E67A36708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9410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96DF6-66E0-498E-BE10-DF705E32B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2358"/>
            <a:ext cx="8229600" cy="922114"/>
          </a:xfrm>
        </p:spPr>
        <p:txBody>
          <a:bodyPr/>
          <a:lstStyle/>
          <a:p>
            <a:r>
              <a:rPr lang="en-GB" sz="3200" b="1" dirty="0"/>
              <a:t>Tasks completed in the execution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5087F-BA69-4F59-B441-0116C6B09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192" y="1268760"/>
            <a:ext cx="8229600" cy="4104456"/>
          </a:xfrm>
        </p:spPr>
        <p:txBody>
          <a:bodyPr/>
          <a:lstStyle/>
          <a:p>
            <a:r>
              <a:rPr lang="en-GB" sz="2800" dirty="0"/>
              <a:t>Develop Team </a:t>
            </a:r>
          </a:p>
          <a:p>
            <a:r>
              <a:rPr lang="en-GB" sz="2800" dirty="0"/>
              <a:t>Assign resources </a:t>
            </a:r>
          </a:p>
          <a:p>
            <a:r>
              <a:rPr lang="en-GB" sz="2800" dirty="0"/>
              <a:t>Execution project management plans </a:t>
            </a:r>
          </a:p>
          <a:p>
            <a:r>
              <a:rPr lang="en-GB" sz="2800" dirty="0"/>
              <a:t>Procurement  Management</a:t>
            </a:r>
          </a:p>
          <a:p>
            <a:r>
              <a:rPr lang="en-GB" sz="2800" dirty="0"/>
              <a:t>Direct and Manges project  execution </a:t>
            </a:r>
          </a:p>
          <a:p>
            <a:r>
              <a:rPr lang="en-GB" sz="2800" dirty="0"/>
              <a:t>Set up tracing system</a:t>
            </a:r>
          </a:p>
          <a:p>
            <a:r>
              <a:rPr lang="en-GB" sz="2800" dirty="0"/>
              <a:t>Update schedule </a:t>
            </a:r>
          </a:p>
          <a:p>
            <a:r>
              <a:rPr lang="en-GB" sz="2800" dirty="0"/>
              <a:t>Project plans are modified as required.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ACDCE-1714-4C28-A227-5F784E1E0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375F61-2D3A-421F-A77E-0E38FB30C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35410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AE5CC-6F5E-45E7-B1DD-928183427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Project Monitoring and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C6BFE-D311-4F5E-972E-C56E1739A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435975" cy="409959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performance and progress of the project is measured in this phase.</a:t>
            </a:r>
          </a:p>
          <a:p>
            <a:pPr marL="0" indent="0">
              <a:buNone/>
            </a:pPr>
            <a:r>
              <a:rPr lang="en-GB" sz="2800" dirty="0"/>
              <a:t>The PM uses Key Performance Indicators (KPIs) to assess if the project is going as planned (Larson and Gray, 2018).</a:t>
            </a:r>
          </a:p>
          <a:p>
            <a:pPr marL="0" indent="0">
              <a:buNone/>
            </a:pPr>
            <a:r>
              <a:rPr lang="en-GB" sz="2800" dirty="0"/>
              <a:t>At the end of each phase, the business case is reviewed and adjusted to align with the project plan.</a:t>
            </a:r>
          </a:p>
          <a:p>
            <a:pPr marL="0" indent="0">
              <a:buNone/>
            </a:pPr>
            <a:r>
              <a:rPr lang="en-GB" sz="2800" dirty="0"/>
              <a:t>Prevents any chance for disruptions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A2395-5BC9-43FA-B4AE-81D3AE7AF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9FCB3-B117-4C8C-9156-ACC55629A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22124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03E2E-A4A9-438C-9152-3B829778A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txBody>
          <a:bodyPr/>
          <a:lstStyle/>
          <a:p>
            <a:r>
              <a:rPr lang="en-GB" sz="3200" b="1" dirty="0"/>
              <a:t>Performance is measured against:</a:t>
            </a:r>
            <a:br>
              <a:rPr lang="en-GB" sz="3200" b="1" dirty="0"/>
            </a:b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F0B7A-D04A-49E4-BD48-53D9EA4BB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39"/>
          </a:xfrm>
        </p:spPr>
        <p:txBody>
          <a:bodyPr/>
          <a:lstStyle/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Project objectives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Quality Deliverables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Cost and Effort</a:t>
            </a:r>
          </a:p>
          <a:p>
            <a:pPr marL="857250" lvl="1" indent="-457200">
              <a:buFont typeface="Arial" panose="020B0604020202020204" pitchFamily="34" charset="0"/>
              <a:buChar char="•"/>
            </a:pPr>
            <a:r>
              <a:rPr lang="en-GB" dirty="0"/>
              <a:t>Performance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536B2-5C81-486C-ADC8-A9FDAA570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32FBB-6465-4F3D-8822-24477A39C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12488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6C97F-EB30-4512-8B04-1AAF47264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817" y="318178"/>
            <a:ext cx="8229600" cy="650404"/>
          </a:xfrm>
        </p:spPr>
        <p:txBody>
          <a:bodyPr/>
          <a:lstStyle/>
          <a:p>
            <a:r>
              <a:rPr lang="en-GB" sz="3200" b="1" dirty="0"/>
              <a:t>Project Closure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37045-19F7-4EA0-81D2-20750A525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1149274"/>
            <a:ext cx="8712969" cy="4367957"/>
          </a:xfrm>
        </p:spPr>
        <p:txBody>
          <a:bodyPr/>
          <a:lstStyle/>
          <a:p>
            <a:pPr marL="0" indent="0">
              <a:buNone/>
            </a:pPr>
            <a:r>
              <a:rPr lang="en-GB" sz="2600" dirty="0"/>
              <a:t>The project is completed and handed over in this phase; however, the PM still have a couple of tasks to address.</a:t>
            </a:r>
          </a:p>
          <a:p>
            <a:pPr marL="0" indent="0">
              <a:buNone/>
            </a:pPr>
            <a:r>
              <a:rPr lang="en-GB" sz="2600" dirty="0"/>
              <a:t>The project punch list is generated; unaccomplished tasks are addressed with key team members to ensure they are completed. </a:t>
            </a:r>
          </a:p>
          <a:p>
            <a:pPr marL="0" indent="0">
              <a:buNone/>
            </a:pPr>
            <a:r>
              <a:rPr lang="en-GB" sz="2600" dirty="0"/>
              <a:t>Final reports of the project are drafted, the project is evaluated to assess what went well and identify project failures.</a:t>
            </a:r>
          </a:p>
          <a:p>
            <a:pPr marL="0" indent="0">
              <a:buNone/>
            </a:pPr>
            <a:r>
              <a:rPr lang="en-GB" sz="2600" dirty="0"/>
              <a:t>Then the lesson learned is generated, documented and stored to improve future projects.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B61D5-75B7-4FF7-902E-5FBEAAF85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6A41DF-D508-41F8-9A53-A97C58938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64552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791F-1A7D-4C44-8D2E-7A045E54D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Project Processes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81B5E-BFB1-4203-A1C4-DBF8C1DCF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228" y="1912362"/>
            <a:ext cx="8229600" cy="266876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several processes that connects all the project activities, they coherently unify the entire project management phases.</a:t>
            </a:r>
          </a:p>
          <a:p>
            <a:pPr marL="0" indent="0">
              <a:buNone/>
            </a:pPr>
            <a:r>
              <a:rPr lang="en-GB" dirty="0"/>
              <a:t>They are communication, people management, monitoring, and controlling.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6BC43D-765E-465E-BE46-049E7EC5C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804388-FE57-4A21-920B-DAE3C774C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28034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DDDCC-B1EF-45ED-A6ED-ABDA8E339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b="1" dirty="0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FD8EE-3AD2-4FF4-8F1C-BA721EF9A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10445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Project challenges can be easily resolved with open, honest and clear communication amongst everyone involved on the project.</a:t>
            </a:r>
          </a:p>
          <a:p>
            <a:pPr marL="0" indent="0">
              <a:buNone/>
            </a:pPr>
            <a:r>
              <a:rPr lang="en-GB" sz="2800" dirty="0"/>
              <a:t>Effective communication is the binding ingredient for good decisions. Accurate, clear, complete, and concise communication can change the dynamics of a project environment.</a:t>
            </a:r>
          </a:p>
          <a:p>
            <a:pPr marL="0" indent="0">
              <a:buNone/>
            </a:pPr>
            <a:r>
              <a:rPr lang="en-GB" sz="2800" dirty="0"/>
              <a:t>Project team should know how to effectively report progress and interpret project details.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5295F-ED4A-4A4E-AEED-B593E6C58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DC5183-F5BA-41B4-A8D3-4140583AB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37687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3B4D3-4192-41CF-82E5-C3F39CD41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3380"/>
            <a:ext cx="8229600" cy="778098"/>
          </a:xfrm>
        </p:spPr>
        <p:txBody>
          <a:bodyPr/>
          <a:lstStyle/>
          <a:p>
            <a:r>
              <a:rPr lang="en-GB" sz="2800" b="1" dirty="0"/>
              <a:t>People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9F3C2-9F08-4085-8BB0-D5A2A6321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68" y="1260072"/>
            <a:ext cx="8713663" cy="418515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Poor people management have led several project to fail; hence, every PM have some responsibility for individuals.</a:t>
            </a:r>
          </a:p>
          <a:p>
            <a:pPr marL="0" indent="0">
              <a:buNone/>
            </a:pPr>
            <a:r>
              <a:rPr lang="en-GB" sz="2800" dirty="0"/>
              <a:t>According to Larson and Gray (2018), PMs have personal and position related currencies, such that they have the ability to influence, motivate, and lead the project team to success.</a:t>
            </a:r>
          </a:p>
          <a:p>
            <a:pPr marL="0" indent="0">
              <a:buNone/>
            </a:pPr>
            <a:r>
              <a:rPr lang="en-GB" sz="2800" dirty="0"/>
              <a:t>Effective people management promotes a healthy relationship with project team and stakeholders.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6935E8-47B9-4F7E-BD85-318BD9274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CFD8C3-EC52-4040-B904-464EC3637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90687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F77FE-FDB0-44CE-8D35-6F5738AAB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Monitoring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76AE1-DF1D-4062-9CA0-745DDE699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187220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act of managing project activities is a continuous process  of monitoring schedules, budget, quality, expected benefits, milestones, progress, and risks.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173E15-65A6-4FEB-94DF-5415F237C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676F16-47AC-4599-910E-814D02BEB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5766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891B5-A8C1-4A5A-AD60-C5B4024D0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Controlling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239B6-3129-4EA6-B8B2-0D33DFD6E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022" y="1720789"/>
            <a:ext cx="8713663" cy="199624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Project managers are responsible for controlling project activities and challenges to prevent them from becoming uncontrollable such that they result in adverse impacts.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2A23B4-D7A5-40CB-9A9D-371E73416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28C46-1FEF-40A5-A8B1-7FA39803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79865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Project management is a process that utilises several approaches, methods, techniques, and tools to effective deliver a project.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Larson, E. and Gray, C. (2018) Project Management: </a:t>
            </a:r>
            <a:r>
              <a:rPr lang="en-GB" sz="2800" i="1" dirty="0"/>
              <a:t>The Managerial Process 7</a:t>
            </a:r>
            <a:r>
              <a:rPr lang="en-GB" sz="2800" i="1" baseline="30000" dirty="0"/>
              <a:t>th</a:t>
            </a:r>
            <a:r>
              <a:rPr lang="en-GB" sz="2800" i="1" dirty="0"/>
              <a:t> Edition, </a:t>
            </a:r>
            <a:r>
              <a:rPr lang="en-GB" sz="2800" dirty="0"/>
              <a:t>McGraw Hill.</a:t>
            </a:r>
          </a:p>
          <a:p>
            <a:pPr marL="0" indent="0">
              <a:buNone/>
            </a:pPr>
            <a:r>
              <a:rPr lang="en-US" altLang="en-US" sz="2800" dirty="0"/>
              <a:t>PMI (2006) </a:t>
            </a:r>
            <a:r>
              <a:rPr lang="en-US" altLang="en-US" sz="2800" i="1" dirty="0"/>
              <a:t>The Guide to the Project Management Body of Knowledge (</a:t>
            </a:r>
            <a:r>
              <a:rPr lang="en-US" altLang="en-US" sz="2800" i="1" dirty="0" err="1"/>
              <a:t>PMBoK</a:t>
            </a:r>
            <a:r>
              <a:rPr lang="en-US" altLang="en-US" sz="2800" i="1" dirty="0"/>
              <a:t>)</a:t>
            </a:r>
            <a:r>
              <a:rPr lang="en-US" altLang="en-US" sz="2800" dirty="0"/>
              <a:t>, 5th Edition: PMI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150</TotalTime>
  <Words>1006</Words>
  <Application>Microsoft Office PowerPoint</Application>
  <PresentationFormat>On-screen Show (4:3)</PresentationFormat>
  <Paragraphs>145</Paragraphs>
  <Slides>23</Slides>
  <Notes>2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Myriad Pro</vt:lpstr>
      <vt:lpstr>Arial</vt:lpstr>
      <vt:lpstr>Verdana</vt:lpstr>
      <vt:lpstr>20140311PresentationUWTSDTemplate</vt:lpstr>
      <vt:lpstr> Project Management LCBB 6006 Project Management Phases and Processes Week 2 Session 1 </vt:lpstr>
      <vt:lpstr>Recap </vt:lpstr>
      <vt:lpstr>Introduction</vt:lpstr>
      <vt:lpstr>Phase 1: Project Conception and Initiation</vt:lpstr>
      <vt:lpstr>The Business Case ?</vt:lpstr>
      <vt:lpstr>PowerPoint Presentation</vt:lpstr>
      <vt:lpstr>PowerPoint Presentation</vt:lpstr>
      <vt:lpstr>Phase 2: Project Planning</vt:lpstr>
      <vt:lpstr>PowerPoint Presentation</vt:lpstr>
      <vt:lpstr>PowerPoint Presentation</vt:lpstr>
      <vt:lpstr>PowerPoint Presentation</vt:lpstr>
      <vt:lpstr>Project Execution</vt:lpstr>
      <vt:lpstr>Tasks completed in the execution phase</vt:lpstr>
      <vt:lpstr>Project Monitoring and Control</vt:lpstr>
      <vt:lpstr>Performance is measured against: </vt:lpstr>
      <vt:lpstr>Project Closure </vt:lpstr>
      <vt:lpstr>Project Processes</vt:lpstr>
      <vt:lpstr>Communication</vt:lpstr>
      <vt:lpstr>People Management </vt:lpstr>
      <vt:lpstr>Monitoring</vt:lpstr>
      <vt:lpstr>Controlling </vt:lpstr>
      <vt:lpstr>Conclusion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Zainab Atta</cp:lastModifiedBy>
  <cp:revision>176</cp:revision>
  <cp:lastPrinted>2018-07-09T15:27:01Z</cp:lastPrinted>
  <dcterms:created xsi:type="dcterms:W3CDTF">2002-10-07T19:43:58Z</dcterms:created>
  <dcterms:modified xsi:type="dcterms:W3CDTF">2026-06-21T10:57:40Z</dcterms:modified>
</cp:coreProperties>
</file>