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3"/>
  </p:notesMasterIdLst>
  <p:sldIdLst>
    <p:sldId id="263" r:id="rId2"/>
    <p:sldId id="302" r:id="rId3"/>
    <p:sldId id="303" r:id="rId4"/>
    <p:sldId id="271" r:id="rId5"/>
    <p:sldId id="289" r:id="rId6"/>
    <p:sldId id="300" r:id="rId7"/>
    <p:sldId id="290" r:id="rId8"/>
    <p:sldId id="273" r:id="rId9"/>
    <p:sldId id="291" r:id="rId10"/>
    <p:sldId id="274" r:id="rId11"/>
    <p:sldId id="29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/>
    <p:restoredTop sz="90674" autoAdjust="0"/>
  </p:normalViewPr>
  <p:slideViewPr>
    <p:cSldViewPr>
      <p:cViewPr varScale="1">
        <p:scale>
          <a:sx n="104" d="100"/>
          <a:sy n="104" d="100"/>
        </p:scale>
        <p:origin x="234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2AB1D35-83F9-47A4-89F8-B940080D27BB}" type="datetimeFigureOut">
              <a:rPr lang="en-GB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9871A0-518B-41B6-911E-6E3639088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07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784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>
            <a:extLst>
              <a:ext uri="{FF2B5EF4-FFF2-40B4-BE49-F238E27FC236}">
                <a16:creationId xmlns:a16="http://schemas.microsoft.com/office/drawing/2014/main" id="{77A9F216-EFAB-8045-A0A9-14D59DEAD8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1F7780-E146-6548-8A67-83E3BBE7307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3317E0C2-9F6B-AB42-AA55-6FA757DF20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FF65F2E4-7F28-E74F-8BE1-AF7BC53202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033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885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>
            <a:extLst>
              <a:ext uri="{FF2B5EF4-FFF2-40B4-BE49-F238E27FC236}">
                <a16:creationId xmlns:a16="http://schemas.microsoft.com/office/drawing/2014/main" id="{337324D6-10E5-5C42-BE1F-FE7BE295B9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6DB390-368F-864A-97F0-640ADA13E00B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B8516EE-2CE2-DB47-95F1-8651AEF542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6DC8273D-B696-EB46-A1B2-28D59BE40B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7265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>
            <a:extLst>
              <a:ext uri="{FF2B5EF4-FFF2-40B4-BE49-F238E27FC236}">
                <a16:creationId xmlns:a16="http://schemas.microsoft.com/office/drawing/2014/main" id="{97A571D7-A9BD-5E4D-B141-3750C67426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E59FFA-4ED5-8943-ADE5-06450CACB10A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66CB96A2-1661-8E4A-AB34-5F40C901B9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E59126C2-EFCA-984F-BED6-B7236B6222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4584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fld id="{4908F19B-3057-4558-A76C-5E092891AD71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E2BC3E-5565-4413-B352-D2D12C8853C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5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D68B7E-024B-4F75-ACB5-27525B99FA66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79AA6D-10F2-4C30-849F-BCCCB9BA83A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8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0F14D8-47EA-4D4F-A9A2-AD80C0250A83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E2928-7436-4DE7-9B7C-C940EF7842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973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47057F-DC6D-4814-8E2A-AE2C9024A933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321168-5FDE-4571-8779-84AEBAC8691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8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EB3B7-11E8-4B0F-8360-0C697E1E7979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3AAC6C-F47F-4E08-883B-073273FD972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530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82E962-E3A5-4203-BA6E-664669C01FE6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F3D88-C136-4943-AB93-F9B82A4B7E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00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D5D9C-D303-48E9-A406-AD8D549A55B0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50ACF8-0D57-4422-928A-D83F0C35007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8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2F42C-2FEE-4550-9A1E-D24F040C5199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0FA4FB-F0EF-4BBC-B462-550A9900853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74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2543EF-A6BB-4D57-9863-5C178E5F39AC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5DBA12-0AD4-492B-856F-731F28A52AA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7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6CB8B6-FC8B-44F5-B7DA-77C3EE65952D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593BF-135C-40B2-94FD-6397498AD30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7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5D429C-C447-4ED0-B910-CF229D280D0B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C7178-6626-4808-AC81-83ED1E5169D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267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3462AFA-8D6E-4A06-BE3F-4FC0C7261DC6}" type="datetimeFigureOut">
              <a:rPr lang="en-GB" smtClean="0"/>
              <a:pPr>
                <a:defRPr/>
              </a:pPr>
              <a:t>27/02/2019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402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BMSK5002 </a:t>
            </a:r>
            <a:br>
              <a:rPr lang="en-GB" dirty="0"/>
            </a:br>
            <a:r>
              <a:rPr lang="en-GB" dirty="0"/>
              <a:t>Developing relationships and workplace achievement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2"/>
                </a:solidFill>
              </a:rPr>
              <a:t>Assignment Guidance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702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1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484784"/>
            <a:ext cx="7499350" cy="457200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Critically evaluate development vehicles available to an organisation appropriate to the development needs of the individual.</a:t>
            </a:r>
            <a:r>
              <a:rPr lang="en-GB" altLang="en-US" dirty="0">
                <a:solidFill>
                  <a:srgbClr val="0070C0"/>
                </a:solidFill>
              </a:rPr>
              <a:t> 1200 words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</a:rPr>
              <a:t>Three from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Motivation, engagement, performance management and training</a:t>
            </a: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92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9163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is Critical Evaluation?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Compare and contrast models/theorists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</a:rPr>
              <a:t>What is a  development vehicle? </a:t>
            </a:r>
            <a:endParaRPr lang="en-GB" altLang="en-US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sorts of development vehicles do companies use?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Use case studies from organisations on the different vehicles they use </a:t>
            </a:r>
            <a:r>
              <a:rPr lang="en-GB" altLang="en-US" dirty="0" err="1"/>
              <a:t>ie</a:t>
            </a:r>
            <a:r>
              <a:rPr lang="en-GB" altLang="en-US" dirty="0"/>
              <a:t> examples of motivation, training, appraisal etc.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493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495E442-395B-984C-81E6-FAFF2A9FC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794D8D9-1C52-BC49-9664-9CE4833E8F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2163" y="1524000"/>
            <a:ext cx="7499350" cy="457200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FF0000"/>
                </a:solidFill>
              </a:rPr>
              <a:t>Critically assess the potential benefits to the organisation and the individual of personally developing individuals in the workplace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FF0000"/>
                </a:solidFill>
              </a:rPr>
              <a:t>1200 words                                          </a:t>
            </a:r>
            <a:endParaRPr lang="en-GB" altLang="en-US" b="1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b="1" dirty="0"/>
              <a:t>Individual – more productive, more motivated , promotion , pay rise, self esteem, better at job, happy in work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b="1" dirty="0"/>
              <a:t>Organisation – more competitive, more </a:t>
            </a:r>
            <a:r>
              <a:rPr lang="en-GB" altLang="en-US" b="1" dirty="0" err="1"/>
              <a:t>efficient,better</a:t>
            </a:r>
            <a:r>
              <a:rPr lang="en-GB" altLang="en-US" b="1" dirty="0"/>
              <a:t> reputation, profits</a:t>
            </a:r>
          </a:p>
        </p:txBody>
      </p:sp>
      <p:sp>
        <p:nvSpPr>
          <p:cNvPr id="9220" name="Slide Number Placeholder 4">
            <a:extLst>
              <a:ext uri="{FF2B5EF4-FFF2-40B4-BE49-F238E27FC236}">
                <a16:creationId xmlns:a16="http://schemas.microsoft.com/office/drawing/2014/main" id="{581F8D81-FBE4-7246-B953-7FFEA1FE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46E2FA88-617A-7E44-9761-599E3A83CE2C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221" name="Picture 3">
            <a:extLst>
              <a:ext uri="{FF2B5EF4-FFF2-40B4-BE49-F238E27FC236}">
                <a16:creationId xmlns:a16="http://schemas.microsoft.com/office/drawing/2014/main" id="{1D39218A-ED8A-304D-A4FE-77FF101B6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56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22D9DD3-B871-B246-B7FA-9694437229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30D66-545C-40EA-A51C-5DEFC1592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is Critically Assess?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Are these benefits true or exaggerated?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What do authors say? e.g. motivation theorists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are the potential benefits? 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Use theorists/models from  motivation, performance management, appraisal to discuss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How would the Organisation Benefit? Case studies?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How would the Individual Benefit? Case studies?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BBCED-8DDF-4442-8118-F157275F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00B02-77F5-1544-A3A3-DB2489258A01}" type="slidenum">
              <a:rPr lang="en-GB" altLang="en-US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06F7D3-7551-6642-99E3-A3095B7B7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91764"/>
            <a:ext cx="1645196" cy="131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13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484784"/>
            <a:ext cx="7499350" cy="388843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Develop a plan to meet the identified development needs and expectations of an individual.</a:t>
            </a:r>
            <a:r>
              <a:rPr lang="en-GB" altLang="en-US" dirty="0">
                <a:solidFill>
                  <a:srgbClr val="0070C0"/>
                </a:solidFill>
              </a:rPr>
              <a:t> 600 words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Produce a plan – see example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Use appraisal, training, personal development etc to help you.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PDP</a:t>
            </a: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56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916363"/>
          </a:xfrm>
        </p:spPr>
        <p:txBody>
          <a:bodyPr rtlCol="0">
            <a:normAutofit fontScale="47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do you identify the needs?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Appraisal and performance management systems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information do you need?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plan – gathered from appraisal interview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it presented?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Using personal development plan – COMPLETE EACH COLUMN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plan implemented and monitored?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guidance in appraisal notes and discuss these – is it monthly, annually,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effectiveness evaluated?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Against SMART targets?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060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82CB365-3D45-D74A-9F9C-67697335E5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62EFF31-B2B6-CA4D-BE9C-4EF812A739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FF0000"/>
                </a:solidFill>
              </a:rPr>
              <a:t>Evidence of wide reading and research, encompassing application of relevant academic theories and models.</a:t>
            </a:r>
            <a:endParaRPr lang="en-GB" altLang="en-US" sz="2000" dirty="0">
              <a:solidFill>
                <a:srgbClr val="FF000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C00000"/>
              </a:solidFill>
            </a:endParaRPr>
          </a:p>
        </p:txBody>
      </p:sp>
      <p:sp>
        <p:nvSpPr>
          <p:cNvPr id="15364" name="Slide Number Placeholder 4">
            <a:extLst>
              <a:ext uri="{FF2B5EF4-FFF2-40B4-BE49-F238E27FC236}">
                <a16:creationId xmlns:a16="http://schemas.microsoft.com/office/drawing/2014/main" id="{037C88E1-379F-5243-BD8A-6BAD87F1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8101FD00-D491-5D4C-88D6-FF1F58DA2C42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5365" name="Picture 3">
            <a:extLst>
              <a:ext uri="{FF2B5EF4-FFF2-40B4-BE49-F238E27FC236}">
                <a16:creationId xmlns:a16="http://schemas.microsoft.com/office/drawing/2014/main" id="{D8EDF647-8E07-AB47-820C-B57E8987D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96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17EA657-5ED2-FC4B-844F-2980394337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E1C05F-9A96-4DA4-BD27-6A15ED6E3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600200"/>
            <a:ext cx="4572000" cy="391636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Evidence in depth </a:t>
            </a:r>
            <a:r>
              <a:rPr lang="en-GB" altLang="en-US" dirty="0"/>
              <a:t>Compare organisations and models and theorists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High quality research has been demonstrated throughout the assignment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Using relevant theorists and models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Using a variety of quality resources (web, book, article, newspaper, etc)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586869-D50F-4D32-B959-BA12F3AB4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681A5-6046-D44F-9EEA-BD93FC175993}" type="slidenum">
              <a:rPr lang="en-GB" altLang="en-US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6" name="Picture 5" descr="A person sitting in front of a book shelf&#10;&#10;Description generated with high confidence">
            <a:extLst>
              <a:ext uri="{FF2B5EF4-FFF2-40B4-BE49-F238E27FC236}">
                <a16:creationId xmlns:a16="http://schemas.microsoft.com/office/drawing/2014/main" id="{71616FB4-8A94-6E47-B3D4-4D1F5C174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2763"/>
            <a:ext cx="4572000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3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C363C838-17A4-974D-B8E9-14E4BD0A1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A5744AF-BDEB-E24D-BC2E-E064E17B88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7030A0"/>
                </a:solidFill>
              </a:rPr>
              <a:t>Citation/ referencing, syntax, grammar and punctuation.</a:t>
            </a:r>
            <a:endParaRPr lang="en-GB" altLang="en-US" sz="2000" dirty="0">
              <a:solidFill>
                <a:srgbClr val="7030A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7030A0"/>
              </a:solidFill>
            </a:endParaRPr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1AA5C2BC-CFC2-AF47-89D4-4A4A79B52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FB5E6416-8E1D-5742-8C04-69A40E20AE31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8437" name="Picture 3">
            <a:extLst>
              <a:ext uri="{FF2B5EF4-FFF2-40B4-BE49-F238E27FC236}">
                <a16:creationId xmlns:a16="http://schemas.microsoft.com/office/drawing/2014/main" id="{6D55C20C-5070-5F4C-8A06-3381B2DD8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84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098B3FC8-A814-B04A-B27C-FCB8CD192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223838"/>
            <a:ext cx="6248400" cy="1143000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E74B3-192F-4A8D-95EF-7AF1A91E4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563688"/>
            <a:ext cx="8229600" cy="391795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Correct citation in the text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Harvard referencing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Good quality reference list and bibliography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</a:rPr>
              <a:t>including a front page and task order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Runs logically throughout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Spelling, grammar and punctuation correct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64F99-3B72-45B7-84C6-9DD93048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63C1F8-09FF-CB47-B356-3E3DAAE877CF}" type="slidenum">
              <a:rPr lang="en-GB" altLang="en-US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20485" name="Picture 5" descr="A person holding a sign&#10;&#10;Description generated with very high confidence">
            <a:extLst>
              <a:ext uri="{FF2B5EF4-FFF2-40B4-BE49-F238E27FC236}">
                <a16:creationId xmlns:a16="http://schemas.microsoft.com/office/drawing/2014/main" id="{57028329-B7A6-5F42-8C58-645118C6F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9525"/>
            <a:ext cx="3551237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57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owerPoint Presentation Template" id="{D76CC6D7-5A46-C649-BE43-9C90B3BE928E}" vid="{B8378673-AF48-4D41-9265-BCC40E21B3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1876</TotalTime>
  <Words>414</Words>
  <Application>Microsoft Office PowerPoint</Application>
  <PresentationFormat>On-screen Show (4:3)</PresentationFormat>
  <Paragraphs>72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Corbel</vt:lpstr>
      <vt:lpstr>Myriad Pro</vt:lpstr>
      <vt:lpstr>Tahoma</vt:lpstr>
      <vt:lpstr>Times New Roman</vt:lpstr>
      <vt:lpstr>20140311PresentationUWTSDTemplate</vt:lpstr>
      <vt:lpstr>BMSK5002  Developing relationships and workplace achievement</vt:lpstr>
      <vt:lpstr>BMSK5002 Task 1</vt:lpstr>
      <vt:lpstr>BMSK5002</vt:lpstr>
      <vt:lpstr>BMSK5002 TASK 2</vt:lpstr>
      <vt:lpstr>BMSK5002</vt:lpstr>
      <vt:lpstr>BMSK5002</vt:lpstr>
      <vt:lpstr>BMSK5002</vt:lpstr>
      <vt:lpstr>BMSK5002</vt:lpstr>
      <vt:lpstr>BMSK5002</vt:lpstr>
      <vt:lpstr>BMSK5002</vt:lpstr>
      <vt:lpstr>BMSK5002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</dc:creator>
  <cp:lastModifiedBy>Brynach Heffernan</cp:lastModifiedBy>
  <cp:revision>42</cp:revision>
  <dcterms:created xsi:type="dcterms:W3CDTF">2013-07-17T08:51:32Z</dcterms:created>
  <dcterms:modified xsi:type="dcterms:W3CDTF">2019-02-27T08:20:32Z</dcterms:modified>
</cp:coreProperties>
</file>