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3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2" r:id="rId7"/>
    <p:sldId id="268" r:id="rId8"/>
    <p:sldId id="264" r:id="rId9"/>
    <p:sldId id="265" r:id="rId10"/>
    <p:sldId id="266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6283" autoAdjust="0"/>
  </p:normalViewPr>
  <p:slideViewPr>
    <p:cSldViewPr snapToGrid="0">
      <p:cViewPr>
        <p:scale>
          <a:sx n="100" d="100"/>
          <a:sy n="100" d="100"/>
        </p:scale>
        <p:origin x="58" y="-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1A13E7-E6BF-4181-9F9D-F98164CE5C15}" type="datetimeFigureOut">
              <a:rPr lang="en-GB" smtClean="0"/>
              <a:t>11/07/2026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AD5EB9-B321-4627-A96C-408748FB76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13923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AD5EB9-B321-4627-A96C-408748FB761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52847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11/07/2026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58440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11/07/2026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11269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11/07/2026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02011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11/07/2026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10545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11/07/2026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0996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11/07/2026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08086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11/07/2026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53232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11/07/2026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38026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11/07/2026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44890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11/07/2026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6842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11/07/2026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270010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11/07/2026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17896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11/07/2026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884260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11/07/2026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399123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11/07/2026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31558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11/07/2026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79393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C18859-9320-47B1-B84A-5AD18E8F8F05}" type="datetimeFigureOut">
              <a:rPr lang="en-GB" smtClean="0"/>
              <a:t>11/07/2026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9582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  <p:sldLayoutId id="2147483725" r:id="rId12"/>
    <p:sldLayoutId id="2147483726" r:id="rId13"/>
    <p:sldLayoutId id="2147483727" r:id="rId14"/>
    <p:sldLayoutId id="2147483728" r:id="rId15"/>
    <p:sldLayoutId id="214748372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877589-7B87-1810-7D1A-B5A2048E34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0280" y="1122363"/>
            <a:ext cx="8427720" cy="3586798"/>
          </a:xfrm>
        </p:spPr>
        <p:txBody>
          <a:bodyPr>
            <a:normAutofit/>
          </a:bodyPr>
          <a:lstStyle/>
          <a:p>
            <a:r>
              <a:rPr lang="en-GB" sz="3200" dirty="0">
                <a:latin typeface="A"/>
              </a:rPr>
              <a:t>MODULE NAME: </a:t>
            </a:r>
            <a:r>
              <a:rPr lang="en-GB" sz="2400" dirty="0">
                <a:solidFill>
                  <a:schemeClr val="tx1"/>
                </a:solidFill>
              </a:rPr>
              <a:t>Problem Solving and Decision Making </a:t>
            </a:r>
            <a:br>
              <a:rPr lang="en-GB" sz="3200" dirty="0">
                <a:latin typeface="A"/>
              </a:rPr>
            </a:br>
            <a:r>
              <a:rPr lang="en-GB" sz="3200" dirty="0">
                <a:latin typeface="A"/>
              </a:rPr>
              <a:t>MODULE CODE: </a:t>
            </a:r>
            <a:r>
              <a:rPr lang="en-GB" sz="2400" dirty="0">
                <a:solidFill>
                  <a:schemeClr val="tx1"/>
                </a:solidFill>
              </a:rPr>
              <a:t>LCLM4004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br>
              <a:rPr lang="en-GB" sz="3200" dirty="0">
                <a:latin typeface="A"/>
              </a:rPr>
            </a:br>
            <a:r>
              <a:rPr lang="en-GB" sz="3200" dirty="0">
                <a:latin typeface="A"/>
              </a:rPr>
              <a:t>STUDENT NAME: </a:t>
            </a:r>
            <a:r>
              <a:rPr lang="en-GB" sz="2400" dirty="0">
                <a:solidFill>
                  <a:schemeClr val="tx1"/>
                </a:solidFill>
                <a:latin typeface="A"/>
              </a:rPr>
              <a:t>Abdul Kader Mohamad Alhaj</a:t>
            </a:r>
            <a:br>
              <a:rPr lang="en-GB" sz="3200" dirty="0">
                <a:latin typeface="A"/>
              </a:rPr>
            </a:br>
            <a:r>
              <a:rPr lang="en-GB" sz="3200" dirty="0">
                <a:latin typeface="A"/>
              </a:rPr>
              <a:t>STUDENT ID: </a:t>
            </a:r>
            <a:r>
              <a:rPr lang="en-GB" sz="2400" dirty="0">
                <a:solidFill>
                  <a:schemeClr val="tx1"/>
                </a:solidFill>
                <a:latin typeface="A"/>
              </a:rPr>
              <a:t>2533028</a:t>
            </a:r>
            <a:br>
              <a:rPr lang="en-GB" sz="3200" dirty="0">
                <a:latin typeface="A"/>
              </a:rPr>
            </a:br>
            <a:r>
              <a:rPr lang="en-GB" sz="3200" dirty="0">
                <a:latin typeface="A"/>
              </a:rPr>
              <a:t>LECTURER: </a:t>
            </a:r>
            <a:r>
              <a:rPr lang="en-GB" sz="2800" dirty="0">
                <a:solidFill>
                  <a:schemeClr val="tx1"/>
                </a:solidFill>
                <a:latin typeface="A"/>
              </a:rPr>
              <a:t>Charles </a:t>
            </a:r>
            <a:r>
              <a:rPr lang="en-GB" sz="2800" dirty="0" err="1">
                <a:solidFill>
                  <a:schemeClr val="tx1"/>
                </a:solidFill>
                <a:latin typeface="A"/>
              </a:rPr>
              <a:t>Obinwa</a:t>
            </a:r>
            <a:br>
              <a:rPr lang="en-GB" sz="3200" dirty="0">
                <a:latin typeface="A"/>
              </a:rPr>
            </a:br>
            <a:r>
              <a:rPr lang="en-GB" sz="3200" dirty="0">
                <a:latin typeface="A"/>
              </a:rPr>
              <a:t>Assignment 1: </a:t>
            </a:r>
            <a:r>
              <a:rPr lang="en-GB" sz="2800" dirty="0">
                <a:solidFill>
                  <a:schemeClr val="tx1"/>
                </a:solidFill>
                <a:latin typeface="A"/>
              </a:rPr>
              <a:t>Presentation</a:t>
            </a:r>
          </a:p>
        </p:txBody>
      </p:sp>
    </p:spTree>
    <p:extLst>
      <p:ext uri="{BB962C8B-B14F-4D97-AF65-F5344CB8AC3E}">
        <p14:creationId xmlns:p14="http://schemas.microsoft.com/office/powerpoint/2010/main" val="25636277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E262C7-2C0D-83A7-4B68-88CCFBE724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3" y="650530"/>
            <a:ext cx="8534401" cy="868680"/>
          </a:xfrm>
        </p:spPr>
        <p:txBody>
          <a:bodyPr/>
          <a:lstStyle/>
          <a:p>
            <a:pPr algn="ctr"/>
            <a:r>
              <a:rPr lang="en-GB" b="1" dirty="0"/>
              <a:t>OVERVIEW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86ECFC-4802-880F-CAC4-59F9E04E17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14569" y="1901952"/>
            <a:ext cx="7604044" cy="4092448"/>
          </a:xfrm>
        </p:spPr>
        <p:txBody>
          <a:bodyPr>
            <a:normAutofit/>
          </a:bodyPr>
          <a:lstStyle/>
          <a:p>
            <a:r>
              <a:rPr lang="en-GB" sz="2400" b="1" dirty="0"/>
              <a:t>Introduction </a:t>
            </a:r>
          </a:p>
          <a:p>
            <a:r>
              <a:rPr lang="en-GB" sz="2400" b="1" dirty="0"/>
              <a:t>Company background</a:t>
            </a:r>
          </a:p>
          <a:p>
            <a:r>
              <a:rPr lang="en-GB" sz="2400" b="1" dirty="0"/>
              <a:t>Problem: nature and scope</a:t>
            </a:r>
          </a:p>
          <a:p>
            <a:r>
              <a:rPr lang="en-GB" sz="2400" b="1" dirty="0"/>
              <a:t>PESTLE ANALYSIS: Basil’s Bakery</a:t>
            </a:r>
          </a:p>
          <a:p>
            <a:r>
              <a:rPr lang="en-GB" sz="2400" b="1" dirty="0"/>
              <a:t>Cause and effect analysis: Fishbone diagram</a:t>
            </a:r>
          </a:p>
          <a:p>
            <a:r>
              <a:rPr lang="en-GB" sz="2400" b="1" dirty="0"/>
              <a:t>Conclusion</a:t>
            </a:r>
          </a:p>
          <a:p>
            <a:r>
              <a:rPr lang="en-GB" sz="2400" b="1" dirty="0"/>
              <a:t>References</a:t>
            </a: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7158060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51C092-CB50-5179-72FB-94CBECED54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2" y="484632"/>
            <a:ext cx="8915399" cy="557784"/>
          </a:xfrm>
        </p:spPr>
        <p:txBody>
          <a:bodyPr>
            <a:noAutofit/>
          </a:bodyPr>
          <a:lstStyle/>
          <a:p>
            <a:r>
              <a:rPr lang="en-GB" b="1" dirty="0"/>
              <a:t>Introduction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8A8359-438A-7EDF-F235-AE5BAE7FB2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752599" y="1589314"/>
            <a:ext cx="10232571" cy="449144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GB" sz="32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This presentation looks at Basil’s Bakery, a small local bakery in Coventry. The aim is to understand the challenges it faced after COVID‑19 and analyse the situation using two tools:</a:t>
            </a:r>
            <a:endParaRPr lang="en-GB" sz="32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PESTLE to review external factors</a:t>
            </a:r>
            <a:endParaRPr lang="en-GB" sz="32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Fishbone to identify the main causes behind the drop in sales</a:t>
            </a:r>
            <a:endParaRPr lang="en-GB" sz="32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en-GB" b="1" dirty="0">
              <a:solidFill>
                <a:srgbClr val="FF0000"/>
              </a:solidFill>
              <a:latin typeface="Arial" panose="020B0604020202020204" pitchFamily="34" charset="0"/>
              <a:ea typeface="Roboto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79575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C7DAA2-C26F-4546-8B0F-C81CFB47F8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2" y="320040"/>
            <a:ext cx="8915399" cy="756339"/>
          </a:xfrm>
        </p:spPr>
        <p:txBody>
          <a:bodyPr/>
          <a:lstStyle/>
          <a:p>
            <a:r>
              <a:rPr lang="en-GB" b="1" dirty="0"/>
              <a:t>Company background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C1CCB3-874D-5E4A-629C-E7AA4A8AB4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414016" y="1892808"/>
            <a:ext cx="9090595" cy="4078224"/>
          </a:xfrm>
        </p:spPr>
        <p:txBody>
          <a:bodyPr/>
          <a:lstStyle/>
          <a:p>
            <a:pPr>
              <a:buNone/>
            </a:pPr>
            <a:r>
              <a:rPr lang="en-GB" sz="2400" b="1" dirty="0">
                <a:solidFill>
                  <a:srgbClr val="C00000"/>
                </a:solidFill>
              </a:rPr>
              <a:t>Basil’s Bakery </a:t>
            </a:r>
            <a:r>
              <a:rPr lang="en-GB" sz="2000" b="1" dirty="0">
                <a:solidFill>
                  <a:srgbClr val="C00000"/>
                </a:solidFill>
              </a:rPr>
              <a:t>Company Background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>
                <a:effectLst/>
              </a:rPr>
              <a:t>Established in 2015</a:t>
            </a:r>
            <a:endParaRPr lang="en-GB" sz="2800" dirty="0"/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>
                <a:effectLst/>
              </a:rPr>
              <a:t>Owned by Basil, an artisan baker</a:t>
            </a:r>
            <a:endParaRPr lang="en-GB" sz="2800" dirty="0"/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>
                <a:effectLst/>
              </a:rPr>
              <a:t>Offers cakes, pastries, and fresh bread</a:t>
            </a:r>
            <a:endParaRPr lang="en-GB" sz="2800" dirty="0"/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>
                <a:effectLst/>
              </a:rPr>
              <a:t>Located in a retail park in Coventry</a:t>
            </a:r>
            <a:endParaRPr lang="en-GB" sz="2800" dirty="0"/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>
                <a:effectLst/>
              </a:rPr>
              <a:t>Sales have stayed 25% below pre‑pandemic levels due to fewer visitors and higher costs</a:t>
            </a:r>
            <a:endParaRPr lang="en-GB" sz="2800" dirty="0"/>
          </a:p>
          <a:p>
            <a:endParaRPr lang="en-GB" sz="28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84990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3EC453-8E6E-AAA5-639A-7F2EB8FCDB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94329" y="1488141"/>
            <a:ext cx="10065503" cy="4509247"/>
          </a:xfrm>
        </p:spPr>
        <p:txBody>
          <a:bodyPr>
            <a:normAutofit/>
          </a:bodyPr>
          <a:lstStyle/>
          <a:p>
            <a:r>
              <a:rPr lang="en-GB" sz="2800" b="1" dirty="0">
                <a:solidFill>
                  <a:srgbClr val="C00000"/>
                </a:solidFill>
              </a:rPr>
              <a:t>What:</a:t>
            </a:r>
            <a:r>
              <a:rPr lang="en-GB" sz="2800" dirty="0"/>
              <a:t> </a:t>
            </a:r>
            <a:r>
              <a:rPr lang="en-GB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Sales and customer visits have decreased</a:t>
            </a:r>
          </a:p>
          <a:p>
            <a:r>
              <a:rPr lang="en-GB" sz="2800" dirty="0">
                <a:solidFill>
                  <a:srgbClr val="C00000"/>
                </a:solidFill>
              </a:rPr>
              <a:t> </a:t>
            </a:r>
            <a:r>
              <a:rPr lang="en-GB" sz="2800" b="1" dirty="0">
                <a:solidFill>
                  <a:srgbClr val="C00000"/>
                </a:solidFill>
              </a:rPr>
              <a:t>Who:</a:t>
            </a:r>
            <a:r>
              <a:rPr lang="en-GB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Local shoppers, office workers, and regular customers </a:t>
            </a:r>
          </a:p>
          <a:p>
            <a:r>
              <a:rPr lang="en-GB" sz="2800" b="1" dirty="0">
                <a:solidFill>
                  <a:srgbClr val="C00000"/>
                </a:solidFill>
              </a:rPr>
              <a:t>Where:</a:t>
            </a:r>
            <a:r>
              <a:rPr lang="en-GB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Retail park, Coventry </a:t>
            </a:r>
          </a:p>
          <a:p>
            <a:r>
              <a:rPr lang="en-GB" sz="2800" b="1" dirty="0">
                <a:solidFill>
                  <a:srgbClr val="C00000"/>
                </a:solidFill>
              </a:rPr>
              <a:t>When:</a:t>
            </a:r>
            <a:r>
              <a:rPr lang="en-GB" sz="2800" dirty="0">
                <a:solidFill>
                  <a:srgbClr val="C00000"/>
                </a:solidFill>
              </a:rPr>
              <a:t> </a:t>
            </a:r>
            <a:r>
              <a:rPr lang="en-GB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After the pandemic (2020–2025) </a:t>
            </a:r>
          </a:p>
          <a:p>
            <a:r>
              <a:rPr lang="en-GB" sz="2800" b="1" dirty="0">
                <a:solidFill>
                  <a:srgbClr val="C00000"/>
                </a:solidFill>
              </a:rPr>
              <a:t>Why:</a:t>
            </a:r>
            <a:r>
              <a:rPr lang="en-GB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Remote work, shop closures, increased expenses </a:t>
            </a:r>
            <a:r>
              <a:rPr lang="en-GB" sz="2800" b="1" dirty="0">
                <a:solidFill>
                  <a:srgbClr val="C00000"/>
                </a:solidFill>
              </a:rPr>
              <a:t>How:</a:t>
            </a:r>
            <a:r>
              <a:rPr lang="en-GB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No delivery or pre‑order options</a:t>
            </a:r>
          </a:p>
          <a:p>
            <a:endParaRPr lang="en-GB" sz="2800" dirty="0">
              <a:solidFill>
                <a:schemeClr val="tx1"/>
              </a:solidFill>
            </a:endParaRP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0319664E-E957-72F5-D86C-38574C0F95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49624" y="58301"/>
            <a:ext cx="8961812" cy="1604621"/>
          </a:xfrm>
        </p:spPr>
        <p:txBody>
          <a:bodyPr/>
          <a:lstStyle/>
          <a:p>
            <a:r>
              <a:rPr lang="en-GB" b="1" dirty="0">
                <a:solidFill>
                  <a:srgbClr val="C00000"/>
                </a:solidFill>
              </a:rPr>
              <a:t>Problem: Nature &amp; Scope (5W2H)</a:t>
            </a:r>
            <a:br>
              <a:rPr lang="en-GB" b="1" dirty="0">
                <a:solidFill>
                  <a:srgbClr val="C00000"/>
                </a:solidFill>
              </a:rPr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240872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6300BE-D96C-22F6-553D-690EEFFC5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89314" y="870857"/>
            <a:ext cx="9988449" cy="479400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PESTLE ANALYSIS: Basil’s Bakery</a:t>
            </a:r>
            <a:br>
              <a:rPr lang="en-GB" dirty="0">
                <a:solidFill>
                  <a:srgbClr val="000000"/>
                </a:solidFill>
              </a:rPr>
            </a:br>
            <a:endParaRPr lang="en-GB" b="1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B96C4E-C633-AD44-2B5D-616D8D99EE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095282" y="1219200"/>
            <a:ext cx="9409329" cy="5006788"/>
          </a:xfrm>
        </p:spPr>
        <p:txBody>
          <a:bodyPr/>
          <a:lstStyle/>
          <a:p>
            <a:r>
              <a:rPr lang="en-US" b="1" dirty="0"/>
              <a:t>   </a:t>
            </a:r>
            <a:endParaRPr lang="en-GB" b="1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3C00C85B-EFDA-15A4-8325-EB341E065C8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5682476"/>
              </p:ext>
            </p:extLst>
          </p:nvPr>
        </p:nvGraphicFramePr>
        <p:xfrm>
          <a:off x="1589314" y="632012"/>
          <a:ext cx="10441819" cy="6199694"/>
        </p:xfrm>
        <a:graphic>
          <a:graphicData uri="http://schemas.openxmlformats.org/drawingml/2006/table">
            <a:tbl>
              <a:tblPr/>
              <a:tblGrid>
                <a:gridCol w="2891570">
                  <a:extLst>
                    <a:ext uri="{9D8B030D-6E8A-4147-A177-3AD203B41FA5}">
                      <a16:colId xmlns:a16="http://schemas.microsoft.com/office/drawing/2014/main" val="571253266"/>
                    </a:ext>
                  </a:extLst>
                </a:gridCol>
                <a:gridCol w="7550249">
                  <a:extLst>
                    <a:ext uri="{9D8B030D-6E8A-4147-A177-3AD203B41FA5}">
                      <a16:colId xmlns:a16="http://schemas.microsoft.com/office/drawing/2014/main" val="3261067880"/>
                    </a:ext>
                  </a:extLst>
                </a:gridCol>
              </a:tblGrid>
              <a:tr h="53731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3200" dirty="0">
                          <a:solidFill>
                            <a:srgbClr val="C00000"/>
                          </a:solidFill>
                        </a:rPr>
                        <a:t>Factor</a:t>
                      </a:r>
                    </a:p>
                  </a:txBody>
                  <a:tcPr marL="84483" marR="84483" marT="42241" marB="4224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3200" dirty="0">
                          <a:solidFill>
                            <a:srgbClr val="C00000"/>
                          </a:solidFill>
                        </a:rPr>
                        <a:t>Key Points</a:t>
                      </a:r>
                    </a:p>
                  </a:txBody>
                  <a:tcPr marL="84483" marR="84483" marT="42241" marB="4224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48681082"/>
                  </a:ext>
                </a:extLst>
              </a:tr>
              <a:tr h="88079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800" dirty="0"/>
                        <a:t>Political</a:t>
                      </a:r>
                    </a:p>
                  </a:txBody>
                  <a:tcPr marL="84483" marR="84483" marT="42241" marB="4224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800"/>
                        <a:t>Food safety rules; higher import costs after Brexit</a:t>
                      </a:r>
                    </a:p>
                  </a:txBody>
                  <a:tcPr marL="84483" marR="84483" marT="42241" marB="4224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54740275"/>
                  </a:ext>
                </a:extLst>
              </a:tr>
              <a:tr h="88079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800" dirty="0"/>
                        <a:t>Economic</a:t>
                      </a:r>
                    </a:p>
                  </a:txBody>
                  <a:tcPr marL="84483" marR="84483" marT="42241" marB="4224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800"/>
                        <a:t>Inflation; increased rent; lower customer spending</a:t>
                      </a:r>
                    </a:p>
                  </a:txBody>
                  <a:tcPr marL="84483" marR="84483" marT="42241" marB="4224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83745711"/>
                  </a:ext>
                </a:extLst>
              </a:tr>
              <a:tr h="88079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800" dirty="0"/>
                        <a:t>Social</a:t>
                      </a:r>
                    </a:p>
                  </a:txBody>
                  <a:tcPr marL="84483" marR="84483" marT="42241" marB="4224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800"/>
                        <a:t>Remote work reduces daily footfall; interest in healthier food</a:t>
                      </a:r>
                    </a:p>
                  </a:txBody>
                  <a:tcPr marL="84483" marR="84483" marT="42241" marB="4224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43963656"/>
                  </a:ext>
                </a:extLst>
              </a:tr>
              <a:tr h="88079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800" dirty="0"/>
                        <a:t>Technological</a:t>
                      </a:r>
                    </a:p>
                  </a:txBody>
                  <a:tcPr marL="84483" marR="84483" marT="42241" marB="4224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800" dirty="0"/>
                        <a:t>Weak online presence; competitors use delivery apps</a:t>
                      </a:r>
                    </a:p>
                  </a:txBody>
                  <a:tcPr marL="84483" marR="84483" marT="42241" marB="4224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5122044"/>
                  </a:ext>
                </a:extLst>
              </a:tr>
              <a:tr h="88079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800" dirty="0"/>
                        <a:t>Legal</a:t>
                      </a:r>
                    </a:p>
                  </a:txBody>
                  <a:tcPr marL="84483" marR="84483" marT="42241" marB="4224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800" dirty="0"/>
                        <a:t>Employment rules; hygiene and safety requirements</a:t>
                      </a:r>
                    </a:p>
                  </a:txBody>
                  <a:tcPr marL="84483" marR="84483" marT="42241" marB="4224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59687774"/>
                  </a:ext>
                </a:extLst>
              </a:tr>
              <a:tr h="88079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800"/>
                        <a:t>Environmental</a:t>
                      </a:r>
                    </a:p>
                  </a:txBody>
                  <a:tcPr marL="84483" marR="84483" marT="42241" marB="4224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800" dirty="0"/>
                        <a:t>Pressure for eco‑friendly packaging; rising energy costs</a:t>
                      </a:r>
                    </a:p>
                  </a:txBody>
                  <a:tcPr marL="84483" marR="84483" marT="42241" marB="4224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5534584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827166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C915AA-9AD6-9DEC-20C0-9E11999F2E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16904" y="651981"/>
            <a:ext cx="10087707" cy="741969"/>
          </a:xfrm>
        </p:spPr>
        <p:txBody>
          <a:bodyPr/>
          <a:lstStyle/>
          <a:p>
            <a:r>
              <a:rPr lang="en-GB" sz="3200" b="1" dirty="0"/>
              <a:t>Cause and effect analysis (Fishbone diagram)</a:t>
            </a:r>
            <a:endParaRPr lang="en-US" sz="3200" dirty="0">
              <a:solidFill>
                <a:srgbClr val="000000"/>
              </a:solidFill>
            </a:endParaRPr>
          </a:p>
          <a:p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D3E622-CB09-1362-15C9-BF616871B4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00744" y="1173792"/>
            <a:ext cx="11003868" cy="4717290"/>
          </a:xfrm>
        </p:spPr>
        <p:txBody>
          <a:bodyPr/>
          <a:lstStyle/>
          <a:p>
            <a:r>
              <a:rPr lang="en-US" dirty="0"/>
              <a:t>   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B7E2991E-98AF-15C3-8B04-2E98AB70C3CB}"/>
              </a:ext>
            </a:extLst>
          </p:cNvPr>
          <p:cNvCxnSpPr>
            <a:cxnSpLocks/>
          </p:cNvCxnSpPr>
          <p:nvPr/>
        </p:nvCxnSpPr>
        <p:spPr>
          <a:xfrm>
            <a:off x="2032000" y="3818466"/>
            <a:ext cx="7848600" cy="0"/>
          </a:xfrm>
          <a:prstGeom prst="straightConnector1">
            <a:avLst/>
          </a:prstGeom>
          <a:ln w="19050" cap="flat" cmpd="sng" algn="ctr">
            <a:solidFill>
              <a:schemeClr val="accent6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24063470-42BF-5EFC-3CE4-5D5543AE4423}"/>
              </a:ext>
            </a:extLst>
          </p:cNvPr>
          <p:cNvSpPr/>
          <p:nvPr/>
        </p:nvSpPr>
        <p:spPr>
          <a:xfrm>
            <a:off x="9880600" y="3429000"/>
            <a:ext cx="1471611" cy="74196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/>
              <a:t>Declining Sales</a:t>
            </a:r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1226B847-B67F-B410-451D-28BD94E6A048}"/>
              </a:ext>
            </a:extLst>
          </p:cNvPr>
          <p:cNvCxnSpPr/>
          <p:nvPr/>
        </p:nvCxnSpPr>
        <p:spPr>
          <a:xfrm>
            <a:off x="6460757" y="2032000"/>
            <a:ext cx="1353976" cy="1767980"/>
          </a:xfrm>
          <a:prstGeom prst="straightConnector1">
            <a:avLst/>
          </a:prstGeom>
          <a:ln w="19050" cap="flat" cmpd="sng" algn="ctr">
            <a:solidFill>
              <a:schemeClr val="accent4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07F08368-D736-0AAF-D72B-E1DA5CEB41DA}"/>
              </a:ext>
            </a:extLst>
          </p:cNvPr>
          <p:cNvCxnSpPr/>
          <p:nvPr/>
        </p:nvCxnSpPr>
        <p:spPr>
          <a:xfrm>
            <a:off x="2260600" y="2032000"/>
            <a:ext cx="1109133" cy="1767980"/>
          </a:xfrm>
          <a:prstGeom prst="straightConnector1">
            <a:avLst/>
          </a:prstGeom>
          <a:ln w="19050" cap="flat" cmpd="sng" algn="ctr">
            <a:solidFill>
              <a:schemeClr val="accent4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4491E0F7-C9E3-F1FF-66BF-4776F0C54A53}"/>
              </a:ext>
            </a:extLst>
          </p:cNvPr>
          <p:cNvCxnSpPr>
            <a:cxnSpLocks/>
          </p:cNvCxnSpPr>
          <p:nvPr/>
        </p:nvCxnSpPr>
        <p:spPr>
          <a:xfrm flipV="1">
            <a:off x="2573867" y="3818466"/>
            <a:ext cx="821266" cy="1498601"/>
          </a:xfrm>
          <a:prstGeom prst="straightConnector1">
            <a:avLst/>
          </a:prstGeom>
          <a:ln w="19050" cap="flat" cmpd="sng" algn="ctr">
            <a:solidFill>
              <a:schemeClr val="accent4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421F06DC-D918-568C-D129-C7AF4AE2C526}"/>
              </a:ext>
            </a:extLst>
          </p:cNvPr>
          <p:cNvCxnSpPr/>
          <p:nvPr/>
        </p:nvCxnSpPr>
        <p:spPr>
          <a:xfrm flipV="1">
            <a:off x="6324600" y="3818466"/>
            <a:ext cx="1303867" cy="1574801"/>
          </a:xfrm>
          <a:prstGeom prst="straightConnector1">
            <a:avLst/>
          </a:prstGeom>
          <a:ln w="19050" cap="flat" cmpd="sng" algn="ctr">
            <a:solidFill>
              <a:schemeClr val="accent4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DCE31648-E063-4459-C450-2D915B6CFA81}"/>
              </a:ext>
            </a:extLst>
          </p:cNvPr>
          <p:cNvSpPr/>
          <p:nvPr/>
        </p:nvSpPr>
        <p:spPr>
          <a:xfrm>
            <a:off x="6002678" y="1464733"/>
            <a:ext cx="1353976" cy="54877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/>
              <a:t>People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4FDC373-4BE8-F932-354D-9D7AEA05E937}"/>
              </a:ext>
            </a:extLst>
          </p:cNvPr>
          <p:cNvSpPr/>
          <p:nvPr/>
        </p:nvSpPr>
        <p:spPr>
          <a:xfrm>
            <a:off x="1507067" y="1371177"/>
            <a:ext cx="1507066" cy="61956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err="1"/>
              <a:t>Environmet</a:t>
            </a:r>
            <a:endParaRPr lang="en-GB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8F73E4E6-0C0C-8CCE-A22A-147DB7EAD542}"/>
              </a:ext>
            </a:extLst>
          </p:cNvPr>
          <p:cNvSpPr/>
          <p:nvPr/>
        </p:nvSpPr>
        <p:spPr>
          <a:xfrm>
            <a:off x="1862667" y="5330732"/>
            <a:ext cx="1676397" cy="77373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err="1"/>
              <a:t>Managment</a:t>
            </a:r>
            <a:endParaRPr lang="en-GB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36842502-6EFA-026C-B03B-6B8170CA515A}"/>
              </a:ext>
            </a:extLst>
          </p:cNvPr>
          <p:cNvSpPr/>
          <p:nvPr/>
        </p:nvSpPr>
        <p:spPr>
          <a:xfrm>
            <a:off x="5612332" y="5393267"/>
            <a:ext cx="1744322" cy="71119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/>
              <a:t>Process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F094550-FDF5-779D-31E8-D92E64EBD7A5}"/>
              </a:ext>
            </a:extLst>
          </p:cNvPr>
          <p:cNvSpPr txBox="1"/>
          <p:nvPr/>
        </p:nvSpPr>
        <p:spPr>
          <a:xfrm>
            <a:off x="7493000" y="2088309"/>
            <a:ext cx="270933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Fewer customers due to remote work</a:t>
            </a:r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0D323487-A206-9E1F-99C0-DC273CF0CD9A}"/>
              </a:ext>
            </a:extLst>
          </p:cNvPr>
          <p:cNvCxnSpPr>
            <a:cxnSpLocks/>
            <a:stCxn id="22" idx="1"/>
          </p:cNvCxnSpPr>
          <p:nvPr/>
        </p:nvCxnSpPr>
        <p:spPr>
          <a:xfrm flipH="1">
            <a:off x="7061200" y="2411475"/>
            <a:ext cx="431800" cy="314792"/>
          </a:xfrm>
          <a:prstGeom prst="straightConnector1">
            <a:avLst/>
          </a:prstGeom>
          <a:ln w="19050" cap="flat" cmpd="sng" algn="ctr">
            <a:solidFill>
              <a:schemeClr val="accent4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9B20C4F0-53E5-61E3-C354-FFADD04E7EA4}"/>
              </a:ext>
            </a:extLst>
          </p:cNvPr>
          <p:cNvSpPr txBox="1"/>
          <p:nvPr/>
        </p:nvSpPr>
        <p:spPr>
          <a:xfrm>
            <a:off x="4766388" y="2875738"/>
            <a:ext cx="237135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Limited staff during peak hours</a:t>
            </a:r>
          </a:p>
        </p:txBody>
      </p: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E391926E-8F8B-8939-344D-3C3ACEBD883D}"/>
              </a:ext>
            </a:extLst>
          </p:cNvPr>
          <p:cNvCxnSpPr>
            <a:cxnSpLocks/>
          </p:cNvCxnSpPr>
          <p:nvPr/>
        </p:nvCxnSpPr>
        <p:spPr>
          <a:xfrm flipV="1">
            <a:off x="6679666" y="3198903"/>
            <a:ext cx="597434" cy="121748"/>
          </a:xfrm>
          <a:prstGeom prst="straightConnector1">
            <a:avLst/>
          </a:prstGeom>
          <a:ln w="19050" cap="flat" cmpd="sng" algn="ctr">
            <a:solidFill>
              <a:schemeClr val="accent4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32" name="TextBox 31">
            <a:extLst>
              <a:ext uri="{FF2B5EF4-FFF2-40B4-BE49-F238E27FC236}">
                <a16:creationId xmlns:a16="http://schemas.microsoft.com/office/drawing/2014/main" id="{76279800-BF65-5462-9B5D-2919DC05F3A6}"/>
              </a:ext>
            </a:extLst>
          </p:cNvPr>
          <p:cNvSpPr txBox="1"/>
          <p:nvPr/>
        </p:nvSpPr>
        <p:spPr>
          <a:xfrm>
            <a:off x="7641167" y="4189956"/>
            <a:ext cx="223943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dirty="0">
                <a:effectLst/>
              </a:rPr>
              <a:t>No delivery or pre‑order system</a:t>
            </a:r>
            <a:endParaRPr lang="en-GB" dirty="0"/>
          </a:p>
        </p:txBody>
      </p: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E73F7A83-FB38-4FAD-817F-E2D59FD4EC6C}"/>
              </a:ext>
            </a:extLst>
          </p:cNvPr>
          <p:cNvCxnSpPr>
            <a:stCxn id="32" idx="1"/>
          </p:cNvCxnSpPr>
          <p:nvPr/>
        </p:nvCxnSpPr>
        <p:spPr>
          <a:xfrm flipH="1" flipV="1">
            <a:off x="7277100" y="4292600"/>
            <a:ext cx="364067" cy="220522"/>
          </a:xfrm>
          <a:prstGeom prst="straightConnector1">
            <a:avLst/>
          </a:prstGeom>
          <a:ln w="19050" cap="flat" cmpd="sng" algn="ctr">
            <a:solidFill>
              <a:schemeClr val="accent3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36" name="TextBox 35">
            <a:extLst>
              <a:ext uri="{FF2B5EF4-FFF2-40B4-BE49-F238E27FC236}">
                <a16:creationId xmlns:a16="http://schemas.microsoft.com/office/drawing/2014/main" id="{56517E8A-2037-4D8E-3BED-59DDD2B39A4E}"/>
              </a:ext>
            </a:extLst>
          </p:cNvPr>
          <p:cNvSpPr txBox="1"/>
          <p:nvPr/>
        </p:nvSpPr>
        <p:spPr>
          <a:xfrm>
            <a:off x="4596156" y="3834253"/>
            <a:ext cx="242993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No customer loyalty programme</a:t>
            </a:r>
          </a:p>
        </p:txBody>
      </p: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4D123B33-B908-0E2F-BA22-61BD704688BF}"/>
              </a:ext>
            </a:extLst>
          </p:cNvPr>
          <p:cNvCxnSpPr/>
          <p:nvPr/>
        </p:nvCxnSpPr>
        <p:spPr>
          <a:xfrm>
            <a:off x="6460757" y="4317076"/>
            <a:ext cx="508691" cy="160867"/>
          </a:xfrm>
          <a:prstGeom prst="straightConnector1">
            <a:avLst/>
          </a:prstGeom>
          <a:ln w="19050" cap="flat" cmpd="sng" algn="ctr">
            <a:solidFill>
              <a:schemeClr val="accent3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40" name="TextBox 39">
            <a:extLst>
              <a:ext uri="{FF2B5EF4-FFF2-40B4-BE49-F238E27FC236}">
                <a16:creationId xmlns:a16="http://schemas.microsoft.com/office/drawing/2014/main" id="{4C5685F5-BC77-AA73-6529-28C450B37882}"/>
              </a:ext>
            </a:extLst>
          </p:cNvPr>
          <p:cNvSpPr txBox="1"/>
          <p:nvPr/>
        </p:nvSpPr>
        <p:spPr>
          <a:xfrm>
            <a:off x="3123801" y="1949971"/>
            <a:ext cx="203467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Retail park has lower activity</a:t>
            </a:r>
          </a:p>
        </p:txBody>
      </p: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8B6207F6-5633-B8ED-83BD-D8AC2C95F7B4}"/>
              </a:ext>
            </a:extLst>
          </p:cNvPr>
          <p:cNvCxnSpPr>
            <a:cxnSpLocks/>
          </p:cNvCxnSpPr>
          <p:nvPr/>
        </p:nvCxnSpPr>
        <p:spPr>
          <a:xfrm flipH="1">
            <a:off x="2632934" y="2257967"/>
            <a:ext cx="549934" cy="295734"/>
          </a:xfrm>
          <a:prstGeom prst="straightConnector1">
            <a:avLst/>
          </a:prstGeom>
          <a:ln w="19050" cap="flat" cmpd="sng" algn="ctr">
            <a:solidFill>
              <a:schemeClr val="accent3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44" name="TextBox 43">
            <a:extLst>
              <a:ext uri="{FF2B5EF4-FFF2-40B4-BE49-F238E27FC236}">
                <a16:creationId xmlns:a16="http://schemas.microsoft.com/office/drawing/2014/main" id="{BC9DFF98-1DAE-2C98-2239-E88E1A6C52AD}"/>
              </a:ext>
            </a:extLst>
          </p:cNvPr>
          <p:cNvSpPr txBox="1"/>
          <p:nvPr/>
        </p:nvSpPr>
        <p:spPr>
          <a:xfrm>
            <a:off x="269106" y="1826717"/>
            <a:ext cx="220133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Strong competition from supermarkets and cafés</a:t>
            </a:r>
          </a:p>
        </p:txBody>
      </p:sp>
      <p:cxnSp>
        <p:nvCxnSpPr>
          <p:cNvPr id="46" name="Straight Arrow Connector 45">
            <a:extLst>
              <a:ext uri="{FF2B5EF4-FFF2-40B4-BE49-F238E27FC236}">
                <a16:creationId xmlns:a16="http://schemas.microsoft.com/office/drawing/2014/main" id="{2695991A-6059-F0CC-DE08-3D7E83E09D0A}"/>
              </a:ext>
            </a:extLst>
          </p:cNvPr>
          <p:cNvCxnSpPr>
            <a:cxnSpLocks/>
          </p:cNvCxnSpPr>
          <p:nvPr/>
        </p:nvCxnSpPr>
        <p:spPr>
          <a:xfrm>
            <a:off x="1583612" y="2779668"/>
            <a:ext cx="1231554" cy="247378"/>
          </a:xfrm>
          <a:prstGeom prst="straightConnector1">
            <a:avLst/>
          </a:prstGeom>
          <a:ln w="19050" cap="flat" cmpd="sng" algn="ctr">
            <a:solidFill>
              <a:schemeClr val="accent3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49" name="TextBox 48">
            <a:extLst>
              <a:ext uri="{FF2B5EF4-FFF2-40B4-BE49-F238E27FC236}">
                <a16:creationId xmlns:a16="http://schemas.microsoft.com/office/drawing/2014/main" id="{D8171FF0-CF20-3DCD-A1B7-6A23ED3D9B6E}"/>
              </a:ext>
            </a:extLst>
          </p:cNvPr>
          <p:cNvSpPr txBox="1"/>
          <p:nvPr/>
        </p:nvSpPr>
        <p:spPr>
          <a:xfrm>
            <a:off x="469189" y="3969434"/>
            <a:ext cx="282265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No digital marketing strategy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D8BF4D25-2FEB-6D3F-2FE6-BED722AC8470}"/>
              </a:ext>
            </a:extLst>
          </p:cNvPr>
          <p:cNvSpPr txBox="1"/>
          <p:nvPr/>
        </p:nvSpPr>
        <p:spPr>
          <a:xfrm>
            <a:off x="3182868" y="4662206"/>
            <a:ext cx="260922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No partnerships with delivery platforms</a:t>
            </a:r>
          </a:p>
        </p:txBody>
      </p:sp>
      <p:cxnSp>
        <p:nvCxnSpPr>
          <p:cNvPr id="53" name="Straight Arrow Connector 52">
            <a:extLst>
              <a:ext uri="{FF2B5EF4-FFF2-40B4-BE49-F238E27FC236}">
                <a16:creationId xmlns:a16="http://schemas.microsoft.com/office/drawing/2014/main" id="{898AFE70-5606-863A-B226-9933B5C76823}"/>
              </a:ext>
            </a:extLst>
          </p:cNvPr>
          <p:cNvCxnSpPr/>
          <p:nvPr/>
        </p:nvCxnSpPr>
        <p:spPr>
          <a:xfrm>
            <a:off x="2095500" y="4373880"/>
            <a:ext cx="792480" cy="139242"/>
          </a:xfrm>
          <a:prstGeom prst="straightConnector1">
            <a:avLst/>
          </a:prstGeom>
          <a:ln w="19050" cap="flat" cmpd="sng" algn="ctr">
            <a:solidFill>
              <a:schemeClr val="accent3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55" name="Straight Arrow Connector 54">
            <a:extLst>
              <a:ext uri="{FF2B5EF4-FFF2-40B4-BE49-F238E27FC236}">
                <a16:creationId xmlns:a16="http://schemas.microsoft.com/office/drawing/2014/main" id="{AD61E7C5-4BF6-8AC0-FD68-001E37834553}"/>
              </a:ext>
            </a:extLst>
          </p:cNvPr>
          <p:cNvCxnSpPr>
            <a:cxnSpLocks/>
            <a:stCxn id="51" idx="1"/>
            <a:endCxn id="51" idx="1"/>
          </p:cNvCxnSpPr>
          <p:nvPr/>
        </p:nvCxnSpPr>
        <p:spPr>
          <a:xfrm>
            <a:off x="3182868" y="4985372"/>
            <a:ext cx="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Arrow Connector 62">
            <a:extLst>
              <a:ext uri="{FF2B5EF4-FFF2-40B4-BE49-F238E27FC236}">
                <a16:creationId xmlns:a16="http://schemas.microsoft.com/office/drawing/2014/main" id="{277A815F-8761-2A20-C528-D0F9038EAEA6}"/>
              </a:ext>
            </a:extLst>
          </p:cNvPr>
          <p:cNvCxnSpPr>
            <a:stCxn id="51" idx="1"/>
          </p:cNvCxnSpPr>
          <p:nvPr/>
        </p:nvCxnSpPr>
        <p:spPr>
          <a:xfrm flipH="1" flipV="1">
            <a:off x="2887980" y="4724400"/>
            <a:ext cx="294888" cy="260972"/>
          </a:xfrm>
          <a:prstGeom prst="straightConnector1">
            <a:avLst/>
          </a:prstGeom>
          <a:ln w="19050" cap="flat" cmpd="sng" algn="ctr">
            <a:solidFill>
              <a:schemeClr val="accent3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454786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D99987-98D1-706D-2E63-5B8DDBF317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2" y="338328"/>
            <a:ext cx="8915399" cy="932688"/>
          </a:xfrm>
        </p:spPr>
        <p:txBody>
          <a:bodyPr/>
          <a:lstStyle/>
          <a:p>
            <a:r>
              <a:rPr lang="en-GB" b="1" dirty="0"/>
              <a:t>Conclusion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53051C-8483-F6FD-7AB5-FC885653EC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89212" y="1856232"/>
            <a:ext cx="8915399" cy="4160520"/>
          </a:xfrm>
        </p:spPr>
        <p:txBody>
          <a:bodyPr/>
          <a:lstStyle/>
          <a:p>
            <a:pPr>
              <a:buNone/>
            </a:pPr>
            <a:r>
              <a:rPr lang="en-GB" sz="2800" dirty="0">
                <a:effectLst/>
              </a:rPr>
              <a:t>Basil’s Bakery needs to update its approach by improving online marketing, adding delivery and pre‑order options, and offering more variety. These steps can help attract customers again and support stable growth.</a:t>
            </a:r>
            <a:endParaRPr lang="en-GB" sz="28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704733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7B30E9-9073-E60E-A7A9-048C6F3D69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2" y="521208"/>
            <a:ext cx="8915399" cy="860400"/>
          </a:xfrm>
        </p:spPr>
        <p:txBody>
          <a:bodyPr/>
          <a:lstStyle/>
          <a:p>
            <a:r>
              <a:rPr lang="en-GB" b="1" dirty="0"/>
              <a:t>References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8D0C3B-0DFC-3E5A-28D7-AC7CD95B6A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89706" y="1600200"/>
            <a:ext cx="9914905" cy="451713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GB" sz="2800" dirty="0">
                <a:effectLst/>
              </a:rPr>
              <a:t>UK Food Standards Agency (2025)</a:t>
            </a:r>
            <a:endParaRPr lang="en-GB" sz="2800" dirty="0"/>
          </a:p>
          <a:p>
            <a:pPr>
              <a:buNone/>
            </a:pPr>
            <a:r>
              <a:rPr lang="en-GB" sz="2800" dirty="0">
                <a:effectLst/>
              </a:rPr>
              <a:t>British Retail Consortium (2024)</a:t>
            </a:r>
            <a:endParaRPr lang="en-GB" sz="2800" dirty="0"/>
          </a:p>
          <a:p>
            <a:pPr>
              <a:buNone/>
            </a:pPr>
            <a:r>
              <a:rPr lang="en-GB" sz="2800" dirty="0">
                <a:effectLst/>
              </a:rPr>
              <a:t>Coventry Business Review (2025)</a:t>
            </a:r>
            <a:endParaRPr lang="en-GB" sz="2800" dirty="0"/>
          </a:p>
          <a:p>
            <a:pPr>
              <a:buNone/>
            </a:pPr>
            <a:r>
              <a:rPr lang="en-GB" sz="2800" dirty="0">
                <a:effectLst/>
              </a:rPr>
              <a:t>PESTLE Framework </a:t>
            </a:r>
            <a:endParaRPr lang="en-GB" sz="2800" dirty="0"/>
          </a:p>
          <a:p>
            <a:pPr>
              <a:buNone/>
            </a:pPr>
            <a:r>
              <a:rPr lang="en-GB" sz="2800" dirty="0">
                <a:effectLst/>
              </a:rPr>
              <a:t>Ishikawa Fishbone Model </a:t>
            </a:r>
            <a:endParaRPr lang="en-GB" sz="2800" dirty="0"/>
          </a:p>
          <a:p>
            <a:br>
              <a:rPr lang="en-GB" sz="2800" b="1" dirty="0">
                <a:latin typeface="Arial"/>
                <a:ea typeface="Roboto"/>
                <a:cs typeface="Roboto"/>
              </a:rPr>
            </a:br>
            <a:endParaRPr lang="en-GB" sz="2800" b="1" dirty="0">
              <a:solidFill>
                <a:srgbClr val="1D4ED8"/>
              </a:solidFill>
              <a:latin typeface="Roboto"/>
              <a:ea typeface="Roboto"/>
              <a:cs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3591259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107DF-28D1-AECE-299A-375E6A01AF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22761" y="935647"/>
            <a:ext cx="4340631" cy="2420202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100" dirty="0"/>
              <a:t>				</a:t>
            </a:r>
            <a:r>
              <a:rPr lang="en-US" sz="5400" b="1" dirty="0"/>
              <a:t>Questions</a:t>
            </a:r>
            <a:r>
              <a:rPr lang="en-US" sz="5400" dirty="0"/>
              <a:t> </a:t>
            </a:r>
          </a:p>
        </p:txBody>
      </p:sp>
      <p:pic>
        <p:nvPicPr>
          <p:cNvPr id="1030" name="Picture 6" descr="Thank You Images - Free Download on Freepik">
            <a:extLst>
              <a:ext uri="{FF2B5EF4-FFF2-40B4-BE49-F238E27FC236}">
                <a16:creationId xmlns:a16="http://schemas.microsoft.com/office/drawing/2014/main" id="{4E528340-6F23-E58F-AD00-71C55AF8F1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43" r="174" b="3"/>
          <a:stretch/>
        </p:blipFill>
        <p:spPr bwMode="auto">
          <a:xfrm>
            <a:off x="929675" y="1250067"/>
            <a:ext cx="4213521" cy="4326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0782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0</TotalTime>
  <Words>416</Words>
  <Application>Microsoft Office PowerPoint</Application>
  <PresentationFormat>Widescreen</PresentationFormat>
  <Paragraphs>68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</vt:lpstr>
      <vt:lpstr>Aptos</vt:lpstr>
      <vt:lpstr>Arial</vt:lpstr>
      <vt:lpstr>Century Gothic</vt:lpstr>
      <vt:lpstr>Roboto</vt:lpstr>
      <vt:lpstr>Wingdings 3</vt:lpstr>
      <vt:lpstr>Wisp</vt:lpstr>
      <vt:lpstr>MODULE NAME: Problem Solving and Decision Making  MODULE CODE: LCLM4004  STUDENT NAME: Abdul Kader Mohamad Alhaj STUDENT ID: 2533028 LECTURER: Charles Obinwa Assignment 1: Presentation</vt:lpstr>
      <vt:lpstr>OVERVIEW</vt:lpstr>
      <vt:lpstr>Introduction</vt:lpstr>
      <vt:lpstr>Company background</vt:lpstr>
      <vt:lpstr>Problem: Nature &amp; Scope (5W2H) </vt:lpstr>
      <vt:lpstr>PESTLE ANALYSIS: Basil’s Bakery </vt:lpstr>
      <vt:lpstr>Cause and effect analysis (Fishbone diagram) </vt:lpstr>
      <vt:lpstr>Conclusion</vt:lpstr>
      <vt:lpstr>References </vt:lpstr>
      <vt:lpstr>    Questions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Anita Nan</dc:creator>
  <cp:lastModifiedBy>Abdulkader Alhaj</cp:lastModifiedBy>
  <cp:revision>93</cp:revision>
  <dcterms:created xsi:type="dcterms:W3CDTF">2024-10-08T15:58:04Z</dcterms:created>
  <dcterms:modified xsi:type="dcterms:W3CDTF">2026-07-12T17:15:00Z</dcterms:modified>
</cp:coreProperties>
</file>