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71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561" autoAdjust="0"/>
    <p:restoredTop sz="66025" autoAdjust="0"/>
  </p:normalViewPr>
  <p:slideViewPr>
    <p:cSldViewPr snapToGrid="0" snapToObjects="1">
      <p:cViewPr varScale="1">
        <p:scale>
          <a:sx n="51" d="100"/>
          <a:sy n="51" d="100"/>
        </p:scale>
        <p:origin x="2155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ash Patel" userId="daac3a34df1b0dd4" providerId="LiveId" clId="{2C2BBE1E-CBCF-4F68-BD19-2EADC613744F}"/>
    <pc:docChg chg="undo custSel addSld delSld modSld">
      <pc:chgData name="Yash Patel" userId="daac3a34df1b0dd4" providerId="LiveId" clId="{2C2BBE1E-CBCF-4F68-BD19-2EADC613744F}" dt="2026-10-02T16:22:34.263" v="283" actId="20577"/>
      <pc:docMkLst>
        <pc:docMk/>
      </pc:docMkLst>
      <pc:sldChg chg="addSp delSp modSp mod modNotesTx">
        <pc:chgData name="Yash Patel" userId="daac3a34df1b0dd4" providerId="LiveId" clId="{2C2BBE1E-CBCF-4F68-BD19-2EADC613744F}" dt="2026-10-02T16:20:57.491" v="269" actId="20577"/>
        <pc:sldMkLst>
          <pc:docMk/>
          <pc:sldMk cId="0" sldId="256"/>
        </pc:sldMkLst>
        <pc:spChg chg="add del">
          <ac:chgData name="Yash Patel" userId="daac3a34df1b0dd4" providerId="LiveId" clId="{2C2BBE1E-CBCF-4F68-BD19-2EADC613744F}" dt="2026-09-30T14:23:04.130" v="114" actId="478"/>
          <ac:spMkLst>
            <pc:docMk/>
            <pc:sldMk cId="0" sldId="256"/>
            <ac:spMk id="8" creationId="{00000000-0000-0000-0000-000000000000}"/>
          </ac:spMkLst>
        </pc:spChg>
        <pc:spChg chg="mod">
          <ac:chgData name="Yash Patel" userId="daac3a34df1b0dd4" providerId="LiveId" clId="{2C2BBE1E-CBCF-4F68-BD19-2EADC613744F}" dt="2026-10-01T15:44:09.303" v="268" actId="20577"/>
          <ac:spMkLst>
            <pc:docMk/>
            <pc:sldMk cId="0" sldId="256"/>
            <ac:spMk id="11" creationId="{00000000-0000-0000-0000-000000000000}"/>
          </ac:spMkLst>
        </pc:spChg>
        <pc:picChg chg="add del">
          <ac:chgData name="Yash Patel" userId="daac3a34df1b0dd4" providerId="LiveId" clId="{2C2BBE1E-CBCF-4F68-BD19-2EADC613744F}" dt="2026-09-30T14:23:04.508" v="115" actId="478"/>
          <ac:picMkLst>
            <pc:docMk/>
            <pc:sldMk cId="0" sldId="256"/>
            <ac:picMk id="9" creationId="{00000000-0000-0000-0000-000000000000}"/>
          </ac:picMkLst>
        </pc:picChg>
      </pc:sldChg>
      <pc:sldChg chg="delSp modSp mod modNotesTx">
        <pc:chgData name="Yash Patel" userId="daac3a34df1b0dd4" providerId="LiveId" clId="{2C2BBE1E-CBCF-4F68-BD19-2EADC613744F}" dt="2026-10-02T16:21:04.027" v="270" actId="20577"/>
        <pc:sldMkLst>
          <pc:docMk/>
          <pc:sldMk cId="0" sldId="257"/>
        </pc:sldMkLst>
        <pc:spChg chg="mod">
          <ac:chgData name="Yash Patel" userId="daac3a34df1b0dd4" providerId="LiveId" clId="{2C2BBE1E-CBCF-4F68-BD19-2EADC613744F}" dt="2026-09-30T14:22:45.310" v="94" actId="403"/>
          <ac:spMkLst>
            <pc:docMk/>
            <pc:sldMk cId="0" sldId="257"/>
            <ac:spMk id="6" creationId="{00000000-0000-0000-0000-000000000000}"/>
          </ac:spMkLst>
        </pc:spChg>
        <pc:spChg chg="mod">
          <ac:chgData name="Yash Patel" userId="daac3a34df1b0dd4" providerId="LiveId" clId="{2C2BBE1E-CBCF-4F68-BD19-2EADC613744F}" dt="2026-09-30T14:19:26.043" v="50" actId="20577"/>
          <ac:spMkLst>
            <pc:docMk/>
            <pc:sldMk cId="0" sldId="257"/>
            <ac:spMk id="7" creationId="{00000000-0000-0000-0000-000000000000}"/>
          </ac:spMkLst>
        </pc:spChg>
        <pc:spChg chg="mod">
          <ac:chgData name="Yash Patel" userId="daac3a34df1b0dd4" providerId="LiveId" clId="{2C2BBE1E-CBCF-4F68-BD19-2EADC613744F}" dt="2026-09-30T14:19:41.916" v="73" actId="1037"/>
          <ac:spMkLst>
            <pc:docMk/>
            <pc:sldMk cId="0" sldId="257"/>
            <ac:spMk id="8" creationId="{00000000-0000-0000-0000-000000000000}"/>
          </ac:spMkLst>
        </pc:spChg>
        <pc:spChg chg="mod">
          <ac:chgData name="Yash Patel" userId="daac3a34df1b0dd4" providerId="LiveId" clId="{2C2BBE1E-CBCF-4F68-BD19-2EADC613744F}" dt="2026-10-01T07:00:17.911" v="155"/>
          <ac:spMkLst>
            <pc:docMk/>
            <pc:sldMk cId="0" sldId="257"/>
            <ac:spMk id="10" creationId="{00000000-0000-0000-0000-000000000000}"/>
          </ac:spMkLst>
        </pc:spChg>
      </pc:sldChg>
      <pc:sldChg chg="modSp mod modNotesTx">
        <pc:chgData name="Yash Patel" userId="daac3a34df1b0dd4" providerId="LiveId" clId="{2C2BBE1E-CBCF-4F68-BD19-2EADC613744F}" dt="2026-10-02T16:21:20.581" v="272" actId="20577"/>
        <pc:sldMkLst>
          <pc:docMk/>
          <pc:sldMk cId="0" sldId="258"/>
        </pc:sldMkLst>
        <pc:spChg chg="mod">
          <ac:chgData name="Yash Patel" userId="daac3a34df1b0dd4" providerId="LiveId" clId="{2C2BBE1E-CBCF-4F68-BD19-2EADC613744F}" dt="2026-09-30T15:29:39.435" v="119" actId="20577"/>
          <ac:spMkLst>
            <pc:docMk/>
            <pc:sldMk cId="0" sldId="258"/>
            <ac:spMk id="9" creationId="{00000000-0000-0000-0000-000000000000}"/>
          </ac:spMkLst>
        </pc:spChg>
        <pc:spChg chg="mod">
          <ac:chgData name="Yash Patel" userId="daac3a34df1b0dd4" providerId="LiveId" clId="{2C2BBE1E-CBCF-4F68-BD19-2EADC613744F}" dt="2026-09-29T09:04:45.454" v="1" actId="20577"/>
          <ac:spMkLst>
            <pc:docMk/>
            <pc:sldMk cId="0" sldId="258"/>
            <ac:spMk id="16" creationId="{00000000-0000-0000-0000-000000000000}"/>
          </ac:spMkLst>
        </pc:spChg>
      </pc:sldChg>
      <pc:sldChg chg="modSp mod modNotesTx">
        <pc:chgData name="Yash Patel" userId="daac3a34df1b0dd4" providerId="LiveId" clId="{2C2BBE1E-CBCF-4F68-BD19-2EADC613744F}" dt="2026-10-02T16:21:24.186" v="273" actId="20577"/>
        <pc:sldMkLst>
          <pc:docMk/>
          <pc:sldMk cId="0" sldId="259"/>
        </pc:sldMkLst>
        <pc:spChg chg="mod">
          <ac:chgData name="Yash Patel" userId="daac3a34df1b0dd4" providerId="LiveId" clId="{2C2BBE1E-CBCF-4F68-BD19-2EADC613744F}" dt="2026-09-30T15:29:44.262" v="121" actId="20577"/>
          <ac:spMkLst>
            <pc:docMk/>
            <pc:sldMk cId="0" sldId="259"/>
            <ac:spMk id="9" creationId="{00000000-0000-0000-0000-000000000000}"/>
          </ac:spMkLst>
        </pc:spChg>
      </pc:sldChg>
      <pc:sldChg chg="modSp mod modNotesTx">
        <pc:chgData name="Yash Patel" userId="daac3a34df1b0dd4" providerId="LiveId" clId="{2C2BBE1E-CBCF-4F68-BD19-2EADC613744F}" dt="2026-10-02T16:21:28.038" v="274" actId="20577"/>
        <pc:sldMkLst>
          <pc:docMk/>
          <pc:sldMk cId="0" sldId="260"/>
        </pc:sldMkLst>
        <pc:spChg chg="mod">
          <ac:chgData name="Yash Patel" userId="daac3a34df1b0dd4" providerId="LiveId" clId="{2C2BBE1E-CBCF-4F68-BD19-2EADC613744F}" dt="2026-09-30T15:29:49.540" v="123" actId="20577"/>
          <ac:spMkLst>
            <pc:docMk/>
            <pc:sldMk cId="0" sldId="260"/>
            <ac:spMk id="9" creationId="{00000000-0000-0000-0000-000000000000}"/>
          </ac:spMkLst>
        </pc:spChg>
        <pc:picChg chg="mod">
          <ac:chgData name="Yash Patel" userId="daac3a34df1b0dd4" providerId="LiveId" clId="{2C2BBE1E-CBCF-4F68-BD19-2EADC613744F}" dt="2026-09-29T13:11:22.570" v="3" actId="1076"/>
          <ac:picMkLst>
            <pc:docMk/>
            <pc:sldMk cId="0" sldId="260"/>
            <ac:picMk id="14" creationId="{00000000-0000-0000-0000-000000000000}"/>
          </ac:picMkLst>
        </pc:picChg>
      </pc:sldChg>
      <pc:sldChg chg="modSp mod modNotesTx">
        <pc:chgData name="Yash Patel" userId="daac3a34df1b0dd4" providerId="LiveId" clId="{2C2BBE1E-CBCF-4F68-BD19-2EADC613744F}" dt="2026-10-02T16:21:31.530" v="275" actId="20577"/>
        <pc:sldMkLst>
          <pc:docMk/>
          <pc:sldMk cId="0" sldId="261"/>
        </pc:sldMkLst>
        <pc:spChg chg="mod">
          <ac:chgData name="Yash Patel" userId="daac3a34df1b0dd4" providerId="LiveId" clId="{2C2BBE1E-CBCF-4F68-BD19-2EADC613744F}" dt="2026-09-30T15:29:56.631" v="125" actId="20577"/>
          <ac:spMkLst>
            <pc:docMk/>
            <pc:sldMk cId="0" sldId="261"/>
            <ac:spMk id="9" creationId="{00000000-0000-0000-0000-000000000000}"/>
          </ac:spMkLst>
        </pc:spChg>
      </pc:sldChg>
      <pc:sldChg chg="modSp mod modNotesTx">
        <pc:chgData name="Yash Patel" userId="daac3a34df1b0dd4" providerId="LiveId" clId="{2C2BBE1E-CBCF-4F68-BD19-2EADC613744F}" dt="2026-10-02T16:21:35.696" v="276" actId="20577"/>
        <pc:sldMkLst>
          <pc:docMk/>
          <pc:sldMk cId="0" sldId="262"/>
        </pc:sldMkLst>
        <pc:spChg chg="mod">
          <ac:chgData name="Yash Patel" userId="daac3a34df1b0dd4" providerId="LiveId" clId="{2C2BBE1E-CBCF-4F68-BD19-2EADC613744F}" dt="2026-09-30T15:30:00.931" v="127" actId="20577"/>
          <ac:spMkLst>
            <pc:docMk/>
            <pc:sldMk cId="0" sldId="262"/>
            <ac:spMk id="9" creationId="{00000000-0000-0000-0000-000000000000}"/>
          </ac:spMkLst>
        </pc:spChg>
      </pc:sldChg>
      <pc:sldChg chg="modSp mod modNotesTx">
        <pc:chgData name="Yash Patel" userId="daac3a34df1b0dd4" providerId="LiveId" clId="{2C2BBE1E-CBCF-4F68-BD19-2EADC613744F}" dt="2026-10-02T16:21:39.539" v="277" actId="20577"/>
        <pc:sldMkLst>
          <pc:docMk/>
          <pc:sldMk cId="0" sldId="263"/>
        </pc:sldMkLst>
        <pc:spChg chg="mod">
          <ac:chgData name="Yash Patel" userId="daac3a34df1b0dd4" providerId="LiveId" clId="{2C2BBE1E-CBCF-4F68-BD19-2EADC613744F}" dt="2026-09-30T15:30:10.196" v="131" actId="20577"/>
          <ac:spMkLst>
            <pc:docMk/>
            <pc:sldMk cId="0" sldId="263"/>
            <ac:spMk id="9" creationId="{00000000-0000-0000-0000-000000000000}"/>
          </ac:spMkLst>
        </pc:spChg>
      </pc:sldChg>
      <pc:sldChg chg="modSp mod modNotesTx">
        <pc:chgData name="Yash Patel" userId="daac3a34df1b0dd4" providerId="LiveId" clId="{2C2BBE1E-CBCF-4F68-BD19-2EADC613744F}" dt="2026-10-02T16:21:45.866" v="278" actId="20577"/>
        <pc:sldMkLst>
          <pc:docMk/>
          <pc:sldMk cId="0" sldId="264"/>
        </pc:sldMkLst>
        <pc:spChg chg="mod">
          <ac:chgData name="Yash Patel" userId="daac3a34df1b0dd4" providerId="LiveId" clId="{2C2BBE1E-CBCF-4F68-BD19-2EADC613744F}" dt="2026-09-30T15:30:15.417" v="133" actId="20577"/>
          <ac:spMkLst>
            <pc:docMk/>
            <pc:sldMk cId="0" sldId="264"/>
            <ac:spMk id="9" creationId="{00000000-0000-0000-0000-000000000000}"/>
          </ac:spMkLst>
        </pc:spChg>
      </pc:sldChg>
      <pc:sldChg chg="modSp mod modNotesTx">
        <pc:chgData name="Yash Patel" userId="daac3a34df1b0dd4" providerId="LiveId" clId="{2C2BBE1E-CBCF-4F68-BD19-2EADC613744F}" dt="2026-10-02T16:21:49.340" v="279" actId="20577"/>
        <pc:sldMkLst>
          <pc:docMk/>
          <pc:sldMk cId="0" sldId="265"/>
        </pc:sldMkLst>
        <pc:spChg chg="mod">
          <ac:chgData name="Yash Patel" userId="daac3a34df1b0dd4" providerId="LiveId" clId="{2C2BBE1E-CBCF-4F68-BD19-2EADC613744F}" dt="2026-09-30T15:30:20.276" v="135" actId="20577"/>
          <ac:spMkLst>
            <pc:docMk/>
            <pc:sldMk cId="0" sldId="265"/>
            <ac:spMk id="9" creationId="{00000000-0000-0000-0000-000000000000}"/>
          </ac:spMkLst>
        </pc:spChg>
      </pc:sldChg>
      <pc:sldChg chg="modSp mod modNotesTx">
        <pc:chgData name="Yash Patel" userId="daac3a34df1b0dd4" providerId="LiveId" clId="{2C2BBE1E-CBCF-4F68-BD19-2EADC613744F}" dt="2026-10-02T16:21:54.341" v="280" actId="20577"/>
        <pc:sldMkLst>
          <pc:docMk/>
          <pc:sldMk cId="0" sldId="266"/>
        </pc:sldMkLst>
        <pc:spChg chg="mod">
          <ac:chgData name="Yash Patel" userId="daac3a34df1b0dd4" providerId="LiveId" clId="{2C2BBE1E-CBCF-4F68-BD19-2EADC613744F}" dt="2026-09-30T15:30:27.160" v="137" actId="20577"/>
          <ac:spMkLst>
            <pc:docMk/>
            <pc:sldMk cId="0" sldId="266"/>
            <ac:spMk id="9" creationId="{00000000-0000-0000-0000-000000000000}"/>
          </ac:spMkLst>
        </pc:spChg>
      </pc:sldChg>
      <pc:sldChg chg="modSp mod modNotesTx">
        <pc:chgData name="Yash Patel" userId="daac3a34df1b0dd4" providerId="LiveId" clId="{2C2BBE1E-CBCF-4F68-BD19-2EADC613744F}" dt="2026-10-02T16:21:58.929" v="281" actId="20577"/>
        <pc:sldMkLst>
          <pc:docMk/>
          <pc:sldMk cId="0" sldId="267"/>
        </pc:sldMkLst>
        <pc:spChg chg="mod">
          <ac:chgData name="Yash Patel" userId="daac3a34df1b0dd4" providerId="LiveId" clId="{2C2BBE1E-CBCF-4F68-BD19-2EADC613744F}" dt="2026-09-30T15:30:32.880" v="139" actId="20577"/>
          <ac:spMkLst>
            <pc:docMk/>
            <pc:sldMk cId="0" sldId="267"/>
            <ac:spMk id="9" creationId="{00000000-0000-0000-0000-000000000000}"/>
          </ac:spMkLst>
        </pc:spChg>
      </pc:sldChg>
      <pc:sldChg chg="modSp mod modNotesTx">
        <pc:chgData name="Yash Patel" userId="daac3a34df1b0dd4" providerId="LiveId" clId="{2C2BBE1E-CBCF-4F68-BD19-2EADC613744F}" dt="2026-10-02T16:22:30.857" v="282" actId="20577"/>
        <pc:sldMkLst>
          <pc:docMk/>
          <pc:sldMk cId="0" sldId="268"/>
        </pc:sldMkLst>
        <pc:spChg chg="mod">
          <ac:chgData name="Yash Patel" userId="daac3a34df1b0dd4" providerId="LiveId" clId="{2C2BBE1E-CBCF-4F68-BD19-2EADC613744F}" dt="2026-09-30T15:30:37.657" v="141" actId="20577"/>
          <ac:spMkLst>
            <pc:docMk/>
            <pc:sldMk cId="0" sldId="268"/>
            <ac:spMk id="9" creationId="{00000000-0000-0000-0000-000000000000}"/>
          </ac:spMkLst>
        </pc:spChg>
      </pc:sldChg>
      <pc:sldChg chg="modSp mod modNotesTx">
        <pc:chgData name="Yash Patel" userId="daac3a34df1b0dd4" providerId="LiveId" clId="{2C2BBE1E-CBCF-4F68-BD19-2EADC613744F}" dt="2026-10-02T16:22:34.263" v="283" actId="20577"/>
        <pc:sldMkLst>
          <pc:docMk/>
          <pc:sldMk cId="0" sldId="269"/>
        </pc:sldMkLst>
        <pc:spChg chg="mod">
          <ac:chgData name="Yash Patel" userId="daac3a34df1b0dd4" providerId="LiveId" clId="{2C2BBE1E-CBCF-4F68-BD19-2EADC613744F}" dt="2026-09-30T15:30:43.617" v="143" actId="20577"/>
          <ac:spMkLst>
            <pc:docMk/>
            <pc:sldMk cId="0" sldId="269"/>
            <ac:spMk id="9" creationId="{00000000-0000-0000-0000-000000000000}"/>
          </ac:spMkLst>
        </pc:spChg>
        <pc:spChg chg="mod">
          <ac:chgData name="Yash Patel" userId="daac3a34df1b0dd4" providerId="LiveId" clId="{2C2BBE1E-CBCF-4F68-BD19-2EADC613744F}" dt="2026-10-01T04:53:43.919" v="152" actId="20577"/>
          <ac:spMkLst>
            <pc:docMk/>
            <pc:sldMk cId="0" sldId="269"/>
            <ac:spMk id="13" creationId="{00000000-0000-0000-0000-000000000000}"/>
          </ac:spMkLst>
        </pc:spChg>
      </pc:sldChg>
      <pc:sldChg chg="modSp mod">
        <pc:chgData name="Yash Patel" userId="daac3a34df1b0dd4" providerId="LiveId" clId="{2C2BBE1E-CBCF-4F68-BD19-2EADC613744F}" dt="2026-09-30T15:30:51.188" v="145" actId="20577"/>
        <pc:sldMkLst>
          <pc:docMk/>
          <pc:sldMk cId="0" sldId="270"/>
        </pc:sldMkLst>
        <pc:spChg chg="mod">
          <ac:chgData name="Yash Patel" userId="daac3a34df1b0dd4" providerId="LiveId" clId="{2C2BBE1E-CBCF-4F68-BD19-2EADC613744F}" dt="2026-09-30T15:30:51.188" v="145" actId="20577"/>
          <ac:spMkLst>
            <pc:docMk/>
            <pc:sldMk cId="0" sldId="270"/>
            <ac:spMk id="10" creationId="{00000000-0000-0000-0000-000000000000}"/>
          </ac:spMkLst>
        </pc:spChg>
      </pc:sldChg>
      <pc:sldChg chg="addSp delSp modSp add mod modNotesTx">
        <pc:chgData name="Yash Patel" userId="daac3a34df1b0dd4" providerId="LiveId" clId="{2C2BBE1E-CBCF-4F68-BD19-2EADC613744F}" dt="2026-10-02T16:21:09.359" v="271" actId="20577"/>
        <pc:sldMkLst>
          <pc:docMk/>
          <pc:sldMk cId="2716495404" sldId="271"/>
        </pc:sldMkLst>
        <pc:spChg chg="mod">
          <ac:chgData name="Yash Patel" userId="daac3a34df1b0dd4" providerId="LiveId" clId="{2C2BBE1E-CBCF-4F68-BD19-2EADC613744F}" dt="2026-10-01T07:00:04.946" v="154" actId="113"/>
          <ac:spMkLst>
            <pc:docMk/>
            <pc:sldMk cId="2716495404" sldId="271"/>
            <ac:spMk id="6" creationId="{CD74A264-7105-7281-B810-F000F379ADD6}"/>
          </ac:spMkLst>
        </pc:spChg>
        <pc:spChg chg="mod">
          <ac:chgData name="Yash Patel" userId="daac3a34df1b0dd4" providerId="LiveId" clId="{2C2BBE1E-CBCF-4F68-BD19-2EADC613744F}" dt="2026-10-01T15:32:03.132" v="257" actId="403"/>
          <ac:spMkLst>
            <pc:docMk/>
            <pc:sldMk cId="2716495404" sldId="271"/>
            <ac:spMk id="7" creationId="{4A9182A4-6CDE-7AAA-E816-CA22E5BAE25D}"/>
          </ac:spMkLst>
        </pc:spChg>
        <pc:spChg chg="mod">
          <ac:chgData name="Yash Patel" userId="daac3a34df1b0dd4" providerId="LiveId" clId="{2C2BBE1E-CBCF-4F68-BD19-2EADC613744F}" dt="2026-09-30T15:29:33.466" v="117" actId="20577"/>
          <ac:spMkLst>
            <pc:docMk/>
            <pc:sldMk cId="2716495404" sldId="271"/>
            <ac:spMk id="9" creationId="{EF0C9C3C-E85E-D87E-242C-FA8BB88E1EF2}"/>
          </ac:spMkLst>
        </pc:spChg>
        <pc:spChg chg="mod">
          <ac:chgData name="Yash Patel" userId="daac3a34df1b0dd4" providerId="LiveId" clId="{2C2BBE1E-CBCF-4F68-BD19-2EADC613744F}" dt="2026-10-01T15:30:23.502" v="256" actId="20577"/>
          <ac:spMkLst>
            <pc:docMk/>
            <pc:sldMk cId="2716495404" sldId="271"/>
            <ac:spMk id="10" creationId="{2FB4F068-AAA4-CC54-3956-B9EDD8E42CDD}"/>
          </ac:spMkLst>
        </pc:spChg>
        <pc:spChg chg="add del">
          <ac:chgData name="Yash Patel" userId="daac3a34df1b0dd4" providerId="LiveId" clId="{2C2BBE1E-CBCF-4F68-BD19-2EADC613744F}" dt="2026-10-01T15:29:55.829" v="251" actId="478"/>
          <ac:spMkLst>
            <pc:docMk/>
            <pc:sldMk cId="2716495404" sldId="271"/>
            <ac:spMk id="17" creationId="{7F49F296-1BA2-2738-5506-A71A2010F95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892874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43C97D-96C5-C522-E1FA-C7F6159A4A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72DA43-904F-CE18-2550-9D6AF4C2C7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FCA039-2D5A-B23A-7038-6255E8B084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FC8586-40B5-F28C-8B8D-66EA8AE9EBE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7194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1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 dirty="0"/>
          </a:p>
        </p:txBody>
      </p:sp>
      <p:sp>
        <p:nvSpPr>
          <p:cNvPr id="3" name="Shape 1"/>
          <p:cNvSpPr/>
          <p:nvPr/>
        </p:nvSpPr>
        <p:spPr>
          <a:xfrm>
            <a:off x="182880" y="4343400"/>
            <a:ext cx="2057400" cy="2057400"/>
          </a:xfrm>
          <a:prstGeom prst="arc">
            <a:avLst/>
          </a:prstGeom>
          <a:solidFill>
            <a:srgbClr val="0B1F33">
              <a:alpha val="0"/>
            </a:srgbClr>
          </a:solidFill>
          <a:ln w="31750">
            <a:solidFill>
              <a:srgbClr val="33C7D8">
                <a:alpha val="4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9189720" y="137160"/>
            <a:ext cx="2514600" cy="2514600"/>
          </a:xfrm>
          <a:prstGeom prst="arc">
            <a:avLst/>
          </a:prstGeom>
          <a:solidFill>
            <a:srgbClr val="0B1F33">
              <a:alpha val="0"/>
            </a:srgbClr>
          </a:solidFill>
          <a:ln w="27940">
            <a:solidFill>
              <a:srgbClr val="F28C28">
                <a:alpha val="32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685800" y="594360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3C7D8"/>
                </a:solidFill>
              </a:rPr>
              <a:t>VIVA PRESENTATION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685800" y="1325880"/>
            <a:ext cx="658368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Optimizing Network Intrusion Detection Systems (IDS) with Machine Learning</a:t>
            </a:r>
            <a:endParaRPr lang="en-US" sz="3600" dirty="0"/>
          </a:p>
        </p:txBody>
      </p:sp>
      <p:sp>
        <p:nvSpPr>
          <p:cNvPr id="7" name="Text 5"/>
          <p:cNvSpPr/>
          <p:nvPr/>
        </p:nvSpPr>
        <p:spPr>
          <a:xfrm>
            <a:off x="685800" y="2706624"/>
            <a:ext cx="5852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D8F6FA"/>
                </a:solidFill>
              </a:rPr>
              <a:t>for Enhanced Cybersecurity</a:t>
            </a:r>
            <a:endParaRPr lang="en-US" sz="2400" dirty="0"/>
          </a:p>
        </p:txBody>
      </p:sp>
      <p:sp>
        <p:nvSpPr>
          <p:cNvPr id="8" name="Shape 6"/>
          <p:cNvSpPr/>
          <p:nvPr/>
        </p:nvSpPr>
        <p:spPr>
          <a:xfrm>
            <a:off x="7406640" y="1051560"/>
            <a:ext cx="4069080" cy="3657600"/>
          </a:xfrm>
          <a:prstGeom prst="roundRect">
            <a:avLst>
              <a:gd name="adj" fmla="val 2000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9" name="Image 0" descr="/mnt/data/docx_media/image8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3928" y="1161288"/>
            <a:ext cx="3074504" cy="3182112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7534656" y="4398264"/>
            <a:ext cx="381304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Multi-model IDS architecture from dissertation</a:t>
            </a:r>
            <a:endParaRPr lang="en-US" sz="720" dirty="0"/>
          </a:p>
        </p:txBody>
      </p:sp>
      <p:sp>
        <p:nvSpPr>
          <p:cNvPr id="11" name="Text 8"/>
          <p:cNvSpPr/>
          <p:nvPr/>
        </p:nvSpPr>
        <p:spPr>
          <a:xfrm>
            <a:off x="685800" y="5279136"/>
            <a:ext cx="987552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dirty="0">
                <a:solidFill>
                  <a:srgbClr val="C7DCE8"/>
                </a:solidFill>
              </a:rPr>
              <a:t>Student Name: Yashkumar  |  Student Id :2517670  |   Supervisor </a:t>
            </a:r>
            <a:r>
              <a:rPr lang="en-US" sz="1600">
                <a:solidFill>
                  <a:srgbClr val="C7DCE8"/>
                </a:solidFill>
              </a:rPr>
              <a:t>:  Ramzi </a:t>
            </a:r>
            <a:r>
              <a:rPr lang="en-US" sz="1600" dirty="0">
                <a:solidFill>
                  <a:srgbClr val="C7DCE8"/>
                </a:solidFill>
              </a:rPr>
              <a:t>Djemai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11475720" y="6620256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b="1" dirty="0">
                <a:solidFill>
                  <a:srgbClr val="C7DCE8"/>
                </a:solidFill>
              </a:rPr>
              <a:t>01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256032"/>
            <a:ext cx="12191695" cy="36576"/>
          </a:xfrm>
          <a:prstGeom prst="rect">
            <a:avLst/>
          </a:prstGeom>
          <a:solidFill>
            <a:srgbClr val="33C7D8"/>
          </a:solidFill>
          <a:ln w="1270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0" y="6565392"/>
            <a:ext cx="12191695" cy="292608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502920" y="493776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Presentation Overview</a:t>
            </a:r>
            <a:endParaRPr lang="en-US" sz="3200" dirty="0"/>
          </a:p>
        </p:txBody>
      </p:sp>
      <p:sp>
        <p:nvSpPr>
          <p:cNvPr id="7" name="Text 5"/>
          <p:cNvSpPr/>
          <p:nvPr/>
        </p:nvSpPr>
        <p:spPr>
          <a:xfrm>
            <a:off x="530352" y="1042416"/>
            <a:ext cx="84124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457950" y="993550"/>
            <a:ext cx="3709316" cy="0"/>
          </a:xfrm>
          <a:prstGeom prst="line">
            <a:avLst/>
          </a:prstGeom>
          <a:noFill/>
          <a:ln w="3048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11475720" y="6620256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b="1" dirty="0">
                <a:solidFill>
                  <a:srgbClr val="C7DCE8"/>
                </a:solidFill>
              </a:rPr>
              <a:t>02</a:t>
            </a:r>
            <a:endParaRPr lang="en-US" sz="700" dirty="0"/>
          </a:p>
        </p:txBody>
      </p:sp>
      <p:sp>
        <p:nvSpPr>
          <p:cNvPr id="10" name="Text 8"/>
          <p:cNvSpPr/>
          <p:nvPr/>
        </p:nvSpPr>
        <p:spPr>
          <a:xfrm>
            <a:off x="640079" y="1017084"/>
            <a:ext cx="6615159" cy="416966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IN" sz="2800" dirty="0"/>
              <a:t>Introduction &amp; Research Problem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IN" sz="2800" dirty="0"/>
              <a:t>Aim, Objectives &amp; Research Questions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IN" sz="2800" dirty="0"/>
              <a:t>Literature Gap &amp; Model Selection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IN" sz="2800" dirty="0"/>
              <a:t>Methodology &amp; Dataset Preparation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IN" sz="2800" dirty="0"/>
              <a:t>Design &amp; Implementation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IN" sz="2800" dirty="0"/>
              <a:t>Results &amp; Model Comparison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IN" sz="2800" dirty="0"/>
              <a:t>Conclusion &amp; Future Work</a:t>
            </a:r>
          </a:p>
          <a:p>
            <a:pPr lvl="0"/>
            <a:endParaRPr lang="en-IN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BFD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3C43FD-D759-BAF5-DC43-F75C64BD11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A171E254-3EF1-9553-5A78-542BEFAA963B}"/>
              </a:ext>
            </a:extLst>
          </p:cNvPr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B02B7A4E-2354-F90A-557A-8F6358ACF7DB}"/>
              </a:ext>
            </a:extLst>
          </p:cNvPr>
          <p:cNvSpPr/>
          <p:nvPr/>
        </p:nvSpPr>
        <p:spPr>
          <a:xfrm>
            <a:off x="0" y="256032"/>
            <a:ext cx="12191695" cy="36576"/>
          </a:xfrm>
          <a:prstGeom prst="rect">
            <a:avLst/>
          </a:prstGeom>
          <a:solidFill>
            <a:srgbClr val="33C7D8"/>
          </a:solidFill>
          <a:ln w="1270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18BDEB4A-7F45-83D6-1607-9E2A62B72A97}"/>
              </a:ext>
            </a:extLst>
          </p:cNvPr>
          <p:cNvSpPr/>
          <p:nvPr/>
        </p:nvSpPr>
        <p:spPr>
          <a:xfrm>
            <a:off x="0" y="6565392"/>
            <a:ext cx="12191695" cy="292608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CD74A264-7105-7281-B810-F000F379ADD6}"/>
              </a:ext>
            </a:extLst>
          </p:cNvPr>
          <p:cNvSpPr/>
          <p:nvPr/>
        </p:nvSpPr>
        <p:spPr>
          <a:xfrm>
            <a:off x="502920" y="493776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IN" sz="3200" b="1" dirty="0"/>
              <a:t>Introduction</a:t>
            </a:r>
            <a:r>
              <a:rPr lang="en-US" sz="30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 and Research Problem</a:t>
            </a:r>
            <a:endParaRPr lang="en-US" sz="3000" dirty="0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4A9182A4-6CDE-7AAA-E816-CA22E5BAE25D}"/>
              </a:ext>
            </a:extLst>
          </p:cNvPr>
          <p:cNvSpPr/>
          <p:nvPr/>
        </p:nvSpPr>
        <p:spPr>
          <a:xfrm>
            <a:off x="530352" y="1042416"/>
            <a:ext cx="84124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6C7A89"/>
                </a:solidFill>
              </a:rPr>
              <a:t>Why current IDS needs optimisation</a:t>
            </a:r>
            <a:endParaRPr lang="en-US" sz="1100" dirty="0"/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1FFADFEB-0B32-3E23-C52C-5B1D28696A37}"/>
              </a:ext>
            </a:extLst>
          </p:cNvPr>
          <p:cNvSpPr/>
          <p:nvPr/>
        </p:nvSpPr>
        <p:spPr>
          <a:xfrm>
            <a:off x="502920" y="1353312"/>
            <a:ext cx="1920240" cy="0"/>
          </a:xfrm>
          <a:prstGeom prst="line">
            <a:avLst/>
          </a:prstGeom>
          <a:noFill/>
          <a:ln w="3048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EF0C9C3C-E85E-D87E-242C-FA8BB88E1EF2}"/>
              </a:ext>
            </a:extLst>
          </p:cNvPr>
          <p:cNvSpPr/>
          <p:nvPr/>
        </p:nvSpPr>
        <p:spPr>
          <a:xfrm>
            <a:off x="11475720" y="6620256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b="1" dirty="0">
                <a:solidFill>
                  <a:srgbClr val="C7DCE8"/>
                </a:solidFill>
              </a:rPr>
              <a:t>03</a:t>
            </a:r>
            <a:endParaRPr lang="en-US" sz="700" dirty="0"/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2FB4F068-AAA4-CC54-3956-B9EDD8E42CDD}"/>
              </a:ext>
            </a:extLst>
          </p:cNvPr>
          <p:cNvSpPr/>
          <p:nvPr/>
        </p:nvSpPr>
        <p:spPr>
          <a:xfrm>
            <a:off x="640080" y="1472183"/>
            <a:ext cx="5532120" cy="4032501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r>
              <a:rPr lang="en-US" sz="160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IDS </a:t>
            </a:r>
            <a:r>
              <a:rPr lang="en-IN" sz="1600" dirty="0"/>
              <a:t>monitors network traffic and system activity to find known threats, suspicious </a:t>
            </a:r>
            <a:r>
              <a:rPr lang="en-IN" sz="1600" dirty="0" err="1"/>
              <a:t>behavior</a:t>
            </a:r>
            <a:r>
              <a:rPr lang="en-IN" sz="1600" dirty="0"/>
              <a:t>.</a:t>
            </a:r>
            <a:endParaRPr lang="en-US" sz="1600" dirty="0">
              <a:solidFill>
                <a:srgbClr val="25364A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r>
              <a:rPr lang="en-US" sz="160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Computer networks, cloud systems and interconnected digital services now exchange high volumes of sensitive information [1].</a:t>
            </a:r>
            <a:endParaRPr lang="en-US" sz="1600" dirty="0"/>
          </a:p>
          <a:p>
            <a:r>
              <a:rPr lang="en-US" sz="160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Traditional signature-based IDS can detect known attacks but struggle with new or modified threats [2].</a:t>
            </a:r>
            <a:endParaRPr lang="en-US" sz="1600" dirty="0"/>
          </a:p>
          <a:p>
            <a:r>
              <a:rPr lang="en-US" sz="160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Anomaly-based IDS is more adaptive, but unusual legitimate traffic can create high false positive alerts [4].</a:t>
            </a:r>
            <a:endParaRPr lang="en-US" sz="1600" dirty="0"/>
          </a:p>
          <a:p>
            <a:r>
              <a:rPr lang="en-US" sz="160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main problem is improving detection reliability while reducing false alarms for practical cybersecurity use [6].</a:t>
            </a:r>
            <a:endParaRPr lang="en-US" sz="1600" dirty="0"/>
          </a:p>
        </p:txBody>
      </p:sp>
      <p:sp>
        <p:nvSpPr>
          <p:cNvPr id="11" name="Shape 9">
            <a:extLst>
              <a:ext uri="{FF2B5EF4-FFF2-40B4-BE49-F238E27FC236}">
                <a16:creationId xmlns:a16="http://schemas.microsoft.com/office/drawing/2014/main" id="{9440C114-531C-8D4B-C3A8-D3F84DF755CF}"/>
              </a:ext>
            </a:extLst>
          </p:cNvPr>
          <p:cNvSpPr/>
          <p:nvPr/>
        </p:nvSpPr>
        <p:spPr>
          <a:xfrm>
            <a:off x="6629400" y="1600200"/>
            <a:ext cx="4617720" cy="2057400"/>
          </a:xfrm>
          <a:prstGeom prst="roundRect">
            <a:avLst>
              <a:gd name="adj" fmla="val 3556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2" name="Image 0" descr="/mnt/data/docx_media/image3.png">
            <a:extLst>
              <a:ext uri="{FF2B5EF4-FFF2-40B4-BE49-F238E27FC236}">
                <a16:creationId xmlns:a16="http://schemas.microsoft.com/office/drawing/2014/main" id="{F918C115-8027-8429-3F2F-8654E6EB68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3046" y="1709928"/>
            <a:ext cx="2930427" cy="1581912"/>
          </a:xfrm>
          <a:prstGeom prst="rect">
            <a:avLst/>
          </a:prstGeom>
        </p:spPr>
      </p:pic>
      <p:sp>
        <p:nvSpPr>
          <p:cNvPr id="13" name="Text 10">
            <a:extLst>
              <a:ext uri="{FF2B5EF4-FFF2-40B4-BE49-F238E27FC236}">
                <a16:creationId xmlns:a16="http://schemas.microsoft.com/office/drawing/2014/main" id="{68923D76-4CF8-F120-E870-F5892632BBE2}"/>
              </a:ext>
            </a:extLst>
          </p:cNvPr>
          <p:cNvSpPr/>
          <p:nvPr/>
        </p:nvSpPr>
        <p:spPr>
          <a:xfrm>
            <a:off x="6757416" y="3346704"/>
            <a:ext cx="436168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Table 3: Evolution of intrusion detection systems</a:t>
            </a:r>
            <a:endParaRPr lang="en-US" sz="720" dirty="0"/>
          </a:p>
        </p:txBody>
      </p:sp>
      <p:sp>
        <p:nvSpPr>
          <p:cNvPr id="14" name="Shape 11">
            <a:extLst>
              <a:ext uri="{FF2B5EF4-FFF2-40B4-BE49-F238E27FC236}">
                <a16:creationId xmlns:a16="http://schemas.microsoft.com/office/drawing/2014/main" id="{A78E0A9D-E3DE-937E-5910-653D00E6E380}"/>
              </a:ext>
            </a:extLst>
          </p:cNvPr>
          <p:cNvSpPr/>
          <p:nvPr/>
        </p:nvSpPr>
        <p:spPr>
          <a:xfrm>
            <a:off x="6629400" y="3886200"/>
            <a:ext cx="4617720" cy="146304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5" name="Image 1" descr="/mnt/data/docx_media/image6.png">
            <a:extLst>
              <a:ext uri="{FF2B5EF4-FFF2-40B4-BE49-F238E27FC236}">
                <a16:creationId xmlns:a16="http://schemas.microsoft.com/office/drawing/2014/main" id="{AF58EAC4-E4A3-6448-4D55-6D80C43A33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2817" y="3995928"/>
            <a:ext cx="1930885" cy="987552"/>
          </a:xfrm>
          <a:prstGeom prst="rect">
            <a:avLst/>
          </a:prstGeom>
        </p:spPr>
      </p:pic>
      <p:sp>
        <p:nvSpPr>
          <p:cNvPr id="16" name="Text 12">
            <a:extLst>
              <a:ext uri="{FF2B5EF4-FFF2-40B4-BE49-F238E27FC236}">
                <a16:creationId xmlns:a16="http://schemas.microsoft.com/office/drawing/2014/main" id="{D09627FF-FC88-D2A1-46FA-8E1B9FB889CA}"/>
              </a:ext>
            </a:extLst>
          </p:cNvPr>
          <p:cNvSpPr/>
          <p:nvPr/>
        </p:nvSpPr>
        <p:spPr>
          <a:xfrm>
            <a:off x="6757416" y="5038344"/>
            <a:ext cx="436168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Table 5: Evaluation metrics used in IDS</a:t>
            </a:r>
            <a:endParaRPr lang="en-US" sz="720" dirty="0"/>
          </a:p>
        </p:txBody>
      </p:sp>
    </p:spTree>
    <p:extLst>
      <p:ext uri="{BB962C8B-B14F-4D97-AF65-F5344CB8AC3E}">
        <p14:creationId xmlns:p14="http://schemas.microsoft.com/office/powerpoint/2010/main" val="2716495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256032"/>
            <a:ext cx="12191695" cy="36576"/>
          </a:xfrm>
          <a:prstGeom prst="rect">
            <a:avLst/>
          </a:prstGeom>
          <a:solidFill>
            <a:srgbClr val="33C7D8"/>
          </a:solidFill>
          <a:ln w="1270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0" y="6565392"/>
            <a:ext cx="12191695" cy="292608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502920" y="493776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Aim, Objectives and Research Questions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530352" y="1042416"/>
            <a:ext cx="84124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C7A89"/>
                </a:solidFill>
              </a:rPr>
              <a:t>The dissertation is organised around measurable IDS performance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502920" y="1353312"/>
            <a:ext cx="1920240" cy="0"/>
          </a:xfrm>
          <a:prstGeom prst="line">
            <a:avLst/>
          </a:prstGeom>
          <a:noFill/>
          <a:ln w="3048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11475720" y="6620256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b="1" dirty="0">
                <a:solidFill>
                  <a:srgbClr val="C7DCE8"/>
                </a:solidFill>
              </a:rPr>
              <a:t>04</a:t>
            </a:r>
            <a:endParaRPr lang="en-US" sz="700" dirty="0"/>
          </a:p>
        </p:txBody>
      </p:sp>
      <p:sp>
        <p:nvSpPr>
          <p:cNvPr id="10" name="Shape 8"/>
          <p:cNvSpPr/>
          <p:nvPr/>
        </p:nvSpPr>
        <p:spPr>
          <a:xfrm>
            <a:off x="640080" y="1572768"/>
            <a:ext cx="731520" cy="310896"/>
          </a:xfrm>
          <a:prstGeom prst="roundRect">
            <a:avLst>
              <a:gd name="adj" fmla="val 23529"/>
            </a:avLst>
          </a:prstGeom>
          <a:solidFill>
            <a:srgbClr val="33C7D8"/>
          </a:solidFill>
          <a:ln w="1270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749808" y="1645920"/>
            <a:ext cx="512064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</a:rPr>
              <a:t>Aim</a:t>
            </a:r>
            <a:endParaRPr lang="en-US" sz="850" dirty="0"/>
          </a:p>
        </p:txBody>
      </p:sp>
      <p:sp>
        <p:nvSpPr>
          <p:cNvPr id="12" name="Text 10"/>
          <p:cNvSpPr/>
          <p:nvPr/>
        </p:nvSpPr>
        <p:spPr>
          <a:xfrm>
            <a:off x="1536192" y="1527048"/>
            <a:ext cx="9326880" cy="47548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25364A"/>
                </a:solidFill>
              </a:rPr>
              <a:t>Design a machine learning-based IDS that improves reliability, reduces false positives and supports real-time intrusion detection.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749808" y="2331720"/>
            <a:ext cx="5166360" cy="29718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r>
              <a:rPr lang="en-US" sz="144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O1: Examine limitations of existing IDS methods, especially false positives and detection accuracy.</a:t>
            </a:r>
            <a:endParaRPr lang="en-US" sz="1440" dirty="0"/>
          </a:p>
          <a:p>
            <a:r>
              <a:rPr lang="en-US" sz="144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O2: Select suitable machine learning algorithms for intrusion detection.</a:t>
            </a:r>
            <a:endParaRPr lang="en-US" sz="1440" dirty="0"/>
          </a:p>
          <a:p>
            <a:r>
              <a:rPr lang="en-US" sz="144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O3: Develop a machine learning-driven IDS to classify normal and malicious traffic.</a:t>
            </a:r>
            <a:endParaRPr lang="en-US" sz="1440" dirty="0"/>
          </a:p>
          <a:p>
            <a:r>
              <a:rPr lang="en-US" sz="144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O4: Evaluate the IDS with accuracy, precision, recall and F1-score.</a:t>
            </a:r>
            <a:endParaRPr lang="en-US" sz="1440" dirty="0"/>
          </a:p>
        </p:txBody>
      </p:sp>
      <p:sp>
        <p:nvSpPr>
          <p:cNvPr id="14" name="Shape 12"/>
          <p:cNvSpPr/>
          <p:nvPr/>
        </p:nvSpPr>
        <p:spPr>
          <a:xfrm>
            <a:off x="6263640" y="2231136"/>
            <a:ext cx="5074920" cy="3246120"/>
          </a:xfrm>
          <a:prstGeom prst="roundRect">
            <a:avLst>
              <a:gd name="adj" fmla="val 2254"/>
            </a:avLst>
          </a:prstGeom>
          <a:solidFill>
            <a:srgbClr val="FFFFFF"/>
          </a:solidFill>
          <a:ln w="1270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/>
          <p:nvPr/>
        </p:nvSpPr>
        <p:spPr>
          <a:xfrm>
            <a:off x="6537960" y="2450592"/>
            <a:ext cx="44805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1F33"/>
                </a:solidFill>
              </a:rPr>
              <a:t>Research Questions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6547104" y="2862072"/>
            <a:ext cx="4526280" cy="18745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r>
              <a:rPr lang="en-US" sz="125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RQ1: What are the limitations in false positives and detection accuracy?</a:t>
            </a:r>
            <a:endParaRPr lang="en-US" sz="1250" dirty="0"/>
          </a:p>
          <a:p>
            <a:r>
              <a:rPr lang="en-US" sz="125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RQ2: </a:t>
            </a:r>
            <a:r>
              <a:rPr lang="en-IN" sz="1400" dirty="0"/>
              <a:t>How do the selected machine learning algorithms compare for network intrusion detection?</a:t>
            </a:r>
          </a:p>
          <a:p>
            <a:r>
              <a:rPr lang="en-US" sz="125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RQ3: How can a ML-driven IDS be created and deployed?</a:t>
            </a:r>
            <a:endParaRPr lang="en-US" sz="1250" dirty="0"/>
          </a:p>
          <a:p>
            <a:r>
              <a:rPr lang="en-US" sz="125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RQ4: How effectively does it perform on standard metrics?</a:t>
            </a:r>
            <a:endParaRPr lang="en-US" sz="12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256032"/>
            <a:ext cx="12191695" cy="36576"/>
          </a:xfrm>
          <a:prstGeom prst="rect">
            <a:avLst/>
          </a:prstGeom>
          <a:solidFill>
            <a:srgbClr val="33C7D8"/>
          </a:solidFill>
          <a:ln w="1270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0" y="6565392"/>
            <a:ext cx="12191695" cy="292608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502920" y="493776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Literature Gap and Contribution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530352" y="1042416"/>
            <a:ext cx="84124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C7A89"/>
                </a:solidFill>
              </a:rPr>
              <a:t>A controlled benchmark for IDS model comparison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502920" y="1353312"/>
            <a:ext cx="1920240" cy="0"/>
          </a:xfrm>
          <a:prstGeom prst="line">
            <a:avLst/>
          </a:prstGeom>
          <a:noFill/>
          <a:ln w="3048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11475720" y="6620256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b="1" dirty="0">
                <a:solidFill>
                  <a:srgbClr val="C7DCE8"/>
                </a:solidFill>
              </a:rPr>
              <a:t>05</a:t>
            </a:r>
            <a:endParaRPr lang="en-US" sz="700" dirty="0"/>
          </a:p>
        </p:txBody>
      </p:sp>
      <p:sp>
        <p:nvSpPr>
          <p:cNvPr id="10" name="Shape 8"/>
          <p:cNvSpPr/>
          <p:nvPr/>
        </p:nvSpPr>
        <p:spPr>
          <a:xfrm>
            <a:off x="640080" y="1408177"/>
            <a:ext cx="5212080" cy="2560318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" name="Image 0" descr="/mnt/data/docx_media/image7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3996" y="1513332"/>
            <a:ext cx="3404249" cy="2267712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768096" y="3783907"/>
            <a:ext cx="495604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Table 6: Comparative analysis of existing studies</a:t>
            </a:r>
            <a:endParaRPr lang="en-US" sz="720" dirty="0"/>
          </a:p>
        </p:txBody>
      </p:sp>
      <p:sp>
        <p:nvSpPr>
          <p:cNvPr id="13" name="Text 10"/>
          <p:cNvSpPr/>
          <p:nvPr/>
        </p:nvSpPr>
        <p:spPr>
          <a:xfrm>
            <a:off x="787929" y="4050000"/>
            <a:ext cx="5551913" cy="23800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algn="l">
              <a:spcAft>
                <a:spcPts val="250"/>
              </a:spcAft>
            </a:pPr>
            <a:r>
              <a:rPr sz="1420" b="1" dirty="0">
                <a:solidFill>
                  <a:srgbClr val="09253B"/>
                </a:solidFill>
                <a:latin typeface="Aptos"/>
              </a:rPr>
              <a:t>Research gap</a:t>
            </a:r>
            <a:endParaRPr lang="en-US" sz="1500" dirty="0"/>
          </a:p>
          <a:p>
            <a:pPr algn="l">
              <a:spcAft>
                <a:spcPts val="250"/>
              </a:spcAft>
            </a:pPr>
            <a:r>
              <a:rPr sz="1320" b="0" dirty="0">
                <a:solidFill>
                  <a:srgbClr val="1B3344"/>
                </a:solidFill>
                <a:latin typeface="Aptos"/>
              </a:rPr>
              <a:t>Existing studies use different datasets, preprocessing methods and evaluation criteria, making results difficult to compare [12].</a:t>
            </a:r>
          </a:p>
          <a:p>
            <a:pPr algn="l">
              <a:spcAft>
                <a:spcPts val="250"/>
              </a:spcAft>
            </a:pPr>
            <a:r>
              <a:rPr sz="1420" b="1" dirty="0">
                <a:solidFill>
                  <a:srgbClr val="09253B"/>
                </a:solidFill>
                <a:latin typeface="Aptos"/>
              </a:rPr>
              <a:t>What is new/contribution?</a:t>
            </a:r>
          </a:p>
          <a:p>
            <a:pPr algn="l">
              <a:spcAft>
                <a:spcPts val="250"/>
              </a:spcAft>
            </a:pPr>
            <a:r>
              <a:rPr sz="1320" b="0" dirty="0">
                <a:solidFill>
                  <a:srgbClr val="1B3344"/>
                </a:solidFill>
                <a:latin typeface="Aptos"/>
              </a:rPr>
              <a:t>• Same UNSW-NB15 dataset, preprocessing and metrics for RF, SVM and ANN [13].</a:t>
            </a:r>
          </a:p>
          <a:p>
            <a:pPr algn="l">
              <a:spcAft>
                <a:spcPts val="250"/>
              </a:spcAft>
            </a:pPr>
            <a:r>
              <a:rPr sz="1320" b="0" dirty="0">
                <a:solidFill>
                  <a:srgbClr val="1B3344"/>
                </a:solidFill>
                <a:latin typeface="Aptos"/>
              </a:rPr>
              <a:t>• Multi-metric decision: accuracy, precision, recall, F1 and false-positive </a:t>
            </a:r>
            <a:r>
              <a:rPr sz="1320" b="0" dirty="0" err="1">
                <a:solidFill>
                  <a:srgbClr val="1B3344"/>
                </a:solidFill>
                <a:latin typeface="Aptos"/>
              </a:rPr>
              <a:t>behaviour</a:t>
            </a:r>
            <a:r>
              <a:rPr sz="1320" b="0" dirty="0">
                <a:solidFill>
                  <a:srgbClr val="1B3344"/>
                </a:solidFill>
                <a:latin typeface="Aptos"/>
              </a:rPr>
              <a:t> [14].</a:t>
            </a:r>
          </a:p>
          <a:p>
            <a:pPr algn="l">
              <a:spcAft>
                <a:spcPts val="250"/>
              </a:spcAft>
            </a:pPr>
            <a:r>
              <a:rPr sz="1320" b="0" dirty="0">
                <a:solidFill>
                  <a:srgbClr val="1B3344"/>
                </a:solidFill>
                <a:latin typeface="Aptos"/>
              </a:rPr>
              <a:t>• Repeatable benchmark for balanced IDS model selection.</a:t>
            </a:r>
          </a:p>
        </p:txBody>
      </p:sp>
      <p:sp>
        <p:nvSpPr>
          <p:cNvPr id="14" name="Shape 11"/>
          <p:cNvSpPr/>
          <p:nvPr/>
        </p:nvSpPr>
        <p:spPr>
          <a:xfrm>
            <a:off x="6592760" y="1399032"/>
            <a:ext cx="5084064" cy="4635678"/>
          </a:xfrm>
          <a:prstGeom prst="roundRect">
            <a:avLst>
              <a:gd name="adj" fmla="val 5333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5" name="Image 1" descr="/mnt/data/docx_media/image8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62396" y="1672384"/>
            <a:ext cx="3442791" cy="3754580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5724144" y="5426964"/>
            <a:ext cx="6946797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2: Multi-model IDS architecture</a:t>
            </a:r>
            <a:endParaRPr lang="en-US" sz="7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256032"/>
            <a:ext cx="12191695" cy="36576"/>
          </a:xfrm>
          <a:prstGeom prst="rect">
            <a:avLst/>
          </a:prstGeom>
          <a:solidFill>
            <a:srgbClr val="33C7D8"/>
          </a:solidFill>
          <a:ln w="1270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0" y="6565392"/>
            <a:ext cx="12191695" cy="292608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502920" y="493776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Machine Learning Algorithms Selected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530352" y="1042416"/>
            <a:ext cx="84124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C7A89"/>
                </a:solidFill>
              </a:rPr>
              <a:t>Random Forest, Support Vector Machine and Artificial Neural Network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502920" y="1353312"/>
            <a:ext cx="1920240" cy="0"/>
          </a:xfrm>
          <a:prstGeom prst="line">
            <a:avLst/>
          </a:prstGeom>
          <a:noFill/>
          <a:ln w="3048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11475720" y="6620256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b="1" dirty="0">
                <a:solidFill>
                  <a:srgbClr val="C7DCE8"/>
                </a:solidFill>
              </a:rPr>
              <a:t>06</a:t>
            </a:r>
            <a:endParaRPr lang="en-US" sz="700" dirty="0"/>
          </a:p>
        </p:txBody>
      </p:sp>
      <p:sp>
        <p:nvSpPr>
          <p:cNvPr id="10" name="Shape 8"/>
          <p:cNvSpPr/>
          <p:nvPr/>
        </p:nvSpPr>
        <p:spPr>
          <a:xfrm>
            <a:off x="603504" y="1554480"/>
            <a:ext cx="5349240" cy="2377440"/>
          </a:xfrm>
          <a:prstGeom prst="roundRect">
            <a:avLst>
              <a:gd name="adj" fmla="val 3077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" name="Image 0" descr="/mnt/data/docx_media/image4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8194" y="1664208"/>
            <a:ext cx="3319860" cy="1901952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731520" y="3621024"/>
            <a:ext cx="509320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1: Machine learning architecture for NID</a:t>
            </a:r>
            <a:endParaRPr lang="en-US" sz="720" dirty="0"/>
          </a:p>
        </p:txBody>
      </p:sp>
      <p:sp>
        <p:nvSpPr>
          <p:cNvPr id="13" name="Shape 10"/>
          <p:cNvSpPr/>
          <p:nvPr/>
        </p:nvSpPr>
        <p:spPr>
          <a:xfrm>
            <a:off x="6263640" y="1554480"/>
            <a:ext cx="5166360" cy="2377440"/>
          </a:xfrm>
          <a:prstGeom prst="roundRect">
            <a:avLst>
              <a:gd name="adj" fmla="val 3077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4" name="Image 1" descr="/mnt/data/docx_media/image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1031" y="1664208"/>
            <a:ext cx="3331579" cy="190195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6391656" y="3621024"/>
            <a:ext cx="491032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/>
            <a:r>
              <a:rPr sz="800" i="1">
                <a:solidFill>
                  <a:srgbClr val="5B6D79"/>
                </a:solidFill>
                <a:latin typeface="Aptos"/>
              </a:rPr>
              <a:t>Table 4: Algorithm comparison for IDS</a:t>
            </a:r>
          </a:p>
        </p:txBody>
      </p:sp>
      <p:sp>
        <p:nvSpPr>
          <p:cNvPr id="16" name="Text 12"/>
          <p:cNvSpPr/>
          <p:nvPr/>
        </p:nvSpPr>
        <p:spPr>
          <a:xfrm>
            <a:off x="914400" y="4343400"/>
            <a:ext cx="10058400" cy="10515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 fontScale="77500" lnSpcReduction="20000"/>
          </a:bodyPr>
          <a:lstStyle/>
          <a:p>
            <a:pPr algn="l">
              <a:spcAft>
                <a:spcPts val="300"/>
              </a:spcAft>
            </a:pPr>
            <a:r>
              <a:rPr sz="1900" b="1" dirty="0">
                <a:solidFill>
                  <a:srgbClr val="09253B"/>
                </a:solidFill>
                <a:latin typeface="Aptos"/>
              </a:rPr>
              <a:t>Why were these three algorithms selected?</a:t>
            </a:r>
            <a:endParaRPr lang="en-US" sz="1500" dirty="0"/>
          </a:p>
          <a:p>
            <a:pPr algn="l">
              <a:spcAft>
                <a:spcPts val="300"/>
              </a:spcAft>
            </a:pPr>
            <a:r>
              <a:rPr sz="1800" b="0" dirty="0">
                <a:solidFill>
                  <a:srgbClr val="1B3344"/>
                </a:solidFill>
                <a:latin typeface="Aptos"/>
              </a:rPr>
              <a:t>• Random Forest: an ensemble model that handles many features and helps reduce overfitting [10].</a:t>
            </a:r>
          </a:p>
          <a:p>
            <a:pPr algn="l">
              <a:spcAft>
                <a:spcPts val="300"/>
              </a:spcAft>
            </a:pPr>
            <a:r>
              <a:rPr sz="1800" b="0" dirty="0">
                <a:solidFill>
                  <a:srgbClr val="1B3344"/>
                </a:solidFill>
                <a:latin typeface="Aptos"/>
              </a:rPr>
              <a:t>• SVM: a strong comparison model for high-dimensional traffic data and class-boundary separation [7].</a:t>
            </a:r>
          </a:p>
          <a:p>
            <a:pPr algn="l">
              <a:spcAft>
                <a:spcPts val="300"/>
              </a:spcAft>
            </a:pPr>
            <a:r>
              <a:rPr sz="1800" b="0" dirty="0">
                <a:solidFill>
                  <a:srgbClr val="1B3344"/>
                </a:solidFill>
                <a:latin typeface="Aptos"/>
              </a:rPr>
              <a:t>• ANN: learns complex non-linear intrusion patterns, useful for modern network traffic [11].</a:t>
            </a:r>
          </a:p>
          <a:p>
            <a:pPr algn="l">
              <a:spcAft>
                <a:spcPts val="300"/>
              </a:spcAft>
            </a:pPr>
            <a:r>
              <a:rPr sz="1800" b="0" dirty="0">
                <a:solidFill>
                  <a:srgbClr val="1B3344"/>
                </a:solidFill>
                <a:latin typeface="Aptos"/>
              </a:rPr>
              <a:t>Together, the three models compare different learning styles under the same IDS conditions.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256032"/>
            <a:ext cx="12191695" cy="36576"/>
          </a:xfrm>
          <a:prstGeom prst="rect">
            <a:avLst/>
          </a:prstGeom>
          <a:solidFill>
            <a:srgbClr val="33C7D8"/>
          </a:solidFill>
          <a:ln w="1270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0" y="6565392"/>
            <a:ext cx="12191695" cy="292608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502920" y="493776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Methodological Framework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530352" y="1042416"/>
            <a:ext cx="84124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C7A89"/>
                </a:solidFill>
              </a:rPr>
              <a:t>Positivism, deduction, quantitative method and CRISP-DM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502920" y="1353312"/>
            <a:ext cx="1920240" cy="0"/>
          </a:xfrm>
          <a:prstGeom prst="line">
            <a:avLst/>
          </a:prstGeom>
          <a:noFill/>
          <a:ln w="3048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11475720" y="6620256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b="1" dirty="0">
                <a:solidFill>
                  <a:srgbClr val="C7DCE8"/>
                </a:solidFill>
              </a:rPr>
              <a:t>07</a:t>
            </a:r>
            <a:endParaRPr lang="en-US" sz="700" dirty="0"/>
          </a:p>
        </p:txBody>
      </p:sp>
      <p:sp>
        <p:nvSpPr>
          <p:cNvPr id="10" name="Shape 8"/>
          <p:cNvSpPr/>
          <p:nvPr/>
        </p:nvSpPr>
        <p:spPr>
          <a:xfrm>
            <a:off x="685800" y="1554480"/>
            <a:ext cx="4754880" cy="3429000"/>
          </a:xfrm>
          <a:prstGeom prst="roundRect">
            <a:avLst>
              <a:gd name="adj" fmla="val 2133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" name="Image 0" descr="/mnt/data/docx_media/image9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528" y="1769671"/>
            <a:ext cx="4535424" cy="2742586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813816" y="4672584"/>
            <a:ext cx="449884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3: Research onion methodology</a:t>
            </a:r>
            <a:endParaRPr lang="en-US" sz="720" dirty="0"/>
          </a:p>
        </p:txBody>
      </p:sp>
      <p:sp>
        <p:nvSpPr>
          <p:cNvPr id="13" name="Text 10"/>
          <p:cNvSpPr/>
          <p:nvPr/>
        </p:nvSpPr>
        <p:spPr>
          <a:xfrm>
            <a:off x="6035040" y="1691640"/>
            <a:ext cx="5166360" cy="23774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r>
              <a:rPr lang="en-US" sz="152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research uses objective, measurable evidence, therefore a positivist and deductive approach is adopted [15].</a:t>
            </a:r>
            <a:endParaRPr lang="en-US" sz="1520" dirty="0"/>
          </a:p>
          <a:p>
            <a:r>
              <a:rPr lang="en-US" sz="152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Design Science Research frames the artefact development, while experimentation validates model performance [16].</a:t>
            </a:r>
            <a:endParaRPr lang="en-US" sz="1520" dirty="0"/>
          </a:p>
          <a:p>
            <a:r>
              <a:rPr lang="en-US" sz="152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CRISP-DM guides the data-science workflow: understanding, preparation, modelling, evaluation and prototype deployment [19].</a:t>
            </a:r>
            <a:endParaRPr lang="en-US" sz="1520" dirty="0"/>
          </a:p>
        </p:txBody>
      </p:sp>
      <p:sp>
        <p:nvSpPr>
          <p:cNvPr id="14" name="Shape 11"/>
          <p:cNvSpPr/>
          <p:nvPr/>
        </p:nvSpPr>
        <p:spPr>
          <a:xfrm>
            <a:off x="6144768" y="4343400"/>
            <a:ext cx="4800600" cy="749808"/>
          </a:xfrm>
          <a:prstGeom prst="roundRect">
            <a:avLst>
              <a:gd name="adj" fmla="val 9756"/>
            </a:avLst>
          </a:prstGeom>
          <a:solidFill>
            <a:srgbClr val="EAF7FA"/>
          </a:solidFill>
          <a:ln w="12700">
            <a:solidFill>
              <a:srgbClr val="BEEB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2"/>
          <p:cNvSpPr/>
          <p:nvPr/>
        </p:nvSpPr>
        <p:spPr>
          <a:xfrm>
            <a:off x="6355080" y="4553712"/>
            <a:ext cx="44348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US" sz="1350" b="1" dirty="0">
                <a:solidFill>
                  <a:srgbClr val="0B1F33"/>
                </a:solidFill>
              </a:rPr>
              <a:t>Common evaluation metrics: accuracy, precision, recall, F1-score, false-positive rate and ROC-AUC.</a:t>
            </a:r>
            <a:endParaRPr lang="en-US" sz="13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256032"/>
            <a:ext cx="12191695" cy="36576"/>
          </a:xfrm>
          <a:prstGeom prst="rect">
            <a:avLst/>
          </a:prstGeom>
          <a:solidFill>
            <a:srgbClr val="33C7D8"/>
          </a:solidFill>
          <a:ln w="1270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0" y="6565392"/>
            <a:ext cx="12191695" cy="292608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502920" y="493776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Dataset and Data Preparation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530352" y="1042416"/>
            <a:ext cx="84124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C7A89"/>
                </a:solidFill>
              </a:rPr>
              <a:t>UNSW-NB15 training and testing partitions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502920" y="1353312"/>
            <a:ext cx="1920240" cy="0"/>
          </a:xfrm>
          <a:prstGeom prst="line">
            <a:avLst/>
          </a:prstGeom>
          <a:noFill/>
          <a:ln w="3048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11475720" y="6620256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b="1" dirty="0">
                <a:solidFill>
                  <a:srgbClr val="C7DCE8"/>
                </a:solidFill>
              </a:rPr>
              <a:t>08</a:t>
            </a:r>
            <a:endParaRPr lang="en-US" sz="700" dirty="0"/>
          </a:p>
        </p:txBody>
      </p:sp>
      <p:sp>
        <p:nvSpPr>
          <p:cNvPr id="10" name="Shape 8"/>
          <p:cNvSpPr/>
          <p:nvPr/>
        </p:nvSpPr>
        <p:spPr>
          <a:xfrm>
            <a:off x="548640" y="1508760"/>
            <a:ext cx="274320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" name="Image 0" descr="/mnt/data/docx_media/image1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368" y="1866118"/>
            <a:ext cx="2523744" cy="446572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676656" y="2615184"/>
            <a:ext cx="248716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4: Data inspection</a:t>
            </a:r>
            <a:endParaRPr lang="en-US" sz="720" dirty="0"/>
          </a:p>
        </p:txBody>
      </p:sp>
      <p:sp>
        <p:nvSpPr>
          <p:cNvPr id="13" name="Shape 10"/>
          <p:cNvSpPr/>
          <p:nvPr/>
        </p:nvSpPr>
        <p:spPr>
          <a:xfrm>
            <a:off x="3520440" y="1508760"/>
            <a:ext cx="274320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4" name="Image 1" descr="/mnt/data/docx_media/image1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1661" y="1618488"/>
            <a:ext cx="1880757" cy="94183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3648456" y="2615184"/>
            <a:ext cx="248716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5: Records count</a:t>
            </a:r>
            <a:endParaRPr lang="en-US" sz="720" dirty="0"/>
          </a:p>
        </p:txBody>
      </p:sp>
      <p:sp>
        <p:nvSpPr>
          <p:cNvPr id="16" name="Shape 12"/>
          <p:cNvSpPr/>
          <p:nvPr/>
        </p:nvSpPr>
        <p:spPr>
          <a:xfrm>
            <a:off x="6492240" y="1508760"/>
            <a:ext cx="274320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7" name="Image 2" descr="/mnt/data/docx_media/image13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1968" y="1647594"/>
            <a:ext cx="2523744" cy="883620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6620256" y="2615184"/>
            <a:ext cx="248716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7: Duplicate removal</a:t>
            </a:r>
            <a:endParaRPr lang="en-US" sz="720" dirty="0"/>
          </a:p>
        </p:txBody>
      </p:sp>
      <p:sp>
        <p:nvSpPr>
          <p:cNvPr id="19" name="Shape 14"/>
          <p:cNvSpPr/>
          <p:nvPr/>
        </p:nvSpPr>
        <p:spPr>
          <a:xfrm>
            <a:off x="9464040" y="1508760"/>
            <a:ext cx="219456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0" name="Image 3" descr="/mnt/data/docx_media/image15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73768" y="1756809"/>
            <a:ext cx="1975104" cy="665190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9592056" y="2615184"/>
            <a:ext cx="193852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9: Preprocessor</a:t>
            </a:r>
            <a:endParaRPr lang="en-US" sz="720" dirty="0"/>
          </a:p>
        </p:txBody>
      </p:sp>
      <p:sp>
        <p:nvSpPr>
          <p:cNvPr id="22" name="Shape 16"/>
          <p:cNvSpPr/>
          <p:nvPr/>
        </p:nvSpPr>
        <p:spPr>
          <a:xfrm>
            <a:off x="786384" y="3703320"/>
            <a:ext cx="150876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Text 17"/>
          <p:cNvSpPr/>
          <p:nvPr/>
        </p:nvSpPr>
        <p:spPr>
          <a:xfrm>
            <a:off x="877824" y="3785616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33C7D8"/>
                </a:solidFill>
              </a:rPr>
              <a:t>175,341</a:t>
            </a:r>
            <a:endParaRPr lang="en-US" sz="1800" dirty="0"/>
          </a:p>
        </p:txBody>
      </p:sp>
      <p:sp>
        <p:nvSpPr>
          <p:cNvPr id="24" name="Text 18"/>
          <p:cNvSpPr/>
          <p:nvPr/>
        </p:nvSpPr>
        <p:spPr>
          <a:xfrm>
            <a:off x="859536" y="4087368"/>
            <a:ext cx="1362456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6C7A89"/>
                </a:solidFill>
              </a:rPr>
              <a:t>Original training records</a:t>
            </a:r>
            <a:endParaRPr lang="en-US" sz="750" dirty="0"/>
          </a:p>
        </p:txBody>
      </p:sp>
      <p:sp>
        <p:nvSpPr>
          <p:cNvPr id="25" name="Shape 19"/>
          <p:cNvSpPr/>
          <p:nvPr/>
        </p:nvSpPr>
        <p:spPr>
          <a:xfrm>
            <a:off x="2514600" y="3703320"/>
            <a:ext cx="150876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Text 20"/>
          <p:cNvSpPr/>
          <p:nvPr/>
        </p:nvSpPr>
        <p:spPr>
          <a:xfrm>
            <a:off x="2606040" y="3785616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28C28"/>
                </a:solidFill>
              </a:rPr>
              <a:t>74,072</a:t>
            </a:r>
            <a:endParaRPr lang="en-US" sz="1800" dirty="0"/>
          </a:p>
        </p:txBody>
      </p:sp>
      <p:sp>
        <p:nvSpPr>
          <p:cNvPr id="27" name="Text 21"/>
          <p:cNvSpPr/>
          <p:nvPr/>
        </p:nvSpPr>
        <p:spPr>
          <a:xfrm>
            <a:off x="2587752" y="4087368"/>
            <a:ext cx="1362456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6C7A89"/>
                </a:solidFill>
              </a:rPr>
              <a:t>Duplicates removed</a:t>
            </a:r>
            <a:endParaRPr lang="en-US" sz="750" dirty="0"/>
          </a:p>
        </p:txBody>
      </p:sp>
      <p:sp>
        <p:nvSpPr>
          <p:cNvPr id="28" name="Shape 22"/>
          <p:cNvSpPr/>
          <p:nvPr/>
        </p:nvSpPr>
        <p:spPr>
          <a:xfrm>
            <a:off x="4242816" y="3703320"/>
            <a:ext cx="150876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9" name="Text 23"/>
          <p:cNvSpPr/>
          <p:nvPr/>
        </p:nvSpPr>
        <p:spPr>
          <a:xfrm>
            <a:off x="4334256" y="3785616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33C7D8"/>
                </a:solidFill>
              </a:rPr>
              <a:t>101,269</a:t>
            </a:r>
            <a:endParaRPr lang="en-US" sz="1800" dirty="0"/>
          </a:p>
        </p:txBody>
      </p:sp>
      <p:sp>
        <p:nvSpPr>
          <p:cNvPr id="30" name="Text 24"/>
          <p:cNvSpPr/>
          <p:nvPr/>
        </p:nvSpPr>
        <p:spPr>
          <a:xfrm>
            <a:off x="4315968" y="4087368"/>
            <a:ext cx="1362456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6C7A89"/>
                </a:solidFill>
              </a:rPr>
              <a:t>Records for modelling</a:t>
            </a:r>
            <a:endParaRPr lang="en-US" sz="750" dirty="0"/>
          </a:p>
        </p:txBody>
      </p:sp>
      <p:sp>
        <p:nvSpPr>
          <p:cNvPr id="31" name="Shape 25"/>
          <p:cNvSpPr/>
          <p:nvPr/>
        </p:nvSpPr>
        <p:spPr>
          <a:xfrm>
            <a:off x="5971032" y="3703320"/>
            <a:ext cx="150876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2" name="Text 26"/>
          <p:cNvSpPr/>
          <p:nvPr/>
        </p:nvSpPr>
        <p:spPr>
          <a:xfrm>
            <a:off x="6062472" y="3785616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28C28"/>
                </a:solidFill>
              </a:rPr>
              <a:t>192</a:t>
            </a:r>
            <a:endParaRPr lang="en-US" sz="1800" dirty="0"/>
          </a:p>
        </p:txBody>
      </p:sp>
      <p:sp>
        <p:nvSpPr>
          <p:cNvPr id="33" name="Text 27"/>
          <p:cNvSpPr/>
          <p:nvPr/>
        </p:nvSpPr>
        <p:spPr>
          <a:xfrm>
            <a:off x="6044184" y="4087368"/>
            <a:ext cx="1362456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6C7A89"/>
                </a:solidFill>
              </a:rPr>
              <a:t>Final transformed features</a:t>
            </a:r>
            <a:endParaRPr lang="en-US" sz="750" dirty="0"/>
          </a:p>
        </p:txBody>
      </p:sp>
      <p:sp>
        <p:nvSpPr>
          <p:cNvPr id="34" name="Text 28"/>
          <p:cNvSpPr/>
          <p:nvPr/>
        </p:nvSpPr>
        <p:spPr>
          <a:xfrm>
            <a:off x="749808" y="4590000"/>
            <a:ext cx="10561320" cy="9800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 fontScale="85000" lnSpcReduction="20000"/>
          </a:bodyPr>
          <a:lstStyle/>
          <a:p>
            <a:pPr algn="l">
              <a:spcAft>
                <a:spcPts val="300"/>
              </a:spcAft>
            </a:pPr>
            <a:r>
              <a:rPr sz="1700" b="1" dirty="0">
                <a:solidFill>
                  <a:srgbClr val="09253B"/>
                </a:solidFill>
                <a:latin typeface="Aptos"/>
              </a:rPr>
              <a:t>Why UNSW-NB15?</a:t>
            </a:r>
            <a:endParaRPr lang="en-US" sz="1230" dirty="0"/>
          </a:p>
          <a:p>
            <a:pPr algn="l">
              <a:spcAft>
                <a:spcPts val="300"/>
              </a:spcAft>
            </a:pPr>
            <a:r>
              <a:rPr sz="1600" b="0" dirty="0">
                <a:solidFill>
                  <a:srgbClr val="1B3344"/>
                </a:solidFill>
                <a:latin typeface="Aptos"/>
              </a:rPr>
              <a:t>• It provides labelled normal and malicious network traffic and supports a focused IDS benchmark [5].</a:t>
            </a:r>
          </a:p>
          <a:p>
            <a:pPr algn="l">
              <a:spcAft>
                <a:spcPts val="300"/>
              </a:spcAft>
            </a:pPr>
            <a:r>
              <a:rPr sz="1600" b="0" dirty="0">
                <a:solidFill>
                  <a:srgbClr val="1B3344"/>
                </a:solidFill>
                <a:latin typeface="Aptos"/>
              </a:rPr>
              <a:t>• Using one predefined train/test dataset allows RF, SVM and ANN to be compared under the same conditions.</a:t>
            </a:r>
          </a:p>
          <a:p>
            <a:pPr algn="l">
              <a:spcAft>
                <a:spcPts val="300"/>
              </a:spcAft>
            </a:pPr>
            <a:r>
              <a:rPr sz="1600" b="0" dirty="0">
                <a:solidFill>
                  <a:srgbClr val="1B3344"/>
                </a:solidFill>
                <a:latin typeface="Aptos"/>
              </a:rPr>
              <a:t>Data preparation: 74,072 duplicate training records were removed; log transformation, </a:t>
            </a:r>
            <a:r>
              <a:rPr sz="1600" b="0" dirty="0" err="1">
                <a:solidFill>
                  <a:srgbClr val="1B3344"/>
                </a:solidFill>
                <a:latin typeface="Aptos"/>
              </a:rPr>
              <a:t>standardisation</a:t>
            </a:r>
            <a:r>
              <a:rPr sz="1600" b="0" dirty="0">
                <a:solidFill>
                  <a:srgbClr val="1B3344"/>
                </a:solidFill>
                <a:latin typeface="Aptos"/>
              </a:rPr>
              <a:t> and one-hot encoding produced 192 transformed features [17][18].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256032"/>
            <a:ext cx="12191695" cy="36576"/>
          </a:xfrm>
          <a:prstGeom prst="rect">
            <a:avLst/>
          </a:prstGeom>
          <a:solidFill>
            <a:srgbClr val="33C7D8"/>
          </a:solidFill>
          <a:ln w="1270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0" y="6565392"/>
            <a:ext cx="12191695" cy="292608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502920" y="493776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Design and Implementation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530352" y="1042416"/>
            <a:ext cx="84124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C7A89"/>
                </a:solidFill>
              </a:rPr>
              <a:t>Python-based reproducible ML pipeline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502920" y="1353312"/>
            <a:ext cx="1920240" cy="0"/>
          </a:xfrm>
          <a:prstGeom prst="line">
            <a:avLst/>
          </a:prstGeom>
          <a:noFill/>
          <a:ln w="3048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11475720" y="6620256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b="1" dirty="0">
                <a:solidFill>
                  <a:srgbClr val="C7DCE8"/>
                </a:solidFill>
              </a:rPr>
              <a:t>09</a:t>
            </a:r>
            <a:endParaRPr lang="en-US" sz="700" dirty="0"/>
          </a:p>
        </p:txBody>
      </p:sp>
      <p:sp>
        <p:nvSpPr>
          <p:cNvPr id="10" name="Shape 8"/>
          <p:cNvSpPr/>
          <p:nvPr/>
        </p:nvSpPr>
        <p:spPr>
          <a:xfrm>
            <a:off x="594360" y="1481328"/>
            <a:ext cx="342900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" name="Image 0" descr="/mnt/data/docx_media/image1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8054" y="1591056"/>
            <a:ext cx="2061612" cy="1444752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722376" y="3090672"/>
            <a:ext cx="317296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10: Random Forest implementation</a:t>
            </a:r>
            <a:endParaRPr lang="en-US" sz="720" dirty="0"/>
          </a:p>
        </p:txBody>
      </p:sp>
      <p:sp>
        <p:nvSpPr>
          <p:cNvPr id="13" name="Shape 10"/>
          <p:cNvSpPr/>
          <p:nvPr/>
        </p:nvSpPr>
        <p:spPr>
          <a:xfrm>
            <a:off x="4370832" y="1481328"/>
            <a:ext cx="342900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4" name="Image 1" descr="/mnt/data/docx_media/image1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0892" y="1591056"/>
            <a:ext cx="1888879" cy="144475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4498848" y="3090672"/>
            <a:ext cx="317296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11: SVM implementation</a:t>
            </a:r>
            <a:endParaRPr lang="en-US" sz="720" dirty="0"/>
          </a:p>
        </p:txBody>
      </p:sp>
      <p:sp>
        <p:nvSpPr>
          <p:cNvPr id="16" name="Shape 12"/>
          <p:cNvSpPr/>
          <p:nvPr/>
        </p:nvSpPr>
        <p:spPr>
          <a:xfrm>
            <a:off x="8138160" y="1481328"/>
            <a:ext cx="342900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7" name="Image 2" descr="/mnt/data/docx_media/image18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82861" y="1591056"/>
            <a:ext cx="1539598" cy="1444752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8266176" y="3090672"/>
            <a:ext cx="317296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12: ANN implementation</a:t>
            </a:r>
            <a:endParaRPr lang="en-US" sz="720" dirty="0"/>
          </a:p>
        </p:txBody>
      </p:sp>
      <p:sp>
        <p:nvSpPr>
          <p:cNvPr id="19" name="Shape 14"/>
          <p:cNvSpPr/>
          <p:nvPr/>
        </p:nvSpPr>
        <p:spPr>
          <a:xfrm>
            <a:off x="914400" y="3593592"/>
            <a:ext cx="4846320" cy="13258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0" name="Image 3" descr="/mnt/data/docx_media/image19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848" y="3672840"/>
            <a:ext cx="4535424" cy="850392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1042416" y="4663440"/>
            <a:ext cx="459028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13: Common evaluation classifier output</a:t>
            </a:r>
            <a:endParaRPr lang="en-US" sz="720" dirty="0"/>
          </a:p>
        </p:txBody>
      </p:sp>
      <p:sp>
        <p:nvSpPr>
          <p:cNvPr id="22" name="Shape 16"/>
          <p:cNvSpPr/>
          <p:nvPr/>
        </p:nvSpPr>
        <p:spPr>
          <a:xfrm>
            <a:off x="6400800" y="3543300"/>
            <a:ext cx="4389120" cy="1508760"/>
          </a:xfrm>
          <a:prstGeom prst="roundRect">
            <a:avLst>
              <a:gd name="adj" fmla="val 4848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3" name="Image 4" descr="/mnt/data/docx_media/image20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45854" y="3584448"/>
            <a:ext cx="1099013" cy="1033272"/>
          </a:xfrm>
          <a:prstGeom prst="rect">
            <a:avLst/>
          </a:prstGeom>
        </p:spPr>
      </p:pic>
      <p:sp>
        <p:nvSpPr>
          <p:cNvPr id="24" name="Text 17"/>
          <p:cNvSpPr/>
          <p:nvPr/>
        </p:nvSpPr>
        <p:spPr>
          <a:xfrm>
            <a:off x="6528816" y="4764024"/>
            <a:ext cx="413308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14: IDS prototype wrapper</a:t>
            </a:r>
            <a:endParaRPr lang="en-US" sz="720" dirty="0"/>
          </a:p>
        </p:txBody>
      </p:sp>
      <p:sp>
        <p:nvSpPr>
          <p:cNvPr id="25" name="Text 18"/>
          <p:cNvSpPr/>
          <p:nvPr/>
        </p:nvSpPr>
        <p:spPr>
          <a:xfrm>
            <a:off x="685800" y="5350000"/>
            <a:ext cx="10835640" cy="8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 algn="l">
              <a:spcAft>
                <a:spcPts val="300"/>
              </a:spcAft>
              <a:buNone/>
            </a:pPr>
            <a:r>
              <a:rPr sz="1600" b="1" dirty="0">
                <a:solidFill>
                  <a:srgbClr val="09253B"/>
                </a:solidFill>
                <a:latin typeface="Aptos"/>
              </a:rPr>
              <a:t>What was actually implemented?</a:t>
            </a:r>
            <a:endParaRPr lang="en-US" sz="1350" dirty="0"/>
          </a:p>
          <a:p>
            <a:pPr algn="l">
              <a:spcAft>
                <a:spcPts val="300"/>
              </a:spcAft>
            </a:pPr>
            <a:r>
              <a:rPr sz="1500" b="0" dirty="0">
                <a:solidFill>
                  <a:srgbClr val="1B3344"/>
                </a:solidFill>
                <a:latin typeface="Aptos"/>
              </a:rPr>
              <a:t>• A reproducible Python pipeline using NumPy, Pandas, Scikit-learn and TensorFlow/</a:t>
            </a:r>
            <a:r>
              <a:rPr sz="1500" b="0" dirty="0" err="1">
                <a:solidFill>
                  <a:srgbClr val="1B3344"/>
                </a:solidFill>
                <a:latin typeface="Aptos"/>
              </a:rPr>
              <a:t>Keras</a:t>
            </a:r>
            <a:r>
              <a:rPr sz="1500" b="0" dirty="0">
                <a:solidFill>
                  <a:srgbClr val="1B3344"/>
                </a:solidFill>
                <a:latin typeface="Aptos"/>
              </a:rPr>
              <a:t> [20][21].</a:t>
            </a:r>
          </a:p>
          <a:p>
            <a:pPr algn="l">
              <a:spcAft>
                <a:spcPts val="300"/>
              </a:spcAft>
            </a:pPr>
            <a:r>
              <a:rPr sz="1500" b="0" dirty="0">
                <a:solidFill>
                  <a:srgbClr val="1B3344"/>
                </a:solidFill>
                <a:latin typeface="Aptos"/>
              </a:rPr>
              <a:t>• RF, SVM and ANN were trained on the same prepared features and evaluated through one common evaluation process.</a:t>
            </a:r>
          </a:p>
          <a:p>
            <a:pPr algn="l">
              <a:spcAft>
                <a:spcPts val="300"/>
              </a:spcAft>
            </a:pPr>
            <a:r>
              <a:rPr sz="1500" b="0" dirty="0">
                <a:solidFill>
                  <a:srgbClr val="1B3344"/>
                </a:solidFill>
                <a:latin typeface="Aptos"/>
              </a:rPr>
              <a:t>• The IDS prototype wrapper accepts 42 raw UNSW-NB15 features, applies the same preprocessing and returns an alert decision with malicious probability.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256032"/>
            <a:ext cx="12191695" cy="36576"/>
          </a:xfrm>
          <a:prstGeom prst="rect">
            <a:avLst/>
          </a:prstGeom>
          <a:solidFill>
            <a:srgbClr val="33C7D8"/>
          </a:solidFill>
          <a:ln w="1270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0" y="6565392"/>
            <a:ext cx="12191695" cy="292608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502920" y="493776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Overall Model Performance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530352" y="1042416"/>
            <a:ext cx="84124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C7A89"/>
                </a:solidFill>
              </a:rPr>
              <a:t>ANN showed the strongest balanced test result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502920" y="1353312"/>
            <a:ext cx="1920240" cy="0"/>
          </a:xfrm>
          <a:prstGeom prst="line">
            <a:avLst/>
          </a:prstGeom>
          <a:noFill/>
          <a:ln w="3048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11475720" y="6620256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b="1" dirty="0">
                <a:solidFill>
                  <a:srgbClr val="C7DCE8"/>
                </a:solidFill>
              </a:rPr>
              <a:t>10</a:t>
            </a:r>
            <a:endParaRPr lang="en-US" sz="700" dirty="0"/>
          </a:p>
        </p:txBody>
      </p:sp>
      <p:sp>
        <p:nvSpPr>
          <p:cNvPr id="10" name="Shape 8"/>
          <p:cNvSpPr/>
          <p:nvPr/>
        </p:nvSpPr>
        <p:spPr>
          <a:xfrm>
            <a:off x="685800" y="1508760"/>
            <a:ext cx="5120640" cy="18288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" name="Image 0" descr="/mnt/data/docx_media/image2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7265" y="1618488"/>
            <a:ext cx="4317710" cy="1353312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813816" y="3026664"/>
            <a:ext cx="486460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Table 7: Model comparison</a:t>
            </a:r>
            <a:endParaRPr lang="en-US" sz="720" dirty="0"/>
          </a:p>
        </p:txBody>
      </p:sp>
      <p:sp>
        <p:nvSpPr>
          <p:cNvPr id="13" name="Shape 10"/>
          <p:cNvSpPr/>
          <p:nvPr/>
        </p:nvSpPr>
        <p:spPr>
          <a:xfrm>
            <a:off x="6217920" y="1536192"/>
            <a:ext cx="4937760" cy="2487168"/>
          </a:xfrm>
          <a:prstGeom prst="roundRect">
            <a:avLst>
              <a:gd name="adj" fmla="val 2941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4" name="Image 1" descr="/mnt/data/docx_media/image2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2866" y="1645920"/>
            <a:ext cx="3047869" cy="2011680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6345936" y="3712464"/>
            <a:ext cx="468172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15: Performance graph</a:t>
            </a:r>
            <a:endParaRPr lang="en-US" sz="720" dirty="0"/>
          </a:p>
        </p:txBody>
      </p:sp>
      <p:sp>
        <p:nvSpPr>
          <p:cNvPr id="16" name="Shape 12"/>
          <p:cNvSpPr/>
          <p:nvPr/>
        </p:nvSpPr>
        <p:spPr>
          <a:xfrm>
            <a:off x="786384" y="4343400"/>
            <a:ext cx="150876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3"/>
          <p:cNvSpPr/>
          <p:nvPr/>
        </p:nvSpPr>
        <p:spPr>
          <a:xfrm>
            <a:off x="877824" y="4425696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33C7D8"/>
                </a:solidFill>
              </a:rPr>
              <a:t>86.24%</a:t>
            </a:r>
            <a:endParaRPr lang="en-US" sz="1800" dirty="0"/>
          </a:p>
        </p:txBody>
      </p:sp>
      <p:sp>
        <p:nvSpPr>
          <p:cNvPr id="18" name="Text 14"/>
          <p:cNvSpPr/>
          <p:nvPr/>
        </p:nvSpPr>
        <p:spPr>
          <a:xfrm>
            <a:off x="859536" y="4727448"/>
            <a:ext cx="1362456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6C7A89"/>
                </a:solidFill>
              </a:rPr>
              <a:t>ANN accuracy</a:t>
            </a:r>
            <a:endParaRPr lang="en-US" sz="750" dirty="0"/>
          </a:p>
        </p:txBody>
      </p:sp>
      <p:sp>
        <p:nvSpPr>
          <p:cNvPr id="19" name="Shape 15"/>
          <p:cNvSpPr/>
          <p:nvPr/>
        </p:nvSpPr>
        <p:spPr>
          <a:xfrm>
            <a:off x="2514600" y="4343400"/>
            <a:ext cx="150876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6"/>
          <p:cNvSpPr/>
          <p:nvPr/>
        </p:nvSpPr>
        <p:spPr>
          <a:xfrm>
            <a:off x="2606040" y="4425696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33C7D8"/>
                </a:solidFill>
              </a:rPr>
              <a:t>80.71%</a:t>
            </a:r>
            <a:endParaRPr lang="en-US" sz="1800" dirty="0"/>
          </a:p>
        </p:txBody>
      </p:sp>
      <p:sp>
        <p:nvSpPr>
          <p:cNvPr id="21" name="Text 17"/>
          <p:cNvSpPr/>
          <p:nvPr/>
        </p:nvSpPr>
        <p:spPr>
          <a:xfrm>
            <a:off x="2587752" y="4727448"/>
            <a:ext cx="1362456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6C7A89"/>
                </a:solidFill>
              </a:rPr>
              <a:t>ANN precision</a:t>
            </a:r>
            <a:endParaRPr lang="en-US" sz="750" dirty="0"/>
          </a:p>
        </p:txBody>
      </p:sp>
      <p:sp>
        <p:nvSpPr>
          <p:cNvPr id="22" name="Shape 18"/>
          <p:cNvSpPr/>
          <p:nvPr/>
        </p:nvSpPr>
        <p:spPr>
          <a:xfrm>
            <a:off x="4242816" y="4343400"/>
            <a:ext cx="150876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Text 19"/>
          <p:cNvSpPr/>
          <p:nvPr/>
        </p:nvSpPr>
        <p:spPr>
          <a:xfrm>
            <a:off x="4334256" y="4425696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28C28"/>
                </a:solidFill>
              </a:rPr>
              <a:t>98.56%</a:t>
            </a:r>
            <a:endParaRPr lang="en-US" sz="1800" dirty="0"/>
          </a:p>
        </p:txBody>
      </p:sp>
      <p:sp>
        <p:nvSpPr>
          <p:cNvPr id="24" name="Text 20"/>
          <p:cNvSpPr/>
          <p:nvPr/>
        </p:nvSpPr>
        <p:spPr>
          <a:xfrm>
            <a:off x="4315968" y="4727448"/>
            <a:ext cx="1362456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6C7A89"/>
                </a:solidFill>
              </a:rPr>
              <a:t>ANN recall</a:t>
            </a:r>
            <a:endParaRPr lang="en-US" sz="750" dirty="0"/>
          </a:p>
        </p:txBody>
      </p:sp>
      <p:sp>
        <p:nvSpPr>
          <p:cNvPr id="25" name="Shape 21"/>
          <p:cNvSpPr/>
          <p:nvPr/>
        </p:nvSpPr>
        <p:spPr>
          <a:xfrm>
            <a:off x="5971032" y="4343400"/>
            <a:ext cx="150876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" name="Text 22"/>
          <p:cNvSpPr/>
          <p:nvPr/>
        </p:nvSpPr>
        <p:spPr>
          <a:xfrm>
            <a:off x="6062472" y="4425696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33C7D8"/>
                </a:solidFill>
              </a:rPr>
              <a:t>0.8875</a:t>
            </a:r>
            <a:endParaRPr lang="en-US" sz="1800" dirty="0"/>
          </a:p>
        </p:txBody>
      </p:sp>
      <p:sp>
        <p:nvSpPr>
          <p:cNvPr id="27" name="Text 23"/>
          <p:cNvSpPr/>
          <p:nvPr/>
        </p:nvSpPr>
        <p:spPr>
          <a:xfrm>
            <a:off x="6044184" y="4727448"/>
            <a:ext cx="1362456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6C7A89"/>
                </a:solidFill>
              </a:rPr>
              <a:t>ANN F1-score</a:t>
            </a:r>
            <a:endParaRPr lang="en-US" sz="750" dirty="0"/>
          </a:p>
        </p:txBody>
      </p:sp>
      <p:sp>
        <p:nvSpPr>
          <p:cNvPr id="28" name="Shape 24"/>
          <p:cNvSpPr/>
          <p:nvPr/>
        </p:nvSpPr>
        <p:spPr>
          <a:xfrm>
            <a:off x="7699248" y="4343400"/>
            <a:ext cx="150876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9" name="Text 25"/>
          <p:cNvSpPr/>
          <p:nvPr/>
        </p:nvSpPr>
        <p:spPr>
          <a:xfrm>
            <a:off x="7790688" y="4425696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28C28"/>
                </a:solidFill>
              </a:rPr>
              <a:t>28.85%</a:t>
            </a:r>
            <a:endParaRPr lang="en-US" sz="1800" dirty="0"/>
          </a:p>
        </p:txBody>
      </p:sp>
      <p:sp>
        <p:nvSpPr>
          <p:cNvPr id="30" name="Text 26"/>
          <p:cNvSpPr/>
          <p:nvPr/>
        </p:nvSpPr>
        <p:spPr>
          <a:xfrm>
            <a:off x="7772400" y="4727448"/>
            <a:ext cx="1362456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6C7A89"/>
                </a:solidFill>
              </a:rPr>
              <a:t>ANN FPR</a:t>
            </a:r>
            <a:endParaRPr lang="en-US" sz="750" dirty="0"/>
          </a:p>
        </p:txBody>
      </p:sp>
      <p:sp>
        <p:nvSpPr>
          <p:cNvPr id="31" name="Shape 27"/>
          <p:cNvSpPr/>
          <p:nvPr/>
        </p:nvSpPr>
        <p:spPr>
          <a:xfrm>
            <a:off x="9427464" y="4343400"/>
            <a:ext cx="1508760" cy="621792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1270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2" name="Text 28"/>
          <p:cNvSpPr/>
          <p:nvPr/>
        </p:nvSpPr>
        <p:spPr>
          <a:xfrm>
            <a:off x="9518904" y="4425696"/>
            <a:ext cx="1325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33C7D8"/>
                </a:solidFill>
              </a:rPr>
              <a:t>0.9827</a:t>
            </a:r>
            <a:endParaRPr lang="en-US" sz="1800" dirty="0"/>
          </a:p>
        </p:txBody>
      </p:sp>
      <p:sp>
        <p:nvSpPr>
          <p:cNvPr id="33" name="Text 29"/>
          <p:cNvSpPr/>
          <p:nvPr/>
        </p:nvSpPr>
        <p:spPr>
          <a:xfrm>
            <a:off x="9500616" y="4727448"/>
            <a:ext cx="1362456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dirty="0">
                <a:solidFill>
                  <a:srgbClr val="6C7A89"/>
                </a:solidFill>
              </a:rPr>
              <a:t>ANN ROC-AUC</a:t>
            </a:r>
            <a:endParaRPr lang="en-US" sz="750" dirty="0"/>
          </a:p>
        </p:txBody>
      </p:sp>
      <p:sp>
        <p:nvSpPr>
          <p:cNvPr id="34" name="Text 30"/>
          <p:cNvSpPr/>
          <p:nvPr/>
        </p:nvSpPr>
        <p:spPr>
          <a:xfrm>
            <a:off x="960120" y="5440680"/>
            <a:ext cx="10241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B1F33"/>
                </a:solidFill>
              </a:rPr>
              <a:t>All three models detected malicious traffic, but ANN achieved the best balance of accuracy, precision, recall, F1-score and false-positive performance.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256032"/>
            <a:ext cx="12191695" cy="36576"/>
          </a:xfrm>
          <a:prstGeom prst="rect">
            <a:avLst/>
          </a:prstGeom>
          <a:solidFill>
            <a:srgbClr val="33C7D8"/>
          </a:solidFill>
          <a:ln w="1270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0" y="6565392"/>
            <a:ext cx="12191695" cy="292608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502920" y="493776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Random Forest Evaluation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530352" y="1042416"/>
            <a:ext cx="84124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C7A89"/>
                </a:solidFill>
              </a:rPr>
              <a:t>High recall with a false-positive trade-off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502920" y="1353312"/>
            <a:ext cx="1920240" cy="0"/>
          </a:xfrm>
          <a:prstGeom prst="line">
            <a:avLst/>
          </a:prstGeom>
          <a:noFill/>
          <a:ln w="3048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11475720" y="6620256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b="1" dirty="0">
                <a:solidFill>
                  <a:srgbClr val="C7DCE8"/>
                </a:solidFill>
              </a:rPr>
              <a:t>11</a:t>
            </a:r>
            <a:endParaRPr lang="en-US" sz="700" dirty="0"/>
          </a:p>
        </p:txBody>
      </p:sp>
      <p:sp>
        <p:nvSpPr>
          <p:cNvPr id="10" name="Shape 8"/>
          <p:cNvSpPr/>
          <p:nvPr/>
        </p:nvSpPr>
        <p:spPr>
          <a:xfrm>
            <a:off x="685800" y="1508760"/>
            <a:ext cx="5074920" cy="187452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" name="Image 0" descr="/mnt/data/docx_media/image2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8743" y="1618488"/>
            <a:ext cx="3989035" cy="1399032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813816" y="3072384"/>
            <a:ext cx="481888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17: RF classification report</a:t>
            </a:r>
            <a:endParaRPr lang="en-US" sz="720" dirty="0"/>
          </a:p>
        </p:txBody>
      </p:sp>
      <p:sp>
        <p:nvSpPr>
          <p:cNvPr id="13" name="Shape 10"/>
          <p:cNvSpPr/>
          <p:nvPr/>
        </p:nvSpPr>
        <p:spPr>
          <a:xfrm>
            <a:off x="6263640" y="1325880"/>
            <a:ext cx="4663440" cy="2834640"/>
          </a:xfrm>
          <a:prstGeom prst="roundRect">
            <a:avLst>
              <a:gd name="adj" fmla="val 2581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4" name="Image 1" descr="/mnt/data/docx_media/image25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4027" y="1435608"/>
            <a:ext cx="2942666" cy="235915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6391656" y="3849624"/>
            <a:ext cx="440740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18: RF confusion matrix</a:t>
            </a:r>
            <a:endParaRPr lang="en-US" sz="720" dirty="0"/>
          </a:p>
        </p:txBody>
      </p:sp>
      <p:sp>
        <p:nvSpPr>
          <p:cNvPr id="16" name="Text 12"/>
          <p:cNvSpPr/>
          <p:nvPr/>
        </p:nvSpPr>
        <p:spPr>
          <a:xfrm>
            <a:off x="868680" y="4352544"/>
            <a:ext cx="10241280" cy="10972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r>
              <a:rPr lang="en-US" sz="145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Accuracy: 86.12%; precision: 80.28%; recall: 99.16%; F1-score: 0.8872.</a:t>
            </a:r>
            <a:endParaRPr lang="en-US" sz="1450" dirty="0"/>
          </a:p>
          <a:p>
            <a:r>
              <a:rPr lang="en-US" sz="145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Confusion matrix: 25,956 true negatives, 11,044 false positives, 381 false negatives and 44,951 true positives.</a:t>
            </a:r>
            <a:endParaRPr lang="en-US" sz="1450" dirty="0"/>
          </a:p>
          <a:p>
            <a:r>
              <a:rPr lang="en-US" sz="145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RF strongly detects attacks, but the false-positive level remains a deployment concern.</a:t>
            </a:r>
            <a:endParaRPr lang="en-US" sz="14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256032"/>
            <a:ext cx="12191695" cy="36576"/>
          </a:xfrm>
          <a:prstGeom prst="rect">
            <a:avLst/>
          </a:prstGeom>
          <a:solidFill>
            <a:srgbClr val="33C7D8"/>
          </a:solidFill>
          <a:ln w="1270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0" y="6565392"/>
            <a:ext cx="12191695" cy="292608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502920" y="493776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Support Vector Machine Evaluation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530352" y="1042416"/>
            <a:ext cx="84124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C7A89"/>
                </a:solidFill>
              </a:rPr>
              <a:t>Useful model, but weakest overall result among the three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502920" y="1353312"/>
            <a:ext cx="1920240" cy="0"/>
          </a:xfrm>
          <a:prstGeom prst="line">
            <a:avLst/>
          </a:prstGeom>
          <a:noFill/>
          <a:ln w="3048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11475720" y="6620256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b="1" dirty="0">
                <a:solidFill>
                  <a:srgbClr val="C7DCE8"/>
                </a:solidFill>
              </a:rPr>
              <a:t>12</a:t>
            </a:r>
            <a:endParaRPr lang="en-US" sz="700" dirty="0"/>
          </a:p>
        </p:txBody>
      </p:sp>
      <p:sp>
        <p:nvSpPr>
          <p:cNvPr id="10" name="Shape 8"/>
          <p:cNvSpPr/>
          <p:nvPr/>
        </p:nvSpPr>
        <p:spPr>
          <a:xfrm>
            <a:off x="685800" y="1508760"/>
            <a:ext cx="5074920" cy="187452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" name="Image 0" descr="/mnt/data/docx_media/image2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3514" y="1618488"/>
            <a:ext cx="3999493" cy="1399032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813816" y="3072384"/>
            <a:ext cx="481888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19: SVM classification report</a:t>
            </a:r>
            <a:endParaRPr lang="en-US" sz="720" dirty="0"/>
          </a:p>
        </p:txBody>
      </p:sp>
      <p:sp>
        <p:nvSpPr>
          <p:cNvPr id="13" name="Shape 10"/>
          <p:cNvSpPr/>
          <p:nvPr/>
        </p:nvSpPr>
        <p:spPr>
          <a:xfrm>
            <a:off x="6263640" y="1325880"/>
            <a:ext cx="4663440" cy="2834640"/>
          </a:xfrm>
          <a:prstGeom prst="roundRect">
            <a:avLst>
              <a:gd name="adj" fmla="val 2581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4" name="Image 1" descr="/mnt/data/docx_media/image2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6160" y="1435608"/>
            <a:ext cx="2818400" cy="235915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6391656" y="3849624"/>
            <a:ext cx="440740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20: SVM confusion matrix</a:t>
            </a:r>
            <a:endParaRPr lang="en-US" sz="720" dirty="0"/>
          </a:p>
        </p:txBody>
      </p:sp>
      <p:sp>
        <p:nvSpPr>
          <p:cNvPr id="16" name="Text 12"/>
          <p:cNvSpPr/>
          <p:nvPr/>
        </p:nvSpPr>
        <p:spPr>
          <a:xfrm>
            <a:off x="868680" y="4352544"/>
            <a:ext cx="10241280" cy="10972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r>
              <a:rPr lang="en-US" sz="145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Accuracy: 84.13%; precision: 78.33%; recall: 98.40%; F1-score: 0.8722.</a:t>
            </a:r>
            <a:endParaRPr lang="en-US" sz="1450" dirty="0"/>
          </a:p>
          <a:p>
            <a:r>
              <a:rPr lang="en-US" sz="145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Confusion matrix: 24,659 true negatives, 12,341 false positives, 726 false negatives and 44,606 true positives.</a:t>
            </a:r>
            <a:endParaRPr lang="en-US" sz="1450" dirty="0"/>
          </a:p>
          <a:p>
            <a:r>
              <a:rPr lang="en-US" sz="145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SVM maintains high recall, but lower precision and higher false positives reduce its balance.</a:t>
            </a:r>
            <a:endParaRPr lang="en-US" sz="14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256032"/>
            <a:ext cx="12191695" cy="36576"/>
          </a:xfrm>
          <a:prstGeom prst="rect">
            <a:avLst/>
          </a:prstGeom>
          <a:solidFill>
            <a:srgbClr val="33C7D8"/>
          </a:solidFill>
          <a:ln w="1270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0" y="6565392"/>
            <a:ext cx="12191695" cy="292608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502920" y="493776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Artificial Neural Network Evaluation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530352" y="1042416"/>
            <a:ext cx="84124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C7A89"/>
                </a:solidFill>
              </a:rPr>
              <a:t>Best balanced model for the proposed IDS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502920" y="1353312"/>
            <a:ext cx="1920240" cy="0"/>
          </a:xfrm>
          <a:prstGeom prst="line">
            <a:avLst/>
          </a:prstGeom>
          <a:noFill/>
          <a:ln w="3048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11475720" y="6620256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b="1" dirty="0">
                <a:solidFill>
                  <a:srgbClr val="C7DCE8"/>
                </a:solidFill>
              </a:rPr>
              <a:t>13</a:t>
            </a:r>
            <a:endParaRPr lang="en-US" sz="700" dirty="0"/>
          </a:p>
        </p:txBody>
      </p:sp>
      <p:sp>
        <p:nvSpPr>
          <p:cNvPr id="10" name="Shape 8"/>
          <p:cNvSpPr/>
          <p:nvPr/>
        </p:nvSpPr>
        <p:spPr>
          <a:xfrm>
            <a:off x="685800" y="1508760"/>
            <a:ext cx="5074920" cy="1874520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" name="Image 0" descr="/mnt/data/docx_media/image2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4518" y="1618488"/>
            <a:ext cx="3637483" cy="1399032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813816" y="3072384"/>
            <a:ext cx="481888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21: ANN classification report</a:t>
            </a:r>
            <a:endParaRPr lang="en-US" sz="720" dirty="0"/>
          </a:p>
        </p:txBody>
      </p:sp>
      <p:sp>
        <p:nvSpPr>
          <p:cNvPr id="13" name="Shape 10"/>
          <p:cNvSpPr/>
          <p:nvPr/>
        </p:nvSpPr>
        <p:spPr>
          <a:xfrm>
            <a:off x="6263640" y="1325880"/>
            <a:ext cx="4663440" cy="2834640"/>
          </a:xfrm>
          <a:prstGeom prst="roundRect">
            <a:avLst>
              <a:gd name="adj" fmla="val 2581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4" name="Image 1" descr="/mnt/data/docx_media/image29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6431" y="1435608"/>
            <a:ext cx="2737858" cy="235915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6391656" y="3849624"/>
            <a:ext cx="440740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22: ANN confusion matrix</a:t>
            </a:r>
            <a:endParaRPr lang="en-US" sz="720" dirty="0"/>
          </a:p>
        </p:txBody>
      </p:sp>
      <p:sp>
        <p:nvSpPr>
          <p:cNvPr id="16" name="Text 12"/>
          <p:cNvSpPr/>
          <p:nvPr/>
        </p:nvSpPr>
        <p:spPr>
          <a:xfrm>
            <a:off x="868680" y="4352544"/>
            <a:ext cx="10241280" cy="10972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r>
              <a:rPr lang="en-US" sz="145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Accuracy: 86.24%; precision: 80.71%; recall: 98.56%; F1-score: 0.8875.</a:t>
            </a:r>
            <a:endParaRPr lang="en-US" sz="1450" dirty="0"/>
          </a:p>
          <a:p>
            <a:r>
              <a:rPr lang="en-US" sz="145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Confusion matrix: 26,324 true negatives, 10,676 false positives, 655 false negatives and 44,677 true positives.</a:t>
            </a:r>
            <a:endParaRPr lang="en-US" sz="1450" dirty="0"/>
          </a:p>
          <a:p>
            <a:r>
              <a:rPr lang="en-US" sz="145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ANN gives the lowest false-positive rate among the three models and the strongest overall balance.</a:t>
            </a:r>
            <a:endParaRPr lang="en-US" sz="14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256032"/>
            <a:ext cx="12191695" cy="36576"/>
          </a:xfrm>
          <a:prstGeom prst="rect">
            <a:avLst/>
          </a:prstGeom>
          <a:solidFill>
            <a:srgbClr val="33C7D8"/>
          </a:solidFill>
          <a:ln w="1270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0" y="6565392"/>
            <a:ext cx="12191695" cy="292608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502920" y="493776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ROC-AUC and Generalisation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530352" y="1042416"/>
            <a:ext cx="84124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C7A89"/>
                </a:solidFill>
              </a:rPr>
              <a:t>Discriminative performance and validation-to-test movement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502920" y="1353312"/>
            <a:ext cx="1920240" cy="0"/>
          </a:xfrm>
          <a:prstGeom prst="line">
            <a:avLst/>
          </a:prstGeom>
          <a:noFill/>
          <a:ln w="3048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11475720" y="6620256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b="1" dirty="0">
                <a:solidFill>
                  <a:srgbClr val="C7DCE8"/>
                </a:solidFill>
              </a:rPr>
              <a:t>14</a:t>
            </a:r>
            <a:endParaRPr lang="en-US" sz="700" dirty="0"/>
          </a:p>
        </p:txBody>
      </p:sp>
      <p:sp>
        <p:nvSpPr>
          <p:cNvPr id="10" name="Shape 8"/>
          <p:cNvSpPr/>
          <p:nvPr/>
        </p:nvSpPr>
        <p:spPr>
          <a:xfrm>
            <a:off x="640080" y="1417320"/>
            <a:ext cx="5166360" cy="3246120"/>
          </a:xfrm>
          <a:prstGeom prst="roundRect">
            <a:avLst>
              <a:gd name="adj" fmla="val 2254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" name="Image 0" descr="/mnt/data/docx_media/image3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0849" y="1527048"/>
            <a:ext cx="3284821" cy="2770632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768096" y="4352544"/>
            <a:ext cx="491032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23: ROC curves comparison</a:t>
            </a:r>
            <a:endParaRPr lang="en-US" sz="720" dirty="0"/>
          </a:p>
        </p:txBody>
      </p:sp>
      <p:sp>
        <p:nvSpPr>
          <p:cNvPr id="13" name="Shape 10"/>
          <p:cNvSpPr/>
          <p:nvPr/>
        </p:nvSpPr>
        <p:spPr>
          <a:xfrm>
            <a:off x="6263640" y="1417320"/>
            <a:ext cx="5166360" cy="3246120"/>
          </a:xfrm>
          <a:prstGeom prst="roundRect">
            <a:avLst>
              <a:gd name="adj" fmla="val 2254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4" name="Image 1" descr="/mnt/data/docx_media/image3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3368" y="2464484"/>
            <a:ext cx="4946904" cy="895759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6391656" y="4352544"/>
            <a:ext cx="491032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24: Validation-test performance</a:t>
            </a:r>
            <a:endParaRPr lang="en-US" sz="720" dirty="0"/>
          </a:p>
        </p:txBody>
      </p:sp>
      <p:sp>
        <p:nvSpPr>
          <p:cNvPr id="16" name="Text 12"/>
          <p:cNvSpPr/>
          <p:nvPr/>
        </p:nvSpPr>
        <p:spPr>
          <a:xfrm>
            <a:off x="868680" y="4956048"/>
            <a:ext cx="10287000" cy="8046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r>
              <a:rPr lang="en-US" sz="132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ROC-AUC remained very high for ANN and RF, showing strong class separation.</a:t>
            </a:r>
            <a:endParaRPr lang="en-US" sz="1320" dirty="0"/>
          </a:p>
          <a:p>
            <a:r>
              <a:rPr lang="en-US" sz="132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Validation-to-test comparison shows that all models need practical tuning before production deployment.</a:t>
            </a:r>
            <a:endParaRPr lang="en-US" sz="1320" dirty="0"/>
          </a:p>
          <a:p>
            <a:r>
              <a:rPr lang="en-US" sz="132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results support ANN as the most balanced option, but not as a fully production-ready IDS without further optimisation.</a:t>
            </a:r>
            <a:endParaRPr lang="en-US" sz="13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256032"/>
            <a:ext cx="12191695" cy="36576"/>
          </a:xfrm>
          <a:prstGeom prst="rect">
            <a:avLst/>
          </a:prstGeom>
          <a:solidFill>
            <a:srgbClr val="33C7D8"/>
          </a:solidFill>
          <a:ln w="1270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0" y="6565392"/>
            <a:ext cx="12191695" cy="292608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502920" y="493776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 and Recommendations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530352" y="1042416"/>
            <a:ext cx="841248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C7A89"/>
                </a:solidFill>
              </a:rPr>
              <a:t>Key findings for viva discussion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502920" y="1353312"/>
            <a:ext cx="1920240" cy="0"/>
          </a:xfrm>
          <a:prstGeom prst="line">
            <a:avLst/>
          </a:prstGeom>
          <a:noFill/>
          <a:ln w="30480">
            <a:solidFill>
              <a:srgbClr val="33C7D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11475720" y="6620256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b="1" dirty="0">
                <a:solidFill>
                  <a:srgbClr val="C7DCE8"/>
                </a:solidFill>
              </a:rPr>
              <a:t>15</a:t>
            </a:r>
            <a:endParaRPr lang="en-US" sz="700" dirty="0"/>
          </a:p>
        </p:txBody>
      </p:sp>
      <p:sp>
        <p:nvSpPr>
          <p:cNvPr id="10" name="Shape 8"/>
          <p:cNvSpPr/>
          <p:nvPr/>
        </p:nvSpPr>
        <p:spPr>
          <a:xfrm>
            <a:off x="6492240" y="1353312"/>
            <a:ext cx="4572000" cy="292608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10160">
            <a:solidFill>
              <a:srgbClr val="D7E6E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" name="Image 0" descr="/mnt/data/docx_media/image3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8725" y="1463040"/>
            <a:ext cx="2919031" cy="2450592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6620256" y="3968496"/>
            <a:ext cx="4315968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20" i="1" dirty="0">
                <a:solidFill>
                  <a:srgbClr val="6C7A89"/>
                </a:solidFill>
              </a:rPr>
              <a:t>Figure 25: Overall model performance summary</a:t>
            </a:r>
            <a:endParaRPr lang="en-US" sz="720" dirty="0"/>
          </a:p>
        </p:txBody>
      </p:sp>
      <p:sp>
        <p:nvSpPr>
          <p:cNvPr id="13" name="Text 10"/>
          <p:cNvSpPr/>
          <p:nvPr/>
        </p:nvSpPr>
        <p:spPr>
          <a:xfrm>
            <a:off x="777240" y="1572768"/>
            <a:ext cx="5303520" cy="32004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r>
              <a:rPr lang="en-US" sz="150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Machine learning can detect malicious traffic effectively when data preparation and evaluation are controlled.</a:t>
            </a:r>
            <a:endParaRPr lang="en-US" sz="1500" dirty="0"/>
          </a:p>
          <a:p>
            <a:r>
              <a:rPr lang="en-US" sz="150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ANN achieved the best balanced performance: 86.24% accuracy, 80.71% precision, 98.56% recall, 0.8875 F1-score and 0.9827 ROC-AUC.</a:t>
            </a:r>
            <a:endParaRPr lang="en-US" sz="1500" dirty="0"/>
          </a:p>
          <a:p>
            <a:r>
              <a:rPr lang="en-US" sz="150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RF had the highest recall, but ANN produced the strongest balance when false-positive rate was included.</a:t>
            </a:r>
            <a:endParaRPr lang="en-US" sz="1500" dirty="0"/>
          </a:p>
          <a:p>
            <a:r>
              <a:rPr lang="en-US" sz="1500" dirty="0">
                <a:solidFill>
                  <a:srgbClr val="2536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Future work should optimise false positives(28.85), test additional datasets, tune hyperparameters and examine real-time deployment constraints.</a:t>
            </a:r>
            <a:endParaRPr lang="en-US" sz="1500" dirty="0"/>
          </a:p>
        </p:txBody>
      </p:sp>
      <p:sp>
        <p:nvSpPr>
          <p:cNvPr id="14" name="Shape 11"/>
          <p:cNvSpPr/>
          <p:nvPr/>
        </p:nvSpPr>
        <p:spPr>
          <a:xfrm>
            <a:off x="804672" y="5166360"/>
            <a:ext cx="10241280" cy="493776"/>
          </a:xfrm>
          <a:prstGeom prst="roundRect">
            <a:avLst>
              <a:gd name="adj" fmla="val 14815"/>
            </a:avLst>
          </a:prstGeom>
          <a:solidFill>
            <a:srgbClr val="EAF7FA"/>
          </a:solidFill>
          <a:ln w="12700">
            <a:solidFill>
              <a:srgbClr val="BEEB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2"/>
          <p:cNvSpPr/>
          <p:nvPr/>
        </p:nvSpPr>
        <p:spPr>
          <a:xfrm>
            <a:off x="987552" y="5330952"/>
            <a:ext cx="987552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220" b="1" dirty="0">
                <a:solidFill>
                  <a:srgbClr val="0B1F33"/>
                </a:solidFill>
              </a:rPr>
              <a:t> The proposed IDS is promising, but remaining false positives mean further optimisation is required before operational cybersecurity deployment.</a:t>
            </a:r>
            <a:endParaRPr lang="en-US" sz="12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256032"/>
            <a:ext cx="12191695" cy="36576"/>
          </a:xfrm>
          <a:prstGeom prst="rect">
            <a:avLst/>
          </a:prstGeom>
          <a:solidFill>
            <a:srgbClr val="33C7D8"/>
          </a:solidFill>
          <a:ln w="12700">
            <a:solidFill>
              <a:srgbClr val="33C7D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Shape 2"/>
          <p:cNvSpPr/>
          <p:nvPr/>
        </p:nvSpPr>
        <p:spPr>
          <a:xfrm>
            <a:off x="0" y="6565392"/>
            <a:ext cx="12191695" cy="292608"/>
          </a:xfrm>
          <a:prstGeom prst="rect">
            <a:avLst/>
          </a:prstGeom>
          <a:solidFill>
            <a:srgbClr val="0B1F33"/>
          </a:solidFill>
          <a:ln w="12700">
            <a:solidFill>
              <a:srgbClr val="0B1F3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502920" y="530352"/>
            <a:ext cx="10972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3100" dirty="0"/>
          </a:p>
        </p:txBody>
      </p:sp>
      <p:sp>
        <p:nvSpPr>
          <p:cNvPr id="7" name="Shape 5"/>
          <p:cNvSpPr/>
          <p:nvPr/>
        </p:nvSpPr>
        <p:spPr>
          <a:xfrm>
            <a:off x="502920" y="1124712"/>
            <a:ext cx="1920240" cy="0"/>
          </a:xfrm>
          <a:prstGeom prst="line">
            <a:avLst/>
          </a:prstGeom>
          <a:noFill/>
          <a:ln w="30480">
            <a:solidFill>
              <a:srgbClr val="33C7D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566927" y="1069848"/>
            <a:ext cx="10702651" cy="5166360"/>
          </a:xfrm>
          <a:prstGeom prst="rect">
            <a:avLst/>
          </a:prstGeom>
          <a:noFill/>
          <a:ln/>
        </p:spPr>
        <p:txBody>
          <a:bodyPr wrap="square" lIns="27432" tIns="18288" rIns="27432" bIns="18288" rtlCol="0" anchor="ctr">
            <a:normAutofit/>
          </a:bodyPr>
          <a:lstStyle/>
          <a:p>
            <a:pPr marL="0" indent="0">
              <a:spcAft>
                <a:spcPts val="250"/>
              </a:spcAft>
              <a:buNone/>
            </a:pPr>
            <a:r>
              <a:rPr sz="1200" dirty="0">
                <a:solidFill>
                  <a:srgbClr val="0F273A"/>
                </a:solidFill>
                <a:latin typeface="Arial Narrow"/>
              </a:rPr>
              <a:t>[1] Ali et al. (2025). Deep learning vs. machine learning for intrusion detection in computer networks. Applied Sciences.</a:t>
            </a:r>
            <a:endParaRPr lang="en-US" sz="1200" dirty="0"/>
          </a:p>
          <a:p>
            <a:pPr>
              <a:spcAft>
                <a:spcPts val="250"/>
              </a:spcAft>
            </a:pPr>
            <a:r>
              <a:rPr sz="1200" dirty="0">
                <a:solidFill>
                  <a:srgbClr val="0F273A"/>
                </a:solidFill>
                <a:latin typeface="Arial Narrow"/>
              </a:rPr>
              <a:t>[2] </a:t>
            </a:r>
            <a:r>
              <a:rPr sz="1200" dirty="0" err="1">
                <a:solidFill>
                  <a:srgbClr val="0F273A"/>
                </a:solidFill>
                <a:latin typeface="Arial Narrow"/>
              </a:rPr>
              <a:t>Ustun</a:t>
            </a:r>
            <a:r>
              <a:rPr sz="1200" dirty="0">
                <a:solidFill>
                  <a:srgbClr val="0F273A"/>
                </a:solidFill>
                <a:latin typeface="Arial Narrow"/>
              </a:rPr>
              <a:t> et al. (2021). Machine learning-based intrusion detection for cybersecurity in smart grids. Symmetry.</a:t>
            </a:r>
          </a:p>
          <a:p>
            <a:pPr>
              <a:spcAft>
                <a:spcPts val="250"/>
              </a:spcAft>
            </a:pPr>
            <a:r>
              <a:rPr sz="1200" dirty="0">
                <a:solidFill>
                  <a:srgbClr val="0F273A"/>
                </a:solidFill>
                <a:latin typeface="Arial Narrow"/>
              </a:rPr>
              <a:t>[3] Sahani et al. (2023). Machine learning-based intrusion detection for smart grid computing: A survey. ACM TCPS.</a:t>
            </a:r>
          </a:p>
          <a:p>
            <a:pPr>
              <a:spcAft>
                <a:spcPts val="250"/>
              </a:spcAft>
            </a:pPr>
            <a:r>
              <a:rPr sz="1200" dirty="0">
                <a:solidFill>
                  <a:srgbClr val="0F273A"/>
                </a:solidFill>
                <a:latin typeface="Arial Narrow"/>
              </a:rPr>
              <a:t>[4] Munna et al. (2025). Elevating intrusion detection and security fortification in intelligent networks. Scientific Reports.</a:t>
            </a:r>
          </a:p>
          <a:p>
            <a:pPr>
              <a:spcAft>
                <a:spcPts val="250"/>
              </a:spcAft>
            </a:pPr>
            <a:r>
              <a:rPr sz="1200" dirty="0">
                <a:solidFill>
                  <a:srgbClr val="0F273A"/>
                </a:solidFill>
                <a:latin typeface="Arial Narrow"/>
              </a:rPr>
              <a:t>[5] </a:t>
            </a:r>
            <a:r>
              <a:rPr sz="1200" dirty="0" err="1">
                <a:solidFill>
                  <a:srgbClr val="0F273A"/>
                </a:solidFill>
                <a:latin typeface="Arial Narrow"/>
              </a:rPr>
              <a:t>Moualla</a:t>
            </a:r>
            <a:r>
              <a:rPr sz="1200" dirty="0">
                <a:solidFill>
                  <a:srgbClr val="0F273A"/>
                </a:solidFill>
                <a:latin typeface="Arial Narrow"/>
              </a:rPr>
              <a:t>, </a:t>
            </a:r>
            <a:r>
              <a:rPr sz="1200" dirty="0" err="1">
                <a:solidFill>
                  <a:srgbClr val="0F273A"/>
                </a:solidFill>
                <a:latin typeface="Arial Narrow"/>
              </a:rPr>
              <a:t>Khorzom</a:t>
            </a:r>
            <a:r>
              <a:rPr sz="1200" dirty="0">
                <a:solidFill>
                  <a:srgbClr val="0F273A"/>
                </a:solidFill>
                <a:latin typeface="Arial Narrow"/>
              </a:rPr>
              <a:t> and Jafar (2021). Improving ML-based NIDS on UNSW-NB15. Computational Intelligence and Neuroscience.</a:t>
            </a:r>
          </a:p>
          <a:p>
            <a:pPr>
              <a:spcAft>
                <a:spcPts val="250"/>
              </a:spcAft>
            </a:pPr>
            <a:r>
              <a:rPr sz="1200" dirty="0">
                <a:solidFill>
                  <a:srgbClr val="0F273A"/>
                </a:solidFill>
                <a:latin typeface="Arial Narrow"/>
              </a:rPr>
              <a:t>[6] </a:t>
            </a:r>
            <a:r>
              <a:rPr sz="1200" dirty="0" err="1">
                <a:solidFill>
                  <a:srgbClr val="0F273A"/>
                </a:solidFill>
                <a:latin typeface="Arial Narrow"/>
              </a:rPr>
              <a:t>Fenjan</a:t>
            </a:r>
            <a:r>
              <a:rPr sz="1200" dirty="0">
                <a:solidFill>
                  <a:srgbClr val="0F273A"/>
                </a:solidFill>
                <a:latin typeface="Arial Narrow"/>
              </a:rPr>
              <a:t> et al. (2024). Adaptive IDS using deep learning for network security. Cognitive Models and AI Conference.</a:t>
            </a:r>
          </a:p>
          <a:p>
            <a:pPr>
              <a:spcAft>
                <a:spcPts val="250"/>
              </a:spcAft>
            </a:pPr>
            <a:r>
              <a:rPr sz="1200" dirty="0">
                <a:solidFill>
                  <a:srgbClr val="0F273A"/>
                </a:solidFill>
                <a:latin typeface="Arial Narrow"/>
              </a:rPr>
              <a:t>[7] Alharbi et al. (2021). Cybersecurity-related attributes for IDS. Sustainability.</a:t>
            </a:r>
          </a:p>
          <a:p>
            <a:pPr>
              <a:spcAft>
                <a:spcPts val="250"/>
              </a:spcAft>
            </a:pPr>
            <a:r>
              <a:rPr sz="1200" dirty="0">
                <a:solidFill>
                  <a:srgbClr val="0F273A"/>
                </a:solidFill>
                <a:latin typeface="Arial Narrow"/>
              </a:rPr>
              <a:t>[8] Talukder et al. (2024). ML-based NIDS for big and imbalanced data. Journal of Big Data.</a:t>
            </a:r>
          </a:p>
          <a:p>
            <a:pPr>
              <a:spcAft>
                <a:spcPts val="250"/>
              </a:spcAft>
            </a:pPr>
            <a:r>
              <a:rPr sz="1200" dirty="0">
                <a:solidFill>
                  <a:srgbClr val="0F273A"/>
                </a:solidFill>
                <a:latin typeface="Arial Narrow"/>
              </a:rPr>
              <a:t>[9] </a:t>
            </a:r>
            <a:r>
              <a:rPr sz="1200" dirty="0" err="1">
                <a:solidFill>
                  <a:srgbClr val="0F273A"/>
                </a:solidFill>
                <a:latin typeface="Arial Narrow"/>
              </a:rPr>
              <a:t>Hozouri</a:t>
            </a:r>
            <a:r>
              <a:rPr sz="1200" dirty="0">
                <a:solidFill>
                  <a:srgbClr val="0F273A"/>
                </a:solidFill>
                <a:latin typeface="Arial Narrow"/>
              </a:rPr>
              <a:t>, Mirzaei and </a:t>
            </a:r>
            <a:r>
              <a:rPr sz="1200" dirty="0" err="1">
                <a:solidFill>
                  <a:srgbClr val="0F273A"/>
                </a:solidFill>
                <a:latin typeface="Arial Narrow"/>
              </a:rPr>
              <a:t>Effatparvar</a:t>
            </a:r>
            <a:r>
              <a:rPr sz="1200" dirty="0">
                <a:solidFill>
                  <a:srgbClr val="0F273A"/>
                </a:solidFill>
                <a:latin typeface="Arial Narrow"/>
              </a:rPr>
              <a:t> (2025). Survey on IDS with ML, DL and emerging challenges. Discover AI.</a:t>
            </a:r>
          </a:p>
          <a:p>
            <a:pPr>
              <a:spcAft>
                <a:spcPts val="250"/>
              </a:spcAft>
            </a:pPr>
            <a:r>
              <a:rPr sz="1200" dirty="0">
                <a:solidFill>
                  <a:srgbClr val="0F273A"/>
                </a:solidFill>
                <a:latin typeface="Arial Narrow"/>
              </a:rPr>
              <a:t>[10] </a:t>
            </a:r>
            <a:r>
              <a:rPr sz="1200" dirty="0" err="1">
                <a:solidFill>
                  <a:srgbClr val="0F273A"/>
                </a:solidFill>
                <a:latin typeface="Arial Narrow"/>
              </a:rPr>
              <a:t>Awajan</a:t>
            </a:r>
            <a:r>
              <a:rPr sz="1200" dirty="0">
                <a:solidFill>
                  <a:srgbClr val="0F273A"/>
                </a:solidFill>
                <a:latin typeface="Arial Narrow"/>
              </a:rPr>
              <a:t> (2023). A novel deep learning-based IDS for IoT networks. Computers.</a:t>
            </a:r>
          </a:p>
          <a:p>
            <a:pPr>
              <a:spcAft>
                <a:spcPts val="250"/>
              </a:spcAft>
            </a:pPr>
            <a:r>
              <a:rPr sz="1200" dirty="0">
                <a:solidFill>
                  <a:srgbClr val="0F273A"/>
                </a:solidFill>
                <a:latin typeface="Arial Narrow"/>
              </a:rPr>
              <a:t>[11] Ayub et al. (2023). Intelligent ML-based IDS for smart cities networks. EAI Transactions.</a:t>
            </a:r>
            <a:endParaRPr lang="en-US" sz="1200" dirty="0">
              <a:solidFill>
                <a:srgbClr val="0F273A"/>
              </a:solidFill>
              <a:latin typeface="Arial Narrow"/>
            </a:endParaRPr>
          </a:p>
          <a:p>
            <a:pPr>
              <a:spcAft>
                <a:spcPts val="250"/>
              </a:spcAft>
            </a:pPr>
            <a:r>
              <a:rPr lang="en-US" sz="1200" dirty="0">
                <a:solidFill>
                  <a:srgbClr val="0F273A"/>
                </a:solidFill>
                <a:latin typeface="Arial Narrow"/>
              </a:rPr>
              <a:t>[12] Santhosh Kumar, Selvi and Kannan (2023). Survey on ML-based IDS for secure IoT communication. Computational Intelligence and Neuroscience.</a:t>
            </a:r>
            <a:endParaRPr lang="en-US" sz="1200" dirty="0"/>
          </a:p>
          <a:p>
            <a:pPr>
              <a:spcAft>
                <a:spcPts val="250"/>
              </a:spcAft>
            </a:pPr>
            <a:r>
              <a:rPr lang="en-US" sz="1200" dirty="0">
                <a:solidFill>
                  <a:srgbClr val="0F273A"/>
                </a:solidFill>
                <a:latin typeface="Arial Narrow"/>
              </a:rPr>
              <a:t>[13] Umar et al. (2025). Energy-efficient DL-based IDS for edge computing. Journal of Cloud Computing.</a:t>
            </a:r>
          </a:p>
          <a:p>
            <a:pPr>
              <a:spcAft>
                <a:spcPts val="250"/>
              </a:spcAft>
            </a:pPr>
            <a:r>
              <a:rPr lang="en-US" sz="1200" dirty="0">
                <a:solidFill>
                  <a:srgbClr val="0F273A"/>
                </a:solidFill>
                <a:latin typeface="Arial Narrow"/>
              </a:rPr>
              <a:t>[14] Chohan et al. (2023). Cyber-attack detection using ML-based IDS for IoT smart cities. EAI Transactions on Smart Cities.</a:t>
            </a:r>
          </a:p>
          <a:p>
            <a:pPr>
              <a:spcAft>
                <a:spcPts val="250"/>
              </a:spcAft>
            </a:pPr>
            <a:r>
              <a:rPr lang="en-US" sz="1200" dirty="0">
                <a:solidFill>
                  <a:srgbClr val="0F273A"/>
                </a:solidFill>
                <a:latin typeface="Arial Narrow"/>
              </a:rPr>
              <a:t>[15] Saunders (2023). Writing your research paper methodology. Jean Monnet Centre of Excellence.</a:t>
            </a:r>
          </a:p>
          <a:p>
            <a:pPr>
              <a:spcAft>
                <a:spcPts val="250"/>
              </a:spcAft>
            </a:pPr>
            <a:r>
              <a:rPr lang="en-US" sz="1200" dirty="0">
                <a:solidFill>
                  <a:srgbClr val="0F273A"/>
                </a:solidFill>
                <a:latin typeface="Arial Narrow"/>
              </a:rPr>
              <a:t>[16] </a:t>
            </a:r>
            <a:r>
              <a:rPr lang="en-US" sz="1200" dirty="0" err="1">
                <a:solidFill>
                  <a:srgbClr val="0F273A"/>
                </a:solidFill>
                <a:latin typeface="Arial Narrow"/>
              </a:rPr>
              <a:t>Saidane</a:t>
            </a:r>
            <a:r>
              <a:rPr lang="en-US" sz="1200" dirty="0">
                <a:solidFill>
                  <a:srgbClr val="0F273A"/>
                </a:solidFill>
                <a:latin typeface="Arial Narrow"/>
              </a:rPr>
              <a:t> et al. (2024). Optimizing IDS performance through tuning and data processing. </a:t>
            </a:r>
            <a:r>
              <a:rPr lang="en-US" sz="1200" dirty="0" err="1">
                <a:solidFill>
                  <a:srgbClr val="0F273A"/>
                </a:solidFill>
                <a:latin typeface="Arial Narrow"/>
              </a:rPr>
              <a:t>arXiv</a:t>
            </a:r>
            <a:r>
              <a:rPr lang="en-US" sz="1200" dirty="0">
                <a:solidFill>
                  <a:srgbClr val="0F273A"/>
                </a:solidFill>
                <a:latin typeface="Arial Narrow"/>
              </a:rPr>
              <a:t>.</a:t>
            </a:r>
          </a:p>
          <a:p>
            <a:pPr>
              <a:spcAft>
                <a:spcPts val="250"/>
              </a:spcAft>
            </a:pPr>
            <a:r>
              <a:rPr lang="en-US" sz="1200" dirty="0">
                <a:solidFill>
                  <a:srgbClr val="0F273A"/>
                </a:solidFill>
                <a:latin typeface="Arial Narrow"/>
              </a:rPr>
              <a:t>[17] Ghani, </a:t>
            </a:r>
            <a:r>
              <a:rPr lang="en-US" sz="1200" dirty="0" err="1">
                <a:solidFill>
                  <a:srgbClr val="0F273A"/>
                </a:solidFill>
                <a:latin typeface="Arial Narrow"/>
              </a:rPr>
              <a:t>Salekzamankhani</a:t>
            </a:r>
            <a:r>
              <a:rPr lang="en-US" sz="1200" dirty="0">
                <a:solidFill>
                  <a:srgbClr val="0F273A"/>
                </a:solidFill>
                <a:latin typeface="Arial Narrow"/>
              </a:rPr>
              <a:t> and Virdee (2023). Hybrid dimensionality reduction for NIDS. Journal of Cybersecurity and Privacy.</a:t>
            </a:r>
          </a:p>
          <a:p>
            <a:pPr>
              <a:spcAft>
                <a:spcPts val="250"/>
              </a:spcAft>
            </a:pPr>
            <a:r>
              <a:rPr lang="en-US" sz="1200" dirty="0">
                <a:solidFill>
                  <a:srgbClr val="0F273A"/>
                </a:solidFill>
                <a:latin typeface="Arial Narrow"/>
              </a:rPr>
              <a:t>[18] Li et al. (2024). Optimizing IoT IDS: feature selection vs extraction. Journal of Big Data.</a:t>
            </a:r>
          </a:p>
          <a:p>
            <a:pPr>
              <a:spcAft>
                <a:spcPts val="250"/>
              </a:spcAft>
            </a:pPr>
            <a:r>
              <a:rPr lang="en-US" sz="1200" dirty="0">
                <a:solidFill>
                  <a:srgbClr val="0F273A"/>
                </a:solidFill>
                <a:latin typeface="Arial Narrow"/>
              </a:rPr>
              <a:t>[19] Mishra et al. (2026). Cross-dataset harmonized IDS framework. PLOS ONE.</a:t>
            </a:r>
          </a:p>
          <a:p>
            <a:pPr>
              <a:spcAft>
                <a:spcPts val="250"/>
              </a:spcAft>
            </a:pPr>
            <a:r>
              <a:rPr lang="en-US" sz="1200" dirty="0">
                <a:solidFill>
                  <a:srgbClr val="0F273A"/>
                </a:solidFill>
                <a:latin typeface="Arial Narrow"/>
              </a:rPr>
              <a:t>[20] </a:t>
            </a:r>
            <a:r>
              <a:rPr lang="en-US" sz="1200" dirty="0" err="1">
                <a:solidFill>
                  <a:srgbClr val="0F273A"/>
                </a:solidFill>
                <a:latin typeface="Arial Narrow"/>
              </a:rPr>
              <a:t>Leutle</a:t>
            </a:r>
            <a:r>
              <a:rPr lang="en-US" sz="1200" dirty="0">
                <a:solidFill>
                  <a:srgbClr val="0F273A"/>
                </a:solidFill>
                <a:latin typeface="Arial Narrow"/>
              </a:rPr>
              <a:t> and Ogunleye (2025). ML model for classification in cybersecurity networks. IMITEC.</a:t>
            </a:r>
          </a:p>
          <a:p>
            <a:pPr>
              <a:spcAft>
                <a:spcPts val="250"/>
              </a:spcAft>
            </a:pPr>
            <a:r>
              <a:rPr lang="en-US" sz="1200" dirty="0">
                <a:solidFill>
                  <a:srgbClr val="0F273A"/>
                </a:solidFill>
                <a:latin typeface="Arial Narrow"/>
              </a:rPr>
              <a:t>[21] </a:t>
            </a:r>
            <a:r>
              <a:rPr lang="en-US" sz="1200" dirty="0" err="1">
                <a:solidFill>
                  <a:srgbClr val="0F273A"/>
                </a:solidFill>
                <a:latin typeface="Arial Narrow"/>
              </a:rPr>
              <a:t>Shikonde</a:t>
            </a:r>
            <a:r>
              <a:rPr lang="en-US" sz="1200" dirty="0">
                <a:solidFill>
                  <a:srgbClr val="0F273A"/>
                </a:solidFill>
                <a:latin typeface="Arial Narrow"/>
              </a:rPr>
              <a:t> and Nkongolo (2025). Insider threat management using explainable ML.</a:t>
            </a:r>
          </a:p>
          <a:p>
            <a:pPr>
              <a:spcAft>
                <a:spcPts val="250"/>
              </a:spcAft>
            </a:pPr>
            <a:endParaRPr sz="1200" dirty="0">
              <a:solidFill>
                <a:srgbClr val="0F273A"/>
              </a:solidFill>
              <a:latin typeface="Arial Narrow"/>
            </a:endParaRPr>
          </a:p>
        </p:txBody>
      </p:sp>
      <p:sp>
        <p:nvSpPr>
          <p:cNvPr id="9" name="Text 7"/>
          <p:cNvSpPr/>
          <p:nvPr/>
        </p:nvSpPr>
        <p:spPr>
          <a:xfrm>
            <a:off x="6099048" y="1234440"/>
            <a:ext cx="5257800" cy="5166360"/>
          </a:xfrm>
          <a:prstGeom prst="rect">
            <a:avLst/>
          </a:prstGeom>
          <a:noFill/>
          <a:ln/>
        </p:spPr>
        <p:txBody>
          <a:bodyPr wrap="square" lIns="27432" tIns="18288" rIns="27432" bIns="18288" rtlCol="0" anchor="ctr">
            <a:normAutofit/>
          </a:bodyPr>
          <a:lstStyle/>
          <a:p>
            <a:pPr marL="0" indent="0">
              <a:lnSpc>
                <a:spcPct val="95000"/>
              </a:lnSpc>
              <a:spcAft>
                <a:spcPts val="250"/>
              </a:spcAft>
              <a:buNone/>
            </a:pPr>
            <a:endParaRPr sz="1050" dirty="0">
              <a:solidFill>
                <a:srgbClr val="0F273A"/>
              </a:solidFill>
              <a:latin typeface="Arial Narrow"/>
            </a:endParaRPr>
          </a:p>
        </p:txBody>
      </p:sp>
      <p:sp>
        <p:nvSpPr>
          <p:cNvPr id="10" name="Text 8"/>
          <p:cNvSpPr/>
          <p:nvPr/>
        </p:nvSpPr>
        <p:spPr>
          <a:xfrm>
            <a:off x="11475720" y="6620256"/>
            <a:ext cx="3200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b="1" dirty="0">
                <a:solidFill>
                  <a:srgbClr val="C7DCE8"/>
                </a:solidFill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1394</TotalTime>
  <Words>1789</Words>
  <Application>Microsoft Office PowerPoint</Application>
  <PresentationFormat>Widescreen</PresentationFormat>
  <Paragraphs>197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Aptos Display</vt:lpstr>
      <vt:lpstr>Arial</vt:lpstr>
      <vt:lpstr>Arial Narrow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Yash Patel</cp:lastModifiedBy>
  <cp:revision>3</cp:revision>
  <dcterms:created xsi:type="dcterms:W3CDTF">2026-09-20T16:56:54Z</dcterms:created>
  <dcterms:modified xsi:type="dcterms:W3CDTF">2026-10-02T16:22:38Z</dcterms:modified>
</cp:coreProperties>
</file>