
<file path=[Content_Types].xml><?xml version="1.0" encoding="utf-8"?>
<Types xmlns="http://schemas.openxmlformats.org/package/2006/content-types">
  <Default Extension="emf" ContentType="image/x-emf"/>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6" r:id="rId8"/>
    <p:sldId id="268" r:id="rId9"/>
    <p:sldId id="267" r:id="rId10"/>
    <p:sldId id="264" r:id="rId11"/>
    <p:sldId id="269" r:id="rId12"/>
    <p:sldId id="265" r:id="rId13"/>
  </p:sldIdLst>
  <p:sldSz cx="18288000" cy="10287000"/>
  <p:notesSz cx="6858000" cy="9144000"/>
  <p:embeddedFontLst>
    <p:embeddedFont>
      <p:font typeface="Akzidenz-Grotesk Heavy" panose="020B0604020202020204" charset="0"/>
      <p:regular r:id="rId15"/>
    </p:embeddedFont>
    <p:embeddedFont>
      <p:font typeface="Inter Heavy" panose="020B0604020202020204" charset="0"/>
      <p:regular r:id="rId16"/>
    </p:embeddedFont>
    <p:embeddedFont>
      <p:font typeface="Inter Semi-Bold" panose="020B0604020202020204" charset="0"/>
      <p:regular r:id="rId17"/>
    </p:embeddedFont>
    <p:embeddedFont>
      <p:font typeface="Playlist Script" panose="020B0604020202020204" charset="0"/>
      <p:regular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77219" autoAdjust="0"/>
  </p:normalViewPr>
  <p:slideViewPr>
    <p:cSldViewPr>
      <p:cViewPr varScale="1">
        <p:scale>
          <a:sx n="38" d="100"/>
          <a:sy n="38" d="100"/>
        </p:scale>
        <p:origin x="1020" y="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image" Target="../media/image18.jpeg"/></Relationships>
</file>

<file path=ppt/diagrams/_rels/drawing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image" Target="../media/image18.jpe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2CB9B7-C703-499B-A9CC-20C1C0D930C9}" type="doc">
      <dgm:prSet loTypeId="urn:microsoft.com/office/officeart/2008/layout/BendingPictureBlocks" loCatId="picture" qsTypeId="urn:microsoft.com/office/officeart/2005/8/quickstyle/simple1" qsCatId="simple" csTypeId="urn:microsoft.com/office/officeart/2005/8/colors/colorful5" csCatId="colorful" phldr="1"/>
      <dgm:spPr/>
      <dgm:t>
        <a:bodyPr/>
        <a:lstStyle/>
        <a:p>
          <a:endParaRPr lang="en-GB"/>
        </a:p>
      </dgm:t>
    </dgm:pt>
    <dgm:pt modelId="{65D75353-2F18-4FC4-837D-38AEF5F71E12}">
      <dgm:prSet phldrT="[Text]" custT="1"/>
      <dgm:spPr/>
      <dgm:t>
        <a:bodyPr/>
        <a:lstStyle/>
        <a:p>
          <a:r>
            <a:rPr lang="en-GB" sz="4000" b="1" dirty="0">
              <a:latin typeface="Times New Roman" panose="02020603050405020304" pitchFamily="18" charset="0"/>
              <a:cs typeface="Times New Roman" panose="02020603050405020304" pitchFamily="18" charset="0"/>
            </a:rPr>
            <a:t>Biologically</a:t>
          </a:r>
        </a:p>
      </dgm:t>
    </dgm:pt>
    <dgm:pt modelId="{EB36C2BC-C7D9-4749-B630-736C48297F29}" type="parTrans" cxnId="{1597EF31-6479-4FAE-8015-CBD1966B9B4B}">
      <dgm:prSet/>
      <dgm:spPr/>
      <dgm:t>
        <a:bodyPr/>
        <a:lstStyle/>
        <a:p>
          <a:endParaRPr lang="en-GB" sz="3200" b="1">
            <a:latin typeface="Times New Roman" panose="02020603050405020304" pitchFamily="18" charset="0"/>
            <a:cs typeface="Times New Roman" panose="02020603050405020304" pitchFamily="18" charset="0"/>
          </a:endParaRPr>
        </a:p>
      </dgm:t>
    </dgm:pt>
    <dgm:pt modelId="{FE103873-A13B-49EC-944C-C4D198AD118A}" type="sibTrans" cxnId="{1597EF31-6479-4FAE-8015-CBD1966B9B4B}">
      <dgm:prSet/>
      <dgm:spPr/>
      <dgm:t>
        <a:bodyPr/>
        <a:lstStyle/>
        <a:p>
          <a:endParaRPr lang="en-GB" sz="3200" b="1">
            <a:latin typeface="Times New Roman" panose="02020603050405020304" pitchFamily="18" charset="0"/>
            <a:cs typeface="Times New Roman" panose="02020603050405020304" pitchFamily="18" charset="0"/>
          </a:endParaRPr>
        </a:p>
      </dgm:t>
    </dgm:pt>
    <dgm:pt modelId="{4D786C30-6FA8-44DD-8CF6-6A17CE3E51EA}">
      <dgm:prSet phldrT="[Text]" custT="1"/>
      <dgm:spPr/>
      <dgm:t>
        <a:bodyPr/>
        <a:lstStyle/>
        <a:p>
          <a:r>
            <a:rPr lang="en-GB" sz="4000" b="1" dirty="0">
              <a:latin typeface="Times New Roman" panose="02020603050405020304" pitchFamily="18" charset="0"/>
              <a:cs typeface="Times New Roman" panose="02020603050405020304" pitchFamily="18" charset="0"/>
            </a:rPr>
            <a:t>Environmentally</a:t>
          </a:r>
        </a:p>
      </dgm:t>
    </dgm:pt>
    <dgm:pt modelId="{E7000163-7B5C-4B3B-9DA8-562B69FA9BB2}" type="parTrans" cxnId="{1AE54245-6DDF-4E3B-9DCE-A6600F5B347A}">
      <dgm:prSet/>
      <dgm:spPr/>
      <dgm:t>
        <a:bodyPr/>
        <a:lstStyle/>
        <a:p>
          <a:endParaRPr lang="en-GB" sz="3200" b="1">
            <a:latin typeface="Times New Roman" panose="02020603050405020304" pitchFamily="18" charset="0"/>
            <a:cs typeface="Times New Roman" panose="02020603050405020304" pitchFamily="18" charset="0"/>
          </a:endParaRPr>
        </a:p>
      </dgm:t>
    </dgm:pt>
    <dgm:pt modelId="{7DA7D87E-EE74-459F-9A93-AF46BC424843}" type="sibTrans" cxnId="{1AE54245-6DDF-4E3B-9DCE-A6600F5B347A}">
      <dgm:prSet/>
      <dgm:spPr/>
      <dgm:t>
        <a:bodyPr/>
        <a:lstStyle/>
        <a:p>
          <a:endParaRPr lang="en-GB" sz="3200" b="1">
            <a:latin typeface="Times New Roman" panose="02020603050405020304" pitchFamily="18" charset="0"/>
            <a:cs typeface="Times New Roman" panose="02020603050405020304" pitchFamily="18" charset="0"/>
          </a:endParaRPr>
        </a:p>
      </dgm:t>
    </dgm:pt>
    <dgm:pt modelId="{4771DE6C-0D1D-4AA9-B189-5492C1F1AE54}" type="pres">
      <dgm:prSet presAssocID="{702CB9B7-C703-499B-A9CC-20C1C0D930C9}" presName="Name0" presStyleCnt="0">
        <dgm:presLayoutVars>
          <dgm:dir/>
          <dgm:resizeHandles/>
        </dgm:presLayoutVars>
      </dgm:prSet>
      <dgm:spPr/>
    </dgm:pt>
    <dgm:pt modelId="{DA87E12C-3882-4C59-B36F-95BD558D5030}" type="pres">
      <dgm:prSet presAssocID="{65D75353-2F18-4FC4-837D-38AEF5F71E12}" presName="composite" presStyleCnt="0"/>
      <dgm:spPr/>
    </dgm:pt>
    <dgm:pt modelId="{A23A55DE-9A97-4588-8A22-234A5C0C7E66}" type="pres">
      <dgm:prSet presAssocID="{65D75353-2F18-4FC4-837D-38AEF5F71E12}" presName="rect1" presStyleLbl="bgImgPlace1" presStyleIdx="0" presStyleCnt="2"/>
      <dgm:spPr>
        <a:blipFill rotWithShape="1">
          <a:blip xmlns:r="http://schemas.openxmlformats.org/officeDocument/2006/relationships" r:embed="rId1">
            <a:extLst>
              <a:ext uri="{28A0092B-C50C-407E-A947-70E740481C1C}">
                <a14:useLocalDpi xmlns:a14="http://schemas.microsoft.com/office/drawing/2010/main" val="0"/>
              </a:ext>
            </a:extLst>
          </a:blip>
          <a:srcRect/>
          <a:stretch>
            <a:fillRect l="-6000" r="-6000"/>
          </a:stretch>
        </a:blipFill>
      </dgm:spPr>
    </dgm:pt>
    <dgm:pt modelId="{2CE428CA-CBD0-46DD-8565-6E80EECFF188}" type="pres">
      <dgm:prSet presAssocID="{65D75353-2F18-4FC4-837D-38AEF5F71E12}" presName="rect2" presStyleLbl="node1" presStyleIdx="0" presStyleCnt="2">
        <dgm:presLayoutVars>
          <dgm:bulletEnabled val="1"/>
        </dgm:presLayoutVars>
      </dgm:prSet>
      <dgm:spPr/>
    </dgm:pt>
    <dgm:pt modelId="{F1A2E2D9-017E-421B-9379-810A67D624C3}" type="pres">
      <dgm:prSet presAssocID="{FE103873-A13B-49EC-944C-C4D198AD118A}" presName="sibTrans" presStyleCnt="0"/>
      <dgm:spPr/>
    </dgm:pt>
    <dgm:pt modelId="{2AC5F89F-651C-4A07-85C7-76B62765CA33}" type="pres">
      <dgm:prSet presAssocID="{4D786C30-6FA8-44DD-8CF6-6A17CE3E51EA}" presName="composite" presStyleCnt="0"/>
      <dgm:spPr/>
    </dgm:pt>
    <dgm:pt modelId="{0DA0A3C5-4708-4563-B5A3-45830A826A7E}" type="pres">
      <dgm:prSet presAssocID="{4D786C30-6FA8-44DD-8CF6-6A17CE3E51EA}" presName="rect1" presStyleLbl="bgImgPlace1" presStyleIdx="1" presStyleCnt="2"/>
      <dgm:spPr>
        <a:blipFill rotWithShape="1">
          <a:blip xmlns:r="http://schemas.openxmlformats.org/officeDocument/2006/relationships" r:embed="rId2">
            <a:extLst>
              <a:ext uri="{28A0092B-C50C-407E-A947-70E740481C1C}">
                <a14:useLocalDpi xmlns:a14="http://schemas.microsoft.com/office/drawing/2010/main" val="0"/>
              </a:ext>
            </a:extLst>
          </a:blip>
          <a:srcRect/>
          <a:stretch>
            <a:fillRect l="-13000" r="-13000"/>
          </a:stretch>
        </a:blipFill>
      </dgm:spPr>
    </dgm:pt>
    <dgm:pt modelId="{4B38DA7E-5719-4FCE-928C-A17903F324B7}" type="pres">
      <dgm:prSet presAssocID="{4D786C30-6FA8-44DD-8CF6-6A17CE3E51EA}" presName="rect2" presStyleLbl="node1" presStyleIdx="1" presStyleCnt="2">
        <dgm:presLayoutVars>
          <dgm:bulletEnabled val="1"/>
        </dgm:presLayoutVars>
      </dgm:prSet>
      <dgm:spPr/>
    </dgm:pt>
  </dgm:ptLst>
  <dgm:cxnLst>
    <dgm:cxn modelId="{2BD62C30-BE15-4110-B996-BB6679303616}" type="presOf" srcId="{702CB9B7-C703-499B-A9CC-20C1C0D930C9}" destId="{4771DE6C-0D1D-4AA9-B189-5492C1F1AE54}" srcOrd="0" destOrd="0" presId="urn:microsoft.com/office/officeart/2008/layout/BendingPictureBlocks"/>
    <dgm:cxn modelId="{1597EF31-6479-4FAE-8015-CBD1966B9B4B}" srcId="{702CB9B7-C703-499B-A9CC-20C1C0D930C9}" destId="{65D75353-2F18-4FC4-837D-38AEF5F71E12}" srcOrd="0" destOrd="0" parTransId="{EB36C2BC-C7D9-4749-B630-736C48297F29}" sibTransId="{FE103873-A13B-49EC-944C-C4D198AD118A}"/>
    <dgm:cxn modelId="{1AE54245-6DDF-4E3B-9DCE-A6600F5B347A}" srcId="{702CB9B7-C703-499B-A9CC-20C1C0D930C9}" destId="{4D786C30-6FA8-44DD-8CF6-6A17CE3E51EA}" srcOrd="1" destOrd="0" parTransId="{E7000163-7B5C-4B3B-9DA8-562B69FA9BB2}" sibTransId="{7DA7D87E-EE74-459F-9A93-AF46BC424843}"/>
    <dgm:cxn modelId="{2E97FC5A-F1A9-40D8-BDDB-D25B25110D15}" type="presOf" srcId="{65D75353-2F18-4FC4-837D-38AEF5F71E12}" destId="{2CE428CA-CBD0-46DD-8565-6E80EECFF188}" srcOrd="0" destOrd="0" presId="urn:microsoft.com/office/officeart/2008/layout/BendingPictureBlocks"/>
    <dgm:cxn modelId="{EB073984-58D2-425D-A3FF-1950C0907B84}" type="presOf" srcId="{4D786C30-6FA8-44DD-8CF6-6A17CE3E51EA}" destId="{4B38DA7E-5719-4FCE-928C-A17903F324B7}" srcOrd="0" destOrd="0" presId="urn:microsoft.com/office/officeart/2008/layout/BendingPictureBlocks"/>
    <dgm:cxn modelId="{16F74E73-BC2A-4893-B739-D89FB4B1868B}" type="presParOf" srcId="{4771DE6C-0D1D-4AA9-B189-5492C1F1AE54}" destId="{DA87E12C-3882-4C59-B36F-95BD558D5030}" srcOrd="0" destOrd="0" presId="urn:microsoft.com/office/officeart/2008/layout/BendingPictureBlocks"/>
    <dgm:cxn modelId="{EC0C5BA6-E328-4A7F-AB52-BC15C57AB9EF}" type="presParOf" srcId="{DA87E12C-3882-4C59-B36F-95BD558D5030}" destId="{A23A55DE-9A97-4588-8A22-234A5C0C7E66}" srcOrd="0" destOrd="0" presId="urn:microsoft.com/office/officeart/2008/layout/BendingPictureBlocks"/>
    <dgm:cxn modelId="{9649090B-3E0C-40D3-968B-7EEA8FAA2562}" type="presParOf" srcId="{DA87E12C-3882-4C59-B36F-95BD558D5030}" destId="{2CE428CA-CBD0-46DD-8565-6E80EECFF188}" srcOrd="1" destOrd="0" presId="urn:microsoft.com/office/officeart/2008/layout/BendingPictureBlocks"/>
    <dgm:cxn modelId="{83264C97-7DCA-4E94-AF52-63F5B335341F}" type="presParOf" srcId="{4771DE6C-0D1D-4AA9-B189-5492C1F1AE54}" destId="{F1A2E2D9-017E-421B-9379-810A67D624C3}" srcOrd="1" destOrd="0" presId="urn:microsoft.com/office/officeart/2008/layout/BendingPictureBlocks"/>
    <dgm:cxn modelId="{195FDA8D-5B4F-48AA-9298-008336B60437}" type="presParOf" srcId="{4771DE6C-0D1D-4AA9-B189-5492C1F1AE54}" destId="{2AC5F89F-651C-4A07-85C7-76B62765CA33}" srcOrd="2" destOrd="0" presId="urn:microsoft.com/office/officeart/2008/layout/BendingPictureBlocks"/>
    <dgm:cxn modelId="{5C854B6E-384F-4B56-83B1-0A7D3F9E8F60}" type="presParOf" srcId="{2AC5F89F-651C-4A07-85C7-76B62765CA33}" destId="{0DA0A3C5-4708-4563-B5A3-45830A826A7E}" srcOrd="0" destOrd="0" presId="urn:microsoft.com/office/officeart/2008/layout/BendingPictureBlocks"/>
    <dgm:cxn modelId="{CFAA7C60-6FEC-454C-8324-E4CE6334846D}" type="presParOf" srcId="{2AC5F89F-651C-4A07-85C7-76B62765CA33}" destId="{4B38DA7E-5719-4FCE-928C-A17903F324B7}" srcOrd="1" destOrd="0" presId="urn:microsoft.com/office/officeart/2008/layout/BendingPictureBlock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3A55DE-9A97-4588-8A22-234A5C0C7E66}">
      <dsp:nvSpPr>
        <dsp:cNvPr id="0" name=""/>
        <dsp:cNvSpPr/>
      </dsp:nvSpPr>
      <dsp:spPr>
        <a:xfrm>
          <a:off x="2358465" y="2237370"/>
          <a:ext cx="4556561" cy="3832393"/>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Lst>
          </a:blip>
          <a:srcRect/>
          <a:stretch>
            <a:fillRect l="-6000" r="-6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CE428CA-CBD0-46DD-8565-6E80EECFF188}">
      <dsp:nvSpPr>
        <dsp:cNvPr id="0" name=""/>
        <dsp:cNvSpPr/>
      </dsp:nvSpPr>
      <dsp:spPr>
        <a:xfrm>
          <a:off x="660983" y="3848440"/>
          <a:ext cx="2469493" cy="2469493"/>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b="1" kern="1200" dirty="0">
              <a:latin typeface="Times New Roman" panose="02020603050405020304" pitchFamily="18" charset="0"/>
              <a:cs typeface="Times New Roman" panose="02020603050405020304" pitchFamily="18" charset="0"/>
            </a:rPr>
            <a:t>Biologically</a:t>
          </a:r>
        </a:p>
      </dsp:txBody>
      <dsp:txXfrm>
        <a:off x="660983" y="3848440"/>
        <a:ext cx="2469493" cy="2469493"/>
      </dsp:txXfrm>
    </dsp:sp>
    <dsp:sp modelId="{0DA0A3C5-4708-4563-B5A3-45830A826A7E}">
      <dsp:nvSpPr>
        <dsp:cNvPr id="0" name=""/>
        <dsp:cNvSpPr/>
      </dsp:nvSpPr>
      <dsp:spPr>
        <a:xfrm>
          <a:off x="9412855" y="2237370"/>
          <a:ext cx="4556561" cy="3832393"/>
        </a:xfrm>
        <a:prstGeom prst="rect">
          <a:avLst/>
        </a:prstGeom>
        <a:blipFill rotWithShape="1">
          <a:blip xmlns:r="http://schemas.openxmlformats.org/officeDocument/2006/relationships" r:embed="rId2">
            <a:extLst>
              <a:ext uri="{28A0092B-C50C-407E-A947-70E740481C1C}">
                <a14:useLocalDpi xmlns:a14="http://schemas.microsoft.com/office/drawing/2010/main" val="0"/>
              </a:ext>
            </a:extLst>
          </a:blip>
          <a:srcRect/>
          <a:stretch>
            <a:fillRect l="-13000" r="-13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B38DA7E-5719-4FCE-928C-A17903F324B7}">
      <dsp:nvSpPr>
        <dsp:cNvPr id="0" name=""/>
        <dsp:cNvSpPr/>
      </dsp:nvSpPr>
      <dsp:spPr>
        <a:xfrm>
          <a:off x="7715373" y="3848440"/>
          <a:ext cx="2469493" cy="2469493"/>
        </a:xfrm>
        <a:prstGeom prst="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b="1" kern="1200" dirty="0">
              <a:latin typeface="Times New Roman" panose="02020603050405020304" pitchFamily="18" charset="0"/>
              <a:cs typeface="Times New Roman" panose="02020603050405020304" pitchFamily="18" charset="0"/>
            </a:rPr>
            <a:t>Environmentally</a:t>
          </a:r>
        </a:p>
      </dsp:txBody>
      <dsp:txXfrm>
        <a:off x="7715373" y="3848440"/>
        <a:ext cx="2469493" cy="2469493"/>
      </dsp:txXfrm>
    </dsp:sp>
  </dsp:spTree>
</dsp:drawing>
</file>

<file path=ppt/diagrams/layout1.xml><?xml version="1.0" encoding="utf-8"?>
<dgm:layoutDef xmlns:dgm="http://schemas.openxmlformats.org/drawingml/2006/diagram" xmlns:a="http://schemas.openxmlformats.org/drawingml/2006/main" uniqueId="urn:microsoft.com/office/officeart/2008/layout/BendingPictureBlocks">
  <dgm:title val=""/>
  <dgm:desc val=""/>
  <dgm:catLst>
    <dgm:cat type="picture" pri="8000"/>
    <dgm:cat type="pictureconvert" pri="80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dir/>
      <dgm:resizeHandles/>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h" fact="1.61"/>
      <dgm:constr type="h" for="ch" forName="composite" refType="h"/>
      <dgm:constr type="sp" refType="w" refFor="ch" refForName="composite" op="equ" fact="0.1"/>
      <dgm:constr type="w" for="ch" forName="sibTrans" refType="w" refFor="ch" refForName="composite" op="equ" fact="0.1"/>
      <dgm:constr type="h" for="ch" forName="sibTrans" refType="w" refFor="ch" refForName="sibTrans" op="equ"/>
    </dgm:constrLst>
    <dgm:forEach name="nodesForEach" axis="ch" ptType="node">
      <dgm:layoutNode name="composite">
        <dgm:alg type="composite">
          <dgm:param type="ar" val="1.3908"/>
        </dgm:alg>
        <dgm:shape xmlns:r="http://schemas.openxmlformats.org/officeDocument/2006/relationships" r:blip="">
          <dgm:adjLst/>
        </dgm:shape>
        <dgm:choose name="Name4">
          <dgm:if name="Name5" func="var" arg="dir" op="equ" val="norm">
            <dgm:constrLst>
              <dgm:constr type="l" for="ch" forName="rect1" refType="w" fact="0.3"/>
              <dgm:constr type="t" for="ch" forName="rect1" refType="h" fact="0"/>
              <dgm:constr type="w" for="ch" forName="rect1" refType="h" fact="1.12"/>
              <dgm:constr type="h" for="ch" forName="rect1" refType="h" fact="0.942"/>
              <dgm:constr type="l" for="ch" forName="rect2" refType="w" fact="0"/>
              <dgm:constr type="t" for="ch" forName="rect2" refType="h" fact="0.396"/>
              <dgm:constr type="w" for="ch" forName="rect2" refType="h" fact="0.607"/>
              <dgm:constr type="h" for="ch" forName="rect2" refType="h" fact="0.607"/>
            </dgm:constrLst>
          </dgm:if>
          <dgm:else name="Name6">
            <dgm:constrLst>
              <dgm:constr type="l" for="ch" forName="rect1" refType="w" fact="0"/>
              <dgm:constr type="t" for="ch" forName="rect1" refType="h" fact="0"/>
              <dgm:constr type="w" for="ch" forName="rect1" refType="h" fact="1.12"/>
              <dgm:constr type="h" for="ch" forName="rect1" refType="h" fact="0.942"/>
              <dgm:constr type="l" for="ch" forName="rect2" refType="w" fact="0.63"/>
              <dgm:constr type="t" for="ch" forName="rect2" refType="h" fact="0.396"/>
              <dgm:constr type="w" for="ch" forName="rect2" refType="h" fact="0.607"/>
              <dgm:constr type="h" for="ch" forName="rect2" refType="h" fact="0.607"/>
            </dgm:constrLst>
          </dgm:else>
        </dgm:choose>
        <dgm:layoutNode name="rect1" styleLbl="bgImgPlace1">
          <dgm:alg type="sp"/>
          <dgm:shape xmlns:r="http://schemas.openxmlformats.org/officeDocument/2006/relationships" type="rect" r:blip="" blipPhldr="1">
            <dgm:adjLst/>
          </dgm:shape>
          <dgm:presOf/>
        </dgm:layoutNode>
        <dgm:layoutNode name="rect2" styleLbl="node1">
          <dgm:varLst>
            <dgm:bulletEnabled val="1"/>
          </dgm:varLst>
          <dgm:alg type="tx">
            <dgm:param type="txAnchorVertCh" val="mid"/>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B97673-B20B-4A26-BF44-E4A4DC711D5D}" type="datetimeFigureOut">
              <a:rPr lang="en-GB" smtClean="0"/>
              <a:t>22/11/2025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45DAD7-DF19-4067-8067-5C1CFFFE74C6}" type="slidenum">
              <a:rPr lang="en-GB" smtClean="0"/>
              <a:t>‹#›</a:t>
            </a:fld>
            <a:endParaRPr lang="en-GB"/>
          </a:p>
        </p:txBody>
      </p:sp>
    </p:spTree>
    <p:extLst>
      <p:ext uri="{BB962C8B-B14F-4D97-AF65-F5344CB8AC3E}">
        <p14:creationId xmlns:p14="http://schemas.microsoft.com/office/powerpoint/2010/main" val="20662921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31849B"/>
                </a:solidFill>
                <a:effectLst/>
                <a:latin typeface="Times New Roman" panose="02020603050405020304" pitchFamily="18" charset="0"/>
                <a:ea typeface="Times New Roman" panose="02020603050405020304" pitchFamily="18" charset="0"/>
                <a:cs typeface="Times New Roman" panose="02020603050405020304" pitchFamily="18" charset="0"/>
              </a:rPr>
              <a:t>Slide 1 – Introduction </a:t>
            </a:r>
          </a:p>
          <a:p>
            <a:pPr marL="0" marR="0" algn="just">
              <a:lnSpc>
                <a:spcPct val="150000"/>
              </a:lnSpc>
              <a:spcBef>
                <a:spcPts val="0"/>
              </a:spcBef>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This presentation discusses the way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Bowlbys</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Attachment Theory can help us comprehend the emotional, social and cognitive development of young children and especially how this theory is relevant in terms of the early years setting. The basic tenets of attachment would help in understanding how healthy learning and behaviour are based upon secure relationships. The presentation takes theoretical concepts and applies them to practical life through the Amira case study which demonstrates the effects of biological and environmental influences on development. </a:t>
            </a:r>
          </a:p>
          <a:p>
            <a:endParaRPr lang="en-GB" dirty="0"/>
          </a:p>
        </p:txBody>
      </p:sp>
      <p:sp>
        <p:nvSpPr>
          <p:cNvPr id="4" name="Slide Number Placeholder 3"/>
          <p:cNvSpPr>
            <a:spLocks noGrp="1"/>
          </p:cNvSpPr>
          <p:nvPr>
            <p:ph type="sldNum" sz="quarter" idx="5"/>
          </p:nvPr>
        </p:nvSpPr>
        <p:spPr/>
        <p:txBody>
          <a:bodyPr/>
          <a:lstStyle/>
          <a:p>
            <a:fld id="{6C45DAD7-DF19-4067-8067-5C1CFFFE74C6}" type="slidenum">
              <a:rPr lang="en-GB" smtClean="0"/>
              <a:t>2</a:t>
            </a:fld>
            <a:endParaRPr lang="en-GB"/>
          </a:p>
        </p:txBody>
      </p:sp>
    </p:spTree>
    <p:extLst>
      <p:ext uri="{BB962C8B-B14F-4D97-AF65-F5344CB8AC3E}">
        <p14:creationId xmlns:p14="http://schemas.microsoft.com/office/powerpoint/2010/main" val="14119670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31849B"/>
                </a:solidFill>
                <a:effectLst/>
                <a:latin typeface="Times New Roman" panose="02020603050405020304" pitchFamily="18" charset="0"/>
                <a:ea typeface="Times New Roman" panose="02020603050405020304" pitchFamily="18" charset="0"/>
                <a:cs typeface="Times New Roman" panose="02020603050405020304" pitchFamily="18" charset="0"/>
              </a:rPr>
              <a:t>Slide 2 – Overview of Bowlby’s Attachment Theory </a:t>
            </a:r>
          </a:p>
          <a:p>
            <a:pPr marL="0" marR="0" algn="just">
              <a:lnSpc>
                <a:spcPct val="150000"/>
              </a:lnSpc>
              <a:spcBef>
                <a:spcPts val="0"/>
              </a:spcBef>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According to Bowlby, children have certain biological characteristics to establish attachments as this will make them more likely to survive. The recent studies can be linked to the initial research works on the early imprint to confirm this thought and emphasize the instinctive motivation to be nearby to the caregivers (Robledo et al., 2022). With super sensitive and responsive interactions, attachment occurs, resulting in children developing inner working models that shape their perception of others and themselves (Thompson et al., 2022). Attachment is also identified as a dynamic system that is affected by evolutionary and environmental factors, which is recognised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modernly</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Scharfe</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2021). </a:t>
            </a:r>
          </a:p>
          <a:p>
            <a:endParaRPr lang="en-GB" dirty="0"/>
          </a:p>
        </p:txBody>
      </p:sp>
      <p:sp>
        <p:nvSpPr>
          <p:cNvPr id="4" name="Slide Number Placeholder 3"/>
          <p:cNvSpPr>
            <a:spLocks noGrp="1"/>
          </p:cNvSpPr>
          <p:nvPr>
            <p:ph type="sldNum" sz="quarter" idx="5"/>
          </p:nvPr>
        </p:nvSpPr>
        <p:spPr/>
        <p:txBody>
          <a:bodyPr/>
          <a:lstStyle/>
          <a:p>
            <a:fld id="{6C45DAD7-DF19-4067-8067-5C1CFFFE74C6}" type="slidenum">
              <a:rPr lang="en-GB" smtClean="0"/>
              <a:t>3</a:t>
            </a:fld>
            <a:endParaRPr lang="en-GB"/>
          </a:p>
        </p:txBody>
      </p:sp>
    </p:spTree>
    <p:extLst>
      <p:ext uri="{BB962C8B-B14F-4D97-AF65-F5344CB8AC3E}">
        <p14:creationId xmlns:p14="http://schemas.microsoft.com/office/powerpoint/2010/main" val="24966796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31849B"/>
                </a:solidFill>
                <a:effectLst/>
                <a:latin typeface="Times New Roman" panose="02020603050405020304" pitchFamily="18" charset="0"/>
                <a:ea typeface="Times New Roman" panose="02020603050405020304" pitchFamily="18" charset="0"/>
                <a:cs typeface="Times New Roman" panose="02020603050405020304" pitchFamily="18" charset="0"/>
              </a:rPr>
              <a:t>Slide 3 – Key Concepts in Attachment Theory </a:t>
            </a:r>
          </a:p>
          <a:p>
            <a:pPr marL="0" marR="0" algn="just">
              <a:lnSpc>
                <a:spcPct val="150000"/>
              </a:lnSpc>
              <a:spcBef>
                <a:spcPts val="0"/>
              </a:spcBef>
              <a:spcAft>
                <a:spcPts val="1000"/>
              </a:spcAft>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most important concepts are the secure base, proximity-seeking and internal working models. </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pPr>
            <a:r>
              <a:rPr lang="en-GB" sz="1800" b="1" dirty="0">
                <a:effectLst/>
                <a:latin typeface="Times New Roman" panose="02020603050405020304" pitchFamily="18" charset="0"/>
                <a:ea typeface="Times New Roman" panose="02020603050405020304" pitchFamily="18" charset="0"/>
              </a:rPr>
              <a:t>Secure Base:</a:t>
            </a:r>
            <a:endParaRPr lang="en-GB" sz="1800" dirty="0">
              <a:effectLst/>
              <a:latin typeface="Times New Roman" panose="02020603050405020304" pitchFamily="18" charset="0"/>
              <a:ea typeface="Times New Roman" panose="02020603050405020304" pitchFamily="18" charset="0"/>
            </a:endParaRPr>
          </a:p>
          <a:p>
            <a:pPr marL="342900" marR="0" lvl="0" indent="-342900" algn="just">
              <a:lnSpc>
                <a:spcPct val="150000"/>
              </a:lnSpc>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Times New Roman" panose="02020603050405020304" pitchFamily="18" charset="0"/>
              </a:rPr>
              <a:t>Children have sense of security and grounding by an attachment figure who is stable.</a:t>
            </a:r>
          </a:p>
          <a:p>
            <a:pPr marL="342900" marR="0" lvl="0" indent="-342900" algn="just">
              <a:lnSpc>
                <a:spcPct val="150000"/>
              </a:lnSpc>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Times New Roman" panose="02020603050405020304" pitchFamily="18" charset="0"/>
              </a:rPr>
              <a:t>This is a type of security that lets one feel safe to explore and learn.</a:t>
            </a:r>
          </a:p>
          <a:p>
            <a:pPr marL="0" marR="0" algn="just">
              <a:lnSpc>
                <a:spcPct val="150000"/>
              </a:lnSpc>
            </a:pPr>
            <a:r>
              <a:rPr lang="en-GB" sz="1800" b="1" dirty="0">
                <a:effectLst/>
                <a:latin typeface="Times New Roman" panose="02020603050405020304" pitchFamily="18" charset="0"/>
                <a:ea typeface="Times New Roman" panose="02020603050405020304" pitchFamily="18" charset="0"/>
              </a:rPr>
              <a:t>Proximity-Seeking:</a:t>
            </a:r>
            <a:endParaRPr lang="en-GB" sz="1800" dirty="0">
              <a:effectLst/>
              <a:latin typeface="Times New Roman" panose="02020603050405020304" pitchFamily="18" charset="0"/>
              <a:ea typeface="Times New Roman" panose="02020603050405020304" pitchFamily="18" charset="0"/>
            </a:endParaRPr>
          </a:p>
          <a:p>
            <a:pPr marL="342900" marR="0" lvl="0" indent="-342900" algn="just">
              <a:lnSpc>
                <a:spcPct val="150000"/>
              </a:lnSpc>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Times New Roman" panose="02020603050405020304" pitchFamily="18" charset="0"/>
              </a:rPr>
              <a:t>Children require intimacy with caregivers, particularly when they are in stress or when they are in the process of separation.</a:t>
            </a:r>
          </a:p>
          <a:p>
            <a:pPr marL="342900" marR="0" lvl="0" indent="-342900" algn="just">
              <a:lnSpc>
                <a:spcPct val="150000"/>
              </a:lnSpc>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Times New Roman" panose="02020603050405020304" pitchFamily="18" charset="0"/>
              </a:rPr>
              <a:t>Behaviour is increased in cases of the child not being sure or safe.</a:t>
            </a:r>
          </a:p>
          <a:p>
            <a:pPr marL="0" marR="0" algn="just">
              <a:lnSpc>
                <a:spcPct val="150000"/>
              </a:lnSpc>
            </a:pPr>
            <a:r>
              <a:rPr lang="en-GB" sz="1800" b="1" dirty="0">
                <a:effectLst/>
                <a:latin typeface="Times New Roman" panose="02020603050405020304" pitchFamily="18" charset="0"/>
                <a:ea typeface="Times New Roman" panose="02020603050405020304" pitchFamily="18" charset="0"/>
              </a:rPr>
              <a:t>Internal Working Models:</a:t>
            </a:r>
            <a:endParaRPr lang="en-GB" sz="1800" dirty="0">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Mental representations that have been developed in regular care giving.</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1000"/>
              </a:spcAft>
              <a:buFont typeface="Symbol" panose="05050102010706020507" pitchFamily="18" charset="2"/>
              <a:buChar char=""/>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Influence the perception that the children have towards themselves, others and relationships.</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1000"/>
              </a:spcAft>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Bowlby also described the stages of the separation reaction, including protest, despair, and detachment, which are still mentioned in a modern study of psychology, especially when it comes to stress or trauma (Twohig et al., 2024). The concepts continue to be extensively used in social care and education as well as contemporary communication research including the way individuals develop attachment-like relationships with chatbots (</a:t>
            </a:r>
            <a:r>
              <a:rPr lang="en-GB"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Xie</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and </a:t>
            </a:r>
            <a:r>
              <a:rPr lang="en-GB"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Pentina</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2022). </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C45DAD7-DF19-4067-8067-5C1CFFFE74C6}" type="slidenum">
              <a:rPr lang="en-GB" smtClean="0"/>
              <a:t>4</a:t>
            </a:fld>
            <a:endParaRPr lang="en-GB"/>
          </a:p>
        </p:txBody>
      </p:sp>
    </p:spTree>
    <p:extLst>
      <p:ext uri="{BB962C8B-B14F-4D97-AF65-F5344CB8AC3E}">
        <p14:creationId xmlns:p14="http://schemas.microsoft.com/office/powerpoint/2010/main" val="8311005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31849B"/>
                </a:solidFill>
                <a:effectLst/>
                <a:latin typeface="Times New Roman" panose="02020603050405020304" pitchFamily="18" charset="0"/>
                <a:ea typeface="Times New Roman" panose="02020603050405020304" pitchFamily="18" charset="0"/>
                <a:cs typeface="Times New Roman" panose="02020603050405020304" pitchFamily="18" charset="0"/>
              </a:rPr>
              <a:t>Slide 4 – Relevance to Early Years Development </a:t>
            </a:r>
          </a:p>
          <a:p>
            <a:pPr marL="0" marR="0" algn="just">
              <a:lnSpc>
                <a:spcPct val="150000"/>
              </a:lnSpc>
              <a:spcBef>
                <a:spcPts val="0"/>
              </a:spcBef>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Attachment theory is very pertinent to the concept of early childhood since secure attachment forms the basis of emotional stability, development of communication and social functionality. Securely attached children are more effective in regulating stress, are more curious and have a stronger relationship with their peers. They state that the early attachment relationships are core to subsequent socio-emotional and cognitive outcomes (Guerrero, 2021). In the case of nursery practitioners, the attachment theory can be applied to explain the behaviour of children as communication of some underlying emotional needs, rather than it being misbehaviour. </a:t>
            </a:r>
          </a:p>
          <a:p>
            <a:endParaRPr lang="en-GB" dirty="0"/>
          </a:p>
        </p:txBody>
      </p:sp>
      <p:sp>
        <p:nvSpPr>
          <p:cNvPr id="4" name="Slide Number Placeholder 3"/>
          <p:cNvSpPr>
            <a:spLocks noGrp="1"/>
          </p:cNvSpPr>
          <p:nvPr>
            <p:ph type="sldNum" sz="quarter" idx="5"/>
          </p:nvPr>
        </p:nvSpPr>
        <p:spPr/>
        <p:txBody>
          <a:bodyPr/>
          <a:lstStyle/>
          <a:p>
            <a:fld id="{6C45DAD7-DF19-4067-8067-5C1CFFFE74C6}" type="slidenum">
              <a:rPr lang="en-GB" smtClean="0"/>
              <a:t>5</a:t>
            </a:fld>
            <a:endParaRPr lang="en-GB"/>
          </a:p>
        </p:txBody>
      </p:sp>
    </p:spTree>
    <p:extLst>
      <p:ext uri="{BB962C8B-B14F-4D97-AF65-F5344CB8AC3E}">
        <p14:creationId xmlns:p14="http://schemas.microsoft.com/office/powerpoint/2010/main" val="20359829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31849B"/>
                </a:solidFill>
                <a:effectLst/>
                <a:latin typeface="Times New Roman" panose="02020603050405020304" pitchFamily="18" charset="0"/>
                <a:ea typeface="Times New Roman" panose="02020603050405020304" pitchFamily="18" charset="0"/>
                <a:cs typeface="Times New Roman" panose="02020603050405020304" pitchFamily="18" charset="0"/>
              </a:rPr>
              <a:t>Slide 5 – Applying Attachment Theory to Amira </a:t>
            </a:r>
          </a:p>
          <a:p>
            <a:pPr marL="0" marR="0" algn="just">
              <a:lnSpc>
                <a:spcPct val="150000"/>
              </a:lnSpc>
              <a:spcBef>
                <a:spcPts val="0"/>
              </a:spcBef>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case of Amira’s may indicate that the separation anxiety is influenced by the insecure style of attachment that has not yet been established in the new nursery setting. Bowlby views children and their need to be reassured by predictable reactions to caregivers and the lack of such a response may cause some levels of anxiety, as a result of which a child becomes clingy, cries, or withdrawn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Cherniak</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2021). The limited verbal communication of Amira’s might be a consequence of stress: children who are insecure or in the state of being overwhelmed may temporarily lose the ability to talk verbally. The fact that she is not keen on group play indicates that she has not formed a safe base in the environment and thus has no confidence to adventure socially (Harlow, 2021). Attachment-wise, her behaviours can be explained as normal responses to change and uncertainty, and not the indications of developmental delay.</a:t>
            </a:r>
          </a:p>
          <a:p>
            <a:endParaRPr lang="en-GB" dirty="0"/>
          </a:p>
        </p:txBody>
      </p:sp>
      <p:sp>
        <p:nvSpPr>
          <p:cNvPr id="4" name="Slide Number Placeholder 3"/>
          <p:cNvSpPr>
            <a:spLocks noGrp="1"/>
          </p:cNvSpPr>
          <p:nvPr>
            <p:ph type="sldNum" sz="quarter" idx="5"/>
          </p:nvPr>
        </p:nvSpPr>
        <p:spPr/>
        <p:txBody>
          <a:bodyPr/>
          <a:lstStyle/>
          <a:p>
            <a:fld id="{6C45DAD7-DF19-4067-8067-5C1CFFFE74C6}" type="slidenum">
              <a:rPr lang="en-GB" smtClean="0"/>
              <a:t>6</a:t>
            </a:fld>
            <a:endParaRPr lang="en-GB"/>
          </a:p>
        </p:txBody>
      </p:sp>
    </p:spTree>
    <p:extLst>
      <p:ext uri="{BB962C8B-B14F-4D97-AF65-F5344CB8AC3E}">
        <p14:creationId xmlns:p14="http://schemas.microsoft.com/office/powerpoint/2010/main" val="1633436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31849B"/>
                </a:solidFill>
                <a:effectLst/>
                <a:latin typeface="Times New Roman" panose="02020603050405020304" pitchFamily="18" charset="0"/>
                <a:ea typeface="Times New Roman" panose="02020603050405020304" pitchFamily="18" charset="0"/>
                <a:cs typeface="Times New Roman" panose="02020603050405020304" pitchFamily="18" charset="0"/>
              </a:rPr>
              <a:t>Slide 6 – Biological and Environmental Influences </a:t>
            </a:r>
          </a:p>
          <a:p>
            <a:pPr marL="0" marR="0" algn="just">
              <a:lnSpc>
                <a:spcPct val="150000"/>
              </a:lnSpc>
              <a:spcBef>
                <a:spcPts val="0"/>
              </a:spcBef>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Amira’s development is influenced by both biological and environmental factors. </a:t>
            </a:r>
          </a:p>
          <a:p>
            <a:pPr marL="0" marR="0" algn="just">
              <a:lnSpc>
                <a:spcPct val="150000"/>
              </a:lnSpc>
              <a:spcBef>
                <a:spcPts val="0"/>
              </a:spcBef>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Biologically: Children possess varying temperament and neurodevelopmental sensitivities that determine the response to stress. Studies on epigenetic mechanisms reveal that prenatal stress may affect biological mechanisms, altering how one reacts to emotions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Oblak</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2021).</a:t>
            </a:r>
          </a:p>
          <a:p>
            <a:pPr marL="0" marR="0" algn="just">
              <a:lnSpc>
                <a:spcPct val="150000"/>
              </a:lnSpc>
              <a:spcBef>
                <a:spcPts val="0"/>
              </a:spcBef>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Environmentally: Amira is in a new environment, new people taking care of her, and new routines- all these may disrupt the feeling of security in a child. Also contributing factors are family communication styles and cultural expectations and previous attachment relationships.</a:t>
            </a:r>
          </a:p>
        </p:txBody>
      </p:sp>
      <p:sp>
        <p:nvSpPr>
          <p:cNvPr id="4" name="Slide Number Placeholder 3"/>
          <p:cNvSpPr>
            <a:spLocks noGrp="1"/>
          </p:cNvSpPr>
          <p:nvPr>
            <p:ph type="sldNum" sz="quarter" idx="5"/>
          </p:nvPr>
        </p:nvSpPr>
        <p:spPr/>
        <p:txBody>
          <a:bodyPr/>
          <a:lstStyle/>
          <a:p>
            <a:fld id="{6C45DAD7-DF19-4067-8067-5C1CFFFE74C6}" type="slidenum">
              <a:rPr lang="en-GB" smtClean="0"/>
              <a:t>7</a:t>
            </a:fld>
            <a:endParaRPr lang="en-GB"/>
          </a:p>
        </p:txBody>
      </p:sp>
    </p:spTree>
    <p:extLst>
      <p:ext uri="{BB962C8B-B14F-4D97-AF65-F5344CB8AC3E}">
        <p14:creationId xmlns:p14="http://schemas.microsoft.com/office/powerpoint/2010/main" val="33141128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31849B"/>
                </a:solidFill>
                <a:effectLst/>
                <a:latin typeface="Times New Roman" panose="02020603050405020304" pitchFamily="18" charset="0"/>
                <a:ea typeface="Times New Roman" panose="02020603050405020304" pitchFamily="18" charset="0"/>
                <a:cs typeface="Times New Roman" panose="02020603050405020304" pitchFamily="18" charset="0"/>
              </a:rPr>
              <a:t>Slide 7 – Supporting Emotional Development </a:t>
            </a:r>
          </a:p>
          <a:p>
            <a:pPr marL="0" marR="0" algn="just">
              <a:lnSpc>
                <a:spcPct val="150000"/>
              </a:lnSpc>
              <a:spcBef>
                <a:spcPts val="0"/>
              </a:spcBef>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On an emotional level, Amira should be able to establish an element of trust with a regular caregiver in the environment. The </a:t>
            </a:r>
            <a:r>
              <a:rPr lang="en-GB"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key person system</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is necessary to develop a safe attachment through providing predictable and responsive interactions that can make the anxiety less intense (Malloy et al., 2023). Separation distress can be alleviated by gradual separation, i.e. letting her carers spend a short time at the residence as a drop-off. The strategies of emotional co-regulation such as calming language, body comfort wherever feasible, and confirming her emotions make her learn that the world is not unsafe. It is consistent with the findings of attachment studies that delicate caregiving can foster emotional resilience and potentially lower subsequent mental-health risks, such as distress or depression symptoms (Marx et al., 2023).</a:t>
            </a:r>
          </a:p>
        </p:txBody>
      </p:sp>
      <p:sp>
        <p:nvSpPr>
          <p:cNvPr id="4" name="Slide Number Placeholder 3"/>
          <p:cNvSpPr>
            <a:spLocks noGrp="1"/>
          </p:cNvSpPr>
          <p:nvPr>
            <p:ph type="sldNum" sz="quarter" idx="5"/>
          </p:nvPr>
        </p:nvSpPr>
        <p:spPr/>
        <p:txBody>
          <a:bodyPr/>
          <a:lstStyle/>
          <a:p>
            <a:fld id="{6C45DAD7-DF19-4067-8067-5C1CFFFE74C6}" type="slidenum">
              <a:rPr lang="en-GB" smtClean="0"/>
              <a:t>8</a:t>
            </a:fld>
            <a:endParaRPr lang="en-GB"/>
          </a:p>
        </p:txBody>
      </p:sp>
    </p:spTree>
    <p:extLst>
      <p:ext uri="{BB962C8B-B14F-4D97-AF65-F5344CB8AC3E}">
        <p14:creationId xmlns:p14="http://schemas.microsoft.com/office/powerpoint/2010/main" val="1886022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31849B"/>
                </a:solidFill>
                <a:effectLst/>
                <a:latin typeface="Times New Roman" panose="02020603050405020304" pitchFamily="18" charset="0"/>
                <a:ea typeface="Times New Roman" panose="02020603050405020304" pitchFamily="18" charset="0"/>
                <a:cs typeface="Times New Roman" panose="02020603050405020304" pitchFamily="18" charset="0"/>
              </a:rPr>
              <a:t>Slide 8 – Supporting Social and Cognitive Development </a:t>
            </a:r>
          </a:p>
          <a:p>
            <a:pPr marL="0" marR="0" algn="just">
              <a:lnSpc>
                <a:spcPct val="150000"/>
              </a:lnSpc>
              <a:spcBef>
                <a:spcPts val="0"/>
              </a:spcBef>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work with Amira’s social development should start by assisting her to feel safe to interact. By sacrificing sharing, turn-taking, and simple cooperative play, practitioners could scaffold early peer interactions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Benvenuti</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2023). Paired or small-group activities will not be that overwhelming and will enable her to gain confidence slowly. The cognitive approach to attachment theory further proposes that emotional needs of children are met and this leads to the best way of learning. They are more intrigued and active as soon as they feel safe. Language-rich interactions, including naming objects, discussing routines, and having visual aids, allow practitioners to develop her language skills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Stekic</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2024). Pretend play and problem-solving activities, further enhance cognitive development as they help her explore herself when she will feel safe. Such strategies assist Amira to grow in terms of competence and confidence.</a:t>
            </a:r>
          </a:p>
        </p:txBody>
      </p:sp>
      <p:sp>
        <p:nvSpPr>
          <p:cNvPr id="4" name="Slide Number Placeholder 3"/>
          <p:cNvSpPr>
            <a:spLocks noGrp="1"/>
          </p:cNvSpPr>
          <p:nvPr>
            <p:ph type="sldNum" sz="quarter" idx="5"/>
          </p:nvPr>
        </p:nvSpPr>
        <p:spPr/>
        <p:txBody>
          <a:bodyPr/>
          <a:lstStyle/>
          <a:p>
            <a:fld id="{6C45DAD7-DF19-4067-8067-5C1CFFFE74C6}" type="slidenum">
              <a:rPr lang="en-GB" smtClean="0"/>
              <a:t>9</a:t>
            </a:fld>
            <a:endParaRPr lang="en-GB"/>
          </a:p>
        </p:txBody>
      </p:sp>
    </p:spTree>
    <p:extLst>
      <p:ext uri="{BB962C8B-B14F-4D97-AF65-F5344CB8AC3E}">
        <p14:creationId xmlns:p14="http://schemas.microsoft.com/office/powerpoint/2010/main" val="4452913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31849B"/>
                </a:solidFill>
                <a:effectLst/>
                <a:latin typeface="Times New Roman" panose="02020603050405020304" pitchFamily="18" charset="0"/>
                <a:ea typeface="Times New Roman" panose="02020603050405020304" pitchFamily="18" charset="0"/>
                <a:cs typeface="Times New Roman" panose="02020603050405020304" pitchFamily="18" charset="0"/>
              </a:rPr>
              <a:t>Slide 9 – Conclusion </a:t>
            </a:r>
          </a:p>
          <a:p>
            <a:pPr marL="0" marR="0" algn="just">
              <a:lnSpc>
                <a:spcPct val="150000"/>
              </a:lnSpc>
              <a:spcBef>
                <a:spcPts val="0"/>
              </a:spcBef>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This paper has demonstrated that Attachment Theory is an excellent guideline to the understanding and responsive nurturing early years practice. Knowledge of the concepts of the secure base, proximity-seeking as well as internal working model enables practitioners to appreciate the actions such as Amira’s as need expressions. Although it is not a completely free theory due to its drawbacks especially on the issue of cultural variation and the fact it mainly concentrated on primary caregivers, it is nevertheless an effective framework when applied with holistic assessment. </a:t>
            </a:r>
          </a:p>
        </p:txBody>
      </p:sp>
      <p:sp>
        <p:nvSpPr>
          <p:cNvPr id="4" name="Slide Number Placeholder 3"/>
          <p:cNvSpPr>
            <a:spLocks noGrp="1"/>
          </p:cNvSpPr>
          <p:nvPr>
            <p:ph type="sldNum" sz="quarter" idx="5"/>
          </p:nvPr>
        </p:nvSpPr>
        <p:spPr/>
        <p:txBody>
          <a:bodyPr/>
          <a:lstStyle/>
          <a:p>
            <a:fld id="{6C45DAD7-DF19-4067-8067-5C1CFFFE74C6}" type="slidenum">
              <a:rPr lang="en-GB" smtClean="0"/>
              <a:t>10</a:t>
            </a:fld>
            <a:endParaRPr lang="en-GB"/>
          </a:p>
        </p:txBody>
      </p:sp>
    </p:spTree>
    <p:extLst>
      <p:ext uri="{BB962C8B-B14F-4D97-AF65-F5344CB8AC3E}">
        <p14:creationId xmlns:p14="http://schemas.microsoft.com/office/powerpoint/2010/main" val="11713797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1000"/>
              </a:spcAft>
            </a:pP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Benvenuti</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Wright, M.,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Naslund</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 and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Miers</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 (2023). How technology use is changing adolescents’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behaviors</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their social, physical, and cognitive development.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Current Psychology</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42</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(19), pp.16466-16469.</a:t>
            </a:r>
          </a:p>
          <a:p>
            <a:pPr marL="0" marR="0" algn="just">
              <a:lnSpc>
                <a:spcPct val="150000"/>
              </a:lnSpc>
              <a:spcBef>
                <a:spcPts val="0"/>
              </a:spcBef>
              <a:spcAft>
                <a:spcPts val="1000"/>
              </a:spcAft>
            </a:pP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Cherniak</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A.D.,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Mikulincer</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Shaver, P.R. and Granqvist, P. (2021). Attachment theory and religion.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Current Opinion in Psychology</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40</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pp.126-130.</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1000"/>
              </a:spcAft>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Guerrero, L.K. (2021). Attachment theory: A communication perspective. In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Engaging theories in interpersonal communication</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(pp. 299-313). Routledge.</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1000"/>
              </a:spcAft>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Harlow, E. (2021). Attachment theory: Developments, debates and recent applications in social work, social care and education.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Journal of Social Work Practice</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35</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 pp.79-91.</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Malloy, T.E., Bond Jr, C.F.,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Pery</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and Kluger, A.N. (2023). Key person designs: Logic and statistical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modeling</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Methods in Psychology</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8</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p.100119.</a:t>
            </a:r>
          </a:p>
          <a:p>
            <a:pPr marL="0" marR="0" algn="just">
              <a:lnSpc>
                <a:spcPct val="150000"/>
              </a:lnSpc>
              <a:spcBef>
                <a:spcPts val="0"/>
              </a:spcBef>
              <a:spcAft>
                <a:spcPts val="1000"/>
              </a:spcAft>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Marx, W.,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Penninx</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B.W.,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Solmi</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Furukawa, T.A., Firth, J., Carvalho, A.F. and Berk, M. (2023). Major depressive disorder.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Nature Reviews Disease Primers</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9</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 p.44.</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1000"/>
              </a:spcAft>
            </a:pP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Oblak</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L., van der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Zaag</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 Higgins-Chen, A.T., Levine, M.E. and Boks, M.P. (2021). A systematic review of biological, social and environmental factors associated with epigenetic clock acceleration.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Ageing research reviews</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69</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p.101348.</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1000"/>
              </a:spcAft>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Robledo, J.P., Cross, I., Boada-</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Bayona</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L. and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Demogeot</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N. (2022). Back to basics: A re-evaluation of the relevance of imprinting in the genesis of Bowlby’s attachment theory.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Frontiers in Psychology</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13</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p.1033746.</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1000"/>
              </a:spcAft>
            </a:pP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Scharfe</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 (2021). Attachment theory. In </a:t>
            </a:r>
            <a:r>
              <a:rPr lang="en-GB" sz="1800" i="1"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Encyclopedia</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of Evolutionary Psychological Science</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(pp. 433-442). Cham: Springer International Publishing.</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1000"/>
              </a:spcAft>
            </a:pP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Stekić</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K. (2024). The role of active and passive music engagement in cognitive development: A systematic review.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Music Education</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p.02557614241268049.</a:t>
            </a:r>
          </a:p>
          <a:p>
            <a:pPr marL="0" marR="0" algn="just">
              <a:lnSpc>
                <a:spcPct val="150000"/>
              </a:lnSpc>
              <a:spcBef>
                <a:spcPts val="0"/>
              </a:spcBef>
              <a:spcAft>
                <a:spcPts val="1000"/>
              </a:spcAft>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Thompson, R.A., Simpson, J.A. and Berlin, L.J. (2022). Taking perspective on attachment theory and research: Nine fundamental questions.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Attachment &amp; human development</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24</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(5), pp.543-560.</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1000"/>
              </a:spcAft>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Twohig, A., Lyne, J. and McNicholas, F. (2024). Attachment theory: survival, trauma, and war through the eyes of Bowlby.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Irish journal of psychological medicine</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41</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 pp.273-275.</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1000"/>
              </a:spcAft>
            </a:pP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Xie</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T. and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Pentina</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I. (2022). Attachment theory as a framework to understand relationships with social chatbots: a case study of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Replika</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C45DAD7-DF19-4067-8067-5C1CFFFE74C6}" type="slidenum">
              <a:rPr lang="en-GB" smtClean="0"/>
              <a:t>11</a:t>
            </a:fld>
            <a:endParaRPr lang="en-GB"/>
          </a:p>
        </p:txBody>
      </p:sp>
    </p:spTree>
    <p:extLst>
      <p:ext uri="{BB962C8B-B14F-4D97-AF65-F5344CB8AC3E}">
        <p14:creationId xmlns:p14="http://schemas.microsoft.com/office/powerpoint/2010/main" val="8799067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11/22/2025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11/22/2025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11/22/2025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emf"/><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 Id="rId9" Type="http://schemas.openxmlformats.org/officeDocument/2006/relationships/image" Target="../media/image8.jpeg"/></Relationships>
</file>

<file path=ppt/slides/_rels/slide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12.jpeg"/><Relationship Id="rId4" Type="http://schemas.openxmlformats.org/officeDocument/2006/relationships/image" Target="../media/image11.svg"/></Relationships>
</file>

<file path=ppt/slides/_rels/slide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14.jpe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6.png"/><Relationship Id="rId4" Type="http://schemas.openxmlformats.org/officeDocument/2006/relationships/image" Target="../media/image4.sv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7.jpeg"/><Relationship Id="rId4" Type="http://schemas.openxmlformats.org/officeDocument/2006/relationships/image" Target="../media/image11.svg"/></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0.png"/><Relationship Id="rId7" Type="http://schemas.openxmlformats.org/officeDocument/2006/relationships/diagramQuickStyle" Target="../diagrams/quickStyle1.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11.svg"/><Relationship Id="rId9" Type="http://schemas.microsoft.com/office/2007/relationships/diagramDrawing" Target="../diagrams/drawing1.xml"/></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21.png"/><Relationship Id="rId4" Type="http://schemas.openxmlformats.org/officeDocument/2006/relationships/image" Target="../media/image11.sv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jpeg"/><Relationship Id="rId4" Type="http://schemas.openxmlformats.org/officeDocument/2006/relationships/image" Target="../media/image11.svg"/></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1.svg"/></Relationships>
</file>

<file path=ppt/slides/_rels/slide12.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1268422" y="-1603989"/>
            <a:ext cx="11192469" cy="11192469"/>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alpha val="50980"/>
              </a:srgbClr>
            </a:solidFill>
          </p:spPr>
          <p:txBody>
            <a:bodyPr/>
            <a:lstStyle/>
            <a:p>
              <a:endParaRPr lang="en-GB"/>
            </a:p>
          </p:txBody>
        </p:sp>
        <p:sp>
          <p:nvSpPr>
            <p:cNvPr id="5" name="TextBox 5"/>
            <p:cNvSpPr txBox="1"/>
            <p:nvPr/>
          </p:nvSpPr>
          <p:spPr>
            <a:xfrm>
              <a:off x="76200" y="28575"/>
              <a:ext cx="660400" cy="708025"/>
            </a:xfrm>
            <a:prstGeom prst="rect">
              <a:avLst/>
            </a:prstGeom>
          </p:spPr>
          <p:txBody>
            <a:bodyPr lIns="50800" tIns="50800" rIns="50800" bIns="50800" rtlCol="0" anchor="ctr"/>
            <a:lstStyle/>
            <a:p>
              <a:pPr algn="ctr">
                <a:lnSpc>
                  <a:spcPts val="2940"/>
                </a:lnSpc>
              </a:pPr>
              <a:endParaRPr/>
            </a:p>
          </p:txBody>
        </p:sp>
      </p:grpSp>
      <p:grpSp>
        <p:nvGrpSpPr>
          <p:cNvPr id="6" name="Group 6"/>
          <p:cNvGrpSpPr/>
          <p:nvPr/>
        </p:nvGrpSpPr>
        <p:grpSpPr>
          <a:xfrm>
            <a:off x="0" y="151183"/>
            <a:ext cx="18288000" cy="9028513"/>
            <a:chOff x="0" y="0"/>
            <a:chExt cx="4816593" cy="2377880"/>
          </a:xfrm>
        </p:grpSpPr>
        <p:sp>
          <p:nvSpPr>
            <p:cNvPr id="7" name="Freeform 7"/>
            <p:cNvSpPr/>
            <p:nvPr/>
          </p:nvSpPr>
          <p:spPr>
            <a:xfrm>
              <a:off x="0" y="0"/>
              <a:ext cx="4816592" cy="2377880"/>
            </a:xfrm>
            <a:custGeom>
              <a:avLst/>
              <a:gdLst/>
              <a:ahLst/>
              <a:cxnLst/>
              <a:rect l="l" t="t" r="r" b="b"/>
              <a:pathLst>
                <a:path w="4816592" h="2377880">
                  <a:moveTo>
                    <a:pt x="0" y="0"/>
                  </a:moveTo>
                  <a:lnTo>
                    <a:pt x="4816592" y="0"/>
                  </a:lnTo>
                  <a:lnTo>
                    <a:pt x="4816592" y="2377880"/>
                  </a:lnTo>
                  <a:lnTo>
                    <a:pt x="0" y="2377880"/>
                  </a:lnTo>
                  <a:close/>
                </a:path>
              </a:pathLst>
            </a:custGeom>
            <a:gradFill rotWithShape="1">
              <a:gsLst>
                <a:gs pos="0">
                  <a:srgbClr val="FFFFFF">
                    <a:alpha val="100000"/>
                  </a:srgbClr>
                </a:gs>
                <a:gs pos="100000">
                  <a:srgbClr val="FFFFFF">
                    <a:alpha val="0"/>
                  </a:srgbClr>
                </a:gs>
              </a:gsLst>
              <a:lin ang="5400000"/>
            </a:gradFill>
          </p:spPr>
          <p:txBody>
            <a:bodyPr/>
            <a:lstStyle/>
            <a:p>
              <a:endParaRPr lang="en-GB"/>
            </a:p>
          </p:txBody>
        </p:sp>
        <p:sp>
          <p:nvSpPr>
            <p:cNvPr id="8" name="TextBox 8"/>
            <p:cNvSpPr txBox="1"/>
            <p:nvPr/>
          </p:nvSpPr>
          <p:spPr>
            <a:xfrm>
              <a:off x="0" y="-47625"/>
              <a:ext cx="4816593" cy="2425505"/>
            </a:xfrm>
            <a:prstGeom prst="rect">
              <a:avLst/>
            </a:prstGeom>
          </p:spPr>
          <p:txBody>
            <a:bodyPr lIns="50800" tIns="50800" rIns="50800" bIns="50800" rtlCol="0" anchor="ctr"/>
            <a:lstStyle/>
            <a:p>
              <a:pPr algn="ctr">
                <a:lnSpc>
                  <a:spcPts val="2940"/>
                </a:lnSpc>
              </a:pPr>
              <a:endParaRPr/>
            </a:p>
          </p:txBody>
        </p:sp>
      </p:grpSp>
      <p:grpSp>
        <p:nvGrpSpPr>
          <p:cNvPr id="9" name="Group 9"/>
          <p:cNvGrpSpPr/>
          <p:nvPr/>
        </p:nvGrpSpPr>
        <p:grpSpPr>
          <a:xfrm rot="-10800000">
            <a:off x="2133344" y="5174535"/>
            <a:ext cx="15849855" cy="2937812"/>
            <a:chOff x="0" y="0"/>
            <a:chExt cx="4276682" cy="518835"/>
          </a:xfrm>
        </p:grpSpPr>
        <p:sp>
          <p:nvSpPr>
            <p:cNvPr id="10" name="Freeform 10"/>
            <p:cNvSpPr/>
            <p:nvPr/>
          </p:nvSpPr>
          <p:spPr>
            <a:xfrm>
              <a:off x="0" y="0"/>
              <a:ext cx="4276682" cy="518835"/>
            </a:xfrm>
            <a:custGeom>
              <a:avLst/>
              <a:gdLst/>
              <a:ahLst/>
              <a:cxnLst/>
              <a:rect l="l" t="t" r="r" b="b"/>
              <a:pathLst>
                <a:path w="4276682" h="518835">
                  <a:moveTo>
                    <a:pt x="0" y="0"/>
                  </a:moveTo>
                  <a:lnTo>
                    <a:pt x="4276682" y="0"/>
                  </a:lnTo>
                  <a:lnTo>
                    <a:pt x="4276682" y="518835"/>
                  </a:lnTo>
                  <a:lnTo>
                    <a:pt x="0" y="518835"/>
                  </a:lnTo>
                  <a:close/>
                </a:path>
              </a:pathLst>
            </a:custGeom>
            <a:gradFill rotWithShape="1">
              <a:gsLst>
                <a:gs pos="0">
                  <a:srgbClr val="1098BF">
                    <a:alpha val="100000"/>
                  </a:srgbClr>
                </a:gs>
                <a:gs pos="100000">
                  <a:srgbClr val="FFFFFF">
                    <a:alpha val="0"/>
                  </a:srgbClr>
                </a:gs>
              </a:gsLst>
              <a:lin ang="0"/>
            </a:gradFill>
          </p:spPr>
          <p:txBody>
            <a:bodyPr/>
            <a:lstStyle/>
            <a:p>
              <a:endParaRPr lang="en-GB"/>
            </a:p>
          </p:txBody>
        </p:sp>
        <p:sp>
          <p:nvSpPr>
            <p:cNvPr id="11" name="TextBox 11"/>
            <p:cNvSpPr txBox="1"/>
            <p:nvPr/>
          </p:nvSpPr>
          <p:spPr>
            <a:xfrm>
              <a:off x="0" y="-47625"/>
              <a:ext cx="4276682" cy="566460"/>
            </a:xfrm>
            <a:prstGeom prst="rect">
              <a:avLst/>
            </a:prstGeom>
          </p:spPr>
          <p:txBody>
            <a:bodyPr lIns="50800" tIns="50800" rIns="50800" bIns="50800" rtlCol="0" anchor="ctr"/>
            <a:lstStyle/>
            <a:p>
              <a:pPr algn="ctr">
                <a:lnSpc>
                  <a:spcPts val="2940"/>
                </a:lnSpc>
              </a:pPr>
              <a:endParaRPr/>
            </a:p>
          </p:txBody>
        </p:sp>
      </p:grpSp>
      <p:grpSp>
        <p:nvGrpSpPr>
          <p:cNvPr id="12" name="Group 12"/>
          <p:cNvGrpSpPr/>
          <p:nvPr/>
        </p:nvGrpSpPr>
        <p:grpSpPr>
          <a:xfrm>
            <a:off x="15041284" y="8521132"/>
            <a:ext cx="2218016" cy="737168"/>
            <a:chOff x="0" y="0"/>
            <a:chExt cx="584169" cy="194151"/>
          </a:xfrm>
        </p:grpSpPr>
        <p:sp>
          <p:nvSpPr>
            <p:cNvPr id="13" name="Freeform 13"/>
            <p:cNvSpPr/>
            <p:nvPr/>
          </p:nvSpPr>
          <p:spPr>
            <a:xfrm>
              <a:off x="0" y="0"/>
              <a:ext cx="584169" cy="194151"/>
            </a:xfrm>
            <a:custGeom>
              <a:avLst/>
              <a:gdLst/>
              <a:ahLst/>
              <a:cxnLst/>
              <a:rect l="l" t="t" r="r" b="b"/>
              <a:pathLst>
                <a:path w="584169" h="194151">
                  <a:moveTo>
                    <a:pt x="97076" y="0"/>
                  </a:moveTo>
                  <a:lnTo>
                    <a:pt x="487093" y="0"/>
                  </a:lnTo>
                  <a:cubicBezTo>
                    <a:pt x="540707" y="0"/>
                    <a:pt x="584169" y="43462"/>
                    <a:pt x="584169" y="97076"/>
                  </a:cubicBezTo>
                  <a:lnTo>
                    <a:pt x="584169" y="97076"/>
                  </a:lnTo>
                  <a:cubicBezTo>
                    <a:pt x="584169" y="150689"/>
                    <a:pt x="540707" y="194151"/>
                    <a:pt x="487093" y="194151"/>
                  </a:cubicBezTo>
                  <a:lnTo>
                    <a:pt x="97076" y="194151"/>
                  </a:lnTo>
                  <a:cubicBezTo>
                    <a:pt x="43462" y="194151"/>
                    <a:pt x="0" y="150689"/>
                    <a:pt x="0" y="97076"/>
                  </a:cubicBezTo>
                  <a:lnTo>
                    <a:pt x="0" y="97076"/>
                  </a:lnTo>
                  <a:cubicBezTo>
                    <a:pt x="0" y="43462"/>
                    <a:pt x="43462" y="0"/>
                    <a:pt x="97076" y="0"/>
                  </a:cubicBezTo>
                  <a:close/>
                </a:path>
              </a:pathLst>
            </a:custGeom>
            <a:solidFill>
              <a:srgbClr val="FFFFFF"/>
            </a:solidFill>
          </p:spPr>
          <p:txBody>
            <a:bodyPr/>
            <a:lstStyle/>
            <a:p>
              <a:endParaRPr lang="en-GB"/>
            </a:p>
          </p:txBody>
        </p:sp>
        <p:sp>
          <p:nvSpPr>
            <p:cNvPr id="14" name="TextBox 14"/>
            <p:cNvSpPr txBox="1"/>
            <p:nvPr/>
          </p:nvSpPr>
          <p:spPr>
            <a:xfrm>
              <a:off x="0" y="-47625"/>
              <a:ext cx="584169" cy="241776"/>
            </a:xfrm>
            <a:prstGeom prst="rect">
              <a:avLst/>
            </a:prstGeom>
          </p:spPr>
          <p:txBody>
            <a:bodyPr lIns="50800" tIns="50800" rIns="50800" bIns="50800" rtlCol="0" anchor="ctr"/>
            <a:lstStyle/>
            <a:p>
              <a:pPr algn="ctr">
                <a:lnSpc>
                  <a:spcPts val="2940"/>
                </a:lnSpc>
              </a:pPr>
              <a:endParaRPr/>
            </a:p>
          </p:txBody>
        </p:sp>
      </p:grpSp>
      <p:sp>
        <p:nvSpPr>
          <p:cNvPr id="15" name="Freeform 15"/>
          <p:cNvSpPr/>
          <p:nvPr/>
        </p:nvSpPr>
        <p:spPr>
          <a:xfrm>
            <a:off x="16577495" y="8695298"/>
            <a:ext cx="388836" cy="388836"/>
          </a:xfrm>
          <a:custGeom>
            <a:avLst/>
            <a:gdLst/>
            <a:ahLst/>
            <a:cxnLst/>
            <a:rect l="l" t="t" r="r" b="b"/>
            <a:pathLst>
              <a:path w="388836" h="388836">
                <a:moveTo>
                  <a:pt x="0" y="0"/>
                </a:moveTo>
                <a:lnTo>
                  <a:pt x="388836" y="0"/>
                </a:lnTo>
                <a:lnTo>
                  <a:pt x="388836" y="388836"/>
                </a:lnTo>
                <a:lnTo>
                  <a:pt x="0" y="38883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6" name="Freeform 16"/>
          <p:cNvSpPr/>
          <p:nvPr/>
        </p:nvSpPr>
        <p:spPr>
          <a:xfrm>
            <a:off x="11201176" y="1736765"/>
            <a:ext cx="1623025" cy="251569"/>
          </a:xfrm>
          <a:custGeom>
            <a:avLst/>
            <a:gdLst/>
            <a:ahLst/>
            <a:cxnLst/>
            <a:rect l="l" t="t" r="r" b="b"/>
            <a:pathLst>
              <a:path w="1623025" h="251569">
                <a:moveTo>
                  <a:pt x="0" y="0"/>
                </a:moveTo>
                <a:lnTo>
                  <a:pt x="1623026" y="0"/>
                </a:lnTo>
                <a:lnTo>
                  <a:pt x="1623026" y="251568"/>
                </a:lnTo>
                <a:lnTo>
                  <a:pt x="0" y="25156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7" name="Freeform 17"/>
          <p:cNvSpPr/>
          <p:nvPr/>
        </p:nvSpPr>
        <p:spPr>
          <a:xfrm>
            <a:off x="7440448" y="5580138"/>
            <a:ext cx="823362" cy="823362"/>
          </a:xfrm>
          <a:custGeom>
            <a:avLst/>
            <a:gdLst/>
            <a:ahLst/>
            <a:cxnLst/>
            <a:rect l="l" t="t" r="r" b="b"/>
            <a:pathLst>
              <a:path w="823362" h="823362">
                <a:moveTo>
                  <a:pt x="0" y="0"/>
                </a:moveTo>
                <a:lnTo>
                  <a:pt x="823363" y="0"/>
                </a:lnTo>
                <a:lnTo>
                  <a:pt x="823363" y="823363"/>
                </a:lnTo>
                <a:lnTo>
                  <a:pt x="0" y="82336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2" name="TextBox 22"/>
          <p:cNvSpPr txBox="1"/>
          <p:nvPr/>
        </p:nvSpPr>
        <p:spPr>
          <a:xfrm>
            <a:off x="15362828" y="8635717"/>
            <a:ext cx="1214667" cy="479386"/>
          </a:xfrm>
          <a:prstGeom prst="rect">
            <a:avLst/>
          </a:prstGeom>
        </p:spPr>
        <p:txBody>
          <a:bodyPr lIns="0" tIns="0" rIns="0" bIns="0" rtlCol="0" anchor="t">
            <a:spAutoFit/>
          </a:bodyPr>
          <a:lstStyle/>
          <a:p>
            <a:pPr marL="0" lvl="0" indent="0" algn="l">
              <a:lnSpc>
                <a:spcPts val="3500"/>
              </a:lnSpc>
              <a:spcBef>
                <a:spcPct val="0"/>
              </a:spcBef>
            </a:pPr>
            <a:r>
              <a:rPr lang="en-US" sz="2500" b="1">
                <a:solidFill>
                  <a:srgbClr val="4F5B31"/>
                </a:solidFill>
                <a:latin typeface="Akzidenz-Grotesk Heavy"/>
                <a:ea typeface="Akzidenz-Grotesk Heavy"/>
                <a:cs typeface="Akzidenz-Grotesk Heavy"/>
                <a:sym typeface="Akzidenz-Grotesk Heavy"/>
              </a:rPr>
              <a:t>START</a:t>
            </a:r>
          </a:p>
        </p:txBody>
      </p:sp>
      <p:pic>
        <p:nvPicPr>
          <p:cNvPr id="23" name="Picture 22">
            <a:extLst>
              <a:ext uri="{FF2B5EF4-FFF2-40B4-BE49-F238E27FC236}">
                <a16:creationId xmlns:a16="http://schemas.microsoft.com/office/drawing/2014/main" id="{E112FCBA-0915-4443-8134-23829076BA10}"/>
              </a:ext>
            </a:extLst>
          </p:cNvPr>
          <p:cNvPicPr/>
          <p:nvPr/>
        </p:nvPicPr>
        <p:blipFill>
          <a:blip r:embed="rId8">
            <a:extLst>
              <a:ext uri="{28A0092B-C50C-407E-A947-70E740481C1C}">
                <a14:useLocalDpi xmlns:a14="http://schemas.microsoft.com/office/drawing/2010/main" val="0"/>
              </a:ext>
            </a:extLst>
          </a:blip>
          <a:srcRect/>
          <a:stretch>
            <a:fillRect/>
          </a:stretch>
        </p:blipFill>
        <p:spPr bwMode="auto">
          <a:xfrm>
            <a:off x="6706338" y="1107304"/>
            <a:ext cx="3445544" cy="1105089"/>
          </a:xfrm>
          <a:prstGeom prst="rect">
            <a:avLst/>
          </a:prstGeom>
          <a:noFill/>
          <a:ln>
            <a:noFill/>
          </a:ln>
        </p:spPr>
      </p:pic>
      <p:sp>
        <p:nvSpPr>
          <p:cNvPr id="25" name="TextBox 24">
            <a:extLst>
              <a:ext uri="{FF2B5EF4-FFF2-40B4-BE49-F238E27FC236}">
                <a16:creationId xmlns:a16="http://schemas.microsoft.com/office/drawing/2014/main" id="{E3F29385-075E-4A20-B429-7FC05262B95E}"/>
              </a:ext>
            </a:extLst>
          </p:cNvPr>
          <p:cNvSpPr txBox="1"/>
          <p:nvPr/>
        </p:nvSpPr>
        <p:spPr>
          <a:xfrm>
            <a:off x="4510877" y="2504385"/>
            <a:ext cx="9777046" cy="1782989"/>
          </a:xfrm>
          <a:prstGeom prst="rect">
            <a:avLst/>
          </a:prstGeom>
          <a:noFill/>
        </p:spPr>
        <p:txBody>
          <a:bodyPr wrap="square">
            <a:spAutoFit/>
          </a:bodyPr>
          <a:lstStyle/>
          <a:p>
            <a:pPr marL="0" marR="0" algn="ctr">
              <a:lnSpc>
                <a:spcPct val="150000"/>
              </a:lnSpc>
              <a:spcBef>
                <a:spcPts val="0"/>
              </a:spcBef>
              <a:spcAft>
                <a:spcPts val="1000"/>
              </a:spcAft>
            </a:pPr>
            <a:r>
              <a:rPr lang="en-GB" sz="36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LCHS4010 Psychology in Health and Social Care</a:t>
            </a:r>
            <a:endPar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lnSpc>
                <a:spcPct val="150000"/>
              </a:lnSpc>
              <a:spcBef>
                <a:spcPts val="0"/>
              </a:spcBef>
              <a:spcAft>
                <a:spcPts val="1000"/>
              </a:spcAft>
            </a:pPr>
            <a:r>
              <a:rPr lang="en-GB" sz="36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Assessment 1: Individual Presentation</a:t>
            </a:r>
            <a:endPar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27" name="TextBox 26">
            <a:extLst>
              <a:ext uri="{FF2B5EF4-FFF2-40B4-BE49-F238E27FC236}">
                <a16:creationId xmlns:a16="http://schemas.microsoft.com/office/drawing/2014/main" id="{EC851CDD-CA53-4DE1-A44E-B2CBDC65AAB6}"/>
              </a:ext>
            </a:extLst>
          </p:cNvPr>
          <p:cNvSpPr txBox="1"/>
          <p:nvPr/>
        </p:nvSpPr>
        <p:spPr>
          <a:xfrm>
            <a:off x="8505743" y="5319039"/>
            <a:ext cx="8753557" cy="2348079"/>
          </a:xfrm>
          <a:prstGeom prst="rect">
            <a:avLst/>
          </a:prstGeom>
          <a:noFill/>
        </p:spPr>
        <p:txBody>
          <a:bodyPr wrap="square">
            <a:spAutoFit/>
          </a:bodyPr>
          <a:lstStyle/>
          <a:p>
            <a:pPr marL="0" marR="0" algn="ctr">
              <a:lnSpc>
                <a:spcPct val="150000"/>
              </a:lnSpc>
              <a:spcBef>
                <a:spcPts val="0"/>
              </a:spcBef>
              <a:spcAft>
                <a:spcPts val="1000"/>
              </a:spcAft>
            </a:pPr>
            <a:r>
              <a:rPr lang="en-GB" sz="3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Name: Aminul Islam(2430271)</a:t>
            </a:r>
          </a:p>
          <a:p>
            <a:pPr marL="0" marR="0" algn="ctr">
              <a:lnSpc>
                <a:spcPct val="150000"/>
              </a:lnSpc>
              <a:spcBef>
                <a:spcPts val="0"/>
              </a:spcBef>
              <a:spcAft>
                <a:spcPts val="1000"/>
              </a:spcAft>
            </a:pPr>
            <a:r>
              <a:rPr lang="en-GB" sz="3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Presentation Title: Understanding Amira’s Development Through Attachment Theory</a:t>
            </a:r>
            <a:endParaRPr lang="en-GB"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1026" name="Picture 2" descr="unit 8 Psychological Perspectives for Health and Social Care – My Blog">
            <a:extLst>
              <a:ext uri="{FF2B5EF4-FFF2-40B4-BE49-F238E27FC236}">
                <a16:creationId xmlns:a16="http://schemas.microsoft.com/office/drawing/2014/main" id="{83DB7AE8-C910-4161-8B56-541FC04C9A9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52364" y="4890074"/>
            <a:ext cx="6603169" cy="467879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691688" y="-452734"/>
            <a:ext cx="11192469" cy="11192469"/>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C9EE56">
                <a:alpha val="40000"/>
              </a:srgbClr>
            </a:solidFill>
          </p:spPr>
          <p:txBody>
            <a:bodyPr/>
            <a:lstStyle/>
            <a:p>
              <a:endParaRPr lang="en-GB"/>
            </a:p>
          </p:txBody>
        </p:sp>
        <p:sp>
          <p:nvSpPr>
            <p:cNvPr id="4" name="TextBox 4"/>
            <p:cNvSpPr txBox="1"/>
            <p:nvPr/>
          </p:nvSpPr>
          <p:spPr>
            <a:xfrm>
              <a:off x="76200" y="28575"/>
              <a:ext cx="660400" cy="708025"/>
            </a:xfrm>
            <a:prstGeom prst="rect">
              <a:avLst/>
            </a:prstGeom>
          </p:spPr>
          <p:txBody>
            <a:bodyPr lIns="50800" tIns="50800" rIns="50800" bIns="50800" rtlCol="0" anchor="ctr"/>
            <a:lstStyle/>
            <a:p>
              <a:pPr algn="ctr">
                <a:lnSpc>
                  <a:spcPts val="2940"/>
                </a:lnSpc>
              </a:pPr>
              <a:endParaRPr/>
            </a:p>
          </p:txBody>
        </p:sp>
      </p:grpSp>
      <p:grpSp>
        <p:nvGrpSpPr>
          <p:cNvPr id="7" name="Group 7"/>
          <p:cNvGrpSpPr/>
          <p:nvPr/>
        </p:nvGrpSpPr>
        <p:grpSpPr>
          <a:xfrm>
            <a:off x="0" y="6826922"/>
            <a:ext cx="18288000" cy="3482782"/>
            <a:chOff x="0" y="0"/>
            <a:chExt cx="4816593" cy="917276"/>
          </a:xfrm>
        </p:grpSpPr>
        <p:sp>
          <p:nvSpPr>
            <p:cNvPr id="8" name="Freeform 8"/>
            <p:cNvSpPr/>
            <p:nvPr/>
          </p:nvSpPr>
          <p:spPr>
            <a:xfrm>
              <a:off x="0" y="0"/>
              <a:ext cx="4816592" cy="917276"/>
            </a:xfrm>
            <a:custGeom>
              <a:avLst/>
              <a:gdLst/>
              <a:ahLst/>
              <a:cxnLst/>
              <a:rect l="l" t="t" r="r" b="b"/>
              <a:pathLst>
                <a:path w="4816592" h="917276">
                  <a:moveTo>
                    <a:pt x="0" y="0"/>
                  </a:moveTo>
                  <a:lnTo>
                    <a:pt x="4816592" y="0"/>
                  </a:lnTo>
                  <a:lnTo>
                    <a:pt x="4816592" y="917276"/>
                  </a:lnTo>
                  <a:lnTo>
                    <a:pt x="0" y="917276"/>
                  </a:lnTo>
                  <a:close/>
                </a:path>
              </a:pathLst>
            </a:custGeom>
            <a:solidFill>
              <a:srgbClr val="3AC1D1"/>
            </a:solidFill>
          </p:spPr>
          <p:txBody>
            <a:bodyPr/>
            <a:lstStyle/>
            <a:p>
              <a:endParaRPr lang="en-GB"/>
            </a:p>
          </p:txBody>
        </p:sp>
        <p:sp>
          <p:nvSpPr>
            <p:cNvPr id="9" name="TextBox 9"/>
            <p:cNvSpPr txBox="1"/>
            <p:nvPr/>
          </p:nvSpPr>
          <p:spPr>
            <a:xfrm>
              <a:off x="0" y="-47625"/>
              <a:ext cx="4816593" cy="964901"/>
            </a:xfrm>
            <a:prstGeom prst="rect">
              <a:avLst/>
            </a:prstGeom>
          </p:spPr>
          <p:txBody>
            <a:bodyPr lIns="50800" tIns="50800" rIns="50800" bIns="50800" rtlCol="0" anchor="ctr"/>
            <a:lstStyle/>
            <a:p>
              <a:pPr algn="ctr">
                <a:lnSpc>
                  <a:spcPts val="2940"/>
                </a:lnSpc>
              </a:pPr>
              <a:endParaRPr/>
            </a:p>
          </p:txBody>
        </p:sp>
      </p:grpSp>
      <p:sp>
        <p:nvSpPr>
          <p:cNvPr id="14" name="TextBox 14"/>
          <p:cNvSpPr txBox="1"/>
          <p:nvPr/>
        </p:nvSpPr>
        <p:spPr>
          <a:xfrm>
            <a:off x="1028700" y="2631373"/>
            <a:ext cx="8613694" cy="3900748"/>
          </a:xfrm>
          <a:prstGeom prst="rect">
            <a:avLst/>
          </a:prstGeom>
        </p:spPr>
        <p:txBody>
          <a:bodyPr wrap="square" lIns="0" tIns="0" rIns="0" bIns="0" rtlCol="0" anchor="t">
            <a:spAutoFit/>
          </a:bodyPr>
          <a:lstStyle/>
          <a:p>
            <a:pPr marL="457200" indent="-457200" algn="just">
              <a:lnSpc>
                <a:spcPts val="3360"/>
              </a:lnSpc>
              <a:buFont typeface="Wingdings" panose="05000000000000000000" pitchFamily="2" charset="2"/>
              <a:buChar char="q"/>
            </a:pPr>
            <a:r>
              <a:rPr lang="en-GB" sz="2800" dirty="0">
                <a:solidFill>
                  <a:srgbClr val="000000"/>
                </a:solidFill>
                <a:effectLst/>
                <a:latin typeface="Times New Roman" panose="02020603050405020304" pitchFamily="18" charset="0"/>
                <a:ea typeface="Calibri" panose="020F0502020204030204" pitchFamily="34" charset="0"/>
              </a:rPr>
              <a:t>This presentation discusses the way Bowlby’s Attachment Theory can help us comprehend the emotional, social and cognitive development of young children and especially how this theory is relevant in terms of the early years setting. </a:t>
            </a:r>
          </a:p>
          <a:p>
            <a:pPr marL="457200" indent="-457200" algn="just">
              <a:lnSpc>
                <a:spcPts val="3360"/>
              </a:lnSpc>
              <a:buFont typeface="Wingdings" panose="05000000000000000000" pitchFamily="2" charset="2"/>
              <a:buChar char="q"/>
            </a:pPr>
            <a:endParaRPr lang="en-GB" sz="2800" dirty="0">
              <a:solidFill>
                <a:srgbClr val="000000"/>
              </a:solidFill>
              <a:effectLst/>
              <a:latin typeface="Times New Roman" panose="02020603050405020304" pitchFamily="18" charset="0"/>
              <a:ea typeface="Calibri" panose="020F0502020204030204" pitchFamily="34" charset="0"/>
            </a:endParaRPr>
          </a:p>
          <a:p>
            <a:pPr marL="457200" indent="-457200" algn="just">
              <a:lnSpc>
                <a:spcPts val="3360"/>
              </a:lnSpc>
              <a:buFont typeface="Wingdings" panose="05000000000000000000" pitchFamily="2" charset="2"/>
              <a:buChar char="q"/>
            </a:pPr>
            <a:r>
              <a:rPr lang="en-GB" sz="2800" dirty="0">
                <a:solidFill>
                  <a:srgbClr val="000000"/>
                </a:solidFill>
                <a:effectLst/>
                <a:latin typeface="Times New Roman" panose="02020603050405020304" pitchFamily="18" charset="0"/>
                <a:ea typeface="Calibri" panose="020F0502020204030204" pitchFamily="34" charset="0"/>
              </a:rPr>
              <a:t>The basic tenets of attachment would help in understanding how healthy learning and behaviour are based upon secure relationships.</a:t>
            </a:r>
            <a:endParaRPr lang="en-US" sz="3600" b="1" dirty="0">
              <a:solidFill>
                <a:srgbClr val="283023"/>
              </a:solidFill>
              <a:latin typeface="Inter Semi-Bold"/>
              <a:ea typeface="Inter Semi-Bold"/>
              <a:cs typeface="Inter Semi-Bold"/>
              <a:sym typeface="Inter Semi-Bold"/>
            </a:endParaRPr>
          </a:p>
        </p:txBody>
      </p:sp>
      <p:sp>
        <p:nvSpPr>
          <p:cNvPr id="15" name="TextBox 15"/>
          <p:cNvSpPr txBox="1"/>
          <p:nvPr/>
        </p:nvSpPr>
        <p:spPr>
          <a:xfrm>
            <a:off x="2062633" y="917308"/>
            <a:ext cx="6282939" cy="1235275"/>
          </a:xfrm>
          <a:prstGeom prst="rect">
            <a:avLst/>
          </a:prstGeom>
        </p:spPr>
        <p:txBody>
          <a:bodyPr lIns="0" tIns="0" rIns="0" bIns="0" rtlCol="0" anchor="t">
            <a:spAutoFit/>
          </a:bodyPr>
          <a:lstStyle/>
          <a:p>
            <a:pPr algn="r">
              <a:lnSpc>
                <a:spcPts val="10499"/>
              </a:lnSpc>
            </a:pPr>
            <a:r>
              <a:rPr lang="en-US" sz="7499" b="1" dirty="0">
                <a:solidFill>
                  <a:srgbClr val="4F5B31"/>
                </a:solidFill>
                <a:latin typeface="Times New Roman" panose="02020603050405020304" pitchFamily="18" charset="0"/>
                <a:ea typeface="Akzidenz-Grotesk Heavy"/>
                <a:cs typeface="Times New Roman" panose="02020603050405020304" pitchFamily="18" charset="0"/>
                <a:sym typeface="Akzidenz-Grotesk Heavy"/>
              </a:rPr>
              <a:t>Introduction</a:t>
            </a:r>
          </a:p>
        </p:txBody>
      </p:sp>
      <p:sp>
        <p:nvSpPr>
          <p:cNvPr id="16" name="TextBox 16"/>
          <p:cNvSpPr txBox="1"/>
          <p:nvPr/>
        </p:nvSpPr>
        <p:spPr>
          <a:xfrm>
            <a:off x="1028700" y="7353300"/>
            <a:ext cx="9570774" cy="1720664"/>
          </a:xfrm>
          <a:prstGeom prst="rect">
            <a:avLst/>
          </a:prstGeom>
        </p:spPr>
        <p:txBody>
          <a:bodyPr wrap="square" lIns="0" tIns="0" rIns="0" bIns="0" rtlCol="0" anchor="t">
            <a:spAutoFit/>
          </a:bodyPr>
          <a:lstStyle/>
          <a:p>
            <a:pPr marL="457200" lvl="0" indent="-457200" algn="just">
              <a:lnSpc>
                <a:spcPts val="3360"/>
              </a:lnSpc>
              <a:spcBef>
                <a:spcPct val="0"/>
              </a:spcBef>
              <a:buFont typeface="Wingdings" panose="05000000000000000000" pitchFamily="2" charset="2"/>
              <a:buChar char="q"/>
            </a:pPr>
            <a:r>
              <a:rPr lang="en-GB" sz="2800" dirty="0">
                <a:solidFill>
                  <a:srgbClr val="000000"/>
                </a:solidFill>
                <a:effectLst/>
                <a:latin typeface="Times New Roman" panose="02020603050405020304" pitchFamily="18" charset="0"/>
                <a:ea typeface="Calibri" panose="020F0502020204030204" pitchFamily="34" charset="0"/>
              </a:rPr>
              <a:t>The presentation takes theoretical concepts and applies them to practical life through the Amira case study which demonstrates the effects of biological and environmental influences on development.</a:t>
            </a:r>
            <a:endParaRPr lang="en-US" sz="3600" b="1" u="none" strike="noStrike" dirty="0">
              <a:solidFill>
                <a:srgbClr val="262B23"/>
              </a:solidFill>
              <a:latin typeface="Inter Semi-Bold"/>
              <a:ea typeface="Inter Semi-Bold"/>
              <a:cs typeface="Inter Semi-Bold"/>
              <a:sym typeface="Inter Semi-Bold"/>
            </a:endParaRPr>
          </a:p>
        </p:txBody>
      </p:sp>
      <p:pic>
        <p:nvPicPr>
          <p:cNvPr id="2050" name="Picture 2" descr="Role of a Psychologist in a Healthcare Facility | Psychreg">
            <a:extLst>
              <a:ext uri="{FF2B5EF4-FFF2-40B4-BE49-F238E27FC236}">
                <a16:creationId xmlns:a16="http://schemas.microsoft.com/office/drawing/2014/main" id="{57470A41-49E7-4D6F-AD6B-D741E3BA6D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12300" y="912173"/>
            <a:ext cx="8321803" cy="7806845"/>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28700" y="7415003"/>
            <a:ext cx="8555305" cy="855530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C9EE56">
                <a:alpha val="40000"/>
              </a:srgbClr>
            </a:solidFill>
            <a:ln cap="sq">
              <a:noFill/>
              <a:prstDash val="solid"/>
              <a:miter/>
            </a:ln>
          </p:spPr>
          <p:txBody>
            <a:bodyPr/>
            <a:lstStyle/>
            <a:p>
              <a:endParaRPr lang="en-GB"/>
            </a:p>
          </p:txBody>
        </p:sp>
        <p:sp>
          <p:nvSpPr>
            <p:cNvPr id="4" name="TextBox 4"/>
            <p:cNvSpPr txBox="1"/>
            <p:nvPr/>
          </p:nvSpPr>
          <p:spPr>
            <a:xfrm>
              <a:off x="76200" y="28575"/>
              <a:ext cx="660400" cy="708025"/>
            </a:xfrm>
            <a:prstGeom prst="rect">
              <a:avLst/>
            </a:prstGeom>
          </p:spPr>
          <p:txBody>
            <a:bodyPr lIns="50800" tIns="50800" rIns="50800" bIns="50800" rtlCol="0" anchor="ctr"/>
            <a:lstStyle/>
            <a:p>
              <a:pPr marL="0" lvl="0" indent="0" algn="ctr">
                <a:lnSpc>
                  <a:spcPts val="2940"/>
                </a:lnSpc>
                <a:spcBef>
                  <a:spcPct val="0"/>
                </a:spcBef>
              </a:pPr>
              <a:endParaRPr/>
            </a:p>
          </p:txBody>
        </p:sp>
      </p:grpSp>
      <p:grpSp>
        <p:nvGrpSpPr>
          <p:cNvPr id="7" name="Group 7"/>
          <p:cNvGrpSpPr/>
          <p:nvPr/>
        </p:nvGrpSpPr>
        <p:grpSpPr>
          <a:xfrm>
            <a:off x="13594447" y="-2691604"/>
            <a:ext cx="8625007" cy="8625007"/>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AC1D1">
                <a:alpha val="15686"/>
              </a:srgbClr>
            </a:solidFill>
            <a:ln cap="sq">
              <a:noFill/>
              <a:prstDash val="solid"/>
              <a:miter/>
            </a:ln>
          </p:spPr>
          <p:txBody>
            <a:bodyPr/>
            <a:lstStyle/>
            <a:p>
              <a:endParaRPr lang="en-GB"/>
            </a:p>
          </p:txBody>
        </p:sp>
        <p:sp>
          <p:nvSpPr>
            <p:cNvPr id="9" name="TextBox 9"/>
            <p:cNvSpPr txBox="1"/>
            <p:nvPr/>
          </p:nvSpPr>
          <p:spPr>
            <a:xfrm>
              <a:off x="76200" y="28575"/>
              <a:ext cx="660400" cy="708025"/>
            </a:xfrm>
            <a:prstGeom prst="rect">
              <a:avLst/>
            </a:prstGeom>
          </p:spPr>
          <p:txBody>
            <a:bodyPr lIns="50800" tIns="50800" rIns="50800" bIns="50800" rtlCol="0" anchor="ctr"/>
            <a:lstStyle/>
            <a:p>
              <a:pPr marL="0" lvl="0" indent="0" algn="ctr">
                <a:lnSpc>
                  <a:spcPts val="2940"/>
                </a:lnSpc>
                <a:spcBef>
                  <a:spcPct val="0"/>
                </a:spcBef>
              </a:pPr>
              <a:endParaRPr/>
            </a:p>
          </p:txBody>
        </p:sp>
      </p:grpSp>
      <p:grpSp>
        <p:nvGrpSpPr>
          <p:cNvPr id="10" name="Group 10"/>
          <p:cNvGrpSpPr/>
          <p:nvPr/>
        </p:nvGrpSpPr>
        <p:grpSpPr>
          <a:xfrm>
            <a:off x="12934838" y="5428032"/>
            <a:ext cx="4478052" cy="3201533"/>
            <a:chOff x="0" y="0"/>
            <a:chExt cx="1179405" cy="843202"/>
          </a:xfrm>
        </p:grpSpPr>
        <p:sp>
          <p:nvSpPr>
            <p:cNvPr id="11" name="Freeform 11"/>
            <p:cNvSpPr/>
            <p:nvPr/>
          </p:nvSpPr>
          <p:spPr>
            <a:xfrm>
              <a:off x="0" y="0"/>
              <a:ext cx="1179405" cy="843202"/>
            </a:xfrm>
            <a:custGeom>
              <a:avLst/>
              <a:gdLst/>
              <a:ahLst/>
              <a:cxnLst/>
              <a:rect l="l" t="t" r="r" b="b"/>
              <a:pathLst>
                <a:path w="1179405" h="843202">
                  <a:moveTo>
                    <a:pt x="51866" y="0"/>
                  </a:moveTo>
                  <a:lnTo>
                    <a:pt x="1127539" y="0"/>
                  </a:lnTo>
                  <a:cubicBezTo>
                    <a:pt x="1156184" y="0"/>
                    <a:pt x="1179405" y="23221"/>
                    <a:pt x="1179405" y="51866"/>
                  </a:cubicBezTo>
                  <a:lnTo>
                    <a:pt x="1179405" y="791336"/>
                  </a:lnTo>
                  <a:cubicBezTo>
                    <a:pt x="1179405" y="819981"/>
                    <a:pt x="1156184" y="843202"/>
                    <a:pt x="1127539" y="843202"/>
                  </a:cubicBezTo>
                  <a:lnTo>
                    <a:pt x="51866" y="843202"/>
                  </a:lnTo>
                  <a:cubicBezTo>
                    <a:pt x="23221" y="843202"/>
                    <a:pt x="0" y="819981"/>
                    <a:pt x="0" y="791336"/>
                  </a:cubicBezTo>
                  <a:lnTo>
                    <a:pt x="0" y="51866"/>
                  </a:lnTo>
                  <a:cubicBezTo>
                    <a:pt x="0" y="23221"/>
                    <a:pt x="23221" y="0"/>
                    <a:pt x="51866" y="0"/>
                  </a:cubicBezTo>
                  <a:close/>
                </a:path>
              </a:pathLst>
            </a:custGeom>
            <a:solidFill>
              <a:srgbClr val="7D9A23"/>
            </a:solidFill>
          </p:spPr>
          <p:txBody>
            <a:bodyPr/>
            <a:lstStyle/>
            <a:p>
              <a:endParaRPr lang="en-GB"/>
            </a:p>
          </p:txBody>
        </p:sp>
        <p:sp>
          <p:nvSpPr>
            <p:cNvPr id="12" name="TextBox 12"/>
            <p:cNvSpPr txBox="1"/>
            <p:nvPr/>
          </p:nvSpPr>
          <p:spPr>
            <a:xfrm>
              <a:off x="0" y="-47625"/>
              <a:ext cx="1179405" cy="890827"/>
            </a:xfrm>
            <a:prstGeom prst="rect">
              <a:avLst/>
            </a:prstGeom>
          </p:spPr>
          <p:txBody>
            <a:bodyPr lIns="50800" tIns="50800" rIns="50800" bIns="50800" rtlCol="0" anchor="ctr"/>
            <a:lstStyle/>
            <a:p>
              <a:pPr algn="ctr">
                <a:lnSpc>
                  <a:spcPts val="2940"/>
                </a:lnSpc>
              </a:pPr>
              <a:endParaRPr/>
            </a:p>
          </p:txBody>
        </p:sp>
      </p:grpSp>
      <p:sp>
        <p:nvSpPr>
          <p:cNvPr id="13" name="TextBox 13"/>
          <p:cNvSpPr txBox="1"/>
          <p:nvPr/>
        </p:nvSpPr>
        <p:spPr>
          <a:xfrm>
            <a:off x="419515" y="355034"/>
            <a:ext cx="13842818" cy="2330895"/>
          </a:xfrm>
          <a:prstGeom prst="rect">
            <a:avLst/>
          </a:prstGeom>
        </p:spPr>
        <p:txBody>
          <a:bodyPr wrap="square" lIns="0" tIns="0" rIns="0" bIns="0" rtlCol="0" anchor="t">
            <a:spAutoFit/>
          </a:bodyPr>
          <a:lstStyle/>
          <a:p>
            <a:pPr algn="l">
              <a:lnSpc>
                <a:spcPts val="9309"/>
              </a:lnSpc>
            </a:pPr>
            <a:r>
              <a:rPr lang="en-GB" sz="7200" b="1" kern="0" dirty="0">
                <a:solidFill>
                  <a:srgbClr val="31849B"/>
                </a:solidFill>
                <a:effectLst/>
                <a:latin typeface="Times New Roman" panose="02020603050405020304" pitchFamily="18" charset="0"/>
                <a:ea typeface="Times New Roman" panose="02020603050405020304" pitchFamily="18" charset="0"/>
                <a:cs typeface="Times New Roman" panose="02020603050405020304" pitchFamily="18" charset="0"/>
              </a:rPr>
              <a:t>Overview of Bowlby’s Attachment Theory</a:t>
            </a:r>
            <a:endParaRPr lang="en-US" sz="6999" b="1" dirty="0">
              <a:solidFill>
                <a:srgbClr val="4F5B31"/>
              </a:solidFill>
              <a:latin typeface="Akzidenz-Grotesk Heavy"/>
              <a:ea typeface="Akzidenz-Grotesk Heavy"/>
              <a:cs typeface="Akzidenz-Grotesk Heavy"/>
              <a:sym typeface="Akzidenz-Grotesk Heavy"/>
            </a:endParaRPr>
          </a:p>
        </p:txBody>
      </p:sp>
      <p:sp>
        <p:nvSpPr>
          <p:cNvPr id="14" name="TextBox 14"/>
          <p:cNvSpPr txBox="1"/>
          <p:nvPr/>
        </p:nvSpPr>
        <p:spPr>
          <a:xfrm>
            <a:off x="770442" y="4607198"/>
            <a:ext cx="3320681" cy="3016210"/>
          </a:xfrm>
          <a:prstGeom prst="rect">
            <a:avLst/>
          </a:prstGeom>
        </p:spPr>
        <p:txBody>
          <a:bodyPr lIns="0" tIns="0" rIns="0" bIns="0" rtlCol="0" anchor="t">
            <a:spAutoFit/>
          </a:bodyPr>
          <a:lstStyle/>
          <a:p>
            <a:pPr marL="0" lvl="0" indent="0" algn="ctr">
              <a:spcBef>
                <a:spcPct val="0"/>
              </a:spcBef>
            </a:pPr>
            <a:r>
              <a:rPr lang="en-GB" sz="2800" dirty="0">
                <a:solidFill>
                  <a:srgbClr val="000000"/>
                </a:solidFill>
                <a:effectLst/>
                <a:latin typeface="Times New Roman" panose="02020603050405020304" pitchFamily="18" charset="0"/>
                <a:ea typeface="Calibri" panose="020F0502020204030204" pitchFamily="34" charset="0"/>
              </a:rPr>
              <a:t>According to Bowlby, children have certain biological characteristics to establish attachments as this will make them more likely to survive.</a:t>
            </a:r>
            <a:endParaRPr lang="en-US" sz="3600" b="1" dirty="0">
              <a:solidFill>
                <a:srgbClr val="283023"/>
              </a:solidFill>
              <a:latin typeface="Inter Semi-Bold"/>
              <a:ea typeface="Inter Semi-Bold"/>
              <a:cs typeface="Inter Semi-Bold"/>
              <a:sym typeface="Inter Semi-Bold"/>
            </a:endParaRPr>
          </a:p>
        </p:txBody>
      </p:sp>
      <p:sp>
        <p:nvSpPr>
          <p:cNvPr id="15" name="TextBox 15"/>
          <p:cNvSpPr txBox="1"/>
          <p:nvPr/>
        </p:nvSpPr>
        <p:spPr>
          <a:xfrm>
            <a:off x="11337569" y="2452762"/>
            <a:ext cx="6530916" cy="2154436"/>
          </a:xfrm>
          <a:prstGeom prst="rect">
            <a:avLst/>
          </a:prstGeom>
        </p:spPr>
        <p:txBody>
          <a:bodyPr wrap="square" lIns="0" tIns="0" rIns="0" bIns="0" rtlCol="0" anchor="t">
            <a:spAutoFit/>
          </a:bodyPr>
          <a:lstStyle/>
          <a:p>
            <a:pPr marL="0" lvl="0" indent="0" algn="just">
              <a:spcBef>
                <a:spcPct val="0"/>
              </a:spcBef>
            </a:pPr>
            <a:r>
              <a:rPr lang="en-GB" sz="2800" dirty="0">
                <a:solidFill>
                  <a:srgbClr val="000000"/>
                </a:solidFill>
                <a:effectLst/>
                <a:latin typeface="Times New Roman" panose="02020603050405020304" pitchFamily="18" charset="0"/>
                <a:ea typeface="Calibri" panose="020F0502020204030204" pitchFamily="34" charset="0"/>
              </a:rPr>
              <a:t>With super sensitive and responsive interactions, attachment occurs, resulting in children developing inner working models that shape their perception of others and themselves (Thompson et al., 2022).</a:t>
            </a:r>
            <a:endParaRPr lang="en-US" sz="3600" b="1" dirty="0">
              <a:solidFill>
                <a:srgbClr val="283023"/>
              </a:solidFill>
              <a:latin typeface="Inter Semi-Bold"/>
              <a:ea typeface="Inter Semi-Bold"/>
              <a:cs typeface="Inter Semi-Bold"/>
              <a:sym typeface="Inter Semi-Bold"/>
            </a:endParaRPr>
          </a:p>
        </p:txBody>
      </p:sp>
      <p:sp>
        <p:nvSpPr>
          <p:cNvPr id="19" name="TextBox 19"/>
          <p:cNvSpPr txBox="1"/>
          <p:nvPr/>
        </p:nvSpPr>
        <p:spPr>
          <a:xfrm>
            <a:off x="13280044" y="5736136"/>
            <a:ext cx="4117662" cy="2585323"/>
          </a:xfrm>
          <a:prstGeom prst="rect">
            <a:avLst/>
          </a:prstGeom>
        </p:spPr>
        <p:txBody>
          <a:bodyPr wrap="square" lIns="0" tIns="0" rIns="0" bIns="0" rtlCol="0" anchor="t">
            <a:spAutoFit/>
          </a:bodyPr>
          <a:lstStyle/>
          <a:p>
            <a:pPr marL="0" lvl="0" indent="0" algn="ctr">
              <a:spcBef>
                <a:spcPct val="0"/>
              </a:spcBef>
            </a:pPr>
            <a:r>
              <a:rPr lang="en-GB" sz="2800" dirty="0">
                <a:solidFill>
                  <a:srgbClr val="000000"/>
                </a:solidFill>
                <a:effectLst/>
                <a:latin typeface="Times New Roman" panose="02020603050405020304" pitchFamily="18" charset="0"/>
                <a:ea typeface="Calibri" panose="020F0502020204030204" pitchFamily="34" charset="0"/>
              </a:rPr>
              <a:t>Attachment is also identified as a dynamic system that is affected by evolutionary and environmental factors, which is recognised modern (</a:t>
            </a:r>
            <a:r>
              <a:rPr lang="en-GB" sz="2800" dirty="0" err="1">
                <a:solidFill>
                  <a:srgbClr val="000000"/>
                </a:solidFill>
                <a:effectLst/>
                <a:latin typeface="Times New Roman" panose="02020603050405020304" pitchFamily="18" charset="0"/>
                <a:ea typeface="Calibri" panose="020F0502020204030204" pitchFamily="34" charset="0"/>
              </a:rPr>
              <a:t>Scharfe</a:t>
            </a:r>
            <a:r>
              <a:rPr lang="en-GB" sz="2800" dirty="0">
                <a:solidFill>
                  <a:srgbClr val="000000"/>
                </a:solidFill>
                <a:effectLst/>
                <a:latin typeface="Times New Roman" panose="02020603050405020304" pitchFamily="18" charset="0"/>
                <a:ea typeface="Calibri" panose="020F0502020204030204" pitchFamily="34" charset="0"/>
              </a:rPr>
              <a:t>, 2021).</a:t>
            </a:r>
            <a:endParaRPr lang="en-US" sz="2800" b="1" dirty="0">
              <a:solidFill>
                <a:srgbClr val="FFFFFF"/>
              </a:solidFill>
              <a:latin typeface="Inter Heavy"/>
              <a:ea typeface="Inter Heavy"/>
              <a:cs typeface="Inter Heavy"/>
              <a:sym typeface="Inter Heavy"/>
            </a:endParaRPr>
          </a:p>
        </p:txBody>
      </p:sp>
      <p:sp>
        <p:nvSpPr>
          <p:cNvPr id="20" name="Freeform 20"/>
          <p:cNvSpPr/>
          <p:nvPr/>
        </p:nvSpPr>
        <p:spPr>
          <a:xfrm>
            <a:off x="12897174" y="8929219"/>
            <a:ext cx="2123100" cy="329081"/>
          </a:xfrm>
          <a:custGeom>
            <a:avLst/>
            <a:gdLst/>
            <a:ahLst/>
            <a:cxnLst/>
            <a:rect l="l" t="t" r="r" b="b"/>
            <a:pathLst>
              <a:path w="2123100" h="329081">
                <a:moveTo>
                  <a:pt x="0" y="0"/>
                </a:moveTo>
                <a:lnTo>
                  <a:pt x="2123100" y="0"/>
                </a:lnTo>
                <a:lnTo>
                  <a:pt x="2123100" y="329081"/>
                </a:lnTo>
                <a:lnTo>
                  <a:pt x="0" y="32908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pic>
        <p:nvPicPr>
          <p:cNvPr id="3074" name="Picture 2" descr="Attachment Theory, the Secure Base, and Its Implications On Our Adult  Selves (Part 1 / ?) | by aristhought | Medium">
            <a:extLst>
              <a:ext uri="{FF2B5EF4-FFF2-40B4-BE49-F238E27FC236}">
                <a16:creationId xmlns:a16="http://schemas.microsoft.com/office/drawing/2014/main" id="{4B2B0318-E869-4BBA-9331-A188E029868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97798" y="3462455"/>
            <a:ext cx="6251516" cy="685097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4127950"/>
            <a:ext cx="18288000" cy="3787908"/>
            <a:chOff x="0" y="0"/>
            <a:chExt cx="4816593" cy="997638"/>
          </a:xfrm>
        </p:grpSpPr>
        <p:sp>
          <p:nvSpPr>
            <p:cNvPr id="3" name="Freeform 3"/>
            <p:cNvSpPr/>
            <p:nvPr/>
          </p:nvSpPr>
          <p:spPr>
            <a:xfrm>
              <a:off x="0" y="0"/>
              <a:ext cx="4816592" cy="997638"/>
            </a:xfrm>
            <a:custGeom>
              <a:avLst/>
              <a:gdLst/>
              <a:ahLst/>
              <a:cxnLst/>
              <a:rect l="l" t="t" r="r" b="b"/>
              <a:pathLst>
                <a:path w="4816592" h="997638">
                  <a:moveTo>
                    <a:pt x="0" y="0"/>
                  </a:moveTo>
                  <a:lnTo>
                    <a:pt x="4816592" y="0"/>
                  </a:lnTo>
                  <a:lnTo>
                    <a:pt x="4816592" y="997638"/>
                  </a:lnTo>
                  <a:lnTo>
                    <a:pt x="0" y="997638"/>
                  </a:lnTo>
                  <a:close/>
                </a:path>
              </a:pathLst>
            </a:custGeom>
            <a:solidFill>
              <a:srgbClr val="96B143"/>
            </a:solidFill>
          </p:spPr>
          <p:txBody>
            <a:bodyPr/>
            <a:lstStyle/>
            <a:p>
              <a:endParaRPr lang="en-GB"/>
            </a:p>
          </p:txBody>
        </p:sp>
        <p:sp>
          <p:nvSpPr>
            <p:cNvPr id="4" name="TextBox 4"/>
            <p:cNvSpPr txBox="1"/>
            <p:nvPr/>
          </p:nvSpPr>
          <p:spPr>
            <a:xfrm>
              <a:off x="0" y="-47625"/>
              <a:ext cx="4816593" cy="1045263"/>
            </a:xfrm>
            <a:prstGeom prst="rect">
              <a:avLst/>
            </a:prstGeom>
          </p:spPr>
          <p:txBody>
            <a:bodyPr lIns="50800" tIns="50800" rIns="50800" bIns="50800" rtlCol="0" anchor="ctr"/>
            <a:lstStyle/>
            <a:p>
              <a:pPr algn="ctr">
                <a:lnSpc>
                  <a:spcPts val="2940"/>
                </a:lnSpc>
              </a:pPr>
              <a:endParaRPr/>
            </a:p>
          </p:txBody>
        </p:sp>
      </p:grpSp>
      <p:grpSp>
        <p:nvGrpSpPr>
          <p:cNvPr id="5" name="Group 5"/>
          <p:cNvGrpSpPr/>
          <p:nvPr/>
        </p:nvGrpSpPr>
        <p:grpSpPr>
          <a:xfrm>
            <a:off x="1028700" y="4535619"/>
            <a:ext cx="4916243" cy="802029"/>
            <a:chOff x="0" y="0"/>
            <a:chExt cx="1294813" cy="211234"/>
          </a:xfrm>
        </p:grpSpPr>
        <p:sp>
          <p:nvSpPr>
            <p:cNvPr id="6" name="Freeform 6"/>
            <p:cNvSpPr/>
            <p:nvPr/>
          </p:nvSpPr>
          <p:spPr>
            <a:xfrm>
              <a:off x="0" y="0"/>
              <a:ext cx="1294813" cy="211234"/>
            </a:xfrm>
            <a:custGeom>
              <a:avLst/>
              <a:gdLst/>
              <a:ahLst/>
              <a:cxnLst/>
              <a:rect l="l" t="t" r="r" b="b"/>
              <a:pathLst>
                <a:path w="1294813" h="211234">
                  <a:moveTo>
                    <a:pt x="105617" y="0"/>
                  </a:moveTo>
                  <a:lnTo>
                    <a:pt x="1189196" y="0"/>
                  </a:lnTo>
                  <a:cubicBezTo>
                    <a:pt x="1247527" y="0"/>
                    <a:pt x="1294813" y="47286"/>
                    <a:pt x="1294813" y="105617"/>
                  </a:cubicBezTo>
                  <a:lnTo>
                    <a:pt x="1294813" y="105617"/>
                  </a:lnTo>
                  <a:cubicBezTo>
                    <a:pt x="1294813" y="163948"/>
                    <a:pt x="1247527" y="211234"/>
                    <a:pt x="1189196" y="211234"/>
                  </a:cubicBezTo>
                  <a:lnTo>
                    <a:pt x="105617" y="211234"/>
                  </a:lnTo>
                  <a:cubicBezTo>
                    <a:pt x="47286" y="211234"/>
                    <a:pt x="0" y="163948"/>
                    <a:pt x="0" y="105617"/>
                  </a:cubicBezTo>
                  <a:lnTo>
                    <a:pt x="0" y="105617"/>
                  </a:lnTo>
                  <a:cubicBezTo>
                    <a:pt x="0" y="47286"/>
                    <a:pt x="47286" y="0"/>
                    <a:pt x="105617" y="0"/>
                  </a:cubicBezTo>
                  <a:close/>
                </a:path>
              </a:pathLst>
            </a:custGeom>
            <a:solidFill>
              <a:srgbClr val="FFFFFF"/>
            </a:solidFill>
          </p:spPr>
          <p:txBody>
            <a:bodyPr/>
            <a:lstStyle/>
            <a:p>
              <a:endParaRPr lang="en-GB"/>
            </a:p>
          </p:txBody>
        </p:sp>
        <p:sp>
          <p:nvSpPr>
            <p:cNvPr id="7" name="TextBox 7"/>
            <p:cNvSpPr txBox="1"/>
            <p:nvPr/>
          </p:nvSpPr>
          <p:spPr>
            <a:xfrm>
              <a:off x="0" y="-47625"/>
              <a:ext cx="1294813" cy="258859"/>
            </a:xfrm>
            <a:prstGeom prst="rect">
              <a:avLst/>
            </a:prstGeom>
          </p:spPr>
          <p:txBody>
            <a:bodyPr lIns="50800" tIns="50800" rIns="50800" bIns="50800" rtlCol="0" anchor="ctr"/>
            <a:lstStyle/>
            <a:p>
              <a:pPr algn="ctr">
                <a:lnSpc>
                  <a:spcPts val="2940"/>
                </a:lnSpc>
              </a:pPr>
              <a:endParaRPr/>
            </a:p>
          </p:txBody>
        </p:sp>
      </p:grpSp>
      <p:grpSp>
        <p:nvGrpSpPr>
          <p:cNvPr id="8" name="Group 8"/>
          <p:cNvGrpSpPr/>
          <p:nvPr/>
        </p:nvGrpSpPr>
        <p:grpSpPr>
          <a:xfrm>
            <a:off x="6685879" y="4535619"/>
            <a:ext cx="4916243" cy="802029"/>
            <a:chOff x="0" y="0"/>
            <a:chExt cx="1294813" cy="211234"/>
          </a:xfrm>
        </p:grpSpPr>
        <p:sp>
          <p:nvSpPr>
            <p:cNvPr id="9" name="Freeform 9"/>
            <p:cNvSpPr/>
            <p:nvPr/>
          </p:nvSpPr>
          <p:spPr>
            <a:xfrm>
              <a:off x="0" y="0"/>
              <a:ext cx="1294813" cy="211234"/>
            </a:xfrm>
            <a:custGeom>
              <a:avLst/>
              <a:gdLst/>
              <a:ahLst/>
              <a:cxnLst/>
              <a:rect l="l" t="t" r="r" b="b"/>
              <a:pathLst>
                <a:path w="1294813" h="211234">
                  <a:moveTo>
                    <a:pt x="105617" y="0"/>
                  </a:moveTo>
                  <a:lnTo>
                    <a:pt x="1189196" y="0"/>
                  </a:lnTo>
                  <a:cubicBezTo>
                    <a:pt x="1247527" y="0"/>
                    <a:pt x="1294813" y="47286"/>
                    <a:pt x="1294813" y="105617"/>
                  </a:cubicBezTo>
                  <a:lnTo>
                    <a:pt x="1294813" y="105617"/>
                  </a:lnTo>
                  <a:cubicBezTo>
                    <a:pt x="1294813" y="163948"/>
                    <a:pt x="1247527" y="211234"/>
                    <a:pt x="1189196" y="211234"/>
                  </a:cubicBezTo>
                  <a:lnTo>
                    <a:pt x="105617" y="211234"/>
                  </a:lnTo>
                  <a:cubicBezTo>
                    <a:pt x="47286" y="211234"/>
                    <a:pt x="0" y="163948"/>
                    <a:pt x="0" y="105617"/>
                  </a:cubicBezTo>
                  <a:lnTo>
                    <a:pt x="0" y="105617"/>
                  </a:lnTo>
                  <a:cubicBezTo>
                    <a:pt x="0" y="47286"/>
                    <a:pt x="47286" y="0"/>
                    <a:pt x="105617" y="0"/>
                  </a:cubicBezTo>
                  <a:close/>
                </a:path>
              </a:pathLst>
            </a:custGeom>
            <a:solidFill>
              <a:srgbClr val="FFFFFF"/>
            </a:solidFill>
          </p:spPr>
          <p:txBody>
            <a:bodyPr/>
            <a:lstStyle/>
            <a:p>
              <a:endParaRPr lang="en-GB"/>
            </a:p>
          </p:txBody>
        </p:sp>
        <p:sp>
          <p:nvSpPr>
            <p:cNvPr id="10" name="TextBox 10"/>
            <p:cNvSpPr txBox="1"/>
            <p:nvPr/>
          </p:nvSpPr>
          <p:spPr>
            <a:xfrm>
              <a:off x="0" y="-47625"/>
              <a:ext cx="1294813" cy="258859"/>
            </a:xfrm>
            <a:prstGeom prst="rect">
              <a:avLst/>
            </a:prstGeom>
          </p:spPr>
          <p:txBody>
            <a:bodyPr lIns="50800" tIns="50800" rIns="50800" bIns="50800" rtlCol="0" anchor="ctr"/>
            <a:lstStyle/>
            <a:p>
              <a:pPr algn="ctr">
                <a:lnSpc>
                  <a:spcPts val="2940"/>
                </a:lnSpc>
              </a:pPr>
              <a:endParaRPr/>
            </a:p>
          </p:txBody>
        </p:sp>
      </p:grpSp>
      <p:grpSp>
        <p:nvGrpSpPr>
          <p:cNvPr id="11" name="Group 11"/>
          <p:cNvGrpSpPr/>
          <p:nvPr/>
        </p:nvGrpSpPr>
        <p:grpSpPr>
          <a:xfrm>
            <a:off x="12343057" y="4502561"/>
            <a:ext cx="4916243" cy="802029"/>
            <a:chOff x="0" y="0"/>
            <a:chExt cx="1294813" cy="211234"/>
          </a:xfrm>
        </p:grpSpPr>
        <p:sp>
          <p:nvSpPr>
            <p:cNvPr id="12" name="Freeform 12"/>
            <p:cNvSpPr/>
            <p:nvPr/>
          </p:nvSpPr>
          <p:spPr>
            <a:xfrm>
              <a:off x="0" y="0"/>
              <a:ext cx="1294813" cy="211234"/>
            </a:xfrm>
            <a:custGeom>
              <a:avLst/>
              <a:gdLst/>
              <a:ahLst/>
              <a:cxnLst/>
              <a:rect l="l" t="t" r="r" b="b"/>
              <a:pathLst>
                <a:path w="1294813" h="211234">
                  <a:moveTo>
                    <a:pt x="105617" y="0"/>
                  </a:moveTo>
                  <a:lnTo>
                    <a:pt x="1189196" y="0"/>
                  </a:lnTo>
                  <a:cubicBezTo>
                    <a:pt x="1247527" y="0"/>
                    <a:pt x="1294813" y="47286"/>
                    <a:pt x="1294813" y="105617"/>
                  </a:cubicBezTo>
                  <a:lnTo>
                    <a:pt x="1294813" y="105617"/>
                  </a:lnTo>
                  <a:cubicBezTo>
                    <a:pt x="1294813" y="163948"/>
                    <a:pt x="1247527" y="211234"/>
                    <a:pt x="1189196" y="211234"/>
                  </a:cubicBezTo>
                  <a:lnTo>
                    <a:pt x="105617" y="211234"/>
                  </a:lnTo>
                  <a:cubicBezTo>
                    <a:pt x="47286" y="211234"/>
                    <a:pt x="0" y="163948"/>
                    <a:pt x="0" y="105617"/>
                  </a:cubicBezTo>
                  <a:lnTo>
                    <a:pt x="0" y="105617"/>
                  </a:lnTo>
                  <a:cubicBezTo>
                    <a:pt x="0" y="47286"/>
                    <a:pt x="47286" y="0"/>
                    <a:pt x="105617" y="0"/>
                  </a:cubicBezTo>
                  <a:close/>
                </a:path>
              </a:pathLst>
            </a:custGeom>
            <a:solidFill>
              <a:srgbClr val="FFFFFF"/>
            </a:solidFill>
          </p:spPr>
          <p:txBody>
            <a:bodyPr/>
            <a:lstStyle/>
            <a:p>
              <a:endParaRPr lang="en-GB"/>
            </a:p>
          </p:txBody>
        </p:sp>
        <p:sp>
          <p:nvSpPr>
            <p:cNvPr id="13" name="TextBox 13"/>
            <p:cNvSpPr txBox="1"/>
            <p:nvPr/>
          </p:nvSpPr>
          <p:spPr>
            <a:xfrm>
              <a:off x="0" y="-47625"/>
              <a:ext cx="1294813" cy="258859"/>
            </a:xfrm>
            <a:prstGeom prst="rect">
              <a:avLst/>
            </a:prstGeom>
          </p:spPr>
          <p:txBody>
            <a:bodyPr lIns="50800" tIns="50800" rIns="50800" bIns="50800" rtlCol="0" anchor="ctr"/>
            <a:lstStyle/>
            <a:p>
              <a:pPr algn="ctr">
                <a:lnSpc>
                  <a:spcPts val="2940"/>
                </a:lnSpc>
              </a:pPr>
              <a:endParaRPr/>
            </a:p>
          </p:txBody>
        </p:sp>
      </p:grpSp>
      <p:sp>
        <p:nvSpPr>
          <p:cNvPr id="20" name="TextBox 20"/>
          <p:cNvSpPr txBox="1"/>
          <p:nvPr/>
        </p:nvSpPr>
        <p:spPr>
          <a:xfrm>
            <a:off x="9709990" y="977972"/>
            <a:ext cx="7549310" cy="2269917"/>
          </a:xfrm>
          <a:prstGeom prst="rect">
            <a:avLst/>
          </a:prstGeom>
        </p:spPr>
        <p:txBody>
          <a:bodyPr lIns="0" tIns="0" rIns="0" bIns="0" rtlCol="0" anchor="t">
            <a:spAutoFit/>
          </a:bodyPr>
          <a:lstStyle/>
          <a:p>
            <a:pPr marL="0" lvl="0" indent="0" algn="r">
              <a:lnSpc>
                <a:spcPts val="9309"/>
              </a:lnSpc>
              <a:spcBef>
                <a:spcPct val="0"/>
              </a:spcBef>
            </a:pPr>
            <a:r>
              <a:rPr lang="en-GB" sz="6000" b="1" dirty="0">
                <a:solidFill>
                  <a:schemeClr val="bg2">
                    <a:lumMod val="50000"/>
                  </a:schemeClr>
                </a:solidFill>
                <a:effectLst/>
                <a:latin typeface="Times New Roman" panose="02020603050405020304" pitchFamily="18" charset="0"/>
                <a:ea typeface="Calibri" panose="020F0502020204030204" pitchFamily="34" charset="0"/>
              </a:rPr>
              <a:t>Key Concepts in Attachment Theory</a:t>
            </a:r>
            <a:endParaRPr lang="en-US" sz="28700" b="1" u="none" strike="noStrike" dirty="0">
              <a:solidFill>
                <a:schemeClr val="bg2">
                  <a:lumMod val="50000"/>
                </a:schemeClr>
              </a:solidFill>
              <a:latin typeface="Akzidenz-Grotesk Heavy"/>
              <a:ea typeface="Akzidenz-Grotesk Heavy"/>
              <a:cs typeface="Akzidenz-Grotesk Heavy"/>
              <a:sym typeface="Akzidenz-Grotesk Heavy"/>
            </a:endParaRPr>
          </a:p>
        </p:txBody>
      </p:sp>
      <p:sp>
        <p:nvSpPr>
          <p:cNvPr id="21" name="TextBox 21"/>
          <p:cNvSpPr txBox="1"/>
          <p:nvPr/>
        </p:nvSpPr>
        <p:spPr>
          <a:xfrm>
            <a:off x="903583" y="1471481"/>
            <a:ext cx="7674428" cy="2154436"/>
          </a:xfrm>
          <a:prstGeom prst="rect">
            <a:avLst/>
          </a:prstGeom>
        </p:spPr>
        <p:txBody>
          <a:bodyPr lIns="0" tIns="0" rIns="0" bIns="0" rtlCol="0" anchor="t">
            <a:spAutoFit/>
          </a:bodyPr>
          <a:lstStyle/>
          <a:p>
            <a:pPr marL="0" lvl="0" indent="0" algn="just">
              <a:spcBef>
                <a:spcPct val="0"/>
              </a:spcBef>
            </a:pPr>
            <a:r>
              <a:rPr lang="en-GB" sz="2800" dirty="0">
                <a:effectLst/>
                <a:latin typeface="Times New Roman" panose="02020603050405020304" pitchFamily="18" charset="0"/>
                <a:ea typeface="Times New Roman" panose="02020603050405020304" pitchFamily="18" charset="0"/>
              </a:rPr>
              <a:t>Bowlby also described the stages of the separation reaction, including protest, despair, and detachment, which are still mentioned in a modern study of psychology, especially when it comes to stress or trauma (Twohig et al., 2024).</a:t>
            </a:r>
            <a:endParaRPr lang="en-US" sz="3600" b="1" u="none" strike="noStrike" dirty="0">
              <a:solidFill>
                <a:srgbClr val="283023"/>
              </a:solidFill>
              <a:latin typeface="Inter Semi-Bold"/>
              <a:ea typeface="Inter Semi-Bold"/>
              <a:cs typeface="Inter Semi-Bold"/>
              <a:sym typeface="Inter Semi-Bold"/>
            </a:endParaRPr>
          </a:p>
        </p:txBody>
      </p:sp>
      <p:sp>
        <p:nvSpPr>
          <p:cNvPr id="25" name="TextBox 25"/>
          <p:cNvSpPr txBox="1"/>
          <p:nvPr/>
        </p:nvSpPr>
        <p:spPr>
          <a:xfrm>
            <a:off x="1240198" y="4693392"/>
            <a:ext cx="4493247" cy="478977"/>
          </a:xfrm>
          <a:prstGeom prst="rect">
            <a:avLst/>
          </a:prstGeom>
        </p:spPr>
        <p:txBody>
          <a:bodyPr lIns="0" tIns="0" rIns="0" bIns="0" rtlCol="0" anchor="t">
            <a:spAutoFit/>
          </a:bodyPr>
          <a:lstStyle/>
          <a:p>
            <a:pPr marL="0" lvl="0" indent="0" algn="ctr">
              <a:lnSpc>
                <a:spcPts val="3640"/>
              </a:lnSpc>
              <a:spcBef>
                <a:spcPct val="0"/>
              </a:spcBef>
            </a:pPr>
            <a:r>
              <a:rPr lang="en-GB" sz="40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Secure Base</a:t>
            </a:r>
            <a:endParaRPr lang="en-US" sz="4800" b="1" dirty="0">
              <a:solidFill>
                <a:srgbClr val="262B23"/>
              </a:solidFill>
              <a:latin typeface="Times New Roman" panose="02020603050405020304" pitchFamily="18" charset="0"/>
              <a:ea typeface="Inter Heavy"/>
              <a:cs typeface="Times New Roman" panose="02020603050405020304" pitchFamily="18" charset="0"/>
              <a:sym typeface="Inter Heavy"/>
            </a:endParaRPr>
          </a:p>
        </p:txBody>
      </p:sp>
      <p:sp>
        <p:nvSpPr>
          <p:cNvPr id="26" name="TextBox 26"/>
          <p:cNvSpPr txBox="1"/>
          <p:nvPr/>
        </p:nvSpPr>
        <p:spPr>
          <a:xfrm>
            <a:off x="6897376" y="4693392"/>
            <a:ext cx="4493247" cy="466474"/>
          </a:xfrm>
          <a:prstGeom prst="rect">
            <a:avLst/>
          </a:prstGeom>
        </p:spPr>
        <p:txBody>
          <a:bodyPr lIns="0" tIns="0" rIns="0" bIns="0" rtlCol="0" anchor="t">
            <a:spAutoFit/>
          </a:bodyPr>
          <a:lstStyle/>
          <a:p>
            <a:pPr marL="0" lvl="0" indent="0" algn="ctr">
              <a:lnSpc>
                <a:spcPts val="3640"/>
              </a:lnSpc>
              <a:spcBef>
                <a:spcPct val="0"/>
              </a:spcBef>
            </a:pPr>
            <a:r>
              <a:rPr lang="en-GB" sz="40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Proximity-Seeking</a:t>
            </a:r>
            <a:endParaRPr lang="en-US" sz="4800" b="1" dirty="0">
              <a:solidFill>
                <a:srgbClr val="262B23"/>
              </a:solidFill>
              <a:latin typeface="Times New Roman" panose="02020603050405020304" pitchFamily="18" charset="0"/>
              <a:ea typeface="Inter Heavy"/>
              <a:cs typeface="Times New Roman" panose="02020603050405020304" pitchFamily="18" charset="0"/>
              <a:sym typeface="Inter Heavy"/>
            </a:endParaRPr>
          </a:p>
        </p:txBody>
      </p:sp>
      <p:sp>
        <p:nvSpPr>
          <p:cNvPr id="27" name="TextBox 27"/>
          <p:cNvSpPr txBox="1"/>
          <p:nvPr/>
        </p:nvSpPr>
        <p:spPr>
          <a:xfrm>
            <a:off x="12554555" y="4660335"/>
            <a:ext cx="4493247" cy="461665"/>
          </a:xfrm>
          <a:prstGeom prst="rect">
            <a:avLst/>
          </a:prstGeom>
        </p:spPr>
        <p:txBody>
          <a:bodyPr lIns="0" tIns="0" rIns="0" bIns="0" rtlCol="0" anchor="t">
            <a:spAutoFit/>
          </a:bodyPr>
          <a:lstStyle/>
          <a:p>
            <a:pPr marL="0" lvl="0" indent="0" algn="ctr">
              <a:lnSpc>
                <a:spcPts val="3640"/>
              </a:lnSpc>
              <a:spcBef>
                <a:spcPct val="0"/>
              </a:spcBef>
            </a:pPr>
            <a:r>
              <a:rPr lang="en-GB" sz="32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Internal Working Models</a:t>
            </a:r>
            <a:endParaRPr lang="en-US" sz="3200" b="1" dirty="0">
              <a:solidFill>
                <a:srgbClr val="262B23"/>
              </a:solidFill>
              <a:latin typeface="Times New Roman" panose="02020603050405020304" pitchFamily="18" charset="0"/>
              <a:ea typeface="Inter Heavy"/>
              <a:cs typeface="Times New Roman" panose="02020603050405020304" pitchFamily="18" charset="0"/>
              <a:sym typeface="Inter Heavy"/>
            </a:endParaRPr>
          </a:p>
        </p:txBody>
      </p:sp>
      <p:pic>
        <p:nvPicPr>
          <p:cNvPr id="4098" name="Picture 2" descr="Internal Working Models of Attachment">
            <a:extLst>
              <a:ext uri="{FF2B5EF4-FFF2-40B4-BE49-F238E27FC236}">
                <a16:creationId xmlns:a16="http://schemas.microsoft.com/office/drawing/2014/main" id="{8DD3EC9C-5979-41D4-AA78-8ECF98F65E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54555" y="5564491"/>
            <a:ext cx="5205326" cy="4574931"/>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just for fun : r/attachment_theory">
            <a:extLst>
              <a:ext uri="{FF2B5EF4-FFF2-40B4-BE49-F238E27FC236}">
                <a16:creationId xmlns:a16="http://schemas.microsoft.com/office/drawing/2014/main" id="{27D4974D-BD32-49F6-85DE-0795289BFBA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38417" y="5564491"/>
            <a:ext cx="6096000" cy="4572000"/>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Secure Base Model - United Care Solutions">
            <a:extLst>
              <a:ext uri="{FF2B5EF4-FFF2-40B4-BE49-F238E27FC236}">
                <a16:creationId xmlns:a16="http://schemas.microsoft.com/office/drawing/2014/main" id="{567A097C-6221-466B-A0DD-6DDBE1662C1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2000" y="5585702"/>
            <a:ext cx="5147774" cy="420599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620000" y="1247759"/>
            <a:ext cx="8555305" cy="855530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C9EE56">
                <a:alpha val="40000"/>
              </a:srgbClr>
            </a:solidFill>
            <a:ln cap="sq">
              <a:noFill/>
              <a:prstDash val="solid"/>
              <a:miter/>
            </a:ln>
          </p:spPr>
          <p:txBody>
            <a:bodyPr/>
            <a:lstStyle/>
            <a:p>
              <a:endParaRPr lang="en-GB"/>
            </a:p>
          </p:txBody>
        </p:sp>
        <p:sp>
          <p:nvSpPr>
            <p:cNvPr id="4" name="TextBox 4"/>
            <p:cNvSpPr txBox="1"/>
            <p:nvPr/>
          </p:nvSpPr>
          <p:spPr>
            <a:xfrm>
              <a:off x="76200" y="28575"/>
              <a:ext cx="660400" cy="708025"/>
            </a:xfrm>
            <a:prstGeom prst="rect">
              <a:avLst/>
            </a:prstGeom>
          </p:spPr>
          <p:txBody>
            <a:bodyPr lIns="50800" tIns="50800" rIns="50800" bIns="50800" rtlCol="0" anchor="ctr"/>
            <a:lstStyle/>
            <a:p>
              <a:pPr marL="0" lvl="0" indent="0" algn="ctr">
                <a:lnSpc>
                  <a:spcPts val="2940"/>
                </a:lnSpc>
                <a:spcBef>
                  <a:spcPct val="0"/>
                </a:spcBef>
              </a:pPr>
              <a:endParaRPr/>
            </a:p>
          </p:txBody>
        </p:sp>
      </p:grpSp>
      <p:grpSp>
        <p:nvGrpSpPr>
          <p:cNvPr id="7" name="Group 7"/>
          <p:cNvGrpSpPr/>
          <p:nvPr/>
        </p:nvGrpSpPr>
        <p:grpSpPr>
          <a:xfrm>
            <a:off x="9982200" y="0"/>
            <a:ext cx="8305800" cy="10287000"/>
            <a:chOff x="0" y="0"/>
            <a:chExt cx="1883361" cy="2709333"/>
          </a:xfrm>
        </p:grpSpPr>
        <p:sp>
          <p:nvSpPr>
            <p:cNvPr id="8" name="Freeform 8"/>
            <p:cNvSpPr/>
            <p:nvPr/>
          </p:nvSpPr>
          <p:spPr>
            <a:xfrm>
              <a:off x="0" y="0"/>
              <a:ext cx="1883361" cy="2709333"/>
            </a:xfrm>
            <a:custGeom>
              <a:avLst/>
              <a:gdLst/>
              <a:ahLst/>
              <a:cxnLst/>
              <a:rect l="l" t="t" r="r" b="b"/>
              <a:pathLst>
                <a:path w="1883361" h="2709333">
                  <a:moveTo>
                    <a:pt x="0" y="0"/>
                  </a:moveTo>
                  <a:lnTo>
                    <a:pt x="1883361" y="0"/>
                  </a:lnTo>
                  <a:lnTo>
                    <a:pt x="1883361" y="2709333"/>
                  </a:lnTo>
                  <a:lnTo>
                    <a:pt x="0" y="2709333"/>
                  </a:lnTo>
                  <a:close/>
                </a:path>
              </a:pathLst>
            </a:custGeom>
            <a:solidFill>
              <a:srgbClr val="3AC1D1"/>
            </a:solidFill>
          </p:spPr>
          <p:txBody>
            <a:bodyPr/>
            <a:lstStyle/>
            <a:p>
              <a:endParaRPr lang="en-GB"/>
            </a:p>
          </p:txBody>
        </p:sp>
        <p:sp>
          <p:nvSpPr>
            <p:cNvPr id="9" name="TextBox 9"/>
            <p:cNvSpPr txBox="1"/>
            <p:nvPr/>
          </p:nvSpPr>
          <p:spPr>
            <a:xfrm>
              <a:off x="0" y="-47625"/>
              <a:ext cx="1883361" cy="2756958"/>
            </a:xfrm>
            <a:prstGeom prst="rect">
              <a:avLst/>
            </a:prstGeom>
          </p:spPr>
          <p:txBody>
            <a:bodyPr lIns="50800" tIns="50800" rIns="50800" bIns="50800" rtlCol="0" anchor="ctr"/>
            <a:lstStyle/>
            <a:p>
              <a:pPr algn="ctr">
                <a:lnSpc>
                  <a:spcPts val="2940"/>
                </a:lnSpc>
              </a:pPr>
              <a:endParaRPr/>
            </a:p>
          </p:txBody>
        </p:sp>
      </p:grpSp>
      <p:sp>
        <p:nvSpPr>
          <p:cNvPr id="19" name="Freeform 19"/>
          <p:cNvSpPr/>
          <p:nvPr/>
        </p:nvSpPr>
        <p:spPr>
          <a:xfrm>
            <a:off x="8389385" y="407971"/>
            <a:ext cx="2123100" cy="329081"/>
          </a:xfrm>
          <a:custGeom>
            <a:avLst/>
            <a:gdLst/>
            <a:ahLst/>
            <a:cxnLst/>
            <a:rect l="l" t="t" r="r" b="b"/>
            <a:pathLst>
              <a:path w="2123100" h="329081">
                <a:moveTo>
                  <a:pt x="0" y="0"/>
                </a:moveTo>
                <a:lnTo>
                  <a:pt x="2123100" y="0"/>
                </a:lnTo>
                <a:lnTo>
                  <a:pt x="2123100" y="329081"/>
                </a:lnTo>
                <a:lnTo>
                  <a:pt x="0" y="32908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20" name="TextBox 20"/>
          <p:cNvSpPr txBox="1"/>
          <p:nvPr/>
        </p:nvSpPr>
        <p:spPr>
          <a:xfrm>
            <a:off x="381000" y="407971"/>
            <a:ext cx="7685301" cy="1661993"/>
          </a:xfrm>
          <a:prstGeom prst="rect">
            <a:avLst/>
          </a:prstGeom>
        </p:spPr>
        <p:txBody>
          <a:bodyPr wrap="square" lIns="0" tIns="0" rIns="0" bIns="0" rtlCol="0" anchor="t">
            <a:spAutoFit/>
          </a:bodyPr>
          <a:lstStyle/>
          <a:p>
            <a:pPr marL="0" marR="0" algn="just">
              <a:spcBef>
                <a:spcPts val="1200"/>
              </a:spcBef>
              <a:spcAft>
                <a:spcPts val="0"/>
              </a:spcAft>
            </a:pPr>
            <a:r>
              <a:rPr lang="en-GB" sz="5400" b="1" kern="0" dirty="0">
                <a:solidFill>
                  <a:srgbClr val="31849B"/>
                </a:solidFill>
                <a:effectLst/>
                <a:latin typeface="Times New Roman" panose="02020603050405020304" pitchFamily="18" charset="0"/>
                <a:ea typeface="Times New Roman" panose="02020603050405020304" pitchFamily="18" charset="0"/>
                <a:cs typeface="Times New Roman" panose="02020603050405020304" pitchFamily="18" charset="0"/>
              </a:rPr>
              <a:t>Relevance to Early Years Development </a:t>
            </a:r>
          </a:p>
        </p:txBody>
      </p:sp>
      <p:pic>
        <p:nvPicPr>
          <p:cNvPr id="5122" name="Picture 2" descr="Developmental Theories: Top 7 Child Development Theories">
            <a:extLst>
              <a:ext uri="{FF2B5EF4-FFF2-40B4-BE49-F238E27FC236}">
                <a16:creationId xmlns:a16="http://schemas.microsoft.com/office/drawing/2014/main" id="{2B009511-53B8-496D-A1E2-53067CF6714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6000"/>
          <a:stretch/>
        </p:blipFill>
        <p:spPr bwMode="auto">
          <a:xfrm>
            <a:off x="10210800" y="1693030"/>
            <a:ext cx="7880404" cy="7526900"/>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a:extLst>
              <a:ext uri="{FF2B5EF4-FFF2-40B4-BE49-F238E27FC236}">
                <a16:creationId xmlns:a16="http://schemas.microsoft.com/office/drawing/2014/main" id="{DC65D52D-C432-41EA-9AE9-BAF6D517101B}"/>
              </a:ext>
            </a:extLst>
          </p:cNvPr>
          <p:cNvSpPr txBox="1"/>
          <p:nvPr/>
        </p:nvSpPr>
        <p:spPr>
          <a:xfrm>
            <a:off x="317347" y="3326515"/>
            <a:ext cx="9167446" cy="5016758"/>
          </a:xfrm>
          <a:prstGeom prst="rect">
            <a:avLst/>
          </a:prstGeom>
          <a:noFill/>
        </p:spPr>
        <p:txBody>
          <a:bodyPr wrap="square">
            <a:spAutoFit/>
          </a:bodyPr>
          <a:lstStyle/>
          <a:p>
            <a:pPr marL="457200" indent="-457200" algn="just">
              <a:buFont typeface="Wingdings" panose="05000000000000000000" pitchFamily="2" charset="2"/>
              <a:buChar char="q"/>
            </a:pPr>
            <a:r>
              <a:rPr lang="en-GB" sz="3200" dirty="0">
                <a:solidFill>
                  <a:srgbClr val="000000"/>
                </a:solidFill>
                <a:effectLst/>
                <a:latin typeface="Times New Roman" panose="02020603050405020304" pitchFamily="18" charset="0"/>
                <a:ea typeface="Calibri" panose="020F0502020204030204" pitchFamily="34" charset="0"/>
              </a:rPr>
              <a:t>Attachment theory is very pertinent to the concept of early childhood since secure attachment forms the basis of emotional stability, development of communication and social functionality. </a:t>
            </a:r>
          </a:p>
          <a:p>
            <a:pPr marL="457200" indent="-457200" algn="just">
              <a:buFont typeface="Wingdings" panose="05000000000000000000" pitchFamily="2" charset="2"/>
              <a:buChar char="q"/>
            </a:pPr>
            <a:r>
              <a:rPr lang="en-GB" sz="3200" dirty="0">
                <a:solidFill>
                  <a:srgbClr val="000000"/>
                </a:solidFill>
                <a:effectLst/>
                <a:latin typeface="Times New Roman" panose="02020603050405020304" pitchFamily="18" charset="0"/>
                <a:ea typeface="Calibri" panose="020F0502020204030204" pitchFamily="34" charset="0"/>
              </a:rPr>
              <a:t>Securely attached children are more effective in regulating stress, are more curious and have a stronger relationship with their peers. </a:t>
            </a:r>
          </a:p>
          <a:p>
            <a:pPr marL="457200" indent="-457200" algn="just">
              <a:buFont typeface="Wingdings" panose="05000000000000000000" pitchFamily="2" charset="2"/>
              <a:buChar char="q"/>
            </a:pPr>
            <a:r>
              <a:rPr lang="en-GB" sz="3200" dirty="0">
                <a:solidFill>
                  <a:srgbClr val="000000"/>
                </a:solidFill>
                <a:effectLst/>
                <a:latin typeface="Times New Roman" panose="02020603050405020304" pitchFamily="18" charset="0"/>
                <a:ea typeface="Calibri" panose="020F0502020204030204" pitchFamily="34" charset="0"/>
              </a:rPr>
              <a:t>They state that the early attachment relationships are core to subsequent socio-emotional and cognitive outcomes (Guerrero, 2021). </a:t>
            </a:r>
            <a:endParaRPr lang="en-GB" sz="3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486821" y="-2539091"/>
            <a:ext cx="8625007" cy="8625007"/>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AC1D1">
                <a:alpha val="15686"/>
              </a:srgbClr>
            </a:solidFill>
            <a:ln cap="sq">
              <a:noFill/>
              <a:prstDash val="solid"/>
              <a:miter/>
            </a:ln>
          </p:spPr>
          <p:txBody>
            <a:bodyPr/>
            <a:lstStyle/>
            <a:p>
              <a:endParaRPr lang="en-GB"/>
            </a:p>
          </p:txBody>
        </p:sp>
        <p:sp>
          <p:nvSpPr>
            <p:cNvPr id="4" name="TextBox 4"/>
            <p:cNvSpPr txBox="1"/>
            <p:nvPr/>
          </p:nvSpPr>
          <p:spPr>
            <a:xfrm>
              <a:off x="76200" y="28575"/>
              <a:ext cx="660400" cy="708025"/>
            </a:xfrm>
            <a:prstGeom prst="rect">
              <a:avLst/>
            </a:prstGeom>
          </p:spPr>
          <p:txBody>
            <a:bodyPr lIns="50800" tIns="50800" rIns="50800" bIns="50800" rtlCol="0" anchor="ctr"/>
            <a:lstStyle/>
            <a:p>
              <a:pPr marL="0" lvl="0" indent="0" algn="ctr">
                <a:lnSpc>
                  <a:spcPts val="2940"/>
                </a:lnSpc>
                <a:spcBef>
                  <a:spcPct val="0"/>
                </a:spcBef>
              </a:pPr>
              <a:endParaRPr/>
            </a:p>
          </p:txBody>
        </p:sp>
      </p:grpSp>
      <p:sp>
        <p:nvSpPr>
          <p:cNvPr id="5" name="TextBox 5"/>
          <p:cNvSpPr txBox="1"/>
          <p:nvPr/>
        </p:nvSpPr>
        <p:spPr>
          <a:xfrm>
            <a:off x="8229600" y="1057717"/>
            <a:ext cx="9301910" cy="2215991"/>
          </a:xfrm>
          <a:prstGeom prst="rect">
            <a:avLst/>
          </a:prstGeom>
        </p:spPr>
        <p:txBody>
          <a:bodyPr wrap="square" lIns="0" tIns="0" rIns="0" bIns="0" rtlCol="0" anchor="t">
            <a:spAutoFit/>
          </a:bodyPr>
          <a:lstStyle/>
          <a:p>
            <a:pPr marL="0" marR="0" algn="r">
              <a:spcBef>
                <a:spcPts val="1200"/>
              </a:spcBef>
              <a:spcAft>
                <a:spcPts val="0"/>
              </a:spcAft>
            </a:pPr>
            <a:r>
              <a:rPr lang="en-GB" sz="7200" b="1" kern="0" dirty="0">
                <a:solidFill>
                  <a:srgbClr val="31849B"/>
                </a:solidFill>
                <a:effectLst/>
                <a:latin typeface="Times New Roman" panose="02020603050405020304" pitchFamily="18" charset="0"/>
                <a:ea typeface="Times New Roman" panose="02020603050405020304" pitchFamily="18" charset="0"/>
                <a:cs typeface="Times New Roman" panose="02020603050405020304" pitchFamily="18" charset="0"/>
              </a:rPr>
              <a:t>Applying Attachment Theory to Amira </a:t>
            </a:r>
          </a:p>
        </p:txBody>
      </p:sp>
      <p:grpSp>
        <p:nvGrpSpPr>
          <p:cNvPr id="15" name="Group 15"/>
          <p:cNvGrpSpPr/>
          <p:nvPr/>
        </p:nvGrpSpPr>
        <p:grpSpPr>
          <a:xfrm>
            <a:off x="1219200" y="6845455"/>
            <a:ext cx="16020337" cy="2412845"/>
            <a:chOff x="0" y="0"/>
            <a:chExt cx="1294813" cy="560825"/>
          </a:xfrm>
        </p:grpSpPr>
        <p:sp>
          <p:nvSpPr>
            <p:cNvPr id="16" name="Freeform 16"/>
            <p:cNvSpPr/>
            <p:nvPr/>
          </p:nvSpPr>
          <p:spPr>
            <a:xfrm>
              <a:off x="0" y="0"/>
              <a:ext cx="1294813" cy="560825"/>
            </a:xfrm>
            <a:custGeom>
              <a:avLst/>
              <a:gdLst/>
              <a:ahLst/>
              <a:cxnLst/>
              <a:rect l="l" t="t" r="r" b="b"/>
              <a:pathLst>
                <a:path w="1294813" h="560825">
                  <a:moveTo>
                    <a:pt x="61416" y="0"/>
                  </a:moveTo>
                  <a:lnTo>
                    <a:pt x="1233397" y="0"/>
                  </a:lnTo>
                  <a:cubicBezTo>
                    <a:pt x="1249686" y="0"/>
                    <a:pt x="1265307" y="6471"/>
                    <a:pt x="1276825" y="17988"/>
                  </a:cubicBezTo>
                  <a:cubicBezTo>
                    <a:pt x="1288342" y="29506"/>
                    <a:pt x="1294813" y="45127"/>
                    <a:pt x="1294813" y="61416"/>
                  </a:cubicBezTo>
                  <a:lnTo>
                    <a:pt x="1294813" y="499409"/>
                  </a:lnTo>
                  <a:cubicBezTo>
                    <a:pt x="1294813" y="533328"/>
                    <a:pt x="1267316" y="560825"/>
                    <a:pt x="1233397" y="560825"/>
                  </a:cubicBezTo>
                  <a:lnTo>
                    <a:pt x="61416" y="560825"/>
                  </a:lnTo>
                  <a:cubicBezTo>
                    <a:pt x="45127" y="560825"/>
                    <a:pt x="29506" y="554354"/>
                    <a:pt x="17988" y="542836"/>
                  </a:cubicBezTo>
                  <a:cubicBezTo>
                    <a:pt x="6471" y="531319"/>
                    <a:pt x="0" y="515697"/>
                    <a:pt x="0" y="499409"/>
                  </a:cubicBezTo>
                  <a:lnTo>
                    <a:pt x="0" y="61416"/>
                  </a:lnTo>
                  <a:cubicBezTo>
                    <a:pt x="0" y="27497"/>
                    <a:pt x="27497" y="0"/>
                    <a:pt x="61416" y="0"/>
                  </a:cubicBezTo>
                  <a:close/>
                </a:path>
              </a:pathLst>
            </a:custGeom>
            <a:solidFill>
              <a:srgbClr val="C9EE56">
                <a:alpha val="40000"/>
              </a:srgbClr>
            </a:solidFill>
            <a:ln cap="rnd">
              <a:noFill/>
              <a:prstDash val="solid"/>
              <a:round/>
            </a:ln>
          </p:spPr>
          <p:txBody>
            <a:bodyPr/>
            <a:lstStyle/>
            <a:p>
              <a:endParaRPr lang="en-GB"/>
            </a:p>
          </p:txBody>
        </p:sp>
        <p:sp>
          <p:nvSpPr>
            <p:cNvPr id="17" name="TextBox 17"/>
            <p:cNvSpPr txBox="1"/>
            <p:nvPr/>
          </p:nvSpPr>
          <p:spPr>
            <a:xfrm>
              <a:off x="0" y="-47625"/>
              <a:ext cx="1294813" cy="608450"/>
            </a:xfrm>
            <a:prstGeom prst="rect">
              <a:avLst/>
            </a:prstGeom>
          </p:spPr>
          <p:txBody>
            <a:bodyPr lIns="50800" tIns="50800" rIns="50800" bIns="50800" rtlCol="0" anchor="ctr"/>
            <a:lstStyle/>
            <a:p>
              <a:pPr marL="0" lvl="0" indent="0" algn="ctr">
                <a:lnSpc>
                  <a:spcPts val="2940"/>
                </a:lnSpc>
                <a:spcBef>
                  <a:spcPct val="0"/>
                </a:spcBef>
              </a:pPr>
              <a:endParaRPr/>
            </a:p>
          </p:txBody>
        </p:sp>
      </p:grpSp>
      <p:sp>
        <p:nvSpPr>
          <p:cNvPr id="26" name="Freeform 26"/>
          <p:cNvSpPr/>
          <p:nvPr/>
        </p:nvSpPr>
        <p:spPr>
          <a:xfrm>
            <a:off x="15136200" y="452786"/>
            <a:ext cx="2123100" cy="329081"/>
          </a:xfrm>
          <a:custGeom>
            <a:avLst/>
            <a:gdLst/>
            <a:ahLst/>
            <a:cxnLst/>
            <a:rect l="l" t="t" r="r" b="b"/>
            <a:pathLst>
              <a:path w="2123100" h="329081">
                <a:moveTo>
                  <a:pt x="0" y="0"/>
                </a:moveTo>
                <a:lnTo>
                  <a:pt x="2123100" y="0"/>
                </a:lnTo>
                <a:lnTo>
                  <a:pt x="2123100" y="329080"/>
                </a:lnTo>
                <a:lnTo>
                  <a:pt x="0" y="32908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27" name="TextBox 27"/>
          <p:cNvSpPr txBox="1"/>
          <p:nvPr/>
        </p:nvSpPr>
        <p:spPr>
          <a:xfrm>
            <a:off x="11303233" y="4362367"/>
            <a:ext cx="5956067" cy="1723549"/>
          </a:xfrm>
          <a:prstGeom prst="rect">
            <a:avLst/>
          </a:prstGeom>
        </p:spPr>
        <p:txBody>
          <a:bodyPr wrap="square" lIns="0" tIns="0" rIns="0" bIns="0" rtlCol="0" anchor="t">
            <a:spAutoFit/>
          </a:bodyPr>
          <a:lstStyle/>
          <a:p>
            <a:pPr marL="457200" lvl="0" indent="-457200" algn="just">
              <a:spcBef>
                <a:spcPct val="0"/>
              </a:spcBef>
              <a:buFont typeface="Arial" panose="020B0604020202020204" pitchFamily="34" charset="0"/>
              <a:buChar char="•"/>
            </a:pPr>
            <a:r>
              <a:rPr lang="en-GB" sz="2800" dirty="0">
                <a:solidFill>
                  <a:srgbClr val="000000"/>
                </a:solidFill>
                <a:effectLst/>
                <a:latin typeface="Times New Roman" panose="02020603050405020304" pitchFamily="18" charset="0"/>
                <a:ea typeface="Calibri" panose="020F0502020204030204" pitchFamily="34" charset="0"/>
              </a:rPr>
              <a:t>Attachment-wise, her behaviours can be explained as normal responses to change and uncertainty, and not the indications of developmental delay.</a:t>
            </a:r>
            <a:endParaRPr lang="en-US" sz="3600" b="1" u="none" strike="noStrike" dirty="0">
              <a:solidFill>
                <a:srgbClr val="283023"/>
              </a:solidFill>
              <a:latin typeface="Inter Semi-Bold"/>
              <a:ea typeface="Inter Semi-Bold"/>
              <a:cs typeface="Inter Semi-Bold"/>
              <a:sym typeface="Inter Semi-Bold"/>
            </a:endParaRPr>
          </a:p>
        </p:txBody>
      </p:sp>
      <p:pic>
        <p:nvPicPr>
          <p:cNvPr id="6146" name="Picture 2" descr="Attached by Dr Amir Levine and Rachel Heller">
            <a:extLst>
              <a:ext uri="{FF2B5EF4-FFF2-40B4-BE49-F238E27FC236}">
                <a16:creationId xmlns:a16="http://schemas.microsoft.com/office/drawing/2014/main" id="{C8C25144-0AE9-4321-A39C-9281481224B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4864" y="182137"/>
            <a:ext cx="7784736" cy="6178362"/>
          </a:xfrm>
          <a:prstGeom prst="rect">
            <a:avLst/>
          </a:prstGeom>
          <a:noFill/>
          <a:extLst>
            <a:ext uri="{909E8E84-426E-40DD-AFC4-6F175D3DCCD1}">
              <a14:hiddenFill xmlns:a14="http://schemas.microsoft.com/office/drawing/2010/main">
                <a:solidFill>
                  <a:srgbClr val="FFFFFF"/>
                </a:solidFill>
              </a14:hiddenFill>
            </a:ext>
          </a:extLst>
        </p:spPr>
      </p:pic>
      <p:sp>
        <p:nvSpPr>
          <p:cNvPr id="36" name="TextBox 35">
            <a:extLst>
              <a:ext uri="{FF2B5EF4-FFF2-40B4-BE49-F238E27FC236}">
                <a16:creationId xmlns:a16="http://schemas.microsoft.com/office/drawing/2014/main" id="{F9AB63A4-B759-4529-A7F3-1E63DCDCED3D}"/>
              </a:ext>
            </a:extLst>
          </p:cNvPr>
          <p:cNvSpPr txBox="1"/>
          <p:nvPr/>
        </p:nvSpPr>
        <p:spPr>
          <a:xfrm>
            <a:off x="1533168" y="7102471"/>
            <a:ext cx="15392400" cy="2062103"/>
          </a:xfrm>
          <a:prstGeom prst="rect">
            <a:avLst/>
          </a:prstGeom>
          <a:noFill/>
        </p:spPr>
        <p:txBody>
          <a:bodyPr wrap="square">
            <a:spAutoFit/>
          </a:bodyPr>
          <a:lstStyle/>
          <a:p>
            <a:pPr marL="457200" indent="-457200">
              <a:buFont typeface="Arial" panose="020B0604020202020204" pitchFamily="34" charset="0"/>
              <a:buChar char="•"/>
            </a:pPr>
            <a:r>
              <a:rPr lang="en-GB" sz="3200" dirty="0">
                <a:solidFill>
                  <a:srgbClr val="000000"/>
                </a:solidFill>
                <a:effectLst/>
                <a:latin typeface="Times New Roman" panose="02020603050405020304" pitchFamily="18" charset="0"/>
                <a:ea typeface="Calibri" panose="020F0502020204030204" pitchFamily="34" charset="0"/>
              </a:rPr>
              <a:t>Bowlby views children and their need to be reassured by predictable reactions to caregivers. </a:t>
            </a:r>
          </a:p>
          <a:p>
            <a:pPr marL="457200" indent="-457200">
              <a:buFont typeface="Arial" panose="020B0604020202020204" pitchFamily="34" charset="0"/>
              <a:buChar char="•"/>
            </a:pPr>
            <a:r>
              <a:rPr lang="en-GB" sz="3200" dirty="0">
                <a:solidFill>
                  <a:srgbClr val="000000"/>
                </a:solidFill>
                <a:effectLst/>
                <a:latin typeface="Times New Roman" panose="02020603050405020304" pitchFamily="18" charset="0"/>
                <a:ea typeface="Calibri" panose="020F0502020204030204" pitchFamily="34" charset="0"/>
              </a:rPr>
              <a:t>Also, the lack of such a response may cause some levels of anxiety, as a result of which a child becomes clingy, cries, or withdrawn (</a:t>
            </a:r>
            <a:r>
              <a:rPr lang="en-GB" sz="3200" dirty="0" err="1">
                <a:solidFill>
                  <a:srgbClr val="000000"/>
                </a:solidFill>
                <a:effectLst/>
                <a:latin typeface="Times New Roman" panose="02020603050405020304" pitchFamily="18" charset="0"/>
                <a:ea typeface="Calibri" panose="020F0502020204030204" pitchFamily="34" charset="0"/>
              </a:rPr>
              <a:t>Cherniak</a:t>
            </a:r>
            <a:r>
              <a:rPr lang="en-GB" sz="3200" dirty="0">
                <a:solidFill>
                  <a:srgbClr val="000000"/>
                </a:solidFill>
                <a:effectLst/>
                <a:latin typeface="Times New Roman" panose="02020603050405020304" pitchFamily="18" charset="0"/>
                <a:ea typeface="Calibri" panose="020F0502020204030204" pitchFamily="34" charset="0"/>
              </a:rPr>
              <a:t> et al., 2021). </a:t>
            </a:r>
            <a:endParaRPr lang="en-GB" sz="3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28700" y="7415003"/>
            <a:ext cx="8555305" cy="855530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C9EE56">
                <a:alpha val="40000"/>
              </a:srgbClr>
            </a:solidFill>
            <a:ln cap="sq">
              <a:noFill/>
              <a:prstDash val="solid"/>
              <a:miter/>
            </a:ln>
          </p:spPr>
          <p:txBody>
            <a:bodyPr/>
            <a:lstStyle/>
            <a:p>
              <a:endParaRPr lang="en-GB"/>
            </a:p>
          </p:txBody>
        </p:sp>
        <p:sp>
          <p:nvSpPr>
            <p:cNvPr id="4" name="TextBox 4"/>
            <p:cNvSpPr txBox="1"/>
            <p:nvPr/>
          </p:nvSpPr>
          <p:spPr>
            <a:xfrm>
              <a:off x="76200" y="28575"/>
              <a:ext cx="660400" cy="708025"/>
            </a:xfrm>
            <a:prstGeom prst="rect">
              <a:avLst/>
            </a:prstGeom>
          </p:spPr>
          <p:txBody>
            <a:bodyPr lIns="50800" tIns="50800" rIns="50800" bIns="50800" rtlCol="0" anchor="ctr"/>
            <a:lstStyle/>
            <a:p>
              <a:pPr marL="0" lvl="0" indent="0" algn="ctr">
                <a:lnSpc>
                  <a:spcPts val="2940"/>
                </a:lnSpc>
                <a:spcBef>
                  <a:spcPct val="0"/>
                </a:spcBef>
              </a:pPr>
              <a:endParaRPr/>
            </a:p>
          </p:txBody>
        </p:sp>
      </p:grpSp>
      <p:grpSp>
        <p:nvGrpSpPr>
          <p:cNvPr id="7" name="Group 7"/>
          <p:cNvGrpSpPr/>
          <p:nvPr/>
        </p:nvGrpSpPr>
        <p:grpSpPr>
          <a:xfrm>
            <a:off x="13594447" y="-2691604"/>
            <a:ext cx="8625007" cy="8625007"/>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AC1D1">
                <a:alpha val="15686"/>
              </a:srgbClr>
            </a:solidFill>
            <a:ln cap="sq">
              <a:noFill/>
              <a:prstDash val="solid"/>
              <a:miter/>
            </a:ln>
          </p:spPr>
          <p:txBody>
            <a:bodyPr/>
            <a:lstStyle/>
            <a:p>
              <a:endParaRPr lang="en-GB"/>
            </a:p>
          </p:txBody>
        </p:sp>
        <p:sp>
          <p:nvSpPr>
            <p:cNvPr id="9" name="TextBox 9"/>
            <p:cNvSpPr txBox="1"/>
            <p:nvPr/>
          </p:nvSpPr>
          <p:spPr>
            <a:xfrm>
              <a:off x="76200" y="28575"/>
              <a:ext cx="660400" cy="708025"/>
            </a:xfrm>
            <a:prstGeom prst="rect">
              <a:avLst/>
            </a:prstGeom>
          </p:spPr>
          <p:txBody>
            <a:bodyPr lIns="50800" tIns="50800" rIns="50800" bIns="50800" rtlCol="0" anchor="ctr"/>
            <a:lstStyle/>
            <a:p>
              <a:pPr marL="0" lvl="0" indent="0" algn="ctr">
                <a:lnSpc>
                  <a:spcPts val="2940"/>
                </a:lnSpc>
                <a:spcBef>
                  <a:spcPct val="0"/>
                </a:spcBef>
              </a:pPr>
              <a:endParaRPr/>
            </a:p>
          </p:txBody>
        </p:sp>
      </p:grpSp>
      <p:sp>
        <p:nvSpPr>
          <p:cNvPr id="13" name="TextBox 13"/>
          <p:cNvSpPr txBox="1"/>
          <p:nvPr/>
        </p:nvSpPr>
        <p:spPr>
          <a:xfrm>
            <a:off x="419515" y="355034"/>
            <a:ext cx="13842818" cy="3124894"/>
          </a:xfrm>
          <a:prstGeom prst="rect">
            <a:avLst/>
          </a:prstGeom>
        </p:spPr>
        <p:txBody>
          <a:bodyPr wrap="square" lIns="0" tIns="0" rIns="0" bIns="0" rtlCol="0" anchor="t">
            <a:spAutoFit/>
          </a:bodyPr>
          <a:lstStyle/>
          <a:p>
            <a:pPr marL="0" marR="0" algn="just">
              <a:lnSpc>
                <a:spcPct val="150000"/>
              </a:lnSpc>
              <a:spcBef>
                <a:spcPts val="1200"/>
              </a:spcBef>
              <a:spcAft>
                <a:spcPts val="0"/>
              </a:spcAft>
            </a:pPr>
            <a:r>
              <a:rPr lang="en-GB" sz="7200" b="1" kern="0" dirty="0">
                <a:solidFill>
                  <a:srgbClr val="31849B"/>
                </a:solidFill>
                <a:effectLst/>
                <a:latin typeface="Times New Roman" panose="02020603050405020304" pitchFamily="18" charset="0"/>
                <a:ea typeface="Times New Roman" panose="02020603050405020304" pitchFamily="18" charset="0"/>
                <a:cs typeface="Times New Roman" panose="02020603050405020304" pitchFamily="18" charset="0"/>
              </a:rPr>
              <a:t>Biological and Environmental Influences </a:t>
            </a:r>
          </a:p>
        </p:txBody>
      </p:sp>
      <p:sp>
        <p:nvSpPr>
          <p:cNvPr id="20" name="Freeform 20"/>
          <p:cNvSpPr/>
          <p:nvPr/>
        </p:nvSpPr>
        <p:spPr>
          <a:xfrm>
            <a:off x="12897174" y="8929219"/>
            <a:ext cx="2123100" cy="329081"/>
          </a:xfrm>
          <a:custGeom>
            <a:avLst/>
            <a:gdLst/>
            <a:ahLst/>
            <a:cxnLst/>
            <a:rect l="l" t="t" r="r" b="b"/>
            <a:pathLst>
              <a:path w="2123100" h="329081">
                <a:moveTo>
                  <a:pt x="0" y="0"/>
                </a:moveTo>
                <a:lnTo>
                  <a:pt x="2123100" y="0"/>
                </a:lnTo>
                <a:lnTo>
                  <a:pt x="2123100" y="329081"/>
                </a:lnTo>
                <a:lnTo>
                  <a:pt x="0" y="32908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aphicFrame>
        <p:nvGraphicFramePr>
          <p:cNvPr id="5" name="Diagram 4">
            <a:extLst>
              <a:ext uri="{FF2B5EF4-FFF2-40B4-BE49-F238E27FC236}">
                <a16:creationId xmlns:a16="http://schemas.microsoft.com/office/drawing/2014/main" id="{11836869-931A-45E8-B1EB-1CC5B194B192}"/>
              </a:ext>
            </a:extLst>
          </p:cNvPr>
          <p:cNvGraphicFramePr/>
          <p:nvPr>
            <p:extLst>
              <p:ext uri="{D42A27DB-BD31-4B8C-83A1-F6EECF244321}">
                <p14:modId xmlns:p14="http://schemas.microsoft.com/office/powerpoint/2010/main" val="897927410"/>
              </p:ext>
            </p:extLst>
          </p:nvPr>
        </p:nvGraphicFramePr>
        <p:xfrm>
          <a:off x="3070865" y="1445434"/>
          <a:ext cx="14630400" cy="855530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5973553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691688" y="-452734"/>
            <a:ext cx="11192469" cy="11192469"/>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C9EE56">
                <a:alpha val="40000"/>
              </a:srgbClr>
            </a:solidFill>
          </p:spPr>
          <p:txBody>
            <a:bodyPr/>
            <a:lstStyle/>
            <a:p>
              <a:endParaRPr lang="en-GB"/>
            </a:p>
          </p:txBody>
        </p:sp>
        <p:sp>
          <p:nvSpPr>
            <p:cNvPr id="4" name="TextBox 4"/>
            <p:cNvSpPr txBox="1"/>
            <p:nvPr/>
          </p:nvSpPr>
          <p:spPr>
            <a:xfrm>
              <a:off x="76200" y="28575"/>
              <a:ext cx="660400" cy="708025"/>
            </a:xfrm>
            <a:prstGeom prst="rect">
              <a:avLst/>
            </a:prstGeom>
          </p:spPr>
          <p:txBody>
            <a:bodyPr lIns="50800" tIns="50800" rIns="50800" bIns="50800" rtlCol="0" anchor="ctr"/>
            <a:lstStyle/>
            <a:p>
              <a:pPr algn="ctr">
                <a:lnSpc>
                  <a:spcPts val="2940"/>
                </a:lnSpc>
              </a:pPr>
              <a:endParaRPr/>
            </a:p>
          </p:txBody>
        </p:sp>
      </p:grpSp>
      <p:grpSp>
        <p:nvGrpSpPr>
          <p:cNvPr id="7" name="Group 7"/>
          <p:cNvGrpSpPr/>
          <p:nvPr/>
        </p:nvGrpSpPr>
        <p:grpSpPr>
          <a:xfrm>
            <a:off x="0" y="9341484"/>
            <a:ext cx="18288000" cy="968219"/>
            <a:chOff x="0" y="0"/>
            <a:chExt cx="4816593" cy="917276"/>
          </a:xfrm>
        </p:grpSpPr>
        <p:sp>
          <p:nvSpPr>
            <p:cNvPr id="8" name="Freeform 8"/>
            <p:cNvSpPr/>
            <p:nvPr/>
          </p:nvSpPr>
          <p:spPr>
            <a:xfrm>
              <a:off x="0" y="0"/>
              <a:ext cx="4816592" cy="917276"/>
            </a:xfrm>
            <a:custGeom>
              <a:avLst/>
              <a:gdLst/>
              <a:ahLst/>
              <a:cxnLst/>
              <a:rect l="l" t="t" r="r" b="b"/>
              <a:pathLst>
                <a:path w="4816592" h="917276">
                  <a:moveTo>
                    <a:pt x="0" y="0"/>
                  </a:moveTo>
                  <a:lnTo>
                    <a:pt x="4816592" y="0"/>
                  </a:lnTo>
                  <a:lnTo>
                    <a:pt x="4816592" y="917276"/>
                  </a:lnTo>
                  <a:lnTo>
                    <a:pt x="0" y="917276"/>
                  </a:lnTo>
                  <a:close/>
                </a:path>
              </a:pathLst>
            </a:custGeom>
            <a:solidFill>
              <a:srgbClr val="3AC1D1"/>
            </a:solidFill>
          </p:spPr>
          <p:txBody>
            <a:bodyPr/>
            <a:lstStyle/>
            <a:p>
              <a:endParaRPr lang="en-GB"/>
            </a:p>
          </p:txBody>
        </p:sp>
        <p:sp>
          <p:nvSpPr>
            <p:cNvPr id="9" name="TextBox 9"/>
            <p:cNvSpPr txBox="1"/>
            <p:nvPr/>
          </p:nvSpPr>
          <p:spPr>
            <a:xfrm>
              <a:off x="0" y="-47625"/>
              <a:ext cx="4816593" cy="964901"/>
            </a:xfrm>
            <a:prstGeom prst="rect">
              <a:avLst/>
            </a:prstGeom>
          </p:spPr>
          <p:txBody>
            <a:bodyPr lIns="50800" tIns="50800" rIns="50800" bIns="50800" rtlCol="0" anchor="ctr"/>
            <a:lstStyle/>
            <a:p>
              <a:pPr algn="ctr">
                <a:lnSpc>
                  <a:spcPts val="2940"/>
                </a:lnSpc>
              </a:pPr>
              <a:endParaRPr/>
            </a:p>
          </p:txBody>
        </p:sp>
      </p:grpSp>
      <p:sp>
        <p:nvSpPr>
          <p:cNvPr id="14" name="TextBox 14"/>
          <p:cNvSpPr txBox="1"/>
          <p:nvPr/>
        </p:nvSpPr>
        <p:spPr>
          <a:xfrm>
            <a:off x="1028700" y="2631373"/>
            <a:ext cx="8613694" cy="6387326"/>
          </a:xfrm>
          <a:prstGeom prst="rect">
            <a:avLst/>
          </a:prstGeom>
        </p:spPr>
        <p:txBody>
          <a:bodyPr wrap="square" lIns="0" tIns="0" rIns="0" bIns="0" rtlCol="0" anchor="t">
            <a:spAutoFit/>
          </a:bodyPr>
          <a:lstStyle/>
          <a:p>
            <a:pPr marL="457200" indent="-457200" algn="just">
              <a:lnSpc>
                <a:spcPct val="150000"/>
              </a:lnSpc>
              <a:buFont typeface="Wingdings" panose="05000000000000000000" pitchFamily="2" charset="2"/>
              <a:buChar char="q"/>
            </a:pPr>
            <a:r>
              <a:rPr lang="en-GB" sz="2800" dirty="0">
                <a:solidFill>
                  <a:srgbClr val="000000"/>
                </a:solidFill>
                <a:effectLst/>
                <a:latin typeface="Times New Roman" panose="02020603050405020304" pitchFamily="18" charset="0"/>
                <a:ea typeface="Calibri" panose="020F0502020204030204" pitchFamily="34" charset="0"/>
              </a:rPr>
              <a:t>On an emotional level, Amira should be able to establish an element of trust with a regular caregiver in the environment. </a:t>
            </a:r>
          </a:p>
          <a:p>
            <a:pPr marL="457200" indent="-457200" algn="just">
              <a:lnSpc>
                <a:spcPct val="150000"/>
              </a:lnSpc>
              <a:buFont typeface="Wingdings" panose="05000000000000000000" pitchFamily="2" charset="2"/>
              <a:buChar char="q"/>
            </a:pPr>
            <a:r>
              <a:rPr lang="en-GB" sz="2800" dirty="0">
                <a:solidFill>
                  <a:srgbClr val="000000"/>
                </a:solidFill>
                <a:effectLst/>
                <a:latin typeface="Times New Roman" panose="02020603050405020304" pitchFamily="18" charset="0"/>
                <a:ea typeface="Calibri" panose="020F0502020204030204" pitchFamily="34" charset="0"/>
              </a:rPr>
              <a:t>The </a:t>
            </a:r>
            <a:r>
              <a:rPr lang="en-GB" sz="2800" b="1" dirty="0">
                <a:solidFill>
                  <a:srgbClr val="000000"/>
                </a:solidFill>
                <a:effectLst/>
                <a:latin typeface="Times New Roman" panose="02020603050405020304" pitchFamily="18" charset="0"/>
                <a:ea typeface="Calibri" panose="020F0502020204030204" pitchFamily="34" charset="0"/>
              </a:rPr>
              <a:t>key person system</a:t>
            </a:r>
            <a:r>
              <a:rPr lang="en-GB" sz="2800" dirty="0">
                <a:solidFill>
                  <a:srgbClr val="000000"/>
                </a:solidFill>
                <a:effectLst/>
                <a:latin typeface="Times New Roman" panose="02020603050405020304" pitchFamily="18" charset="0"/>
                <a:ea typeface="Calibri" panose="020F0502020204030204" pitchFamily="34" charset="0"/>
              </a:rPr>
              <a:t> is necessary to develop a safe attachment through providing predictable and responsive interactions that can make the anxiety less intense (Malloy et al., 2023). </a:t>
            </a:r>
          </a:p>
          <a:p>
            <a:pPr marL="457200" indent="-457200" algn="just">
              <a:lnSpc>
                <a:spcPct val="150000"/>
              </a:lnSpc>
              <a:buFont typeface="Wingdings" panose="05000000000000000000" pitchFamily="2" charset="2"/>
              <a:buChar char="q"/>
            </a:pPr>
            <a:r>
              <a:rPr lang="en-GB" sz="2800" dirty="0">
                <a:solidFill>
                  <a:srgbClr val="000000"/>
                </a:solidFill>
                <a:effectLst/>
                <a:latin typeface="Times New Roman" panose="02020603050405020304" pitchFamily="18" charset="0"/>
                <a:ea typeface="Calibri" panose="020F0502020204030204" pitchFamily="34" charset="0"/>
              </a:rPr>
              <a:t>Separation distress can be alleviated by gradual separation, i.e. letting her carers spend a short time at the residence as a drop-off. </a:t>
            </a:r>
            <a:endParaRPr lang="en-US" sz="4800" b="1" dirty="0">
              <a:solidFill>
                <a:srgbClr val="283023"/>
              </a:solidFill>
              <a:latin typeface="Inter Semi-Bold"/>
              <a:ea typeface="Inter Semi-Bold"/>
              <a:cs typeface="Inter Semi-Bold"/>
              <a:sym typeface="Inter Semi-Bold"/>
            </a:endParaRPr>
          </a:p>
        </p:txBody>
      </p:sp>
      <p:sp>
        <p:nvSpPr>
          <p:cNvPr id="15" name="TextBox 15"/>
          <p:cNvSpPr txBox="1"/>
          <p:nvPr/>
        </p:nvSpPr>
        <p:spPr>
          <a:xfrm>
            <a:off x="893262" y="289706"/>
            <a:ext cx="10662767" cy="1846659"/>
          </a:xfrm>
          <a:prstGeom prst="rect">
            <a:avLst/>
          </a:prstGeom>
        </p:spPr>
        <p:txBody>
          <a:bodyPr wrap="square" lIns="0" tIns="0" rIns="0" bIns="0" rtlCol="0" anchor="t">
            <a:spAutoFit/>
          </a:bodyPr>
          <a:lstStyle/>
          <a:p>
            <a:pPr marL="0" marR="0" algn="ctr">
              <a:spcBef>
                <a:spcPts val="1200"/>
              </a:spcBef>
              <a:spcAft>
                <a:spcPts val="0"/>
              </a:spcAft>
            </a:pPr>
            <a:r>
              <a:rPr lang="en-GB" sz="6000" b="1" kern="0" dirty="0">
                <a:solidFill>
                  <a:srgbClr val="31849B"/>
                </a:solidFill>
                <a:effectLst/>
                <a:latin typeface="Times New Roman" panose="02020603050405020304" pitchFamily="18" charset="0"/>
                <a:ea typeface="Times New Roman" panose="02020603050405020304" pitchFamily="18" charset="0"/>
                <a:cs typeface="Times New Roman" panose="02020603050405020304" pitchFamily="18" charset="0"/>
              </a:rPr>
              <a:t>Supporting Emotional Development </a:t>
            </a:r>
          </a:p>
        </p:txBody>
      </p:sp>
      <p:pic>
        <p:nvPicPr>
          <p:cNvPr id="8194" name="Picture 2" descr="Unlocking the role of a key person (part 1) | EEF">
            <a:extLst>
              <a:ext uri="{FF2B5EF4-FFF2-40B4-BE49-F238E27FC236}">
                <a16:creationId xmlns:a16="http://schemas.microsoft.com/office/drawing/2014/main" id="{84C577FD-4F2B-413E-A2D2-0AF1D316BA0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5555"/>
          <a:stretch/>
        </p:blipFill>
        <p:spPr bwMode="auto">
          <a:xfrm>
            <a:off x="10287000" y="2165672"/>
            <a:ext cx="7620000" cy="65887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75308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28700" y="7415003"/>
            <a:ext cx="8555305" cy="855530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C9EE56">
                <a:alpha val="40000"/>
              </a:srgbClr>
            </a:solidFill>
            <a:ln cap="sq">
              <a:noFill/>
              <a:prstDash val="solid"/>
              <a:miter/>
            </a:ln>
          </p:spPr>
          <p:txBody>
            <a:bodyPr/>
            <a:lstStyle/>
            <a:p>
              <a:endParaRPr lang="en-GB"/>
            </a:p>
          </p:txBody>
        </p:sp>
        <p:sp>
          <p:nvSpPr>
            <p:cNvPr id="4" name="TextBox 4"/>
            <p:cNvSpPr txBox="1"/>
            <p:nvPr/>
          </p:nvSpPr>
          <p:spPr>
            <a:xfrm>
              <a:off x="76200" y="28575"/>
              <a:ext cx="660400" cy="708025"/>
            </a:xfrm>
            <a:prstGeom prst="rect">
              <a:avLst/>
            </a:prstGeom>
          </p:spPr>
          <p:txBody>
            <a:bodyPr lIns="50800" tIns="50800" rIns="50800" bIns="50800" rtlCol="0" anchor="ctr"/>
            <a:lstStyle/>
            <a:p>
              <a:pPr marL="0" lvl="0" indent="0" algn="ctr">
                <a:lnSpc>
                  <a:spcPts val="2940"/>
                </a:lnSpc>
                <a:spcBef>
                  <a:spcPct val="0"/>
                </a:spcBef>
              </a:pPr>
              <a:endParaRPr/>
            </a:p>
          </p:txBody>
        </p:sp>
      </p:grpSp>
      <p:grpSp>
        <p:nvGrpSpPr>
          <p:cNvPr id="7" name="Group 7"/>
          <p:cNvGrpSpPr/>
          <p:nvPr/>
        </p:nvGrpSpPr>
        <p:grpSpPr>
          <a:xfrm>
            <a:off x="13594447" y="-2691604"/>
            <a:ext cx="8625007" cy="8625007"/>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AC1D1">
                <a:alpha val="15686"/>
              </a:srgbClr>
            </a:solidFill>
            <a:ln cap="sq">
              <a:noFill/>
              <a:prstDash val="solid"/>
              <a:miter/>
            </a:ln>
          </p:spPr>
          <p:txBody>
            <a:bodyPr/>
            <a:lstStyle/>
            <a:p>
              <a:endParaRPr lang="en-GB"/>
            </a:p>
          </p:txBody>
        </p:sp>
        <p:sp>
          <p:nvSpPr>
            <p:cNvPr id="9" name="TextBox 9"/>
            <p:cNvSpPr txBox="1"/>
            <p:nvPr/>
          </p:nvSpPr>
          <p:spPr>
            <a:xfrm>
              <a:off x="76200" y="28575"/>
              <a:ext cx="660400" cy="708025"/>
            </a:xfrm>
            <a:prstGeom prst="rect">
              <a:avLst/>
            </a:prstGeom>
          </p:spPr>
          <p:txBody>
            <a:bodyPr lIns="50800" tIns="50800" rIns="50800" bIns="50800" rtlCol="0" anchor="ctr"/>
            <a:lstStyle/>
            <a:p>
              <a:pPr marL="0" lvl="0" indent="0" algn="ctr">
                <a:lnSpc>
                  <a:spcPts val="2940"/>
                </a:lnSpc>
                <a:spcBef>
                  <a:spcPct val="0"/>
                </a:spcBef>
              </a:pPr>
              <a:endParaRPr/>
            </a:p>
          </p:txBody>
        </p:sp>
      </p:grpSp>
      <p:grpSp>
        <p:nvGrpSpPr>
          <p:cNvPr id="10" name="Group 10"/>
          <p:cNvGrpSpPr/>
          <p:nvPr/>
        </p:nvGrpSpPr>
        <p:grpSpPr>
          <a:xfrm>
            <a:off x="12934838" y="5933403"/>
            <a:ext cx="4478052" cy="2696162"/>
            <a:chOff x="0" y="0"/>
            <a:chExt cx="1179405" cy="843202"/>
          </a:xfrm>
        </p:grpSpPr>
        <p:sp>
          <p:nvSpPr>
            <p:cNvPr id="11" name="Freeform 11"/>
            <p:cNvSpPr/>
            <p:nvPr/>
          </p:nvSpPr>
          <p:spPr>
            <a:xfrm>
              <a:off x="0" y="0"/>
              <a:ext cx="1179405" cy="843202"/>
            </a:xfrm>
            <a:custGeom>
              <a:avLst/>
              <a:gdLst/>
              <a:ahLst/>
              <a:cxnLst/>
              <a:rect l="l" t="t" r="r" b="b"/>
              <a:pathLst>
                <a:path w="1179405" h="843202">
                  <a:moveTo>
                    <a:pt x="51866" y="0"/>
                  </a:moveTo>
                  <a:lnTo>
                    <a:pt x="1127539" y="0"/>
                  </a:lnTo>
                  <a:cubicBezTo>
                    <a:pt x="1156184" y="0"/>
                    <a:pt x="1179405" y="23221"/>
                    <a:pt x="1179405" y="51866"/>
                  </a:cubicBezTo>
                  <a:lnTo>
                    <a:pt x="1179405" y="791336"/>
                  </a:lnTo>
                  <a:cubicBezTo>
                    <a:pt x="1179405" y="819981"/>
                    <a:pt x="1156184" y="843202"/>
                    <a:pt x="1127539" y="843202"/>
                  </a:cubicBezTo>
                  <a:lnTo>
                    <a:pt x="51866" y="843202"/>
                  </a:lnTo>
                  <a:cubicBezTo>
                    <a:pt x="23221" y="843202"/>
                    <a:pt x="0" y="819981"/>
                    <a:pt x="0" y="791336"/>
                  </a:cubicBezTo>
                  <a:lnTo>
                    <a:pt x="0" y="51866"/>
                  </a:lnTo>
                  <a:cubicBezTo>
                    <a:pt x="0" y="23221"/>
                    <a:pt x="23221" y="0"/>
                    <a:pt x="51866" y="0"/>
                  </a:cubicBezTo>
                  <a:close/>
                </a:path>
              </a:pathLst>
            </a:custGeom>
            <a:solidFill>
              <a:srgbClr val="7D9A23"/>
            </a:solidFill>
          </p:spPr>
          <p:txBody>
            <a:bodyPr/>
            <a:lstStyle/>
            <a:p>
              <a:endParaRPr lang="en-GB"/>
            </a:p>
          </p:txBody>
        </p:sp>
        <p:sp>
          <p:nvSpPr>
            <p:cNvPr id="12" name="TextBox 12"/>
            <p:cNvSpPr txBox="1"/>
            <p:nvPr/>
          </p:nvSpPr>
          <p:spPr>
            <a:xfrm>
              <a:off x="0" y="-47625"/>
              <a:ext cx="1179405" cy="890827"/>
            </a:xfrm>
            <a:prstGeom prst="rect">
              <a:avLst/>
            </a:prstGeom>
          </p:spPr>
          <p:txBody>
            <a:bodyPr lIns="50800" tIns="50800" rIns="50800" bIns="50800" rtlCol="0" anchor="ctr"/>
            <a:lstStyle/>
            <a:p>
              <a:pPr algn="ctr">
                <a:lnSpc>
                  <a:spcPts val="2940"/>
                </a:lnSpc>
              </a:pPr>
              <a:endParaRPr/>
            </a:p>
          </p:txBody>
        </p:sp>
      </p:grpSp>
      <p:sp>
        <p:nvSpPr>
          <p:cNvPr id="13" name="TextBox 13"/>
          <p:cNvSpPr txBox="1"/>
          <p:nvPr/>
        </p:nvSpPr>
        <p:spPr>
          <a:xfrm>
            <a:off x="419515" y="355034"/>
            <a:ext cx="13842818" cy="2215991"/>
          </a:xfrm>
          <a:prstGeom prst="rect">
            <a:avLst/>
          </a:prstGeom>
        </p:spPr>
        <p:txBody>
          <a:bodyPr wrap="square" lIns="0" tIns="0" rIns="0" bIns="0" rtlCol="0" anchor="t">
            <a:spAutoFit/>
          </a:bodyPr>
          <a:lstStyle/>
          <a:p>
            <a:pPr marL="0" marR="0" algn="just">
              <a:spcBef>
                <a:spcPts val="1200"/>
              </a:spcBef>
              <a:spcAft>
                <a:spcPts val="0"/>
              </a:spcAft>
            </a:pPr>
            <a:r>
              <a:rPr lang="en-GB" sz="7200" b="1" kern="0" dirty="0">
                <a:solidFill>
                  <a:srgbClr val="31849B"/>
                </a:solidFill>
                <a:effectLst/>
                <a:latin typeface="Times New Roman" panose="02020603050405020304" pitchFamily="18" charset="0"/>
                <a:ea typeface="Times New Roman" panose="02020603050405020304" pitchFamily="18" charset="0"/>
                <a:cs typeface="Times New Roman" panose="02020603050405020304" pitchFamily="18" charset="0"/>
              </a:rPr>
              <a:t>Supporting Social Cognitive Development </a:t>
            </a:r>
          </a:p>
        </p:txBody>
      </p:sp>
      <p:sp>
        <p:nvSpPr>
          <p:cNvPr id="14" name="TextBox 14"/>
          <p:cNvSpPr txBox="1"/>
          <p:nvPr/>
        </p:nvSpPr>
        <p:spPr>
          <a:xfrm>
            <a:off x="770442" y="4607198"/>
            <a:ext cx="3320681" cy="2154436"/>
          </a:xfrm>
          <a:prstGeom prst="rect">
            <a:avLst/>
          </a:prstGeom>
        </p:spPr>
        <p:txBody>
          <a:bodyPr lIns="0" tIns="0" rIns="0" bIns="0" rtlCol="0" anchor="t">
            <a:spAutoFit/>
          </a:bodyPr>
          <a:lstStyle/>
          <a:p>
            <a:pPr marL="0" lvl="0" indent="0" algn="ctr">
              <a:spcBef>
                <a:spcPct val="0"/>
              </a:spcBef>
            </a:pPr>
            <a:r>
              <a:rPr lang="en-GB" sz="2800" dirty="0">
                <a:solidFill>
                  <a:srgbClr val="000000"/>
                </a:solidFill>
                <a:effectLst/>
                <a:latin typeface="Times New Roman" panose="02020603050405020304" pitchFamily="18" charset="0"/>
                <a:ea typeface="Calibri" panose="020F0502020204030204" pitchFamily="34" charset="0"/>
              </a:rPr>
              <a:t>The work with Amira’s social development should start by assisting her to feel safe to interact.</a:t>
            </a:r>
            <a:endParaRPr lang="en-US" sz="4800" b="1" dirty="0">
              <a:solidFill>
                <a:srgbClr val="283023"/>
              </a:solidFill>
              <a:latin typeface="Inter Semi-Bold"/>
              <a:ea typeface="Inter Semi-Bold"/>
              <a:cs typeface="Inter Semi-Bold"/>
              <a:sym typeface="Inter Semi-Bold"/>
            </a:endParaRPr>
          </a:p>
        </p:txBody>
      </p:sp>
      <p:sp>
        <p:nvSpPr>
          <p:cNvPr id="15" name="TextBox 15"/>
          <p:cNvSpPr txBox="1"/>
          <p:nvPr/>
        </p:nvSpPr>
        <p:spPr>
          <a:xfrm>
            <a:off x="11150894" y="2571025"/>
            <a:ext cx="6530916" cy="1723549"/>
          </a:xfrm>
          <a:prstGeom prst="rect">
            <a:avLst/>
          </a:prstGeom>
        </p:spPr>
        <p:txBody>
          <a:bodyPr wrap="square" lIns="0" tIns="0" rIns="0" bIns="0" rtlCol="0" anchor="t">
            <a:spAutoFit/>
          </a:bodyPr>
          <a:lstStyle/>
          <a:p>
            <a:pPr marL="0" lvl="0" indent="0" algn="just">
              <a:spcBef>
                <a:spcPct val="0"/>
              </a:spcBef>
            </a:pPr>
            <a:r>
              <a:rPr lang="en-GB" sz="2800" dirty="0">
                <a:solidFill>
                  <a:srgbClr val="000000"/>
                </a:solidFill>
                <a:effectLst/>
                <a:latin typeface="Times New Roman" panose="02020603050405020304" pitchFamily="18" charset="0"/>
                <a:ea typeface="Calibri" panose="020F0502020204030204" pitchFamily="34" charset="0"/>
              </a:rPr>
              <a:t>By sacrificing sharing, turn-taking, and simple cooperative play, practitioners could scaffold early peer interactions (</a:t>
            </a:r>
            <a:r>
              <a:rPr lang="en-GB" sz="2800" dirty="0" err="1">
                <a:solidFill>
                  <a:srgbClr val="000000"/>
                </a:solidFill>
                <a:effectLst/>
                <a:latin typeface="Times New Roman" panose="02020603050405020304" pitchFamily="18" charset="0"/>
                <a:ea typeface="Calibri" panose="020F0502020204030204" pitchFamily="34" charset="0"/>
              </a:rPr>
              <a:t>Benvenuti</a:t>
            </a:r>
            <a:r>
              <a:rPr lang="en-GB" sz="2800" dirty="0">
                <a:solidFill>
                  <a:srgbClr val="000000"/>
                </a:solidFill>
                <a:effectLst/>
                <a:latin typeface="Times New Roman" panose="02020603050405020304" pitchFamily="18" charset="0"/>
                <a:ea typeface="Calibri" panose="020F0502020204030204" pitchFamily="34" charset="0"/>
              </a:rPr>
              <a:t> et al., 2023).</a:t>
            </a:r>
            <a:endParaRPr lang="en-US" sz="3600" b="1" dirty="0">
              <a:solidFill>
                <a:srgbClr val="283023"/>
              </a:solidFill>
              <a:latin typeface="Inter Semi-Bold"/>
              <a:ea typeface="Inter Semi-Bold"/>
              <a:cs typeface="Inter Semi-Bold"/>
              <a:sym typeface="Inter Semi-Bold"/>
            </a:endParaRPr>
          </a:p>
        </p:txBody>
      </p:sp>
      <p:sp>
        <p:nvSpPr>
          <p:cNvPr id="19" name="TextBox 19"/>
          <p:cNvSpPr txBox="1"/>
          <p:nvPr/>
        </p:nvSpPr>
        <p:spPr>
          <a:xfrm>
            <a:off x="13115033" y="6233057"/>
            <a:ext cx="4117662" cy="2154436"/>
          </a:xfrm>
          <a:prstGeom prst="rect">
            <a:avLst/>
          </a:prstGeom>
        </p:spPr>
        <p:txBody>
          <a:bodyPr wrap="square" lIns="0" tIns="0" rIns="0" bIns="0" rtlCol="0" anchor="t">
            <a:spAutoFit/>
          </a:bodyPr>
          <a:lstStyle/>
          <a:p>
            <a:pPr marL="0" lvl="0" indent="0" algn="ctr">
              <a:spcBef>
                <a:spcPct val="0"/>
              </a:spcBef>
            </a:pPr>
            <a:r>
              <a:rPr lang="en-GB" sz="2800" dirty="0">
                <a:solidFill>
                  <a:srgbClr val="000000"/>
                </a:solidFill>
                <a:effectLst/>
                <a:latin typeface="Times New Roman" panose="02020603050405020304" pitchFamily="18" charset="0"/>
                <a:ea typeface="Calibri" panose="020F0502020204030204" pitchFamily="34" charset="0"/>
              </a:rPr>
              <a:t>Paired or small-group activities will not be that overwhelming and will enable her to gain confidence slowly.</a:t>
            </a:r>
            <a:endParaRPr lang="en-US" sz="4000" b="1" dirty="0">
              <a:solidFill>
                <a:srgbClr val="FFFFFF"/>
              </a:solidFill>
              <a:latin typeface="Inter Heavy"/>
              <a:ea typeface="Inter Heavy"/>
              <a:cs typeface="Inter Heavy"/>
              <a:sym typeface="Inter Heavy"/>
            </a:endParaRPr>
          </a:p>
        </p:txBody>
      </p:sp>
      <p:sp>
        <p:nvSpPr>
          <p:cNvPr id="20" name="Freeform 20"/>
          <p:cNvSpPr/>
          <p:nvPr/>
        </p:nvSpPr>
        <p:spPr>
          <a:xfrm>
            <a:off x="12897174" y="8929219"/>
            <a:ext cx="2123100" cy="329081"/>
          </a:xfrm>
          <a:custGeom>
            <a:avLst/>
            <a:gdLst/>
            <a:ahLst/>
            <a:cxnLst/>
            <a:rect l="l" t="t" r="r" b="b"/>
            <a:pathLst>
              <a:path w="2123100" h="329081">
                <a:moveTo>
                  <a:pt x="0" y="0"/>
                </a:moveTo>
                <a:lnTo>
                  <a:pt x="2123100" y="0"/>
                </a:lnTo>
                <a:lnTo>
                  <a:pt x="2123100" y="329081"/>
                </a:lnTo>
                <a:lnTo>
                  <a:pt x="0" y="32908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pic>
        <p:nvPicPr>
          <p:cNvPr id="9218" name="Picture 2" descr="Cognitive Perspective Social Learning Theory And Social Cognitive Theory Social  Cognition Bandura Theory Of Cognitive Development">
            <a:extLst>
              <a:ext uri="{FF2B5EF4-FFF2-40B4-BE49-F238E27FC236}">
                <a16:creationId xmlns:a16="http://schemas.microsoft.com/office/drawing/2014/main" id="{01CD531A-954B-489D-8CCB-22DD3C40015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47256" y="4413702"/>
            <a:ext cx="7759182" cy="55182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89347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701614" y="2705874"/>
            <a:ext cx="10032983" cy="10032983"/>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C9EE56">
                <a:alpha val="40000"/>
              </a:srgbClr>
            </a:solidFill>
            <a:ln cap="sq">
              <a:noFill/>
              <a:prstDash val="solid"/>
              <a:miter/>
            </a:ln>
          </p:spPr>
          <p:txBody>
            <a:bodyPr/>
            <a:lstStyle/>
            <a:p>
              <a:endParaRPr lang="en-GB"/>
            </a:p>
          </p:txBody>
        </p:sp>
        <p:sp>
          <p:nvSpPr>
            <p:cNvPr id="4" name="TextBox 4"/>
            <p:cNvSpPr txBox="1"/>
            <p:nvPr/>
          </p:nvSpPr>
          <p:spPr>
            <a:xfrm>
              <a:off x="76200" y="28575"/>
              <a:ext cx="660400" cy="708025"/>
            </a:xfrm>
            <a:prstGeom prst="rect">
              <a:avLst/>
            </a:prstGeom>
          </p:spPr>
          <p:txBody>
            <a:bodyPr lIns="50800" tIns="50800" rIns="50800" bIns="50800" rtlCol="0" anchor="ctr"/>
            <a:lstStyle/>
            <a:p>
              <a:pPr marL="0" lvl="0" indent="0" algn="ctr">
                <a:lnSpc>
                  <a:spcPts val="2940"/>
                </a:lnSpc>
                <a:spcBef>
                  <a:spcPct val="0"/>
                </a:spcBef>
              </a:pPr>
              <a:endParaRPr/>
            </a:p>
          </p:txBody>
        </p:sp>
      </p:grpSp>
      <p:sp>
        <p:nvSpPr>
          <p:cNvPr id="7" name="Freeform 7"/>
          <p:cNvSpPr/>
          <p:nvPr/>
        </p:nvSpPr>
        <p:spPr>
          <a:xfrm rot="-5400000">
            <a:off x="15863790" y="7862790"/>
            <a:ext cx="2416467" cy="374552"/>
          </a:xfrm>
          <a:custGeom>
            <a:avLst/>
            <a:gdLst/>
            <a:ahLst/>
            <a:cxnLst/>
            <a:rect l="l" t="t" r="r" b="b"/>
            <a:pathLst>
              <a:path w="2416467" h="374552">
                <a:moveTo>
                  <a:pt x="0" y="0"/>
                </a:moveTo>
                <a:lnTo>
                  <a:pt x="2416467" y="0"/>
                </a:lnTo>
                <a:lnTo>
                  <a:pt x="2416467" y="374553"/>
                </a:lnTo>
                <a:lnTo>
                  <a:pt x="0" y="37455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TextBox 8"/>
          <p:cNvSpPr txBox="1"/>
          <p:nvPr/>
        </p:nvSpPr>
        <p:spPr>
          <a:xfrm>
            <a:off x="1028700" y="3695700"/>
            <a:ext cx="7241876" cy="5094664"/>
          </a:xfrm>
          <a:prstGeom prst="rect">
            <a:avLst/>
          </a:prstGeom>
        </p:spPr>
        <p:txBody>
          <a:bodyPr lIns="0" tIns="0" rIns="0" bIns="0" rtlCol="0" anchor="t">
            <a:spAutoFit/>
          </a:bodyPr>
          <a:lstStyle/>
          <a:p>
            <a:pPr marL="457200" lvl="0" indent="-457200" algn="just">
              <a:lnSpc>
                <a:spcPct val="150000"/>
              </a:lnSpc>
              <a:spcBef>
                <a:spcPct val="0"/>
              </a:spcBef>
              <a:buFont typeface="Wingdings" panose="05000000000000000000" pitchFamily="2" charset="2"/>
              <a:buChar char="q"/>
            </a:pPr>
            <a:r>
              <a:rPr lang="en-GB" sz="2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This paper has demonstrated that Attachment Theory is an excellent guideline to the understanding and responsive nurturing early years practice. </a:t>
            </a:r>
          </a:p>
          <a:p>
            <a:pPr marL="457200" lvl="0" indent="-457200" algn="just">
              <a:lnSpc>
                <a:spcPct val="150000"/>
              </a:lnSpc>
              <a:spcBef>
                <a:spcPct val="0"/>
              </a:spcBef>
              <a:buFont typeface="Wingdings" panose="05000000000000000000" pitchFamily="2" charset="2"/>
              <a:buChar char="q"/>
            </a:pPr>
            <a:r>
              <a:rPr lang="en-GB" sz="2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Knowledge of the concepts of the secure base, proximity-seeking as well as internal working model enables practitioners to appreciate the actions such as Amira’s as need expressions. </a:t>
            </a:r>
            <a:endParaRPr lang="en-US" sz="2800" b="1" u="none" strike="noStrike" dirty="0">
              <a:solidFill>
                <a:srgbClr val="283023"/>
              </a:solidFill>
              <a:latin typeface="Inter Semi-Bold"/>
              <a:ea typeface="Inter Semi-Bold"/>
              <a:cs typeface="Inter Semi-Bold"/>
              <a:sym typeface="Inter Semi-Bold"/>
            </a:endParaRPr>
          </a:p>
        </p:txBody>
      </p:sp>
      <p:sp>
        <p:nvSpPr>
          <p:cNvPr id="9" name="TextBox 9"/>
          <p:cNvSpPr txBox="1"/>
          <p:nvPr/>
        </p:nvSpPr>
        <p:spPr>
          <a:xfrm>
            <a:off x="1508168" y="1639332"/>
            <a:ext cx="6282939" cy="1250342"/>
          </a:xfrm>
          <a:prstGeom prst="rect">
            <a:avLst/>
          </a:prstGeom>
        </p:spPr>
        <p:txBody>
          <a:bodyPr lIns="0" tIns="0" rIns="0" bIns="0" rtlCol="0" anchor="t">
            <a:spAutoFit/>
          </a:bodyPr>
          <a:lstStyle/>
          <a:p>
            <a:pPr marL="0" lvl="0" indent="0" algn="l">
              <a:lnSpc>
                <a:spcPts val="10499"/>
              </a:lnSpc>
              <a:spcBef>
                <a:spcPct val="0"/>
              </a:spcBef>
            </a:pPr>
            <a:r>
              <a:rPr lang="en-US" sz="8000" b="1" u="none" strike="noStrike" dirty="0">
                <a:solidFill>
                  <a:srgbClr val="4F5B31"/>
                </a:solidFill>
                <a:latin typeface="Times New Roman" panose="02020603050405020304" pitchFamily="18" charset="0"/>
                <a:ea typeface="Akzidenz-Grotesk Heavy"/>
                <a:cs typeface="Times New Roman" panose="02020603050405020304" pitchFamily="18" charset="0"/>
                <a:sym typeface="Akzidenz-Grotesk Heavy"/>
              </a:rPr>
              <a:t>Conclusion</a:t>
            </a:r>
          </a:p>
        </p:txBody>
      </p:sp>
      <p:pic>
        <p:nvPicPr>
          <p:cNvPr id="10242" name="Picture 2" descr="Psychologists">
            <a:extLst>
              <a:ext uri="{FF2B5EF4-FFF2-40B4-BE49-F238E27FC236}">
                <a16:creationId xmlns:a16="http://schemas.microsoft.com/office/drawing/2014/main" id="{0419BC7A-23DA-410D-B6FC-D99F8988A6B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19712" y="208417"/>
            <a:ext cx="10968288" cy="2850179"/>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What is Health Psychology? | Department of Psychological Sciences | Rice  University">
            <a:extLst>
              <a:ext uri="{FF2B5EF4-FFF2-40B4-BE49-F238E27FC236}">
                <a16:creationId xmlns:a16="http://schemas.microsoft.com/office/drawing/2014/main" id="{60885385-3E65-4FD1-AC0A-B6A98B1D69D7}"/>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027193" y="3324140"/>
            <a:ext cx="7553325" cy="678668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reeform 7"/>
          <p:cNvSpPr/>
          <p:nvPr/>
        </p:nvSpPr>
        <p:spPr>
          <a:xfrm rot="-5400000">
            <a:off x="15863790" y="7862790"/>
            <a:ext cx="2416467" cy="374552"/>
          </a:xfrm>
          <a:custGeom>
            <a:avLst/>
            <a:gdLst/>
            <a:ahLst/>
            <a:cxnLst/>
            <a:rect l="l" t="t" r="r" b="b"/>
            <a:pathLst>
              <a:path w="2416467" h="374552">
                <a:moveTo>
                  <a:pt x="0" y="0"/>
                </a:moveTo>
                <a:lnTo>
                  <a:pt x="2416467" y="0"/>
                </a:lnTo>
                <a:lnTo>
                  <a:pt x="2416467" y="374553"/>
                </a:lnTo>
                <a:lnTo>
                  <a:pt x="0" y="37455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9" name="TextBox 9"/>
          <p:cNvSpPr txBox="1"/>
          <p:nvPr/>
        </p:nvSpPr>
        <p:spPr>
          <a:xfrm>
            <a:off x="6002530" y="149802"/>
            <a:ext cx="6282939" cy="1250342"/>
          </a:xfrm>
          <a:prstGeom prst="rect">
            <a:avLst/>
          </a:prstGeom>
        </p:spPr>
        <p:txBody>
          <a:bodyPr lIns="0" tIns="0" rIns="0" bIns="0" rtlCol="0" anchor="t">
            <a:spAutoFit/>
          </a:bodyPr>
          <a:lstStyle/>
          <a:p>
            <a:pPr marL="0" lvl="0" indent="0" algn="l">
              <a:lnSpc>
                <a:spcPts val="10499"/>
              </a:lnSpc>
              <a:spcBef>
                <a:spcPct val="0"/>
              </a:spcBef>
            </a:pPr>
            <a:r>
              <a:rPr lang="en-US" sz="8000" b="1" u="none" strike="noStrike" dirty="0">
                <a:solidFill>
                  <a:srgbClr val="4F5B31"/>
                </a:solidFill>
                <a:latin typeface="Times New Roman" panose="02020603050405020304" pitchFamily="18" charset="0"/>
                <a:ea typeface="Akzidenz-Grotesk Heavy"/>
                <a:cs typeface="Times New Roman" panose="02020603050405020304" pitchFamily="18" charset="0"/>
                <a:sym typeface="Akzidenz-Grotesk Heavy"/>
              </a:rPr>
              <a:t>Reference List</a:t>
            </a:r>
          </a:p>
        </p:txBody>
      </p:sp>
      <p:sp>
        <p:nvSpPr>
          <p:cNvPr id="11" name="TextBox 10">
            <a:extLst>
              <a:ext uri="{FF2B5EF4-FFF2-40B4-BE49-F238E27FC236}">
                <a16:creationId xmlns:a16="http://schemas.microsoft.com/office/drawing/2014/main" id="{43B9C4F9-B9C2-4480-BB31-150642F59874}"/>
              </a:ext>
            </a:extLst>
          </p:cNvPr>
          <p:cNvSpPr txBox="1"/>
          <p:nvPr/>
        </p:nvSpPr>
        <p:spPr>
          <a:xfrm>
            <a:off x="654147" y="2087106"/>
            <a:ext cx="16230600" cy="7171194"/>
          </a:xfrm>
          <a:prstGeom prst="rect">
            <a:avLst/>
          </a:prstGeom>
          <a:noFill/>
        </p:spPr>
        <p:txBody>
          <a:bodyPr wrap="square">
            <a:spAutoFit/>
          </a:bodyPr>
          <a:lstStyle/>
          <a:p>
            <a:pPr marL="285750" marR="0" indent="-285750" algn="just">
              <a:spcBef>
                <a:spcPts val="0"/>
              </a:spcBef>
              <a:spcAft>
                <a:spcPts val="1000"/>
              </a:spcAft>
              <a:buFont typeface="Wingdings" panose="05000000000000000000" pitchFamily="2" charset="2"/>
              <a:buChar char="q"/>
            </a:pP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Benvenuti</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Wright, M.,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Naslund</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 and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Miers</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 (2023). How technology use is changing adolescents’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behaviors</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their social, physical, and cognitive development.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Current Psychology</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42</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(19), pp.16466-16469.</a:t>
            </a:r>
          </a:p>
          <a:p>
            <a:pPr marL="285750" marR="0" indent="-285750" algn="just">
              <a:spcBef>
                <a:spcPts val="0"/>
              </a:spcBef>
              <a:spcAft>
                <a:spcPts val="1000"/>
              </a:spcAft>
              <a:buFont typeface="Wingdings" panose="05000000000000000000" pitchFamily="2" charset="2"/>
              <a:buChar char="q"/>
            </a:pP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Cherniak</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A.D.,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Mikulincer</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Shaver, P.R. and Granqvist, P. (2021). Attachment theory and religion.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Current Opinion in Psychology</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40</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pp.126-130.</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spcBef>
                <a:spcPts val="0"/>
              </a:spcBef>
              <a:spcAft>
                <a:spcPts val="1000"/>
              </a:spcAft>
              <a:buFont typeface="Wingdings" panose="05000000000000000000" pitchFamily="2" charset="2"/>
              <a:buChar char="q"/>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Guerrero, L.K. (2021). Attachment theory: A communication perspective. In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Engaging theories in interpersonal communication</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(pp. 299-313). Routledge.</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spcBef>
                <a:spcPts val="0"/>
              </a:spcBef>
              <a:spcAft>
                <a:spcPts val="1000"/>
              </a:spcAft>
              <a:buFont typeface="Wingdings" panose="05000000000000000000" pitchFamily="2" charset="2"/>
              <a:buChar char="q"/>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Harlow, E. (2021). Attachment theory: Developments, debates and recent applications in social work, social care and education.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Journal of Social Work Practice</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35</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 pp.79-91.</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spcBef>
                <a:spcPts val="0"/>
              </a:spcBef>
              <a:spcAft>
                <a:spcPts val="1000"/>
              </a:spcAft>
              <a:buFont typeface="Wingdings" panose="05000000000000000000" pitchFamily="2" charset="2"/>
              <a:buChar char="q"/>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Malloy, T.E., Bond Jr, C.F.,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Pery</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and Kluger, A.N. (2023). Key person designs: Logic and statistical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modeling</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Methods in Psychology</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8</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p.100119.</a:t>
            </a:r>
          </a:p>
          <a:p>
            <a:pPr marL="285750" marR="0" indent="-285750" algn="just">
              <a:spcBef>
                <a:spcPts val="0"/>
              </a:spcBef>
              <a:spcAft>
                <a:spcPts val="1000"/>
              </a:spcAft>
              <a:buFont typeface="Wingdings" panose="05000000000000000000" pitchFamily="2" charset="2"/>
              <a:buChar char="q"/>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Marx, W.,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Penninx</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B.W.,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Solmi</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Furukawa, T.A., Firth, J., Carvalho, A.F. and Berk, M. (2023). Major depressive disorder.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Nature Reviews Disease Primers</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9</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 p.44.</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spcBef>
                <a:spcPts val="0"/>
              </a:spcBef>
              <a:spcAft>
                <a:spcPts val="1000"/>
              </a:spcAft>
              <a:buFont typeface="Wingdings" panose="05000000000000000000" pitchFamily="2" charset="2"/>
              <a:buChar char="q"/>
            </a:pP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Oblak</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L., van der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Zaag</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 Higgins-Chen, A.T., Levine, M.E. and Boks, M.P. (2021). A systematic review of biological, social and environmental factors associated with epigenetic clock acceleration.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Ageing research reviews</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69</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p.101348.</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spcBef>
                <a:spcPts val="0"/>
              </a:spcBef>
              <a:spcAft>
                <a:spcPts val="1000"/>
              </a:spcAft>
              <a:buFont typeface="Wingdings" panose="05000000000000000000" pitchFamily="2" charset="2"/>
              <a:buChar char="q"/>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Robledo, J.P., Cross, I., Boada-</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Bayona</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L. and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Demogeot</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N. (2022). Back to basics: A re-evaluation of the relevance of imprinting in the genesis of Bowlby’s attachment theory.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Frontiers in Psychology</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13</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p.1033746.</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spcBef>
                <a:spcPts val="0"/>
              </a:spcBef>
              <a:spcAft>
                <a:spcPts val="1000"/>
              </a:spcAft>
              <a:buFont typeface="Wingdings" panose="05000000000000000000" pitchFamily="2" charset="2"/>
              <a:buChar char="q"/>
            </a:pP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Scharfe</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 (2021). Attachment theory. In </a:t>
            </a:r>
            <a:r>
              <a:rPr lang="en-GB" sz="1800" i="1"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Encyclopedia</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of Evolutionary Psychological Science</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(pp. 433-442). Cham: Springer International Publishing.</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spcBef>
                <a:spcPts val="0"/>
              </a:spcBef>
              <a:spcAft>
                <a:spcPts val="1000"/>
              </a:spcAft>
              <a:buFont typeface="Wingdings" panose="05000000000000000000" pitchFamily="2" charset="2"/>
              <a:buChar char="q"/>
            </a:pP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Stekić</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K. (2024). The role of active and passive music engagement in cognitive development: A systematic review.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Music Education</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p.02557614241268049.</a:t>
            </a:r>
          </a:p>
          <a:p>
            <a:pPr marL="285750" marR="0" indent="-285750" algn="just">
              <a:spcBef>
                <a:spcPts val="0"/>
              </a:spcBef>
              <a:spcAft>
                <a:spcPts val="1000"/>
              </a:spcAft>
              <a:buFont typeface="Wingdings" panose="05000000000000000000" pitchFamily="2" charset="2"/>
              <a:buChar char="q"/>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Thompson, R.A., Simpson, J.A. and Berlin, L.J. (2022). Taking perspective on attachment theory and research: Nine fundamental questions.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Attachment &amp; human development</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24</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(5), pp.543-560.</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spcBef>
                <a:spcPts val="0"/>
              </a:spcBef>
              <a:spcAft>
                <a:spcPts val="1000"/>
              </a:spcAft>
              <a:buFont typeface="Wingdings" panose="05000000000000000000" pitchFamily="2" charset="2"/>
              <a:buChar char="q"/>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Twohig, A., Lyne, J. and McNicholas, F. (2024). Attachment theory: survival, trauma, and war through the eyes of Bowlby.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Irish journal of psychological medicine</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41</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 pp.273-275.</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spcBef>
                <a:spcPts val="0"/>
              </a:spcBef>
              <a:spcAft>
                <a:spcPts val="1000"/>
              </a:spcAft>
              <a:buFont typeface="Wingdings" panose="05000000000000000000" pitchFamily="2" charset="2"/>
              <a:buChar char="q"/>
            </a:pP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Xie</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T. and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Pentina</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I. (2022). Attachment theory as a framework to understand relationships with social chatbots: a case study of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Replika</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07489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rot="-10800000">
            <a:off x="-1" y="1028700"/>
            <a:ext cx="18288000" cy="9028513"/>
            <a:chOff x="0" y="0"/>
            <a:chExt cx="4816593" cy="2377880"/>
          </a:xfrm>
        </p:grpSpPr>
        <p:sp>
          <p:nvSpPr>
            <p:cNvPr id="4" name="Freeform 4"/>
            <p:cNvSpPr/>
            <p:nvPr/>
          </p:nvSpPr>
          <p:spPr>
            <a:xfrm>
              <a:off x="0" y="0"/>
              <a:ext cx="4816592" cy="2377880"/>
            </a:xfrm>
            <a:custGeom>
              <a:avLst/>
              <a:gdLst/>
              <a:ahLst/>
              <a:cxnLst/>
              <a:rect l="l" t="t" r="r" b="b"/>
              <a:pathLst>
                <a:path w="4816592" h="2377880">
                  <a:moveTo>
                    <a:pt x="0" y="0"/>
                  </a:moveTo>
                  <a:lnTo>
                    <a:pt x="4816592" y="0"/>
                  </a:lnTo>
                  <a:lnTo>
                    <a:pt x="4816592" y="2377880"/>
                  </a:lnTo>
                  <a:lnTo>
                    <a:pt x="0" y="2377880"/>
                  </a:lnTo>
                  <a:close/>
                </a:path>
              </a:pathLst>
            </a:custGeom>
            <a:gradFill rotWithShape="1">
              <a:gsLst>
                <a:gs pos="0">
                  <a:srgbClr val="FFFFFF">
                    <a:alpha val="46000"/>
                  </a:srgbClr>
                </a:gs>
                <a:gs pos="100000">
                  <a:srgbClr val="FFFFFF">
                    <a:alpha val="0"/>
                  </a:srgbClr>
                </a:gs>
              </a:gsLst>
              <a:lin ang="5400000"/>
            </a:gradFill>
          </p:spPr>
          <p:txBody>
            <a:bodyPr/>
            <a:lstStyle/>
            <a:p>
              <a:endParaRPr lang="en-GB"/>
            </a:p>
          </p:txBody>
        </p:sp>
        <p:sp>
          <p:nvSpPr>
            <p:cNvPr id="5" name="TextBox 5"/>
            <p:cNvSpPr txBox="1"/>
            <p:nvPr/>
          </p:nvSpPr>
          <p:spPr>
            <a:xfrm>
              <a:off x="0" y="-47625"/>
              <a:ext cx="4816593" cy="2425505"/>
            </a:xfrm>
            <a:prstGeom prst="rect">
              <a:avLst/>
            </a:prstGeom>
          </p:spPr>
          <p:txBody>
            <a:bodyPr lIns="50800" tIns="50800" rIns="50800" bIns="50800" rtlCol="0" anchor="ctr"/>
            <a:lstStyle/>
            <a:p>
              <a:pPr algn="ctr">
                <a:lnSpc>
                  <a:spcPts val="2940"/>
                </a:lnSpc>
              </a:pPr>
              <a:endParaRPr/>
            </a:p>
          </p:txBody>
        </p:sp>
      </p:grpSp>
      <p:grpSp>
        <p:nvGrpSpPr>
          <p:cNvPr id="6" name="Group 6"/>
          <p:cNvGrpSpPr/>
          <p:nvPr/>
        </p:nvGrpSpPr>
        <p:grpSpPr>
          <a:xfrm>
            <a:off x="4850449" y="1028700"/>
            <a:ext cx="8428522" cy="8428522"/>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alpha val="64706"/>
              </a:srgbClr>
            </a:solidFill>
          </p:spPr>
          <p:txBody>
            <a:bodyPr/>
            <a:lstStyle/>
            <a:p>
              <a:endParaRPr lang="en-GB"/>
            </a:p>
          </p:txBody>
        </p:sp>
        <p:sp>
          <p:nvSpPr>
            <p:cNvPr id="8" name="TextBox 8"/>
            <p:cNvSpPr txBox="1"/>
            <p:nvPr/>
          </p:nvSpPr>
          <p:spPr>
            <a:xfrm>
              <a:off x="76200" y="28575"/>
              <a:ext cx="660400" cy="708025"/>
            </a:xfrm>
            <a:prstGeom prst="rect">
              <a:avLst/>
            </a:prstGeom>
          </p:spPr>
          <p:txBody>
            <a:bodyPr lIns="50800" tIns="50800" rIns="50800" bIns="50800" rtlCol="0" anchor="ctr"/>
            <a:lstStyle/>
            <a:p>
              <a:pPr algn="ctr">
                <a:lnSpc>
                  <a:spcPts val="2940"/>
                </a:lnSpc>
              </a:pPr>
              <a:endParaRPr/>
            </a:p>
          </p:txBody>
        </p:sp>
      </p:grpSp>
      <p:sp>
        <p:nvSpPr>
          <p:cNvPr id="9" name="TextBox 9"/>
          <p:cNvSpPr txBox="1"/>
          <p:nvPr/>
        </p:nvSpPr>
        <p:spPr>
          <a:xfrm>
            <a:off x="5442193" y="3664291"/>
            <a:ext cx="7245034" cy="2878027"/>
          </a:xfrm>
          <a:prstGeom prst="rect">
            <a:avLst/>
          </a:prstGeom>
        </p:spPr>
        <p:txBody>
          <a:bodyPr lIns="0" tIns="0" rIns="0" bIns="0" rtlCol="0" anchor="t">
            <a:spAutoFit/>
          </a:bodyPr>
          <a:lstStyle/>
          <a:p>
            <a:pPr algn="ctr">
              <a:lnSpc>
                <a:spcPts val="21163"/>
              </a:lnSpc>
            </a:pPr>
            <a:r>
              <a:rPr lang="en-US" sz="22045">
                <a:solidFill>
                  <a:srgbClr val="262B23"/>
                </a:solidFill>
                <a:latin typeface="Playlist Script"/>
                <a:ea typeface="Playlist Script"/>
                <a:cs typeface="Playlist Script"/>
                <a:sym typeface="Playlist Script"/>
              </a:rPr>
              <a:t>Thank</a:t>
            </a:r>
          </a:p>
        </p:txBody>
      </p:sp>
      <p:sp>
        <p:nvSpPr>
          <p:cNvPr id="10" name="TextBox 10"/>
          <p:cNvSpPr txBox="1"/>
          <p:nvPr/>
        </p:nvSpPr>
        <p:spPr>
          <a:xfrm>
            <a:off x="6544256" y="5895086"/>
            <a:ext cx="5199487" cy="2067027"/>
          </a:xfrm>
          <a:prstGeom prst="rect">
            <a:avLst/>
          </a:prstGeom>
        </p:spPr>
        <p:txBody>
          <a:bodyPr lIns="0" tIns="0" rIns="0" bIns="0" rtlCol="0" anchor="t">
            <a:spAutoFit/>
          </a:bodyPr>
          <a:lstStyle/>
          <a:p>
            <a:pPr algn="ctr">
              <a:lnSpc>
                <a:spcPts val="15188"/>
              </a:lnSpc>
            </a:pPr>
            <a:r>
              <a:rPr lang="en-US" sz="15821">
                <a:solidFill>
                  <a:srgbClr val="283023"/>
                </a:solidFill>
                <a:latin typeface="Playlist Script"/>
                <a:ea typeface="Playlist Script"/>
                <a:cs typeface="Playlist Script"/>
                <a:sym typeface="Playlist Script"/>
              </a:rPr>
              <a:t>you!</a:t>
            </a:r>
          </a:p>
        </p:txBody>
      </p:sp>
      <p:sp>
        <p:nvSpPr>
          <p:cNvPr id="11" name="Freeform 11"/>
          <p:cNvSpPr/>
          <p:nvPr/>
        </p:nvSpPr>
        <p:spPr>
          <a:xfrm rot="-10800000">
            <a:off x="1028700" y="3197566"/>
            <a:ext cx="2416467" cy="374552"/>
          </a:xfrm>
          <a:custGeom>
            <a:avLst/>
            <a:gdLst/>
            <a:ahLst/>
            <a:cxnLst/>
            <a:rect l="l" t="t" r="r" b="b"/>
            <a:pathLst>
              <a:path w="2416467" h="374552">
                <a:moveTo>
                  <a:pt x="0" y="0"/>
                </a:moveTo>
                <a:lnTo>
                  <a:pt x="2416467" y="0"/>
                </a:lnTo>
                <a:lnTo>
                  <a:pt x="2416467" y="374553"/>
                </a:lnTo>
                <a:lnTo>
                  <a:pt x="0" y="37455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2" name="Freeform 12"/>
          <p:cNvSpPr/>
          <p:nvPr/>
        </p:nvSpPr>
        <p:spPr>
          <a:xfrm rot="-10800000">
            <a:off x="14842833" y="3197566"/>
            <a:ext cx="2416467" cy="374552"/>
          </a:xfrm>
          <a:custGeom>
            <a:avLst/>
            <a:gdLst/>
            <a:ahLst/>
            <a:cxnLst/>
            <a:rect l="l" t="t" r="r" b="b"/>
            <a:pathLst>
              <a:path w="2416467" h="374552">
                <a:moveTo>
                  <a:pt x="0" y="0"/>
                </a:moveTo>
                <a:lnTo>
                  <a:pt x="2416467" y="0"/>
                </a:lnTo>
                <a:lnTo>
                  <a:pt x="2416467" y="374553"/>
                </a:lnTo>
                <a:lnTo>
                  <a:pt x="0" y="37455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TotalTime>
  <Words>2935</Words>
  <Application>Microsoft Office PowerPoint</Application>
  <PresentationFormat>Custom</PresentationFormat>
  <Paragraphs>110</Paragraphs>
  <Slides>12</Slides>
  <Notes>10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12</vt:i4>
      </vt:variant>
    </vt:vector>
  </HeadingPairs>
  <TitlesOfParts>
    <vt:vector size="22" baseType="lpstr">
      <vt:lpstr>Inter Heavy</vt:lpstr>
      <vt:lpstr>Times New Roman</vt:lpstr>
      <vt:lpstr>Akzidenz-Grotesk Heavy</vt:lpstr>
      <vt:lpstr>Playlist Script</vt:lpstr>
      <vt:lpstr>Inter Semi-Bold</vt:lpstr>
      <vt:lpstr>Calibri</vt:lpstr>
      <vt:lpstr>Wingdings</vt:lpstr>
      <vt:lpstr>Arial</vt:lpstr>
      <vt:lpstr>Symbol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aminul islam</cp:lastModifiedBy>
  <cp:revision>2</cp:revision>
  <dcterms:created xsi:type="dcterms:W3CDTF">2006-08-16T00:00:00Z</dcterms:created>
  <dcterms:modified xsi:type="dcterms:W3CDTF">2025-11-22T22:21:06Z</dcterms:modified>
  <dc:identifier>DAG02cVxdXc</dc:identifier>
</cp:coreProperties>
</file>