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70" r:id="rId4"/>
  </p:sldMasterIdLst>
  <p:notesMasterIdLst>
    <p:notesMasterId r:id="rId11"/>
  </p:notesMasterIdLst>
  <p:sldIdLst>
    <p:sldId id="256" r:id="rId5"/>
    <p:sldId id="263" r:id="rId6"/>
    <p:sldId id="264" r:id="rId7"/>
    <p:sldId id="259"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8315B39-A3F7-4EC8-8B8D-CB890D751E74}">
          <p14:sldIdLst>
            <p14:sldId id="256"/>
            <p14:sldId id="263"/>
            <p14:sldId id="264"/>
            <p14:sldId id="259"/>
            <p14:sldId id="261"/>
            <p14:sldId id="262"/>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Moss (1003269)" initials="RM(" lastIdx="1" clrIdx="0">
    <p:extLst>
      <p:ext uri="{19B8F6BF-5375-455C-9EA6-DF929625EA0E}">
        <p15:presenceInfo xmlns:p15="http://schemas.microsoft.com/office/powerpoint/2012/main" userId="Rachel Moss (100326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7AC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55DFB-F798-48AB-90A8-21D7E9756E97}" v="25" dt="2020-01-17T13:55:46.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0577" autoAdjust="0"/>
  </p:normalViewPr>
  <p:slideViewPr>
    <p:cSldViewPr snapToGrid="0">
      <p:cViewPr varScale="1">
        <p:scale>
          <a:sx n="50" d="100"/>
          <a:sy n="50" d="100"/>
        </p:scale>
        <p:origin x="18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Moss (1003269)" userId="9bf9315d-c28f-4a6a-9ba8-3edcc984359c" providerId="ADAL" clId="{0E055DFB-F798-48AB-90A8-21D7E9756E97}"/>
    <pc:docChg chg="undo custSel modSld">
      <pc:chgData name="Rachel Moss (1003269)" userId="9bf9315d-c28f-4a6a-9ba8-3edcc984359c" providerId="ADAL" clId="{0E055DFB-F798-48AB-90A8-21D7E9756E97}" dt="2020-01-17T14:14:01.967" v="4805" actId="20577"/>
      <pc:docMkLst>
        <pc:docMk/>
      </pc:docMkLst>
      <pc:sldChg chg="modSp">
        <pc:chgData name="Rachel Moss (1003269)" userId="9bf9315d-c28f-4a6a-9ba8-3edcc984359c" providerId="ADAL" clId="{0E055DFB-F798-48AB-90A8-21D7E9756E97}" dt="2020-01-17T14:14:01.967" v="4805" actId="20577"/>
        <pc:sldMkLst>
          <pc:docMk/>
          <pc:sldMk cId="3765911651" sldId="256"/>
        </pc:sldMkLst>
        <pc:spChg chg="mod">
          <ac:chgData name="Rachel Moss (1003269)" userId="9bf9315d-c28f-4a6a-9ba8-3edcc984359c" providerId="ADAL" clId="{0E055DFB-F798-48AB-90A8-21D7E9756E97}" dt="2020-01-17T14:14:01.967" v="4805" actId="20577"/>
          <ac:spMkLst>
            <pc:docMk/>
            <pc:sldMk cId="3765911651" sldId="256"/>
            <ac:spMk id="2" creationId="{893A109E-D4D0-4667-A094-7D1C8BA59ED3}"/>
          </ac:spMkLst>
        </pc:spChg>
      </pc:sldChg>
      <pc:sldChg chg="modSp modNotesTx">
        <pc:chgData name="Rachel Moss (1003269)" userId="9bf9315d-c28f-4a6a-9ba8-3edcc984359c" providerId="ADAL" clId="{0E055DFB-F798-48AB-90A8-21D7E9756E97}" dt="2020-01-15T20:54:50.274" v="3181" actId="20577"/>
        <pc:sldMkLst>
          <pc:docMk/>
          <pc:sldMk cId="1488854023" sldId="259"/>
        </pc:sldMkLst>
        <pc:spChg chg="mod">
          <ac:chgData name="Rachel Moss (1003269)" userId="9bf9315d-c28f-4a6a-9ba8-3edcc984359c" providerId="ADAL" clId="{0E055DFB-F798-48AB-90A8-21D7E9756E97}" dt="2020-01-15T20:49:13.545" v="3177" actId="20577"/>
          <ac:spMkLst>
            <pc:docMk/>
            <pc:sldMk cId="1488854023" sldId="259"/>
            <ac:spMk id="5" creationId="{C1313020-CFB4-4FD1-A826-856055483DC9}"/>
          </ac:spMkLst>
        </pc:spChg>
      </pc:sldChg>
      <pc:sldChg chg="modSp modNotesTx">
        <pc:chgData name="Rachel Moss (1003269)" userId="9bf9315d-c28f-4a6a-9ba8-3edcc984359c" providerId="ADAL" clId="{0E055DFB-F798-48AB-90A8-21D7E9756E97}" dt="2020-01-17T13:56:45.983" v="4778" actId="20577"/>
        <pc:sldMkLst>
          <pc:docMk/>
          <pc:sldMk cId="2167130841" sldId="261"/>
        </pc:sldMkLst>
        <pc:spChg chg="mod">
          <ac:chgData name="Rachel Moss (1003269)" userId="9bf9315d-c28f-4a6a-9ba8-3edcc984359c" providerId="ADAL" clId="{0E055DFB-F798-48AB-90A8-21D7E9756E97}" dt="2020-01-17T12:27:00.403" v="4266" actId="20577"/>
          <ac:spMkLst>
            <pc:docMk/>
            <pc:sldMk cId="2167130841" sldId="261"/>
            <ac:spMk id="2" creationId="{BAD5FA97-D0C6-430A-BD11-09413BFCA0C4}"/>
          </ac:spMkLst>
        </pc:spChg>
        <pc:spChg chg="mod">
          <ac:chgData name="Rachel Moss (1003269)" userId="9bf9315d-c28f-4a6a-9ba8-3edcc984359c" providerId="ADAL" clId="{0E055DFB-F798-48AB-90A8-21D7E9756E97}" dt="2020-01-17T13:28:52.697" v="4446" actId="20577"/>
          <ac:spMkLst>
            <pc:docMk/>
            <pc:sldMk cId="2167130841" sldId="261"/>
            <ac:spMk id="3" creationId="{7FF5B1BC-62D8-4153-86EE-C63250888E49}"/>
          </ac:spMkLst>
        </pc:spChg>
      </pc:sldChg>
      <pc:sldChg chg="modSp">
        <pc:chgData name="Rachel Moss (1003269)" userId="9bf9315d-c28f-4a6a-9ba8-3edcc984359c" providerId="ADAL" clId="{0E055DFB-F798-48AB-90A8-21D7E9756E97}" dt="2020-01-17T12:52:23.260" v="4438" actId="20577"/>
        <pc:sldMkLst>
          <pc:docMk/>
          <pc:sldMk cId="663589342" sldId="262"/>
        </pc:sldMkLst>
        <pc:spChg chg="mod">
          <ac:chgData name="Rachel Moss (1003269)" userId="9bf9315d-c28f-4a6a-9ba8-3edcc984359c" providerId="ADAL" clId="{0E055DFB-F798-48AB-90A8-21D7E9756E97}" dt="2020-01-11T19:46:47.208" v="410" actId="2711"/>
          <ac:spMkLst>
            <pc:docMk/>
            <pc:sldMk cId="663589342" sldId="262"/>
            <ac:spMk id="2" creationId="{BAD5FA97-D0C6-430A-BD11-09413BFCA0C4}"/>
          </ac:spMkLst>
        </pc:spChg>
        <pc:spChg chg="mod">
          <ac:chgData name="Rachel Moss (1003269)" userId="9bf9315d-c28f-4a6a-9ba8-3edcc984359c" providerId="ADAL" clId="{0E055DFB-F798-48AB-90A8-21D7E9756E97}" dt="2020-01-17T12:52:23.260" v="4438" actId="20577"/>
          <ac:spMkLst>
            <pc:docMk/>
            <pc:sldMk cId="663589342" sldId="262"/>
            <ac:spMk id="3" creationId="{7FF5B1BC-62D8-4153-86EE-C63250888E49}"/>
          </ac:spMkLst>
        </pc:spChg>
      </pc:sldChg>
      <pc:sldChg chg="modSp modNotesTx">
        <pc:chgData name="Rachel Moss (1003269)" userId="9bf9315d-c28f-4a6a-9ba8-3edcc984359c" providerId="ADAL" clId="{0E055DFB-F798-48AB-90A8-21D7E9756E97}" dt="2020-01-17T13:57:46.758" v="4784" actId="20577"/>
        <pc:sldMkLst>
          <pc:docMk/>
          <pc:sldMk cId="2872135324" sldId="263"/>
        </pc:sldMkLst>
        <pc:spChg chg="mod">
          <ac:chgData name="Rachel Moss (1003269)" userId="9bf9315d-c28f-4a6a-9ba8-3edcc984359c" providerId="ADAL" clId="{0E055DFB-F798-48AB-90A8-21D7E9756E97}" dt="2020-01-17T13:57:46.758" v="4784" actId="20577"/>
          <ac:spMkLst>
            <pc:docMk/>
            <pc:sldMk cId="2872135324" sldId="263"/>
            <ac:spMk id="3" creationId="{9E4D78A8-2EBF-40E3-BC12-6EED5E843B64}"/>
          </ac:spMkLst>
        </pc:spChg>
      </pc:sldChg>
      <pc:sldChg chg="modSp modNotesTx">
        <pc:chgData name="Rachel Moss (1003269)" userId="9bf9315d-c28f-4a6a-9ba8-3edcc984359c" providerId="ADAL" clId="{0E055DFB-F798-48AB-90A8-21D7E9756E97}" dt="2020-01-17T13:58:54.190" v="4797" actId="20577"/>
        <pc:sldMkLst>
          <pc:docMk/>
          <pc:sldMk cId="1989156194" sldId="264"/>
        </pc:sldMkLst>
        <pc:spChg chg="mod">
          <ac:chgData name="Rachel Moss (1003269)" userId="9bf9315d-c28f-4a6a-9ba8-3edcc984359c" providerId="ADAL" clId="{0E055DFB-F798-48AB-90A8-21D7E9756E97}" dt="2020-01-17T13:58:33.549" v="4787" actId="20577"/>
          <ac:spMkLst>
            <pc:docMk/>
            <pc:sldMk cId="1989156194" sldId="264"/>
            <ac:spMk id="3" creationId="{7DBA64CF-A246-4D84-BCE7-E605BEA7EE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B191B-4662-4296-9A4A-D2E87A57BF05}"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82124-1FA4-4CFE-A0EE-1E8D7B5ACB1B}" type="slidenum">
              <a:rPr lang="en-GB" smtClean="0"/>
              <a:t>‹#›</a:t>
            </a:fld>
            <a:endParaRPr lang="en-GB"/>
          </a:p>
        </p:txBody>
      </p:sp>
    </p:spTree>
    <p:extLst>
      <p:ext uri="{BB962C8B-B14F-4D97-AF65-F5344CB8AC3E}">
        <p14:creationId xmlns:p14="http://schemas.microsoft.com/office/powerpoint/2010/main" val="4214300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382124-1FA4-4CFE-A0EE-1E8D7B5ACB1B}" type="slidenum">
              <a:rPr lang="en-GB" smtClean="0"/>
              <a:t>1</a:t>
            </a:fld>
            <a:endParaRPr lang="en-GB"/>
          </a:p>
        </p:txBody>
      </p:sp>
    </p:spTree>
    <p:extLst>
      <p:ext uri="{BB962C8B-B14F-4D97-AF65-F5344CB8AC3E}">
        <p14:creationId xmlns:p14="http://schemas.microsoft.com/office/powerpoint/2010/main" val="3793728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has been my professional pathway so far…</a:t>
            </a:r>
          </a:p>
          <a:p>
            <a:endParaRPr lang="en-GB" dirty="0"/>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have worked as a Learning Support Officer within my current school setting for 15 years.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have gained numerous childcare and educational qualifications. I have gained a level2 and a level3 </a:t>
            </a:r>
            <a:r>
              <a:rPr lang="en-GB" sz="1200" kern="1200" dirty="0" err="1">
                <a:solidFill>
                  <a:schemeClr val="tx1"/>
                </a:solidFill>
                <a:effectLst/>
                <a:latin typeface="+mn-lt"/>
                <a:ea typeface="+mn-ea"/>
                <a:cs typeface="+mn-cs"/>
              </a:rPr>
              <a:t>nvq</a:t>
            </a:r>
            <a:r>
              <a:rPr lang="en-GB" sz="1200" kern="1200" dirty="0">
                <a:solidFill>
                  <a:schemeClr val="tx1"/>
                </a:solidFill>
                <a:effectLst/>
                <a:latin typeface="+mn-lt"/>
                <a:ea typeface="+mn-ea"/>
                <a:cs typeface="+mn-cs"/>
              </a:rPr>
              <a:t> in Childcare, Learning and Development. I achieved a HND in Early years bilingualism and am currently undertaking a </a:t>
            </a:r>
            <a:r>
              <a:rPr lang="en-GB" sz="1200" kern="1200" dirty="0" err="1">
                <a:solidFill>
                  <a:schemeClr val="tx1"/>
                </a:solidFill>
                <a:effectLst/>
                <a:latin typeface="+mn-lt"/>
                <a:ea typeface="+mn-ea"/>
                <a:cs typeface="+mn-cs"/>
              </a:rPr>
              <a:t>ba</a:t>
            </a:r>
            <a:r>
              <a:rPr lang="en-GB" sz="1200" kern="1200" dirty="0">
                <a:solidFill>
                  <a:schemeClr val="tx1"/>
                </a:solidFill>
                <a:effectLst/>
                <a:latin typeface="+mn-lt"/>
                <a:ea typeface="+mn-ea"/>
                <a:cs typeface="+mn-cs"/>
              </a:rPr>
              <a:t> hons in Education and Care.  In addition to these qualifications I have undertaken many training courses to help with interventions within the school setting.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have spent most of my time within the foundation phase although I have worked within all areas of the school, including the Special needs classes and have been involved with the integration of many children from the special needs classes into mainstream classes.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had an instrumental role in the set up of nurture and wellbeing groups within the  school. implementing them weekly and regularly run small groups and work with individual children if and when the need arises.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cover teachers </a:t>
            </a:r>
            <a:r>
              <a:rPr lang="en-GB" sz="1200" kern="1200" dirty="0" err="1">
                <a:solidFill>
                  <a:schemeClr val="tx1"/>
                </a:solidFill>
                <a:effectLst/>
                <a:latin typeface="+mn-lt"/>
                <a:ea typeface="+mn-ea"/>
                <a:cs typeface="+mn-cs"/>
              </a:rPr>
              <a:t>ppa</a:t>
            </a:r>
            <a:r>
              <a:rPr lang="en-GB" sz="1200" kern="1200" dirty="0">
                <a:solidFill>
                  <a:schemeClr val="tx1"/>
                </a:solidFill>
                <a:effectLst/>
                <a:latin typeface="+mn-lt"/>
                <a:ea typeface="+mn-ea"/>
                <a:cs typeface="+mn-cs"/>
              </a:rPr>
              <a:t> sessions and illness supply. I have delivered planned lessons and also have been involved in the weekly planning and long term planning of the curriculum within the foundation phase.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 have also been a staff representative of the schools governing body for the last 6 years which I found extremely interesting and an insightful experience. I am also the schools point of contact for the local unison union representative.</a:t>
            </a:r>
          </a:p>
          <a:p>
            <a:r>
              <a:rPr lang="en-GB" dirty="0"/>
              <a:t>So with all this knowledge and experience behind me,</a:t>
            </a:r>
          </a:p>
          <a:p>
            <a:r>
              <a:rPr lang="en-GB" dirty="0"/>
              <a:t>I envision my professional trajectory taking me further along the path of education.</a:t>
            </a:r>
          </a:p>
          <a:p>
            <a:r>
              <a:rPr lang="en-GB" dirty="0"/>
              <a:t>It is a path that I am familiar with and am comfortable with. </a:t>
            </a:r>
          </a:p>
          <a:p>
            <a:r>
              <a:rPr lang="en-GB" dirty="0"/>
              <a:t>Although now, I am ready to take strides out of my comfort zone and embrace a higher level of understanding which I think I will be able to gain through embarking on the P.G.C.E training course with the hopes of becoming a fully qualified teacher.</a:t>
            </a:r>
          </a:p>
        </p:txBody>
      </p:sp>
      <p:sp>
        <p:nvSpPr>
          <p:cNvPr id="4" name="Slide Number Placeholder 3"/>
          <p:cNvSpPr>
            <a:spLocks noGrp="1"/>
          </p:cNvSpPr>
          <p:nvPr>
            <p:ph type="sldNum" sz="quarter" idx="5"/>
          </p:nvPr>
        </p:nvSpPr>
        <p:spPr/>
        <p:txBody>
          <a:bodyPr/>
          <a:lstStyle/>
          <a:p>
            <a:fld id="{71382124-1FA4-4CFE-A0EE-1E8D7B5ACB1B}" type="slidenum">
              <a:rPr lang="en-GB" smtClean="0"/>
              <a:t>2</a:t>
            </a:fld>
            <a:endParaRPr lang="en-GB"/>
          </a:p>
        </p:txBody>
      </p:sp>
    </p:spTree>
    <p:extLst>
      <p:ext uri="{BB962C8B-B14F-4D97-AF65-F5344CB8AC3E}">
        <p14:creationId xmlns:p14="http://schemas.microsoft.com/office/powerpoint/2010/main" val="3283918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sz="1200" kern="1200" dirty="0">
                <a:solidFill>
                  <a:schemeClr val="tx1"/>
                </a:solidFill>
                <a:effectLst/>
                <a:latin typeface="+mn-lt"/>
                <a:ea typeface="+mn-ea"/>
                <a:cs typeface="+mn-cs"/>
              </a:rPr>
              <a:t>I believe that, to be a good educator there are certain qualities and values that you need to be able to succeed within the job role.</a:t>
            </a:r>
          </a:p>
          <a:p>
            <a:r>
              <a:rPr lang="en-GB" sz="1200" kern="1200" dirty="0">
                <a:solidFill>
                  <a:schemeClr val="tx1"/>
                </a:solidFill>
                <a:effectLst/>
                <a:latin typeface="+mn-lt"/>
                <a:ea typeface="+mn-ea"/>
                <a:cs typeface="+mn-cs"/>
              </a:rPr>
              <a:t>To be able to inspire others, you need to be inspiring. You need to show an enthusiasm that bubbles over to make learning fun and exciting for those you teach. Creating an interesting learning experience will make children more likely to thrive and succeed (Donaldson,2015)</a:t>
            </a:r>
          </a:p>
          <a:p>
            <a:r>
              <a:rPr lang="en-GB" sz="1200" kern="1200" dirty="0">
                <a:solidFill>
                  <a:schemeClr val="tx1"/>
                </a:solidFill>
                <a:effectLst/>
                <a:latin typeface="+mn-lt"/>
                <a:ea typeface="+mn-ea"/>
                <a:cs typeface="+mn-cs"/>
              </a:rPr>
              <a:t>You also need to have patience, be adaptable, determined and be able to solve problems</a:t>
            </a:r>
          </a:p>
          <a:p>
            <a:r>
              <a:rPr lang="en-GB" sz="1200" kern="1200" dirty="0">
                <a:solidFill>
                  <a:schemeClr val="tx1"/>
                </a:solidFill>
                <a:effectLst/>
                <a:latin typeface="+mn-lt"/>
                <a:ea typeface="+mn-ea"/>
                <a:cs typeface="+mn-cs"/>
              </a:rPr>
              <a:t>The deputy head of my school always asks me to do particular tasks. one day, I asked her why she picked me to do these jobs, her answer was that I was patient, persistent and determined and that she knew anyone else would just give up and say they couldn’t do it,, whereas she could depend on me as I would try an approach if it didn’t work, try another and keep trying until I solved the problem! Showing that I was patient, adaptable, determined, tenacious and diligent. For example,</a:t>
            </a:r>
          </a:p>
          <a:p>
            <a:r>
              <a:rPr lang="en-GB" sz="1200" kern="1200" dirty="0">
                <a:solidFill>
                  <a:schemeClr val="tx1"/>
                </a:solidFill>
                <a:effectLst/>
                <a:latin typeface="+mn-lt"/>
                <a:ea typeface="+mn-ea"/>
                <a:cs typeface="+mn-cs"/>
              </a:rPr>
              <a:t>Recently, there has been a few issues with some boys at playtimes. Children have been getting hurt and parents have been complaining, targeting one particular child. Even though staff have been in the yard watching, incidents are still happening daily.  I was then asked by our deputy head to keep an eye out for the children. Straight away I witnessed another altercation. I called the 5 boys into my class for a chat to find out each of their perspectives on what had happened. 4 boys said the same thing,, that one boy was fighting with them. Then I asked the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boy,, he said he thought that they were playing power rangers! Whilst, unbeknown to him, the other children were playing pretending to be footballers. So the boy could see them kicking a pretend ball, he thought they were pretend fighting. After some investigating, I discovered that this one little boy also struggled to do his zip up on his coat, so every playtime he would wait for the teacher to do his zip making him late for play, by which time the other boys had already decided what game they were playing. </a:t>
            </a:r>
          </a:p>
          <a:p>
            <a:r>
              <a:rPr lang="en-GB" sz="1200" kern="1200" dirty="0">
                <a:solidFill>
                  <a:schemeClr val="tx1"/>
                </a:solidFill>
                <a:effectLst/>
                <a:latin typeface="+mn-lt"/>
                <a:ea typeface="+mn-ea"/>
                <a:cs typeface="+mn-cs"/>
              </a:rPr>
              <a:t>I wanted to resolve this problem so I offered to help the child learn to zip his coat independently and made a suggestion to the other boys that perhaps they could find a spot in the yard, wait for all of their friends to get to the spot before they decided what game to play so they would all know what game was being played. They all agreed and since then there has been no problems.  Being able to think on my feet, look at the problem then be determined to find a positive outcome for all, is a quality that Is invaluable when working with children. </a:t>
            </a:r>
          </a:p>
          <a:p>
            <a:r>
              <a:rPr lang="en-GB" sz="1200" kern="1200" dirty="0">
                <a:solidFill>
                  <a:schemeClr val="tx1"/>
                </a:solidFill>
                <a:effectLst/>
                <a:latin typeface="+mn-lt"/>
                <a:ea typeface="+mn-ea"/>
                <a:cs typeface="+mn-cs"/>
              </a:rPr>
              <a:t> As well as this, it is also vital for the children to witness our behaviour, by taking time to talk to the children and being patient with those children, showed them a good approach to solving any issues they may have. It also showed them that I am a calm influence in heated situations and that I am someone that they can come to if they need any help. I believe that I am a good role model for the children in my care. </a:t>
            </a:r>
          </a:p>
          <a:p>
            <a:r>
              <a:rPr lang="en-GB" sz="1200" kern="1200" dirty="0">
                <a:solidFill>
                  <a:schemeClr val="tx1"/>
                </a:solidFill>
                <a:effectLst/>
                <a:latin typeface="+mn-lt"/>
                <a:ea typeface="+mn-ea"/>
                <a:cs typeface="+mn-cs"/>
              </a:rPr>
              <a:t>Throughout my time as a learning support officer I have come to realise that these core values and qualities come naturally to me and that is why I think that teaching is the profession for me to progress on to. </a:t>
            </a:r>
            <a:endParaRPr lang="en-GB" dirty="0"/>
          </a:p>
          <a:p>
            <a:endParaRPr lang="en-GB" dirty="0"/>
          </a:p>
          <a:p>
            <a:r>
              <a:rPr lang="en-GB" dirty="0"/>
              <a:t>I </a:t>
            </a:r>
          </a:p>
          <a:p>
            <a:endParaRPr lang="en-GB" dirty="0"/>
          </a:p>
        </p:txBody>
      </p:sp>
      <p:sp>
        <p:nvSpPr>
          <p:cNvPr id="4" name="Slide Number Placeholder 3"/>
          <p:cNvSpPr>
            <a:spLocks noGrp="1"/>
          </p:cNvSpPr>
          <p:nvPr>
            <p:ph type="sldNum" sz="quarter" idx="5"/>
          </p:nvPr>
        </p:nvSpPr>
        <p:spPr/>
        <p:txBody>
          <a:bodyPr/>
          <a:lstStyle/>
          <a:p>
            <a:fld id="{71382124-1FA4-4CFE-A0EE-1E8D7B5ACB1B}" type="slidenum">
              <a:rPr lang="en-GB" smtClean="0"/>
              <a:t>3</a:t>
            </a:fld>
            <a:endParaRPr lang="en-GB"/>
          </a:p>
        </p:txBody>
      </p:sp>
    </p:spTree>
    <p:extLst>
      <p:ext uri="{BB962C8B-B14F-4D97-AF65-F5344CB8AC3E}">
        <p14:creationId xmlns:p14="http://schemas.microsoft.com/office/powerpoint/2010/main" val="1846485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been working within the foundation phase for the majority of the time that I have spent in education. </a:t>
            </a:r>
          </a:p>
          <a:p>
            <a:r>
              <a:rPr lang="en-GB" sz="1200" kern="1200" dirty="0">
                <a:solidFill>
                  <a:schemeClr val="tx1"/>
                </a:solidFill>
                <a:effectLst/>
                <a:latin typeface="+mn-lt"/>
                <a:ea typeface="+mn-ea"/>
                <a:cs typeface="+mn-cs"/>
              </a:rPr>
              <a:t> I have completed forest schools training, which has equipped me with the skills to facilitate outdoor learning which is an integral part of the foundation phase.</a:t>
            </a:r>
          </a:p>
          <a:p>
            <a:r>
              <a:rPr lang="en-GB" sz="1200" kern="1200" dirty="0">
                <a:solidFill>
                  <a:schemeClr val="tx1"/>
                </a:solidFill>
                <a:effectLst/>
                <a:latin typeface="+mn-lt"/>
                <a:ea typeface="+mn-ea"/>
                <a:cs typeface="+mn-cs"/>
              </a:rPr>
              <a:t>I have also undertaken training in educational intervention programmes which are used to help children in subject areas they may find difficult, for example, numeracy or literacy. The programmes that I have completed are </a:t>
            </a:r>
            <a:r>
              <a:rPr lang="en-GB" sz="1200" kern="1200" dirty="0" err="1">
                <a:solidFill>
                  <a:schemeClr val="tx1"/>
                </a:solidFill>
                <a:effectLst/>
                <a:latin typeface="+mn-lt"/>
                <a:ea typeface="+mn-ea"/>
                <a:cs typeface="+mn-cs"/>
              </a:rPr>
              <a:t>Popat</a:t>
            </a:r>
            <a:r>
              <a:rPr lang="en-GB" sz="1200" kern="1200" dirty="0">
                <a:solidFill>
                  <a:schemeClr val="tx1"/>
                </a:solidFill>
                <a:effectLst/>
                <a:latin typeface="+mn-lt"/>
                <a:ea typeface="+mn-ea"/>
                <a:cs typeface="+mn-cs"/>
              </a:rPr>
              <a:t> training, well-come, catch-up, spotlight maths,  to name a few. I have also been involved in wellbeing training and have completed the Elsa training and ace’s course. I have been instrumental in setting up these groups within my setting for the benefit of the children within the school.</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I provide class cover for members of staff and cover for </a:t>
            </a:r>
            <a:r>
              <a:rPr lang="en-GB" sz="1200" kern="1200" dirty="0" err="1">
                <a:solidFill>
                  <a:schemeClr val="tx1"/>
                </a:solidFill>
                <a:effectLst/>
                <a:latin typeface="+mn-lt"/>
                <a:ea typeface="+mn-ea"/>
                <a:cs typeface="+mn-cs"/>
              </a:rPr>
              <a:t>p.p.a</a:t>
            </a:r>
            <a:r>
              <a:rPr lang="en-GB" sz="1200" kern="1200" dirty="0">
                <a:solidFill>
                  <a:schemeClr val="tx1"/>
                </a:solidFill>
                <a:effectLst/>
                <a:latin typeface="+mn-lt"/>
                <a:ea typeface="+mn-ea"/>
                <a:cs typeface="+mn-cs"/>
              </a:rPr>
              <a:t> sessions for the teachers within the school. I have been involved with the planning of lessons, both weekly planning and in-depth term planning to ensure the areas of learning within the foundation phase are met. I have Ensured that differentiation of learning is met whilst planning lessons to ensure all children are able to work at a pace acceptable to them and that the learners are challenged to their level of understanding.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am very fortunate that my management team give me autonomy within my workplace. </a:t>
            </a:r>
          </a:p>
          <a:p>
            <a:r>
              <a:rPr lang="en-GB" sz="1200" kern="1200" dirty="0">
                <a:solidFill>
                  <a:schemeClr val="tx1"/>
                </a:solidFill>
                <a:effectLst/>
                <a:latin typeface="+mn-lt"/>
                <a:ea typeface="+mn-ea"/>
                <a:cs typeface="+mn-cs"/>
              </a:rPr>
              <a:t> My head teacher has expressed that he trusts my judgement regarding any decisions that are made within my job role, as he regards my experience, attitude, creativity as invaluable.</a:t>
            </a:r>
          </a:p>
          <a:p>
            <a:r>
              <a:rPr lang="en-GB" sz="1200" kern="1200" dirty="0">
                <a:solidFill>
                  <a:schemeClr val="tx1"/>
                </a:solidFill>
                <a:effectLst/>
                <a:latin typeface="+mn-lt"/>
                <a:ea typeface="+mn-ea"/>
                <a:cs typeface="+mn-cs"/>
              </a:rPr>
              <a:t> I am told that I am extremely flexible and am an excellent team worker, always willing to help where and when needed within whatever the job role may be.</a:t>
            </a:r>
          </a:p>
          <a:p>
            <a:r>
              <a:rPr lang="en-GB" sz="1200" kern="1200" dirty="0">
                <a:solidFill>
                  <a:schemeClr val="tx1"/>
                </a:solidFill>
                <a:effectLst/>
                <a:latin typeface="+mn-lt"/>
                <a:ea typeface="+mn-ea"/>
                <a:cs typeface="+mn-cs"/>
              </a:rPr>
              <a:t>During the time that I have spent within my setting, I have built up an in-depth knowledge of the areas of learning and of the foundation phase frameworks. </a:t>
            </a:r>
          </a:p>
          <a:p>
            <a:r>
              <a:rPr lang="en-GB" sz="1200" kern="1200" dirty="0">
                <a:solidFill>
                  <a:schemeClr val="tx1"/>
                </a:solidFill>
                <a:effectLst/>
                <a:latin typeface="+mn-lt"/>
                <a:ea typeface="+mn-ea"/>
                <a:cs typeface="+mn-cs"/>
              </a:rPr>
              <a:t>Although the curriculum is changing. This new curriculum has been devised to enhance the old curriculum and improve the learning opportunities for the learners with the onus on “equipping young people for life” (Welsh Government, 2019). </a:t>
            </a:r>
          </a:p>
          <a:p>
            <a:r>
              <a:rPr lang="en-GB" sz="1200" kern="1200" dirty="0">
                <a:solidFill>
                  <a:schemeClr val="tx1"/>
                </a:solidFill>
                <a:effectLst/>
                <a:latin typeface="+mn-lt"/>
                <a:ea typeface="+mn-ea"/>
                <a:cs typeface="+mn-cs"/>
              </a:rPr>
              <a:t>Teachers will have more flexibility and free reign to be creative in the educational experiences that they are delivering, offering children an individual approach to their learning with the aim for children to get the best outcome and reach their potential (Welsh Government, 2019)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have already undertaken training for this new approach and am excited to hopefully be a part of the implementation of this new curriculum.</a:t>
            </a:r>
            <a:endParaRPr lang="en-GB" dirty="0"/>
          </a:p>
        </p:txBody>
      </p:sp>
      <p:sp>
        <p:nvSpPr>
          <p:cNvPr id="4" name="Slide Number Placeholder 3"/>
          <p:cNvSpPr>
            <a:spLocks noGrp="1"/>
          </p:cNvSpPr>
          <p:nvPr>
            <p:ph type="sldNum" sz="quarter" idx="5"/>
          </p:nvPr>
        </p:nvSpPr>
        <p:spPr/>
        <p:txBody>
          <a:bodyPr/>
          <a:lstStyle/>
          <a:p>
            <a:fld id="{71382124-1FA4-4CFE-A0EE-1E8D7B5ACB1B}" type="slidenum">
              <a:rPr lang="en-GB" smtClean="0"/>
              <a:t>4</a:t>
            </a:fld>
            <a:endParaRPr lang="en-GB"/>
          </a:p>
        </p:txBody>
      </p:sp>
    </p:spTree>
    <p:extLst>
      <p:ext uri="{BB962C8B-B14F-4D97-AF65-F5344CB8AC3E}">
        <p14:creationId xmlns:p14="http://schemas.microsoft.com/office/powerpoint/2010/main" val="2142331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acquired an in-depth working knowledge of the legal liabilities, statutory requirements and professional duties expected from Teaching.</a:t>
            </a:r>
          </a:p>
          <a:p>
            <a:r>
              <a:rPr lang="en-GB" sz="1200" kern="1200" dirty="0">
                <a:solidFill>
                  <a:schemeClr val="tx1"/>
                </a:solidFill>
                <a:effectLst/>
                <a:latin typeface="+mn-lt"/>
                <a:ea typeface="+mn-ea"/>
                <a:cs typeface="+mn-cs"/>
              </a:rPr>
              <a:t>I have a professional duty to look after those in my care.</a:t>
            </a:r>
          </a:p>
          <a:p>
            <a:r>
              <a:rPr lang="en-GB" sz="1200" kern="1200" dirty="0">
                <a:solidFill>
                  <a:schemeClr val="tx1"/>
                </a:solidFill>
                <a:effectLst/>
                <a:latin typeface="+mn-lt"/>
                <a:ea typeface="+mn-ea"/>
                <a:cs typeface="+mn-cs"/>
              </a:rPr>
              <a:t>We never know what a child is going through and for that reason School needs to be a welcoming place, children need to be treated equally and made to feel important and valued.  I present myself as a kind, caring adult that children can approach for help, reassurance and comfort. Being empathetic to a child’s circumstances and having a nurturing side helps me to deliver this expectation of a teacher.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Teachers are required to keep up to date with safeguarding and child protection procedures, I have recently attended a child protection course with Bridgend social services.</a:t>
            </a:r>
          </a:p>
          <a:p>
            <a:r>
              <a:rPr lang="en-GB" sz="1200" kern="1200" dirty="0">
                <a:solidFill>
                  <a:schemeClr val="tx1"/>
                </a:solidFill>
                <a:effectLst/>
                <a:latin typeface="+mn-lt"/>
                <a:ea typeface="+mn-ea"/>
                <a:cs typeface="+mn-cs"/>
              </a:rPr>
              <a:t>I am also enrolled on the Education Workforce council as is required by law. The EWC is a register for all educational practitioners. Its aims are to safeguard teachers and learners. improve the standards of teaching and sets out codes of professional practice for educators to adhere to in Wales. (EWC, 2019)</a:t>
            </a:r>
          </a:p>
          <a:p>
            <a:r>
              <a:rPr lang="en-GB" sz="1200" kern="1200" dirty="0">
                <a:solidFill>
                  <a:schemeClr val="tx1"/>
                </a:solidFill>
                <a:effectLst/>
                <a:latin typeface="+mn-lt"/>
                <a:ea typeface="+mn-ea"/>
                <a:cs typeface="+mn-cs"/>
              </a:rPr>
              <a:t>I have a fire safety certificate and have undertaken first aid training. </a:t>
            </a:r>
          </a:p>
          <a:p>
            <a:r>
              <a:rPr lang="en-GB" sz="1200" kern="1200" dirty="0">
                <a:solidFill>
                  <a:schemeClr val="tx1"/>
                </a:solidFill>
                <a:effectLst/>
                <a:latin typeface="+mn-lt"/>
                <a:ea typeface="+mn-ea"/>
                <a:cs typeface="+mn-cs"/>
              </a:rPr>
              <a:t>I am acquainted with the school’s policies and procedures to ensure that I meet the school’s professional practice and expectations.</a:t>
            </a:r>
          </a:p>
          <a:p>
            <a:r>
              <a:rPr lang="en-GB" sz="1200" kern="1200" dirty="0">
                <a:solidFill>
                  <a:schemeClr val="tx1"/>
                </a:solidFill>
                <a:effectLst/>
                <a:latin typeface="+mn-lt"/>
                <a:ea typeface="+mn-ea"/>
                <a:cs typeface="+mn-cs"/>
              </a:rPr>
              <a:t>I am also aware that teachers are expected to adhere to the curriculum frameworks.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conclusion, </a:t>
            </a:r>
          </a:p>
          <a:p>
            <a:r>
              <a:rPr lang="en-GB" sz="1200" kern="1200" dirty="0">
                <a:solidFill>
                  <a:schemeClr val="tx1"/>
                </a:solidFill>
                <a:effectLst/>
                <a:latin typeface="+mn-lt"/>
                <a:ea typeface="+mn-ea"/>
                <a:cs typeface="+mn-cs"/>
              </a:rPr>
              <a:t>Tait (2016) informs us that the best teachers are those who exhume an enthusiasm for what they do, they have a thirst for educating and have a definite passion for pedagogy. </a:t>
            </a:r>
          </a:p>
          <a:p>
            <a:r>
              <a:rPr lang="en-GB" sz="1200" kern="1200" dirty="0">
                <a:solidFill>
                  <a:schemeClr val="tx1"/>
                </a:solidFill>
                <a:effectLst/>
                <a:latin typeface="+mn-lt"/>
                <a:ea typeface="+mn-ea"/>
                <a:cs typeface="+mn-cs"/>
              </a:rPr>
              <a:t>Therefore, educators need to be lifelong learners and be pro-active in continuing their professional development. Educators should search for new knowledge, be creative in their thinking, flexible in their approach and have a desire to pass on that knowledge to those in their care.  Passing on that enthusiasm will inspire others, which will, in turn, ignite a passion for learning. Making a child excited to come to school every day.</a:t>
            </a:r>
          </a:p>
          <a:p>
            <a:r>
              <a:rPr lang="en-GB" sz="1200" kern="1200" dirty="0">
                <a:solidFill>
                  <a:schemeClr val="tx1"/>
                </a:solidFill>
                <a:effectLst/>
                <a:latin typeface="+mn-lt"/>
                <a:ea typeface="+mn-ea"/>
                <a:cs typeface="+mn-cs"/>
              </a:rPr>
              <a:t>I hope that through undertaking the P.G.C.E teacher training course. the values and attributes that I have will enable me to inspire and pass on my love of teaching to those in my care and play a part in the successful futures of young people.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1382124-1FA4-4CFE-A0EE-1E8D7B5ACB1B}" type="slidenum">
              <a:rPr lang="en-GB" smtClean="0"/>
              <a:t>5</a:t>
            </a:fld>
            <a:endParaRPr lang="en-GB"/>
          </a:p>
        </p:txBody>
      </p:sp>
    </p:spTree>
    <p:extLst>
      <p:ext uri="{BB962C8B-B14F-4D97-AF65-F5344CB8AC3E}">
        <p14:creationId xmlns:p14="http://schemas.microsoft.com/office/powerpoint/2010/main" val="1938809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61BEF0D-F0BB-DE4B-95CE-6DB70DBA9567}" type="datetimeFigureOut">
              <a:rPr lang="en-US" smtClean="0"/>
              <a:pPr/>
              <a:t>1/17/2020</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648824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8776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61BEF0D-F0BB-DE4B-95CE-6DB70DBA9567}" type="datetimeFigureOut">
              <a:rPr lang="en-US" smtClean="0"/>
              <a:pPr/>
              <a:t>1/17/2020</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884379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783585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4258614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6618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7069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19173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61BEF0D-F0BB-DE4B-95CE-6DB70DBA9567}" type="datetimeFigureOut">
              <a:rPr lang="en-US" smtClean="0"/>
              <a:pPr/>
              <a:t>1/17/2020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44088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6676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96572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61BEF0D-F0BB-DE4B-95CE-6DB70DBA9567}" type="datetimeFigureOut">
              <a:rPr lang="en-US" smtClean="0"/>
              <a:pPr/>
              <a:t>1/17/2020</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71453188"/>
      </p:ext>
    </p:extLst>
  </p:cSld>
  <p:clrMap bg1="lt1" tx1="dk1" bg2="lt2" tx2="dk2" accent1="accent1" accent2="accent2" accent3="accent3" accent4="accent4" accent5="accent5" accent6="accent6" hlink="hlink" folHlink="folHlink"/>
  <p:sldLayoutIdLst>
    <p:sldLayoutId id="2147484171" r:id="rId1"/>
    <p:sldLayoutId id="2147484172" r:id="rId2"/>
    <p:sldLayoutId id="2147484173" r:id="rId3"/>
    <p:sldLayoutId id="2147484174" r:id="rId4"/>
    <p:sldLayoutId id="2147484175" r:id="rId5"/>
    <p:sldLayoutId id="2147484176" r:id="rId6"/>
    <p:sldLayoutId id="2147484177" r:id="rId7"/>
    <p:sldLayoutId id="2147484178" r:id="rId8"/>
    <p:sldLayoutId id="2147484179" r:id="rId9"/>
    <p:sldLayoutId id="2147484180" r:id="rId10"/>
    <p:sldLayoutId id="214748418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librarygrits.blogspot.com/2010/12/stay-young-teach.html" TargetMode="External"/><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www.thebluediamondgallery.com/handwriting/t/teaching.htm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www.thebluediamondgallery.com/handwriting/t/teaching.html" TargetMode="External"/><Relationship Id="rId3" Type="http://schemas.openxmlformats.org/officeDocument/2006/relationships/hyperlink" Target="https://gov.wales/sites/default/files/publications/2018-03/succesful-futures-a-summary-of-professor-graham-donaldsons-report.pdf" TargetMode="External"/><Relationship Id="rId7" Type="http://schemas.openxmlformats.org/officeDocument/2006/relationships/hyperlink" Target="https://gov.wales/new-school-curriculum-overview"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www.telegraph.co.uk/education/educationopinion/12201014/The-importance-of-great-teaching-on-childrens-success.html" TargetMode="External"/><Relationship Id="rId5" Type="http://schemas.openxmlformats.org/officeDocument/2006/relationships/hyperlink" Target="https://educatorclips.com/stick_figure_teacher.html" TargetMode="External"/><Relationship Id="rId4" Type="http://schemas.openxmlformats.org/officeDocument/2006/relationships/hyperlink" Target="https://www.ewc.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mt="37000"/>
          </a:blip>
          <a:tile tx="0" ty="0" sx="100000" sy="100000" flip="none" algn="tl"/>
        </a:blipFill>
        <a:effectLst/>
      </p:bgPr>
    </p:bg>
    <p:spTree>
      <p:nvGrpSpPr>
        <p:cNvPr id="1" name=""/>
        <p:cNvGrpSpPr/>
        <p:nvPr/>
      </p:nvGrpSpPr>
      <p:grpSpPr>
        <a:xfrm>
          <a:off x="0" y="0"/>
          <a:ext cx="0" cy="0"/>
          <a:chOff x="0" y="0"/>
          <a:chExt cx="0" cy="0"/>
        </a:xfrm>
      </p:grpSpPr>
      <p:sp>
        <p:nvSpPr>
          <p:cNvPr id="41" name="Rectangle 24">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2" name="Rectangle 26">
            <a:extLst>
              <a:ext uri="{FF2B5EF4-FFF2-40B4-BE49-F238E27FC236}">
                <a16:creationId xmlns:a16="http://schemas.microsoft.com/office/drawing/2014/main" id="{180C23B1-7427-4DF4-BFF1-60CD7E93B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4">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28">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44" name="Rectangle 30">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93A109E-D4D0-4667-A094-7D1C8BA59ED3}"/>
              </a:ext>
            </a:extLst>
          </p:cNvPr>
          <p:cNvSpPr>
            <a:spLocks noGrp="1"/>
          </p:cNvSpPr>
          <p:nvPr>
            <p:ph type="ctrTitle"/>
          </p:nvPr>
        </p:nvSpPr>
        <p:spPr>
          <a:xfrm>
            <a:off x="1263520" y="1272800"/>
            <a:ext cx="6544620" cy="4312402"/>
          </a:xfrm>
        </p:spPr>
        <p:txBody>
          <a:bodyPr anchor="ctr">
            <a:normAutofit/>
          </a:bodyPr>
          <a:lstStyle/>
          <a:p>
            <a:pPr algn="r"/>
            <a:r>
              <a:rPr lang="en-GB" sz="6800">
                <a:solidFill>
                  <a:schemeClr val="tx1"/>
                </a:solidFill>
              </a:rPr>
              <a:t>Rachel Moss</a:t>
            </a:r>
            <a:br>
              <a:rPr lang="en-GB" sz="6800">
                <a:solidFill>
                  <a:schemeClr val="tx1"/>
                </a:solidFill>
              </a:rPr>
            </a:br>
            <a:r>
              <a:rPr lang="en-GB" sz="1800">
                <a:solidFill>
                  <a:schemeClr val="tx1"/>
                </a:solidFill>
              </a:rPr>
              <a:t>1003269</a:t>
            </a:r>
            <a:endParaRPr lang="en-GB" sz="6800">
              <a:solidFill>
                <a:schemeClr val="tx1"/>
              </a:solidFill>
            </a:endParaRPr>
          </a:p>
        </p:txBody>
      </p:sp>
      <p:sp>
        <p:nvSpPr>
          <p:cNvPr id="3" name="Subtitle 2">
            <a:extLst>
              <a:ext uri="{FF2B5EF4-FFF2-40B4-BE49-F238E27FC236}">
                <a16:creationId xmlns:a16="http://schemas.microsoft.com/office/drawing/2014/main" id="{9E4D78A8-2EBF-40E3-BC12-6EED5E843B64}"/>
              </a:ext>
            </a:extLst>
          </p:cNvPr>
          <p:cNvSpPr>
            <a:spLocks noGrp="1"/>
          </p:cNvSpPr>
          <p:nvPr>
            <p:ph type="subTitle" idx="1"/>
          </p:nvPr>
        </p:nvSpPr>
        <p:spPr>
          <a:xfrm>
            <a:off x="8473440" y="1272800"/>
            <a:ext cx="2481307" cy="4312402"/>
          </a:xfrm>
        </p:spPr>
        <p:txBody>
          <a:bodyPr anchor="ctr">
            <a:normAutofit/>
          </a:bodyPr>
          <a:lstStyle/>
          <a:p>
            <a:pPr algn="l">
              <a:spcAft>
                <a:spcPts val="600"/>
              </a:spcAft>
            </a:pPr>
            <a:r>
              <a:rPr lang="en-GB" sz="2000"/>
              <a:t>ECGE6001P/C</a:t>
            </a:r>
          </a:p>
          <a:p>
            <a:pPr algn="l">
              <a:spcAft>
                <a:spcPts val="600"/>
              </a:spcAft>
            </a:pPr>
            <a:r>
              <a:rPr lang="en-GB" sz="2000"/>
              <a:t>Skills for life: employability and future pathways</a:t>
            </a:r>
          </a:p>
        </p:txBody>
      </p:sp>
      <p:cxnSp>
        <p:nvCxnSpPr>
          <p:cNvPr id="45" name="Straight Connector 32">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5911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2" name="Rectangle 51">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4" name="Rectangle 53">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56" name="Rectangle 55">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93A109E-D4D0-4667-A094-7D1C8BA59ED3}"/>
              </a:ext>
            </a:extLst>
          </p:cNvPr>
          <p:cNvSpPr>
            <a:spLocks noGrp="1"/>
          </p:cNvSpPr>
          <p:nvPr>
            <p:ph type="ctrTitle"/>
          </p:nvPr>
        </p:nvSpPr>
        <p:spPr>
          <a:xfrm>
            <a:off x="1260205" y="1887795"/>
            <a:ext cx="9673306" cy="731520"/>
          </a:xfrm>
        </p:spPr>
        <p:txBody>
          <a:bodyPr anchor="ctr">
            <a:normAutofit/>
          </a:bodyPr>
          <a:lstStyle/>
          <a:p>
            <a:r>
              <a:rPr lang="en-GB" sz="2800" dirty="0"/>
              <a:t>Professional Development so far……..</a:t>
            </a:r>
          </a:p>
        </p:txBody>
      </p:sp>
      <p:sp>
        <p:nvSpPr>
          <p:cNvPr id="3" name="Subtitle 2">
            <a:extLst>
              <a:ext uri="{FF2B5EF4-FFF2-40B4-BE49-F238E27FC236}">
                <a16:creationId xmlns:a16="http://schemas.microsoft.com/office/drawing/2014/main" id="{9E4D78A8-2EBF-40E3-BC12-6EED5E843B64}"/>
              </a:ext>
            </a:extLst>
          </p:cNvPr>
          <p:cNvSpPr>
            <a:spLocks noGrp="1"/>
          </p:cNvSpPr>
          <p:nvPr>
            <p:ph type="subTitle" idx="1"/>
          </p:nvPr>
        </p:nvSpPr>
        <p:spPr>
          <a:xfrm>
            <a:off x="1260204" y="2785113"/>
            <a:ext cx="9673306" cy="3012572"/>
          </a:xfrm>
        </p:spPr>
        <p:txBody>
          <a:bodyPr>
            <a:normAutofit/>
          </a:bodyPr>
          <a:lstStyle/>
          <a:p>
            <a:pPr marL="342900" indent="-342900">
              <a:spcAft>
                <a:spcPts val="600"/>
              </a:spcAft>
              <a:buFont typeface="Arial" panose="020B0604020202020204" pitchFamily="34" charset="0"/>
              <a:buChar char="•"/>
            </a:pPr>
            <a:r>
              <a:rPr lang="en-GB" sz="2000" dirty="0"/>
              <a:t>I Have worked within a school setting for 15 years</a:t>
            </a:r>
          </a:p>
          <a:p>
            <a:pPr marL="342900" indent="-342900">
              <a:spcAft>
                <a:spcPts val="600"/>
              </a:spcAft>
              <a:buFont typeface="Arial" panose="020B0604020202020204" pitchFamily="34" charset="0"/>
              <a:buChar char="•"/>
            </a:pPr>
            <a:r>
              <a:rPr lang="en-GB" sz="2000" dirty="0"/>
              <a:t>Gained numerous childcare and educational qualifications</a:t>
            </a:r>
          </a:p>
          <a:p>
            <a:pPr marL="342900" indent="-342900">
              <a:spcAft>
                <a:spcPts val="600"/>
              </a:spcAft>
              <a:buFont typeface="Arial" panose="020B0604020202020204" pitchFamily="34" charset="0"/>
              <a:buChar char="•"/>
            </a:pPr>
            <a:r>
              <a:rPr lang="en-GB" sz="2000" dirty="0"/>
              <a:t>Have worked within all areas of the school including special needs</a:t>
            </a:r>
          </a:p>
          <a:p>
            <a:pPr marL="342900" indent="-342900">
              <a:spcAft>
                <a:spcPts val="600"/>
              </a:spcAft>
              <a:buFont typeface="Arial" panose="020B0604020202020204" pitchFamily="34" charset="0"/>
              <a:buChar char="•"/>
            </a:pPr>
            <a:r>
              <a:rPr lang="en-GB" sz="2000" dirty="0"/>
              <a:t>I am responsible for nurture and wellbeing groups throughout the school</a:t>
            </a:r>
          </a:p>
          <a:p>
            <a:pPr marL="342900" indent="-342900">
              <a:spcAft>
                <a:spcPts val="600"/>
              </a:spcAft>
              <a:buFont typeface="Arial" panose="020B0604020202020204" pitchFamily="34" charset="0"/>
              <a:buChar char="•"/>
            </a:pPr>
            <a:r>
              <a:rPr lang="en-GB" sz="2000" dirty="0"/>
              <a:t>Have been covering teachers P.P.A sessions and illness supply for numerous years.</a:t>
            </a:r>
          </a:p>
          <a:p>
            <a:pPr marL="342900" indent="-342900">
              <a:spcAft>
                <a:spcPts val="600"/>
              </a:spcAft>
              <a:buFont typeface="Arial" panose="020B0604020202020204" pitchFamily="34" charset="0"/>
              <a:buChar char="•"/>
            </a:pPr>
            <a:r>
              <a:rPr lang="en-GB" sz="2000" dirty="0"/>
              <a:t>Have been a school governor for the last 6 years.</a:t>
            </a:r>
          </a:p>
          <a:p>
            <a:pPr marL="342900" indent="-342900">
              <a:spcAft>
                <a:spcPts val="600"/>
              </a:spcAft>
              <a:buFont typeface="Arial" panose="020B0604020202020204" pitchFamily="34" charset="0"/>
              <a:buChar char="•"/>
            </a:pPr>
            <a:endParaRPr lang="en-GB" sz="2000" dirty="0"/>
          </a:p>
        </p:txBody>
      </p:sp>
      <p:sp>
        <p:nvSpPr>
          <p:cNvPr id="58" name="Rectangle 57">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0" name="Straight Connector 59">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2135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AD5FA97-D0C6-430A-BD11-09413BFCA0C4}"/>
              </a:ext>
            </a:extLst>
          </p:cNvPr>
          <p:cNvSpPr>
            <a:spLocks noGrp="1"/>
          </p:cNvSpPr>
          <p:nvPr>
            <p:ph type="title"/>
          </p:nvPr>
        </p:nvSpPr>
        <p:spPr>
          <a:xfrm>
            <a:off x="6729464" y="1225685"/>
            <a:ext cx="4269910" cy="4211503"/>
          </a:xfrm>
        </p:spPr>
        <p:txBody>
          <a:bodyPr>
            <a:normAutofit/>
          </a:bodyPr>
          <a:lstStyle/>
          <a:p>
            <a:pPr algn="ctr"/>
            <a:br>
              <a:rPr lang="en-GB" sz="2000" dirty="0">
                <a:latin typeface="+mn-lt"/>
              </a:rPr>
            </a:br>
            <a:br>
              <a:rPr lang="en-GB" sz="2000" dirty="0">
                <a:latin typeface="+mn-lt"/>
              </a:rPr>
            </a:br>
            <a:br>
              <a:rPr lang="en-GB" sz="2000" dirty="0">
                <a:latin typeface="+mn-lt"/>
              </a:rPr>
            </a:br>
            <a:br>
              <a:rPr lang="en-GB" sz="2000" dirty="0">
                <a:latin typeface="+mn-lt"/>
              </a:rPr>
            </a:br>
            <a:endParaRPr lang="en-GB" sz="2000" dirty="0">
              <a:latin typeface="+mn-lt"/>
            </a:endParaRPr>
          </a:p>
        </p:txBody>
      </p:sp>
      <p:pic>
        <p:nvPicPr>
          <p:cNvPr id="5" name="Content Placeholder 4" descr="A close up of a logo&#10;&#10;Description automatically generated">
            <a:extLst>
              <a:ext uri="{FF2B5EF4-FFF2-40B4-BE49-F238E27FC236}">
                <a16:creationId xmlns:a16="http://schemas.microsoft.com/office/drawing/2014/main" id="{50D8B356-2C2F-4A62-9108-BD3CDF37A153}"/>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tretch>
            <a:fillRect/>
          </a:stretch>
        </p:blipFill>
        <p:spPr>
          <a:xfrm>
            <a:off x="1447803" y="1420813"/>
            <a:ext cx="3211356" cy="4016375"/>
          </a:xfrm>
        </p:spPr>
      </p:pic>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F44BA82-9056-4CFC-AC4D-674672F5C2E0}"/>
              </a:ext>
            </a:extLst>
          </p:cNvPr>
          <p:cNvSpPr txBox="1"/>
          <p:nvPr/>
        </p:nvSpPr>
        <p:spPr>
          <a:xfrm>
            <a:off x="2932163" y="5437188"/>
            <a:ext cx="253037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Hicks (2018</a:t>
            </a:r>
            <a:r>
              <a:rPr lang="en-GB" sz="900" dirty="0"/>
              <a:t>)</a:t>
            </a:r>
          </a:p>
        </p:txBody>
      </p:sp>
      <p:sp>
        <p:nvSpPr>
          <p:cNvPr id="3" name="TextBox 2">
            <a:extLst>
              <a:ext uri="{FF2B5EF4-FFF2-40B4-BE49-F238E27FC236}">
                <a16:creationId xmlns:a16="http://schemas.microsoft.com/office/drawing/2014/main" id="{7DBA64CF-A246-4D84-BCE7-E605BEA7EE01}"/>
              </a:ext>
            </a:extLst>
          </p:cNvPr>
          <p:cNvSpPr txBox="1"/>
          <p:nvPr/>
        </p:nvSpPr>
        <p:spPr>
          <a:xfrm>
            <a:off x="7431932" y="1770434"/>
            <a:ext cx="3567437" cy="3970318"/>
          </a:xfrm>
          <a:prstGeom prst="rect">
            <a:avLst/>
          </a:prstGeom>
          <a:noFill/>
        </p:spPr>
        <p:txBody>
          <a:bodyPr wrap="square" rtlCol="0">
            <a:spAutoFit/>
          </a:bodyPr>
          <a:lstStyle/>
          <a:p>
            <a:pPr marL="285750" indent="-285750">
              <a:buFont typeface="Arial" panose="020B0604020202020204" pitchFamily="34" charset="0"/>
              <a:buChar char="•"/>
            </a:pPr>
            <a:r>
              <a:rPr lang="en-GB" dirty="0"/>
              <a:t>Inspiring/ motivational</a:t>
            </a:r>
          </a:p>
          <a:p>
            <a:pPr marL="285750" indent="-285750">
              <a:buFont typeface="Arial" panose="020B0604020202020204" pitchFamily="34" charset="0"/>
              <a:buChar char="•"/>
            </a:pPr>
            <a:r>
              <a:rPr lang="en-GB" dirty="0"/>
              <a:t>Enthusiastic</a:t>
            </a:r>
          </a:p>
          <a:p>
            <a:pPr marL="285750" indent="-285750">
              <a:buFont typeface="Arial" panose="020B0604020202020204" pitchFamily="34" charset="0"/>
              <a:buChar char="•"/>
            </a:pPr>
            <a:r>
              <a:rPr lang="en-GB" dirty="0"/>
              <a:t>Patience</a:t>
            </a:r>
          </a:p>
          <a:p>
            <a:pPr marL="285750" indent="-285750">
              <a:buFont typeface="Arial" panose="020B0604020202020204" pitchFamily="34" charset="0"/>
              <a:buChar char="•"/>
            </a:pPr>
            <a:r>
              <a:rPr lang="en-GB" dirty="0"/>
              <a:t>Adaptable</a:t>
            </a:r>
          </a:p>
          <a:p>
            <a:pPr marL="285750" indent="-285750">
              <a:buFont typeface="Arial" panose="020B0604020202020204" pitchFamily="34" charset="0"/>
              <a:buChar char="•"/>
            </a:pPr>
            <a:r>
              <a:rPr lang="en-GB" dirty="0"/>
              <a:t>Determined</a:t>
            </a:r>
          </a:p>
          <a:p>
            <a:pPr marL="285750" indent="-285750">
              <a:buFont typeface="Arial" panose="020B0604020202020204" pitchFamily="34" charset="0"/>
              <a:buChar char="•"/>
            </a:pPr>
            <a:r>
              <a:rPr lang="en-GB" dirty="0"/>
              <a:t>Problem solver</a:t>
            </a:r>
          </a:p>
          <a:p>
            <a:pPr marL="285750" indent="-285750">
              <a:buFont typeface="Arial" panose="020B0604020202020204" pitchFamily="34" charset="0"/>
              <a:buChar char="•"/>
            </a:pPr>
            <a:r>
              <a:rPr lang="en-GB" dirty="0"/>
              <a:t>Approachable</a:t>
            </a:r>
          </a:p>
          <a:p>
            <a:pPr marL="285750" indent="-285750">
              <a:buFont typeface="Arial" panose="020B0604020202020204" pitchFamily="34" charset="0"/>
              <a:buChar char="•"/>
            </a:pPr>
            <a:r>
              <a:rPr lang="en-GB" dirty="0"/>
              <a:t>Empathetic</a:t>
            </a:r>
          </a:p>
          <a:p>
            <a:pPr marL="285750" indent="-285750">
              <a:buFont typeface="Arial" panose="020B0604020202020204" pitchFamily="34" charset="0"/>
              <a:buChar char="•"/>
            </a:pPr>
            <a:r>
              <a:rPr lang="en-GB" dirty="0"/>
              <a:t>Organisational skills</a:t>
            </a:r>
          </a:p>
          <a:p>
            <a:pPr marL="285750" indent="-285750">
              <a:buFont typeface="Arial" panose="020B0604020202020204" pitchFamily="34" charset="0"/>
              <a:buChar char="•"/>
            </a:pPr>
            <a:r>
              <a:rPr lang="en-GB" dirty="0"/>
              <a:t>Diligent</a:t>
            </a:r>
          </a:p>
          <a:p>
            <a:pPr marL="285750" indent="-285750">
              <a:buFont typeface="Arial" panose="020B0604020202020204" pitchFamily="34" charset="0"/>
              <a:buChar char="•"/>
            </a:pPr>
            <a:r>
              <a:rPr lang="en-GB" dirty="0"/>
              <a:t>Tenacious</a:t>
            </a:r>
          </a:p>
          <a:p>
            <a:pPr marL="285750" indent="-285750">
              <a:buFont typeface="Arial" panose="020B0604020202020204" pitchFamily="34" charset="0"/>
              <a:buChar char="•"/>
            </a:pPr>
            <a:r>
              <a:rPr lang="en-GB" dirty="0"/>
              <a:t>Self belief</a:t>
            </a:r>
          </a:p>
          <a:p>
            <a:pPr marL="285750" indent="-285750">
              <a:buFont typeface="Arial" panose="020B0604020202020204" pitchFamily="34" charset="0"/>
              <a:buChar char="•"/>
            </a:pPr>
            <a:r>
              <a:rPr lang="en-GB" dirty="0"/>
              <a:t>A good role model!</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89156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7FF5B1BC-62D8-4153-86EE-C63250888E49}"/>
              </a:ext>
            </a:extLst>
          </p:cNvPr>
          <p:cNvSpPr>
            <a:spLocks noGrp="1"/>
          </p:cNvSpPr>
          <p:nvPr>
            <p:ph idx="1"/>
          </p:nvPr>
        </p:nvSpPr>
        <p:spPr>
          <a:xfrm>
            <a:off x="1440519" y="1420706"/>
            <a:ext cx="5514758" cy="4016587"/>
          </a:xfrm>
          <a:ln>
            <a:noFill/>
          </a:ln>
        </p:spPr>
        <p:txBody>
          <a:bodyPr anchor="ctr">
            <a:normAutofit/>
          </a:bodyPr>
          <a:lstStyle/>
          <a:p>
            <a:endParaRPr lang="en-GB" dirty="0">
              <a:solidFill>
                <a:schemeClr val="tx1">
                  <a:lumMod val="75000"/>
                  <a:lumOff val="25000"/>
                </a:schemeClr>
              </a:solidFill>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8342DEA6-4BD3-416E-95FF-9C183D263E8E}"/>
              </a:ext>
            </a:extLst>
          </p:cNvPr>
          <p:cNvPicPr>
            <a:picLocks noChangeAspect="1"/>
          </p:cNvPicPr>
          <p:nvPr/>
        </p:nvPicPr>
        <p:blipFill>
          <a:blip r:embed="rId4">
            <a:extLst>
              <a:ext uri="{837473B0-CC2E-450A-ABE3-18F120FF3D39}">
                <a1611:picAttrSrcUrl xmlns:a1611="http://schemas.microsoft.com/office/drawing/2016/11/main" r:id="rId5"/>
              </a:ext>
            </a:extLst>
          </a:blip>
          <a:srcRect/>
          <a:stretch/>
        </p:blipFill>
        <p:spPr>
          <a:xfrm>
            <a:off x="1673157" y="2001900"/>
            <a:ext cx="4900465" cy="2373564"/>
          </a:xfrm>
          <a:prstGeom prst="rect">
            <a:avLst/>
          </a:prstGeom>
        </p:spPr>
      </p:pic>
      <p:sp>
        <p:nvSpPr>
          <p:cNvPr id="11" name="TextBox 10">
            <a:extLst>
              <a:ext uri="{FF2B5EF4-FFF2-40B4-BE49-F238E27FC236}">
                <a16:creationId xmlns:a16="http://schemas.microsoft.com/office/drawing/2014/main" id="{272C738D-4BA2-4C15-9E93-E80ED98B7FE1}"/>
              </a:ext>
            </a:extLst>
          </p:cNvPr>
          <p:cNvSpPr txBox="1"/>
          <p:nvPr/>
        </p:nvSpPr>
        <p:spPr>
          <a:xfrm>
            <a:off x="3501958" y="4592257"/>
            <a:ext cx="1984442" cy="276999"/>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Youngson</a:t>
            </a:r>
            <a:r>
              <a:rPr lang="en-GB" sz="1200" dirty="0">
                <a:latin typeface="Arial" panose="020B0604020202020204" pitchFamily="34" charset="0"/>
                <a:cs typeface="Arial" panose="020B0604020202020204" pitchFamily="34" charset="0"/>
              </a:rPr>
              <a:t> (2019)</a:t>
            </a:r>
          </a:p>
        </p:txBody>
      </p:sp>
      <p:sp>
        <p:nvSpPr>
          <p:cNvPr id="5" name="TextBox 4">
            <a:extLst>
              <a:ext uri="{FF2B5EF4-FFF2-40B4-BE49-F238E27FC236}">
                <a16:creationId xmlns:a16="http://schemas.microsoft.com/office/drawing/2014/main" id="{C1313020-CFB4-4FD1-A826-856055483DC9}"/>
              </a:ext>
            </a:extLst>
          </p:cNvPr>
          <p:cNvSpPr txBox="1"/>
          <p:nvPr/>
        </p:nvSpPr>
        <p:spPr>
          <a:xfrm>
            <a:off x="7370676" y="2001900"/>
            <a:ext cx="3738227"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Foundation phase</a:t>
            </a:r>
          </a:p>
          <a:p>
            <a:pPr marL="285750" indent="-285750">
              <a:buFont typeface="Arial" panose="020B0604020202020204" pitchFamily="34" charset="0"/>
              <a:buChar char="•"/>
            </a:pPr>
            <a:r>
              <a:rPr lang="en-GB" sz="2800" dirty="0"/>
              <a:t>Outdoor learning</a:t>
            </a:r>
          </a:p>
          <a:p>
            <a:pPr marL="285750" indent="-285750">
              <a:buFont typeface="Arial" panose="020B0604020202020204" pitchFamily="34" charset="0"/>
              <a:buChar char="•"/>
            </a:pPr>
            <a:r>
              <a:rPr lang="en-GB" sz="2800" dirty="0"/>
              <a:t>Intervention Groups</a:t>
            </a:r>
          </a:p>
          <a:p>
            <a:pPr marL="285750" indent="-285750">
              <a:buFont typeface="Arial" panose="020B0604020202020204" pitchFamily="34" charset="0"/>
              <a:buChar char="•"/>
            </a:pPr>
            <a:r>
              <a:rPr lang="en-GB" sz="2800" dirty="0"/>
              <a:t>New Curriculum in Wales.</a:t>
            </a:r>
          </a:p>
          <a:p>
            <a:pPr marL="285750" indent="-285750">
              <a:buFont typeface="Arial" panose="020B0604020202020204" pitchFamily="34" charset="0"/>
              <a:buChar char="•"/>
            </a:pPr>
            <a:r>
              <a:rPr lang="en-GB" sz="2800" dirty="0"/>
              <a:t>Donaldson.</a:t>
            </a:r>
          </a:p>
        </p:txBody>
      </p:sp>
    </p:spTree>
    <p:extLst>
      <p:ext uri="{BB962C8B-B14F-4D97-AF65-F5344CB8AC3E}">
        <p14:creationId xmlns:p14="http://schemas.microsoft.com/office/powerpoint/2010/main" val="1488854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AD5FA97-D0C6-430A-BD11-09413BFCA0C4}"/>
              </a:ext>
            </a:extLst>
          </p:cNvPr>
          <p:cNvSpPr>
            <a:spLocks noGrp="1"/>
          </p:cNvSpPr>
          <p:nvPr>
            <p:ph type="title"/>
          </p:nvPr>
        </p:nvSpPr>
        <p:spPr>
          <a:xfrm>
            <a:off x="7532835" y="1420706"/>
            <a:ext cx="3466540" cy="4016587"/>
          </a:xfrm>
        </p:spPr>
        <p:txBody>
          <a:bodyPr>
            <a:normAutofit/>
          </a:bodyPr>
          <a:lstStyle/>
          <a:p>
            <a:r>
              <a:rPr lang="en-GB" sz="3600" dirty="0">
                <a:latin typeface="Arial" panose="020B0604020202020204" pitchFamily="34" charset="0"/>
                <a:cs typeface="Arial" panose="020B0604020202020204" pitchFamily="34" charset="0"/>
              </a:rPr>
              <a:t>Professional requirements and responsibilities.</a:t>
            </a:r>
          </a:p>
        </p:txBody>
      </p:sp>
      <p:sp>
        <p:nvSpPr>
          <p:cNvPr id="3" name="Content Placeholder 2">
            <a:extLst>
              <a:ext uri="{FF2B5EF4-FFF2-40B4-BE49-F238E27FC236}">
                <a16:creationId xmlns:a16="http://schemas.microsoft.com/office/drawing/2014/main" id="{7FF5B1BC-62D8-4153-86EE-C63250888E49}"/>
              </a:ext>
            </a:extLst>
          </p:cNvPr>
          <p:cNvSpPr>
            <a:spLocks noGrp="1"/>
          </p:cNvSpPr>
          <p:nvPr>
            <p:ph idx="1"/>
          </p:nvPr>
        </p:nvSpPr>
        <p:spPr>
          <a:xfrm>
            <a:off x="1430239" y="2227385"/>
            <a:ext cx="5143375" cy="3209907"/>
          </a:xfrm>
        </p:spPr>
        <p:txBody>
          <a:bodyPr anchor="ctr">
            <a:normAutofit/>
          </a:bodyPr>
          <a:lstStyle/>
          <a:p>
            <a:r>
              <a:rPr lang="en-GB" sz="2000" dirty="0">
                <a:solidFill>
                  <a:schemeClr val="tx1">
                    <a:lumMod val="75000"/>
                    <a:lumOff val="25000"/>
                  </a:schemeClr>
                </a:solidFill>
                <a:cs typeface="Arial" panose="020B0604020202020204" pitchFamily="34" charset="0"/>
              </a:rPr>
              <a:t>Safeguarding and child protection</a:t>
            </a:r>
          </a:p>
          <a:p>
            <a:r>
              <a:rPr lang="en-GB" sz="2000" dirty="0">
                <a:solidFill>
                  <a:schemeClr val="tx1">
                    <a:lumMod val="75000"/>
                    <a:lumOff val="25000"/>
                  </a:schemeClr>
                </a:solidFill>
                <a:cs typeface="Arial" panose="020B0604020202020204" pitchFamily="34" charset="0"/>
              </a:rPr>
              <a:t>Education workforce council (EWC)</a:t>
            </a:r>
          </a:p>
          <a:p>
            <a:r>
              <a:rPr lang="en-GB" sz="2000" dirty="0">
                <a:solidFill>
                  <a:schemeClr val="tx1">
                    <a:lumMod val="75000"/>
                    <a:lumOff val="25000"/>
                  </a:schemeClr>
                </a:solidFill>
                <a:cs typeface="Arial" panose="020B0604020202020204" pitchFamily="34" charset="0"/>
              </a:rPr>
              <a:t>First aid and fire safety</a:t>
            </a:r>
          </a:p>
          <a:p>
            <a:r>
              <a:rPr lang="en-GB" sz="2000" dirty="0">
                <a:solidFill>
                  <a:schemeClr val="tx1">
                    <a:lumMod val="75000"/>
                    <a:lumOff val="25000"/>
                  </a:schemeClr>
                </a:solidFill>
                <a:cs typeface="Arial" panose="020B0604020202020204" pitchFamily="34" charset="0"/>
              </a:rPr>
              <a:t>Schools policies and procedures</a:t>
            </a:r>
          </a:p>
          <a:p>
            <a:r>
              <a:rPr lang="en-GB" sz="2000" dirty="0">
                <a:solidFill>
                  <a:schemeClr val="tx1">
                    <a:lumMod val="75000"/>
                    <a:lumOff val="25000"/>
                  </a:schemeClr>
                </a:solidFill>
                <a:cs typeface="Arial" panose="020B0604020202020204" pitchFamily="34" charset="0"/>
              </a:rPr>
              <a:t>Curriculum responsibilities</a:t>
            </a:r>
          </a:p>
          <a:p>
            <a:endParaRPr lang="en-GB" sz="2000" dirty="0">
              <a:solidFill>
                <a:schemeClr val="tx1">
                  <a:lumMod val="75000"/>
                  <a:lumOff val="25000"/>
                </a:schemeClr>
              </a:solidFill>
              <a:cs typeface="Arial" panose="020B0604020202020204" pitchFamily="34" charset="0"/>
            </a:endParaRPr>
          </a:p>
          <a:p>
            <a:endParaRPr lang="en-GB" sz="2000" dirty="0">
              <a:solidFill>
                <a:schemeClr val="tx1">
                  <a:lumMod val="75000"/>
                  <a:lumOff val="25000"/>
                </a:schemeClr>
              </a:solidFill>
              <a:cs typeface="Arial" panose="020B0604020202020204" pitchFamily="34" charset="0"/>
            </a:endParaRPr>
          </a:p>
          <a:p>
            <a:endParaRPr lang="en-GB" sz="2000" dirty="0">
              <a:solidFill>
                <a:schemeClr val="tx1">
                  <a:lumMod val="75000"/>
                  <a:lumOff val="25000"/>
                </a:schemeClr>
              </a:solidFill>
              <a:cs typeface="Arial" panose="020B0604020202020204" pitchFamily="34" charset="0"/>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7130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AD5FA97-D0C6-430A-BD11-09413BFCA0C4}"/>
              </a:ext>
            </a:extLst>
          </p:cNvPr>
          <p:cNvSpPr>
            <a:spLocks noGrp="1"/>
          </p:cNvSpPr>
          <p:nvPr>
            <p:ph type="title"/>
          </p:nvPr>
        </p:nvSpPr>
        <p:spPr>
          <a:xfrm>
            <a:off x="3844616" y="457197"/>
            <a:ext cx="7417925" cy="982498"/>
          </a:xfrm>
        </p:spPr>
        <p:txBody>
          <a:bodyPr>
            <a:normAutofit/>
          </a:bodyPr>
          <a:lstStyle/>
          <a:p>
            <a:r>
              <a:rPr lang="en-GB" dirty="0">
                <a:solidFill>
                  <a:schemeClr val="tx1">
                    <a:lumMod val="75000"/>
                    <a:lumOff val="25000"/>
                  </a:schemeClr>
                </a:solidFill>
                <a:latin typeface="+mn-lt"/>
              </a:rPr>
              <a:t>Reference List</a:t>
            </a:r>
          </a:p>
        </p:txBody>
      </p:sp>
      <p:sp>
        <p:nvSpPr>
          <p:cNvPr id="3" name="Content Placeholder 2">
            <a:extLst>
              <a:ext uri="{FF2B5EF4-FFF2-40B4-BE49-F238E27FC236}">
                <a16:creationId xmlns:a16="http://schemas.microsoft.com/office/drawing/2014/main" id="{7FF5B1BC-62D8-4153-86EE-C63250888E49}"/>
              </a:ext>
            </a:extLst>
          </p:cNvPr>
          <p:cNvSpPr>
            <a:spLocks noGrp="1"/>
          </p:cNvSpPr>
          <p:nvPr>
            <p:ph idx="1"/>
          </p:nvPr>
        </p:nvSpPr>
        <p:spPr>
          <a:xfrm>
            <a:off x="3372466" y="1439696"/>
            <a:ext cx="7717253" cy="4318922"/>
          </a:xfrm>
        </p:spPr>
        <p:txBody>
          <a:bodyPr>
            <a:normAutofit fontScale="62500" lnSpcReduction="20000"/>
          </a:bodyPr>
          <a:lstStyle/>
          <a:p>
            <a:pPr marL="0" indent="0">
              <a:buNone/>
            </a:pPr>
            <a:endParaRPr lang="en-GB" dirty="0"/>
          </a:p>
          <a:p>
            <a:pPr marL="0" indent="0">
              <a:buNone/>
            </a:pPr>
            <a:endParaRPr lang="en-GB" dirty="0"/>
          </a:p>
          <a:p>
            <a:pPr marL="0" indent="0">
              <a:buNone/>
            </a:pPr>
            <a:endParaRPr lang="en-GB" dirty="0"/>
          </a:p>
          <a:p>
            <a:pPr marL="0" indent="0">
              <a:buNone/>
            </a:pPr>
            <a:r>
              <a:rPr lang="en-GB" dirty="0"/>
              <a:t>Donaldson, G (2015) </a:t>
            </a:r>
            <a:r>
              <a:rPr lang="en-GB" i="1" dirty="0"/>
              <a:t>Successful Futures. Looking at the curriculum and assessment arrangements in Wales. </a:t>
            </a:r>
            <a:r>
              <a:rPr lang="en-GB" dirty="0"/>
              <a:t>Available at: </a:t>
            </a:r>
            <a:r>
              <a:rPr lang="en-GB" dirty="0">
                <a:hlinkClick r:id="rId3"/>
              </a:rPr>
              <a:t>https://gov.wales/sites/default/files/publications/2018-03/succesful-futures-a-summary-of-professor-graham-donaldsons-report.pdf</a:t>
            </a:r>
            <a:r>
              <a:rPr lang="en-GB" dirty="0"/>
              <a:t>  (Accessed on 14th January 2020)</a:t>
            </a:r>
          </a:p>
          <a:p>
            <a:pPr marL="0" indent="0">
              <a:buNone/>
            </a:pPr>
            <a:endParaRPr lang="en-GB" dirty="0"/>
          </a:p>
          <a:p>
            <a:pPr marL="0" indent="0">
              <a:buNone/>
            </a:pPr>
            <a:r>
              <a:rPr lang="en-GB" dirty="0"/>
              <a:t>EWC (2019) </a:t>
            </a:r>
            <a:r>
              <a:rPr lang="en-GB" i="1" dirty="0"/>
              <a:t>What is the EWC and what do we do? </a:t>
            </a:r>
            <a:r>
              <a:rPr lang="en-GB" dirty="0"/>
              <a:t>Available at: </a:t>
            </a:r>
            <a:r>
              <a:rPr lang="en-GB" dirty="0">
                <a:hlinkClick r:id="rId4"/>
              </a:rPr>
              <a:t>https://www.ewc.wales</a:t>
            </a:r>
            <a:r>
              <a:rPr lang="en-GB" dirty="0"/>
              <a:t> (Accessed on 14</a:t>
            </a:r>
            <a:r>
              <a:rPr lang="en-GB" baseline="30000" dirty="0"/>
              <a:t>th</a:t>
            </a:r>
            <a:r>
              <a:rPr lang="en-GB" dirty="0"/>
              <a:t> January 2020)</a:t>
            </a:r>
          </a:p>
          <a:p>
            <a:pPr marL="0" indent="0">
              <a:buNone/>
            </a:pPr>
            <a:r>
              <a:rPr lang="en-GB" dirty="0" err="1">
                <a:latin typeface="Arial" panose="020B0604020202020204" pitchFamily="34" charset="0"/>
                <a:cs typeface="Arial" panose="020B0604020202020204" pitchFamily="34" charset="0"/>
              </a:rPr>
              <a:t>Hicks,M</a:t>
            </a:r>
            <a:r>
              <a:rPr lang="en-GB" dirty="0">
                <a:latin typeface="Arial" panose="020B0604020202020204" pitchFamily="34" charset="0"/>
                <a:cs typeface="Arial" panose="020B0604020202020204" pitchFamily="34" charset="0"/>
              </a:rPr>
              <a:t> (2018) </a:t>
            </a:r>
            <a:r>
              <a:rPr lang="en-GB" i="1" dirty="0">
                <a:latin typeface="Arial" panose="020B0604020202020204" pitchFamily="34" charset="0"/>
                <a:cs typeface="Arial" panose="020B0604020202020204" pitchFamily="34" charset="0"/>
              </a:rPr>
              <a:t>Teacher </a:t>
            </a:r>
            <a:r>
              <a:rPr lang="en-GB" dirty="0">
                <a:latin typeface="Arial" panose="020B0604020202020204" pitchFamily="34" charset="0"/>
                <a:cs typeface="Arial" panose="020B0604020202020204" pitchFamily="34" charset="0"/>
              </a:rPr>
              <a:t>[image] Available at: </a:t>
            </a:r>
            <a:r>
              <a:rPr lang="en-GB" dirty="0">
                <a:latin typeface="Arial" panose="020B0604020202020204" pitchFamily="34" charset="0"/>
                <a:cs typeface="Arial" panose="020B0604020202020204" pitchFamily="34" charset="0"/>
                <a:hlinkClick r:id="rId5"/>
              </a:rPr>
              <a:t>https://educatorclips.com/stick_figure_teacher.html</a:t>
            </a:r>
            <a:r>
              <a:rPr lang="en-GB" dirty="0">
                <a:latin typeface="Arial" panose="020B0604020202020204" pitchFamily="34" charset="0"/>
                <a:cs typeface="Arial" panose="020B0604020202020204" pitchFamily="34" charset="0"/>
              </a:rPr>
              <a:t> (Accessed on 11th January 2020)</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Tait, P (2016) ‘The importance of great teaching on children’s success’</a:t>
            </a:r>
            <a:r>
              <a:rPr lang="en-GB" i="1" dirty="0">
                <a:latin typeface="Arial" panose="020B0604020202020204" pitchFamily="34" charset="0"/>
                <a:cs typeface="Arial" panose="020B0604020202020204" pitchFamily="34" charset="0"/>
              </a:rPr>
              <a:t> The Telegraph,</a:t>
            </a:r>
            <a:r>
              <a:rPr lang="en-GB" dirty="0">
                <a:latin typeface="Arial" panose="020B0604020202020204" pitchFamily="34" charset="0"/>
                <a:cs typeface="Arial" panose="020B0604020202020204" pitchFamily="34" charset="0"/>
              </a:rPr>
              <a:t> 22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March. Available at: </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6"/>
              </a:rPr>
              <a:t>https://www.telegraph.co.uk/education/educationopinion/12201014/The-importance-of-great-teaching-on-childrens-success.html</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Accessed on 13th January 2010)</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Welsh Government (2019) </a:t>
            </a:r>
            <a:r>
              <a:rPr lang="en-GB" i="1" dirty="0">
                <a:latin typeface="Arial" panose="020B0604020202020204" pitchFamily="34" charset="0"/>
                <a:cs typeface="Arial" panose="020B0604020202020204" pitchFamily="34" charset="0"/>
              </a:rPr>
              <a:t>New school curriculum: overview</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https://gov.wales/new-school-curriculum-overview</a:t>
            </a:r>
            <a:r>
              <a:rPr lang="en-GB" dirty="0">
                <a:latin typeface="Arial" panose="020B0604020202020204" pitchFamily="34" charset="0"/>
                <a:cs typeface="Arial" panose="020B0604020202020204" pitchFamily="34" charset="0"/>
              </a:rPr>
              <a:t> (Accessed on 10th January 2020)</a:t>
            </a:r>
          </a:p>
          <a:p>
            <a:pPr marL="0" indent="0">
              <a:buNone/>
            </a:pPr>
            <a:r>
              <a:rPr lang="en-GB" dirty="0" err="1">
                <a:latin typeface="Arial" panose="020B0604020202020204" pitchFamily="34" charset="0"/>
                <a:cs typeface="Arial" panose="020B0604020202020204" pitchFamily="34" charset="0"/>
              </a:rPr>
              <a:t>Youngson</a:t>
            </a:r>
            <a:r>
              <a:rPr lang="en-GB" dirty="0">
                <a:latin typeface="Arial" panose="020B0604020202020204" pitchFamily="34" charset="0"/>
                <a:cs typeface="Arial" panose="020B0604020202020204" pitchFamily="34" charset="0"/>
              </a:rPr>
              <a:t>, N(2019</a:t>
            </a:r>
            <a:r>
              <a:rPr lang="en-GB" i="1" dirty="0">
                <a:latin typeface="Arial" panose="020B0604020202020204" pitchFamily="34" charset="0"/>
                <a:cs typeface="Arial" panose="020B0604020202020204" pitchFamily="34" charset="0"/>
              </a:rPr>
              <a:t>)Teaching</a:t>
            </a:r>
            <a:r>
              <a:rPr lang="en-GB" dirty="0">
                <a:latin typeface="Arial" panose="020B0604020202020204" pitchFamily="34" charset="0"/>
                <a:cs typeface="Arial" panose="020B0604020202020204" pitchFamily="34" charset="0"/>
              </a:rPr>
              <a:t> [image] Available at: </a:t>
            </a:r>
            <a:r>
              <a:rPr lang="en-GB" dirty="0">
                <a:latin typeface="Arial" panose="020B0604020202020204" pitchFamily="34" charset="0"/>
                <a:cs typeface="Arial" panose="020B0604020202020204" pitchFamily="34" charset="0"/>
                <a:hlinkClick r:id="rId8"/>
              </a:rPr>
              <a:t>http://www.thebluediamondgallery.com/handwriting/t/teaching.html</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(A</a:t>
            </a:r>
            <a:r>
              <a:rPr lang="en-GB" dirty="0">
                <a:latin typeface="Arial" panose="020B0604020202020204" pitchFamily="34" charset="0"/>
                <a:cs typeface="Arial" panose="020B0604020202020204" pitchFamily="34" charset="0"/>
              </a:rPr>
              <a:t>ccessed on 11th January 2020)</a:t>
            </a:r>
          </a:p>
        </p:txBody>
      </p:sp>
    </p:spTree>
    <p:extLst>
      <p:ext uri="{BB962C8B-B14F-4D97-AF65-F5344CB8AC3E}">
        <p14:creationId xmlns:p14="http://schemas.microsoft.com/office/powerpoint/2010/main" val="6635893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6" ma:contentTypeDescription="Create a new document." ma:contentTypeScope="" ma:versionID="6d43c419e9986fe655492b9b08bd2783">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076bfe67cf7c732d404166b8ee6dd1b1"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79BCBA-5C2D-40F0-95FD-04B42341E15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FC427AF-9C2D-4D68-A43C-6BB2100DEEAC}">
  <ds:schemaRefs>
    <ds:schemaRef ds:uri="http://schemas.microsoft.com/sharepoint/v3/contenttype/forms"/>
  </ds:schemaRefs>
</ds:datastoreItem>
</file>

<file path=customXml/itemProps3.xml><?xml version="1.0" encoding="utf-8"?>
<ds:datastoreItem xmlns:ds="http://schemas.openxmlformats.org/officeDocument/2006/customXml" ds:itemID="{EB361C26-7E58-4A83-A523-2C81DF4AE1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6538</TotalTime>
  <Words>2280</Words>
  <Application>Microsoft Office PowerPoint</Application>
  <PresentationFormat>Widescreen</PresentationFormat>
  <Paragraphs>110</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Garamond</vt:lpstr>
      <vt:lpstr>Savon</vt:lpstr>
      <vt:lpstr>Rachel Moss 1003269</vt:lpstr>
      <vt:lpstr>Professional Development so far……..</vt:lpstr>
      <vt:lpstr>    </vt:lpstr>
      <vt:lpstr>PowerPoint Presentation</vt:lpstr>
      <vt:lpstr>Professional requirements and responsibilities.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Rachel Moss</dc:title>
  <dc:creator>Rachel Moss (1003269)</dc:creator>
  <cp:lastModifiedBy>Rachel Moss (1003269)</cp:lastModifiedBy>
  <cp:revision>20</cp:revision>
  <dcterms:created xsi:type="dcterms:W3CDTF">2020-01-11T12:08:34Z</dcterms:created>
  <dcterms:modified xsi:type="dcterms:W3CDTF">2020-01-17T14:14:10Z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