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Calibri" panose="020F0502020204030204" pitchFamily="34" charset="0"/>
      <p:regular r:id="rId13"/>
      <p:bold r:id="rId14"/>
      <p:italic r:id="rId15"/>
      <p:boldItalic r:id="rId16"/>
    </p:embeddedFont>
    <p:embeddedFont>
      <p:font typeface="Nunito" panose="020B0604020202020204" pitchFamily="2"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1" roundtripDataSignature="AMtx7mifoOIQorimInHPAByBblhd/0/El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78"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3" name="Google Shape;133;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9" name="Google Shape;13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Flexible working opportunities are many, and can range from working from home, to working fewer hours and/or working at a time of the day that is suitable for the employee. Something important to note is that </a:t>
            </a:r>
            <a:r>
              <a:rPr lang="en" sz="1300" i="1">
                <a:solidFill>
                  <a:srgbClr val="233A44"/>
                </a:solidFill>
                <a:latin typeface="Calibri"/>
                <a:ea typeface="Calibri"/>
                <a:cs typeface="Calibri"/>
                <a:sym typeface="Calibri"/>
              </a:rPr>
              <a:t>Flexibility allows “workers… to make choices to arrange core aspects of their professional lives, particularly regarding where, when and for how long work is performed”.</a:t>
            </a:r>
            <a:r>
              <a:rPr lang="en" sz="1300">
                <a:solidFill>
                  <a:srgbClr val="233A44"/>
                </a:solidFill>
                <a:latin typeface="Calibri"/>
                <a:ea typeface="Calibri"/>
                <a:cs typeface="Calibri"/>
                <a:sym typeface="Calibri"/>
              </a:rPr>
              <a:t> </a:t>
            </a:r>
            <a:r>
              <a:rPr lang="en" sz="1300">
                <a:solidFill>
                  <a:schemeClr val="dk1"/>
                </a:solidFill>
                <a:highlight>
                  <a:srgbClr val="FFFFFF"/>
                </a:highlight>
                <a:latin typeface="Calibri"/>
                <a:ea typeface="Calibri"/>
                <a:cs typeface="Calibri"/>
                <a:sym typeface="Calibri"/>
              </a:rPr>
              <a:t>The aim of flexible working is to provide better mental and physical health, to boost work performance and provide a greater understanding between employer and employee by improving the organisation’s moral appearance. </a:t>
            </a:r>
            <a:r>
              <a:rPr lang="en" sz="1300">
                <a:solidFill>
                  <a:srgbClr val="233A44"/>
                </a:solidFill>
                <a:latin typeface="Calibri"/>
                <a:ea typeface="Calibri"/>
                <a:cs typeface="Calibri"/>
                <a:sym typeface="Calibri"/>
              </a:rPr>
              <a:t>The ongoing COVID-19 Pandemic has, and is still continuing to, change both personal and working aspects of employees across the UK and beyond. One way in which the pandemic has propelled employees towards more flexible working patterns is by re-introducing hybrid work on a larger scale.</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6" name="Google Shape;146;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According to the Cambridge Dictionary, the definition of diversity is: </a:t>
            </a:r>
            <a:r>
              <a:rPr lang="en" i="1"/>
              <a:t>the fact of many different types of things or people being included in something; a range of different things or people</a:t>
            </a:r>
            <a:r>
              <a:rPr lang="en"/>
              <a:t>. </a:t>
            </a:r>
            <a:r>
              <a:rPr lang="en" sz="1300">
                <a:solidFill>
                  <a:srgbClr val="233A44"/>
                </a:solidFill>
                <a:latin typeface="Calibri"/>
                <a:ea typeface="Calibri"/>
                <a:cs typeface="Calibri"/>
                <a:sym typeface="Calibri"/>
              </a:rPr>
              <a:t>Characteristics such as </a:t>
            </a:r>
            <a:r>
              <a:rPr lang="en" sz="1300" b="1">
                <a:solidFill>
                  <a:srgbClr val="233A44"/>
                </a:solidFill>
                <a:latin typeface="Calibri"/>
                <a:ea typeface="Calibri"/>
                <a:cs typeface="Calibri"/>
                <a:sym typeface="Calibri"/>
              </a:rPr>
              <a:t>age, race, disability and gender</a:t>
            </a:r>
            <a:r>
              <a:rPr lang="en" sz="1300">
                <a:solidFill>
                  <a:srgbClr val="233A44"/>
                </a:solidFill>
                <a:latin typeface="Calibri"/>
                <a:ea typeface="Calibri"/>
                <a:cs typeface="Calibri"/>
                <a:sym typeface="Calibri"/>
              </a:rPr>
              <a:t> are considered “Protected Characteristics” by the 2010 Equality Act that was passed in the United Kingdom. The act states that employers cannot directly or indirectly discriminate on the basis of any of these Protected Characteristics. Diversity within a workspace is </a:t>
            </a:r>
            <a:r>
              <a:rPr lang="en" sz="1300" b="1">
                <a:solidFill>
                  <a:srgbClr val="233A44"/>
                </a:solidFill>
                <a:latin typeface="Calibri"/>
                <a:ea typeface="Calibri"/>
                <a:cs typeface="Calibri"/>
                <a:sym typeface="Calibri"/>
              </a:rPr>
              <a:t>beneficial</a:t>
            </a:r>
            <a:r>
              <a:rPr lang="en" sz="1300">
                <a:solidFill>
                  <a:srgbClr val="233A44"/>
                </a:solidFill>
                <a:latin typeface="Calibri"/>
                <a:ea typeface="Calibri"/>
                <a:cs typeface="Calibri"/>
                <a:sym typeface="Calibri"/>
              </a:rPr>
              <a:t> to all organisations as it increases the chances and possibility of applicants from different backgrounds, which “increases productivity, increases creativity and improves problem solving.”</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4" name="Google Shape;154;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Flexible working arrangements are beneficial not only to employees but to employers, too. Flexible work allows employed to improve their performance at work and at home by alleviating some of the pressure that comes with workplace performance. </a:t>
            </a:r>
            <a:r>
              <a:rPr lang="en" sz="1300">
                <a:solidFill>
                  <a:srgbClr val="233A44"/>
                </a:solidFill>
                <a:latin typeface="Calibri"/>
                <a:ea typeface="Calibri"/>
                <a:cs typeface="Calibri"/>
                <a:sym typeface="Calibri"/>
              </a:rPr>
              <a:t>Flexibility at work is beneficial to all parties involved as </a:t>
            </a:r>
            <a:r>
              <a:rPr lang="en" sz="1300" i="1">
                <a:solidFill>
                  <a:srgbClr val="233A44"/>
                </a:solidFill>
                <a:latin typeface="Calibri"/>
                <a:ea typeface="Calibri"/>
                <a:cs typeface="Calibri"/>
                <a:sym typeface="Calibri"/>
              </a:rPr>
              <a:t>“an unhealthy work atmosphere is often the cause of high conflict levels in a company.”  </a:t>
            </a:r>
            <a:r>
              <a:rPr lang="en" sz="1300">
                <a:solidFill>
                  <a:srgbClr val="233A44"/>
                </a:solidFill>
                <a:latin typeface="Calibri"/>
                <a:ea typeface="Calibri"/>
                <a:cs typeface="Calibri"/>
                <a:sym typeface="Calibri"/>
              </a:rPr>
              <a:t>According to Atkinson’s ‘The Flexible Firm’, which separates employees into different groups - mainly a single </a:t>
            </a:r>
            <a:r>
              <a:rPr lang="en" sz="1300" b="1">
                <a:solidFill>
                  <a:srgbClr val="233A44"/>
                </a:solidFill>
                <a:latin typeface="Calibri"/>
                <a:ea typeface="Calibri"/>
                <a:cs typeface="Calibri"/>
                <a:sym typeface="Calibri"/>
              </a:rPr>
              <a:t>core</a:t>
            </a:r>
            <a:r>
              <a:rPr lang="en" sz="1300">
                <a:solidFill>
                  <a:srgbClr val="233A44"/>
                </a:solidFill>
                <a:latin typeface="Calibri"/>
                <a:ea typeface="Calibri"/>
                <a:cs typeface="Calibri"/>
                <a:sym typeface="Calibri"/>
              </a:rPr>
              <a:t> and various </a:t>
            </a:r>
            <a:r>
              <a:rPr lang="en" sz="1300" b="1">
                <a:solidFill>
                  <a:srgbClr val="233A44"/>
                </a:solidFill>
                <a:latin typeface="Calibri"/>
                <a:ea typeface="Calibri"/>
                <a:cs typeface="Calibri"/>
                <a:sym typeface="Calibri"/>
              </a:rPr>
              <a:t>peripheral</a:t>
            </a:r>
            <a:r>
              <a:rPr lang="en" sz="1300">
                <a:solidFill>
                  <a:srgbClr val="233A44"/>
                </a:solidFill>
                <a:latin typeface="Calibri"/>
                <a:ea typeface="Calibri"/>
                <a:cs typeface="Calibri"/>
                <a:sym typeface="Calibri"/>
              </a:rPr>
              <a:t> ones - this workplace management model allows organisations to minimize employment cost and respond to market changes. </a:t>
            </a:r>
            <a:r>
              <a:rPr lang="en" sz="1300" b="1">
                <a:solidFill>
                  <a:srgbClr val="233A44"/>
                </a:solidFill>
                <a:latin typeface="Calibri"/>
                <a:ea typeface="Calibri"/>
                <a:cs typeface="Calibri"/>
                <a:sym typeface="Calibri"/>
              </a:rPr>
              <a:t>The core group </a:t>
            </a:r>
            <a:r>
              <a:rPr lang="en" sz="1300">
                <a:solidFill>
                  <a:srgbClr val="233A44"/>
                </a:solidFill>
                <a:latin typeface="Calibri"/>
                <a:ea typeface="Calibri"/>
                <a:cs typeface="Calibri"/>
                <a:sym typeface="Calibri"/>
              </a:rPr>
              <a:t>is labeled as being a Functionally Flexible group with the</a:t>
            </a:r>
            <a:r>
              <a:rPr lang="en" sz="1300" i="1">
                <a:solidFill>
                  <a:srgbClr val="233A44"/>
                </a:solidFill>
                <a:latin typeface="Calibri"/>
                <a:ea typeface="Calibri"/>
                <a:cs typeface="Calibri"/>
                <a:sym typeface="Calibri"/>
              </a:rPr>
              <a:t> “ability to adjust to changing conditions and requirements”</a:t>
            </a:r>
            <a:r>
              <a:rPr lang="en" sz="1300">
                <a:solidFill>
                  <a:srgbClr val="233A44"/>
                </a:solidFill>
                <a:latin typeface="Calibri"/>
                <a:ea typeface="Calibri"/>
                <a:cs typeface="Calibri"/>
                <a:sym typeface="Calibri"/>
              </a:rPr>
              <a:t>. On the other hand, the Peripheral workers are considered as being numerically flexible and their skills are transferable and their numbers can change depending on demand.</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2" name="Google Shape;162;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200"/>
              </a:spcAft>
              <a:buClr>
                <a:schemeClr val="dk1"/>
              </a:buClr>
              <a:buSzPts val="1100"/>
              <a:buFont typeface="Arial"/>
              <a:buNone/>
            </a:pPr>
            <a:r>
              <a:rPr lang="en" sz="1300">
                <a:solidFill>
                  <a:srgbClr val="233A44"/>
                </a:solidFill>
                <a:latin typeface="Calibri"/>
                <a:ea typeface="Calibri"/>
                <a:cs typeface="Calibri"/>
                <a:sym typeface="Calibri"/>
              </a:rPr>
              <a:t>The benefits of Flexible Working are many. For example, some of the main benefits for employers to consider are:  reduced employment costs by increasing retainment rates. Flexibility at work cam also promote diversity by making work more accessible to those that might not be able to physically reach the workplace in other circumstances. Wider diversity also means improved organisation performance, which in turn might attract better job candidates and lastly, flexibility at work can improve the morale of the organisation and the existing employees. On the other hand, the benefits for employees can include: improved physical and mental health by removing pressure, allows for more independence for employees which in turn increases the trust the employee feels towards the company. Lower travel costs and better opportunities for employees with care responsibilities are also important benefits of flexibility at work.</a:t>
            </a:r>
            <a:endParaRPr>
              <a:solidFill>
                <a:srgbClr val="233A44"/>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0" name="Google Shape;170;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200"/>
              </a:spcAft>
              <a:buClr>
                <a:schemeClr val="dk1"/>
              </a:buClr>
              <a:buSzPts val="1100"/>
              <a:buFont typeface="Arial"/>
              <a:buNone/>
            </a:pPr>
            <a:r>
              <a:rPr lang="en" sz="1300">
                <a:solidFill>
                  <a:srgbClr val="233A44"/>
                </a:solidFill>
                <a:latin typeface="Calibri"/>
                <a:ea typeface="Calibri"/>
                <a:cs typeface="Calibri"/>
                <a:sym typeface="Calibri"/>
              </a:rPr>
              <a:t>The role of Human Resources in promoting diversity and inclusion through flexible working is </a:t>
            </a:r>
            <a:r>
              <a:rPr lang="en" sz="1300" b="1">
                <a:solidFill>
                  <a:srgbClr val="233A44"/>
                </a:solidFill>
                <a:latin typeface="Calibri"/>
                <a:ea typeface="Calibri"/>
                <a:cs typeface="Calibri"/>
                <a:sym typeface="Calibri"/>
              </a:rPr>
              <a:t>important, </a:t>
            </a:r>
            <a:r>
              <a:rPr lang="en" sz="1300">
                <a:solidFill>
                  <a:srgbClr val="233A44"/>
                </a:solidFill>
                <a:latin typeface="Calibri"/>
                <a:ea typeface="Calibri"/>
                <a:cs typeface="Calibri"/>
                <a:sym typeface="Calibri"/>
              </a:rPr>
              <a:t>which is why the field needs to concentrate its resources on shifting “issues relating to diversity and inclusion far more highly up the agenda”. Human Resources can take different approaches to promote diversity and inclusion by: </a:t>
            </a:r>
            <a:r>
              <a:rPr lang="en" sz="1200" b="1">
                <a:solidFill>
                  <a:srgbClr val="233A44"/>
                </a:solidFill>
                <a:latin typeface="Calibri"/>
                <a:ea typeface="Calibri"/>
                <a:cs typeface="Calibri"/>
                <a:sym typeface="Calibri"/>
              </a:rPr>
              <a:t>Building Flexible Working Arrangement </a:t>
            </a:r>
            <a:r>
              <a:rPr lang="en" sz="1200">
                <a:solidFill>
                  <a:srgbClr val="233A44"/>
                </a:solidFill>
                <a:latin typeface="Calibri"/>
                <a:ea typeface="Calibri"/>
                <a:cs typeface="Calibri"/>
                <a:sym typeface="Calibri"/>
              </a:rPr>
              <a:t>to help inclusiveness. 	Evidence for this is that “Women…showed higher levels of job satisfaction when their organisation offered flexible working”. In addition to this, human resources approaches can help shift the </a:t>
            </a:r>
            <a:r>
              <a:rPr lang="en" sz="1300">
                <a:solidFill>
                  <a:srgbClr val="233A44"/>
                </a:solidFill>
                <a:latin typeface="Calibri"/>
                <a:ea typeface="Calibri"/>
                <a:cs typeface="Calibri"/>
                <a:sym typeface="Calibri"/>
              </a:rPr>
              <a:t>focus onto individuals - diversity and inclusion is not a one-size-fits all subject.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8" name="Google Shape;178;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In addition, other approaches Human Resources can take is to shift recruitment strategies to be more inclusive. For example, promoting open places within an organisation on social platforms means that these vacancies cannot be seen by older generations which remain less open to using these types of technologies. A case study mentioned by Taylor shows that: </a:t>
            </a:r>
            <a:r>
              <a:rPr lang="en" sz="1300" i="1">
                <a:solidFill>
                  <a:srgbClr val="233A44"/>
                </a:solidFill>
                <a:latin typeface="Calibri"/>
                <a:ea typeface="Calibri"/>
                <a:cs typeface="Calibri"/>
                <a:sym typeface="Calibri"/>
              </a:rPr>
              <a:t>Usage of Twitter, LinkedIn and Facebook is still rather skewed towards younger people.</a:t>
            </a:r>
            <a:r>
              <a:rPr lang="en" sz="1300">
                <a:solidFill>
                  <a:srgbClr val="233A44"/>
                </a:solidFill>
                <a:latin typeface="Calibri"/>
                <a:ea typeface="Calibri"/>
                <a:cs typeface="Calibri"/>
                <a:sym typeface="Calibri"/>
              </a:rPr>
              <a:t> This leads to lower age diversity. Other strategies include, providing regular communication opportunities between employees and other employees. In addition, HR strategies should also focus on building communication between employees and their line managers, which can alleviate pressure. Moving from hard to soft HRM approaches is also a way to make a difference.</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6" name="Google Shape;186;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In conclusion, flexible working in relation to diversity and inclusion at work has become increasing important the last few years, especially since the COVID-19 pandemic. The benefits of flexible working and diversity and inclusion is that these changes are beneficial for both the organisations and its employees. </a:t>
            </a:r>
            <a:r>
              <a:rPr lang="en" sz="1300">
                <a:solidFill>
                  <a:srgbClr val="233A44"/>
                </a:solidFill>
                <a:latin typeface="Calibri"/>
                <a:ea typeface="Calibri"/>
                <a:cs typeface="Calibri"/>
                <a:sym typeface="Calibri"/>
              </a:rPr>
              <a:t>Flexible working arrangements in the workplaces makes for a more productive environment as it </a:t>
            </a:r>
            <a:r>
              <a:rPr lang="en" sz="1300" b="1">
                <a:solidFill>
                  <a:srgbClr val="233A44"/>
                </a:solidFill>
                <a:latin typeface="Calibri"/>
                <a:ea typeface="Calibri"/>
                <a:cs typeface="Calibri"/>
                <a:sym typeface="Calibri"/>
              </a:rPr>
              <a:t>reduces stress</a:t>
            </a:r>
            <a:r>
              <a:rPr lang="en" sz="1300">
                <a:solidFill>
                  <a:srgbClr val="233A44"/>
                </a:solidFill>
                <a:latin typeface="Calibri"/>
                <a:ea typeface="Calibri"/>
                <a:cs typeface="Calibri"/>
                <a:sym typeface="Calibri"/>
              </a:rPr>
              <a:t>, </a:t>
            </a:r>
            <a:r>
              <a:rPr lang="en" sz="1300" b="1">
                <a:solidFill>
                  <a:srgbClr val="233A44"/>
                </a:solidFill>
                <a:latin typeface="Calibri"/>
                <a:ea typeface="Calibri"/>
                <a:cs typeface="Calibri"/>
                <a:sym typeface="Calibri"/>
              </a:rPr>
              <a:t>increases productivity</a:t>
            </a:r>
            <a:r>
              <a:rPr lang="en" sz="1300">
                <a:solidFill>
                  <a:srgbClr val="233A44"/>
                </a:solidFill>
                <a:latin typeface="Calibri"/>
                <a:ea typeface="Calibri"/>
                <a:cs typeface="Calibri"/>
                <a:sym typeface="Calibri"/>
              </a:rPr>
              <a:t> and improves </a:t>
            </a:r>
            <a:r>
              <a:rPr lang="en" sz="1300" b="1">
                <a:solidFill>
                  <a:srgbClr val="233A44"/>
                </a:solidFill>
                <a:latin typeface="Calibri"/>
                <a:ea typeface="Calibri"/>
                <a:cs typeface="Calibri"/>
                <a:sym typeface="Calibri"/>
              </a:rPr>
              <a:t>employee work-life balance</a:t>
            </a:r>
            <a:r>
              <a:rPr lang="en" sz="1300">
                <a:solidFill>
                  <a:srgbClr val="233A44"/>
                </a:solidFill>
                <a:latin typeface="Calibri"/>
                <a:ea typeface="Calibri"/>
                <a:cs typeface="Calibri"/>
                <a:sym typeface="Calibri"/>
              </a:rPr>
              <a:t>. The role of Human Resources is very important for creating and maintaining diversity and inclusion within an organisation as their approaches are key to improving both organisation and </a:t>
            </a:r>
            <a:r>
              <a:rPr lang="en" sz="1300" b="1">
                <a:solidFill>
                  <a:srgbClr val="233A44"/>
                </a:solidFill>
                <a:latin typeface="Calibri"/>
                <a:ea typeface="Calibri"/>
                <a:cs typeface="Calibri"/>
                <a:sym typeface="Calibri"/>
              </a:rPr>
              <a:t>employee performance</a:t>
            </a:r>
            <a:r>
              <a:rPr lang="en" sz="1300">
                <a:solidFill>
                  <a:srgbClr val="233A44"/>
                </a:solidFill>
                <a:latin typeface="Calibri"/>
                <a:ea typeface="Calibri"/>
                <a:cs typeface="Calibri"/>
                <a:sym typeface="Calibri"/>
              </a:rPr>
              <a:t>. Well applied flexible work arrangements can also have a </a:t>
            </a:r>
            <a:r>
              <a:rPr lang="en" sz="1300" b="1">
                <a:solidFill>
                  <a:srgbClr val="233A44"/>
                </a:solidFill>
                <a:latin typeface="Calibri"/>
                <a:ea typeface="Calibri"/>
                <a:cs typeface="Calibri"/>
                <a:sym typeface="Calibri"/>
              </a:rPr>
              <a:t>positive financial impact</a:t>
            </a:r>
            <a:r>
              <a:rPr lang="en" sz="1300">
                <a:solidFill>
                  <a:srgbClr val="233A44"/>
                </a:solidFill>
                <a:latin typeface="Calibri"/>
                <a:ea typeface="Calibri"/>
                <a:cs typeface="Calibri"/>
                <a:sym typeface="Calibri"/>
              </a:rPr>
              <a:t> for both sides, by lowering employee expenses and making employment more cost-effective for the organisation. </a:t>
            </a:r>
            <a:r>
              <a:rPr lang="en" sz="1300" b="1">
                <a:solidFill>
                  <a:srgbClr val="233A44"/>
                </a:solidFill>
                <a:latin typeface="Calibri"/>
                <a:ea typeface="Calibri"/>
                <a:cs typeface="Calibri"/>
                <a:sym typeface="Calibri"/>
              </a:rPr>
              <a:t>Overall, flexible work in relation to diversity and inclusion is not only morally positive for both sides, but it is also a long-term investment with minimal physical effort.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4" name="Google Shape;194;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1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1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4" name="Google Shape;14;p12"/>
          <p:cNvGrpSpPr/>
          <p:nvPr/>
        </p:nvGrpSpPr>
        <p:grpSpPr>
          <a:xfrm>
            <a:off x="255200" y="592"/>
            <a:ext cx="2250363" cy="1044300"/>
            <a:chOff x="255200" y="592"/>
            <a:chExt cx="2250363" cy="1044300"/>
          </a:xfrm>
        </p:grpSpPr>
        <p:sp>
          <p:nvSpPr>
            <p:cNvPr id="15" name="Google Shape;15;p1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 name="Google Shape;18;p12"/>
          <p:cNvGrpSpPr/>
          <p:nvPr/>
        </p:nvGrpSpPr>
        <p:grpSpPr>
          <a:xfrm>
            <a:off x="905395" y="592"/>
            <a:ext cx="2250363" cy="1044300"/>
            <a:chOff x="905395" y="592"/>
            <a:chExt cx="2250363" cy="1044300"/>
          </a:xfrm>
        </p:grpSpPr>
        <p:sp>
          <p:nvSpPr>
            <p:cNvPr id="19" name="Google Shape;19;p1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1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 name="Google Shape;22;p12"/>
          <p:cNvGrpSpPr/>
          <p:nvPr/>
        </p:nvGrpSpPr>
        <p:grpSpPr>
          <a:xfrm>
            <a:off x="7057468" y="5088"/>
            <a:ext cx="1851281" cy="752108"/>
            <a:chOff x="6917201" y="0"/>
            <a:chExt cx="2227776" cy="863400"/>
          </a:xfrm>
        </p:grpSpPr>
        <p:sp>
          <p:nvSpPr>
            <p:cNvPr id="23" name="Google Shape;23;p1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1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1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6" name="Google Shape;26;p12"/>
          <p:cNvGrpSpPr/>
          <p:nvPr/>
        </p:nvGrpSpPr>
        <p:grpSpPr>
          <a:xfrm>
            <a:off x="6553032" y="4217852"/>
            <a:ext cx="2389067" cy="925737"/>
            <a:chOff x="6917201" y="0"/>
            <a:chExt cx="2227776" cy="863400"/>
          </a:xfrm>
        </p:grpSpPr>
        <p:sp>
          <p:nvSpPr>
            <p:cNvPr id="27" name="Google Shape;27;p1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1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0" name="Google Shape;30;p12"/>
          <p:cNvGrpSpPr/>
          <p:nvPr/>
        </p:nvGrpSpPr>
        <p:grpSpPr>
          <a:xfrm>
            <a:off x="199149" y="4055652"/>
            <a:ext cx="2795413" cy="1083308"/>
            <a:chOff x="6917201" y="0"/>
            <a:chExt cx="2227776" cy="863400"/>
          </a:xfrm>
        </p:grpSpPr>
        <p:sp>
          <p:nvSpPr>
            <p:cNvPr id="31" name="Google Shape;31;p1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1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1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4" name="Google Shape;34;p12"/>
          <p:cNvSpPr txBox="1">
            <a:spLocks noGrp="1"/>
          </p:cNvSpPr>
          <p:nvPr>
            <p:ph type="ctrTitle"/>
          </p:nvPr>
        </p:nvSpPr>
        <p:spPr>
          <a:xfrm>
            <a:off x="1858703" y="1822833"/>
            <a:ext cx="5361300" cy="1448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800"/>
              <a:buNone/>
              <a:defRPr sz="3800"/>
            </a:lvl1pPr>
            <a:lvl2pPr lvl="1" algn="ctr">
              <a:lnSpc>
                <a:spcPct val="100000"/>
              </a:lnSpc>
              <a:spcBef>
                <a:spcPts val="0"/>
              </a:spcBef>
              <a:spcAft>
                <a:spcPts val="0"/>
              </a:spcAft>
              <a:buSzPts val="3800"/>
              <a:buNone/>
              <a:defRPr sz="3800"/>
            </a:lvl2pPr>
            <a:lvl3pPr lvl="2" algn="ctr">
              <a:lnSpc>
                <a:spcPct val="100000"/>
              </a:lnSpc>
              <a:spcBef>
                <a:spcPts val="0"/>
              </a:spcBef>
              <a:spcAft>
                <a:spcPts val="0"/>
              </a:spcAft>
              <a:buSzPts val="3800"/>
              <a:buNone/>
              <a:defRPr sz="3800"/>
            </a:lvl3pPr>
            <a:lvl4pPr lvl="3" algn="ctr">
              <a:lnSpc>
                <a:spcPct val="100000"/>
              </a:lnSpc>
              <a:spcBef>
                <a:spcPts val="0"/>
              </a:spcBef>
              <a:spcAft>
                <a:spcPts val="0"/>
              </a:spcAft>
              <a:buSzPts val="3800"/>
              <a:buNone/>
              <a:defRPr sz="3800"/>
            </a:lvl4pPr>
            <a:lvl5pPr lvl="4" algn="ctr">
              <a:lnSpc>
                <a:spcPct val="100000"/>
              </a:lnSpc>
              <a:spcBef>
                <a:spcPts val="0"/>
              </a:spcBef>
              <a:spcAft>
                <a:spcPts val="0"/>
              </a:spcAft>
              <a:buSzPts val="3800"/>
              <a:buNone/>
              <a:defRPr sz="3800"/>
            </a:lvl5pPr>
            <a:lvl6pPr lvl="5" algn="ctr">
              <a:lnSpc>
                <a:spcPct val="100000"/>
              </a:lnSpc>
              <a:spcBef>
                <a:spcPts val="0"/>
              </a:spcBef>
              <a:spcAft>
                <a:spcPts val="0"/>
              </a:spcAft>
              <a:buSzPts val="3800"/>
              <a:buNone/>
              <a:defRPr sz="3800"/>
            </a:lvl6pPr>
            <a:lvl7pPr lvl="6" algn="ctr">
              <a:lnSpc>
                <a:spcPct val="100000"/>
              </a:lnSpc>
              <a:spcBef>
                <a:spcPts val="0"/>
              </a:spcBef>
              <a:spcAft>
                <a:spcPts val="0"/>
              </a:spcAft>
              <a:buSzPts val="3800"/>
              <a:buNone/>
              <a:defRPr sz="3800"/>
            </a:lvl7pPr>
            <a:lvl8pPr lvl="7" algn="ctr">
              <a:lnSpc>
                <a:spcPct val="100000"/>
              </a:lnSpc>
              <a:spcBef>
                <a:spcPts val="0"/>
              </a:spcBef>
              <a:spcAft>
                <a:spcPts val="0"/>
              </a:spcAft>
              <a:buSzPts val="3800"/>
              <a:buNone/>
              <a:defRPr sz="3800"/>
            </a:lvl8pPr>
            <a:lvl9pPr lvl="8" algn="ctr">
              <a:lnSpc>
                <a:spcPct val="100000"/>
              </a:lnSpc>
              <a:spcBef>
                <a:spcPts val="0"/>
              </a:spcBef>
              <a:spcAft>
                <a:spcPts val="0"/>
              </a:spcAft>
              <a:buSzPts val="3800"/>
              <a:buNone/>
              <a:defRPr sz="3800"/>
            </a:lvl9pPr>
          </a:lstStyle>
          <a:p>
            <a:endParaRPr/>
          </a:p>
        </p:txBody>
      </p:sp>
      <p:sp>
        <p:nvSpPr>
          <p:cNvPr id="35" name="Google Shape;35;p12"/>
          <p:cNvSpPr txBox="1">
            <a:spLocks noGrp="1"/>
          </p:cNvSpPr>
          <p:nvPr>
            <p:ph type="subTitle" idx="1"/>
          </p:nvPr>
        </p:nvSpPr>
        <p:spPr>
          <a:xfrm>
            <a:off x="1858700" y="3413158"/>
            <a:ext cx="5361300" cy="52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12"/>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1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9" name="Google Shape;39;p13"/>
          <p:cNvGrpSpPr/>
          <p:nvPr/>
        </p:nvGrpSpPr>
        <p:grpSpPr>
          <a:xfrm>
            <a:off x="5594191" y="3961115"/>
            <a:ext cx="2910144" cy="1182340"/>
            <a:chOff x="6917201" y="0"/>
            <a:chExt cx="2227776" cy="863400"/>
          </a:xfrm>
        </p:grpSpPr>
        <p:sp>
          <p:nvSpPr>
            <p:cNvPr id="40" name="Google Shape;40;p1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1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 name="Google Shape;42;p1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3" name="Google Shape;43;p13"/>
          <p:cNvGrpSpPr/>
          <p:nvPr/>
        </p:nvGrpSpPr>
        <p:grpSpPr>
          <a:xfrm>
            <a:off x="199149" y="2"/>
            <a:ext cx="2795413" cy="1083308"/>
            <a:chOff x="6917201" y="0"/>
            <a:chExt cx="2227776" cy="863400"/>
          </a:xfrm>
        </p:grpSpPr>
        <p:sp>
          <p:nvSpPr>
            <p:cNvPr id="44" name="Google Shape;44;p1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 name="Google Shape;45;p1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 name="Google Shape;46;p1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7" name="Google Shape;47;p13"/>
          <p:cNvSpPr txBox="1">
            <a:spLocks noGrp="1"/>
          </p:cNvSpPr>
          <p:nvPr>
            <p:ph type="title"/>
          </p:nvPr>
        </p:nvSpPr>
        <p:spPr>
          <a:xfrm>
            <a:off x="1888684" y="1746100"/>
            <a:ext cx="5377500" cy="1646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3200"/>
              <a:buNone/>
              <a:defRPr sz="3200">
                <a:solidFill>
                  <a:schemeClr val="dk2"/>
                </a:solidFill>
              </a:defRPr>
            </a:lvl1pPr>
            <a:lvl2pPr lvl="1" algn="ctr">
              <a:lnSpc>
                <a:spcPct val="100000"/>
              </a:lnSpc>
              <a:spcBef>
                <a:spcPts val="0"/>
              </a:spcBef>
              <a:spcAft>
                <a:spcPts val="0"/>
              </a:spcAft>
              <a:buClr>
                <a:schemeClr val="dk2"/>
              </a:buClr>
              <a:buSzPts val="3200"/>
              <a:buNone/>
              <a:defRPr sz="3200">
                <a:solidFill>
                  <a:schemeClr val="dk2"/>
                </a:solidFill>
              </a:defRPr>
            </a:lvl2pPr>
            <a:lvl3pPr lvl="2" algn="ctr">
              <a:lnSpc>
                <a:spcPct val="100000"/>
              </a:lnSpc>
              <a:spcBef>
                <a:spcPts val="0"/>
              </a:spcBef>
              <a:spcAft>
                <a:spcPts val="0"/>
              </a:spcAft>
              <a:buClr>
                <a:schemeClr val="dk2"/>
              </a:buClr>
              <a:buSzPts val="3200"/>
              <a:buNone/>
              <a:defRPr sz="3200">
                <a:solidFill>
                  <a:schemeClr val="dk2"/>
                </a:solidFill>
              </a:defRPr>
            </a:lvl3pPr>
            <a:lvl4pPr lvl="3" algn="ctr">
              <a:lnSpc>
                <a:spcPct val="100000"/>
              </a:lnSpc>
              <a:spcBef>
                <a:spcPts val="0"/>
              </a:spcBef>
              <a:spcAft>
                <a:spcPts val="0"/>
              </a:spcAft>
              <a:buClr>
                <a:schemeClr val="dk2"/>
              </a:buClr>
              <a:buSzPts val="3200"/>
              <a:buNone/>
              <a:defRPr sz="3200">
                <a:solidFill>
                  <a:schemeClr val="dk2"/>
                </a:solidFill>
              </a:defRPr>
            </a:lvl4pPr>
            <a:lvl5pPr lvl="4" algn="ctr">
              <a:lnSpc>
                <a:spcPct val="100000"/>
              </a:lnSpc>
              <a:spcBef>
                <a:spcPts val="0"/>
              </a:spcBef>
              <a:spcAft>
                <a:spcPts val="0"/>
              </a:spcAft>
              <a:buClr>
                <a:schemeClr val="dk2"/>
              </a:buClr>
              <a:buSzPts val="3200"/>
              <a:buNone/>
              <a:defRPr sz="3200">
                <a:solidFill>
                  <a:schemeClr val="dk2"/>
                </a:solidFill>
              </a:defRPr>
            </a:lvl5pPr>
            <a:lvl6pPr lvl="5" algn="ctr">
              <a:lnSpc>
                <a:spcPct val="100000"/>
              </a:lnSpc>
              <a:spcBef>
                <a:spcPts val="0"/>
              </a:spcBef>
              <a:spcAft>
                <a:spcPts val="0"/>
              </a:spcAft>
              <a:buClr>
                <a:schemeClr val="dk2"/>
              </a:buClr>
              <a:buSzPts val="3200"/>
              <a:buNone/>
              <a:defRPr sz="3200">
                <a:solidFill>
                  <a:schemeClr val="dk2"/>
                </a:solidFill>
              </a:defRPr>
            </a:lvl6pPr>
            <a:lvl7pPr lvl="6" algn="ctr">
              <a:lnSpc>
                <a:spcPct val="100000"/>
              </a:lnSpc>
              <a:spcBef>
                <a:spcPts val="0"/>
              </a:spcBef>
              <a:spcAft>
                <a:spcPts val="0"/>
              </a:spcAft>
              <a:buClr>
                <a:schemeClr val="dk2"/>
              </a:buClr>
              <a:buSzPts val="3200"/>
              <a:buNone/>
              <a:defRPr sz="3200">
                <a:solidFill>
                  <a:schemeClr val="dk2"/>
                </a:solidFill>
              </a:defRPr>
            </a:lvl7pPr>
            <a:lvl8pPr lvl="7" algn="ctr">
              <a:lnSpc>
                <a:spcPct val="100000"/>
              </a:lnSpc>
              <a:spcBef>
                <a:spcPts val="0"/>
              </a:spcBef>
              <a:spcAft>
                <a:spcPts val="0"/>
              </a:spcAft>
              <a:buClr>
                <a:schemeClr val="dk2"/>
              </a:buClr>
              <a:buSzPts val="3200"/>
              <a:buNone/>
              <a:defRPr sz="3200">
                <a:solidFill>
                  <a:schemeClr val="dk2"/>
                </a:solidFill>
              </a:defRPr>
            </a:lvl8pPr>
            <a:lvl9pPr lvl="8" algn="ctr">
              <a:lnSpc>
                <a:spcPct val="100000"/>
              </a:lnSpc>
              <a:spcBef>
                <a:spcPts val="0"/>
              </a:spcBef>
              <a:spcAft>
                <a:spcPts val="0"/>
              </a:spcAft>
              <a:buClr>
                <a:schemeClr val="dk2"/>
              </a:buClr>
              <a:buSzPts val="3200"/>
              <a:buNone/>
              <a:defRPr sz="3200">
                <a:solidFill>
                  <a:schemeClr val="dk2"/>
                </a:solidFill>
              </a:defRPr>
            </a:lvl9pPr>
          </a:lstStyle>
          <a:p>
            <a:endParaRPr/>
          </a:p>
        </p:txBody>
      </p:sp>
      <p:sp>
        <p:nvSpPr>
          <p:cNvPr id="48" name="Google Shape;48;p13"/>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1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 name="Google Shape;51;p1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1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14"/>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54" name="Google Shape;54;p14"/>
          <p:cNvSpPr txBox="1">
            <a:spLocks noGrp="1"/>
          </p:cNvSpPr>
          <p:nvPr>
            <p:ph type="body" idx="1"/>
          </p:nvPr>
        </p:nvSpPr>
        <p:spPr>
          <a:xfrm>
            <a:off x="819150" y="1990725"/>
            <a:ext cx="75057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55" name="Google Shape;55;p14"/>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1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1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1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15"/>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1" name="Google Shape;61;p15"/>
          <p:cNvSpPr txBox="1">
            <a:spLocks noGrp="1"/>
          </p:cNvSpPr>
          <p:nvPr>
            <p:ph type="body" idx="1"/>
          </p:nvPr>
        </p:nvSpPr>
        <p:spPr>
          <a:xfrm>
            <a:off x="819150"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2" name="Google Shape;62;p15"/>
          <p:cNvSpPr txBox="1">
            <a:spLocks noGrp="1"/>
          </p:cNvSpPr>
          <p:nvPr>
            <p:ph type="body" idx="2"/>
          </p:nvPr>
        </p:nvSpPr>
        <p:spPr>
          <a:xfrm>
            <a:off x="4638675"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3" name="Google Shape;63;p15"/>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1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 name="Google Shape;66;p1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1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16"/>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9" name="Google Shape;69;p16"/>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1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1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1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17"/>
          <p:cNvSpPr txBox="1">
            <a:spLocks noGrp="1"/>
          </p:cNvSpPr>
          <p:nvPr>
            <p:ph type="title"/>
          </p:nvPr>
        </p:nvSpPr>
        <p:spPr>
          <a:xfrm>
            <a:off x="819150" y="845600"/>
            <a:ext cx="3709200" cy="1383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75" name="Google Shape;75;p17"/>
          <p:cNvSpPr txBox="1">
            <a:spLocks noGrp="1"/>
          </p:cNvSpPr>
          <p:nvPr>
            <p:ph type="body" idx="1"/>
          </p:nvPr>
        </p:nvSpPr>
        <p:spPr>
          <a:xfrm>
            <a:off x="830700" y="2319050"/>
            <a:ext cx="3709200" cy="21198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76" name="Google Shape;76;p17"/>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1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1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0" name="Google Shape;80;p18"/>
          <p:cNvGrpSpPr/>
          <p:nvPr/>
        </p:nvGrpSpPr>
        <p:grpSpPr>
          <a:xfrm>
            <a:off x="255991" y="-118"/>
            <a:ext cx="2251347" cy="1043408"/>
            <a:chOff x="3961956" y="4383950"/>
            <a:chExt cx="1160548" cy="548700"/>
          </a:xfrm>
        </p:grpSpPr>
        <p:sp>
          <p:nvSpPr>
            <p:cNvPr id="81" name="Google Shape;81;p1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1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1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4" name="Google Shape;84;p1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5" name="Google Shape;85;p18"/>
          <p:cNvGrpSpPr/>
          <p:nvPr/>
        </p:nvGrpSpPr>
        <p:grpSpPr>
          <a:xfrm>
            <a:off x="34934" y="4522125"/>
            <a:ext cx="1593305" cy="617072"/>
            <a:chOff x="6917201" y="0"/>
            <a:chExt cx="2227776" cy="863400"/>
          </a:xfrm>
        </p:grpSpPr>
        <p:sp>
          <p:nvSpPr>
            <p:cNvPr id="86" name="Google Shape;86;p1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1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1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9" name="Google Shape;89;p18"/>
          <p:cNvGrpSpPr/>
          <p:nvPr/>
        </p:nvGrpSpPr>
        <p:grpSpPr>
          <a:xfrm>
            <a:off x="5886353" y="1243"/>
            <a:ext cx="3257454" cy="1261514"/>
            <a:chOff x="6917201" y="0"/>
            <a:chExt cx="2227776" cy="863400"/>
          </a:xfrm>
        </p:grpSpPr>
        <p:sp>
          <p:nvSpPr>
            <p:cNvPr id="90" name="Google Shape;90;p1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1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1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3" name="Google Shape;93;p18"/>
          <p:cNvSpPr txBox="1">
            <a:spLocks noGrp="1"/>
          </p:cNvSpPr>
          <p:nvPr>
            <p:ph type="title"/>
          </p:nvPr>
        </p:nvSpPr>
        <p:spPr>
          <a:xfrm>
            <a:off x="1393929" y="1301146"/>
            <a:ext cx="6366900" cy="25392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200"/>
              <a:buNone/>
              <a:defRPr sz="3200"/>
            </a:lvl1pPr>
            <a:lvl2pPr lvl="1" algn="ctr">
              <a:lnSpc>
                <a:spcPct val="100000"/>
              </a:lnSpc>
              <a:spcBef>
                <a:spcPts val="0"/>
              </a:spcBef>
              <a:spcAft>
                <a:spcPts val="0"/>
              </a:spcAft>
              <a:buSzPts val="3200"/>
              <a:buNone/>
              <a:defRPr sz="3200"/>
            </a:lvl2pPr>
            <a:lvl3pPr lvl="2" algn="ctr">
              <a:lnSpc>
                <a:spcPct val="100000"/>
              </a:lnSpc>
              <a:spcBef>
                <a:spcPts val="0"/>
              </a:spcBef>
              <a:spcAft>
                <a:spcPts val="0"/>
              </a:spcAft>
              <a:buSzPts val="3200"/>
              <a:buNone/>
              <a:defRPr sz="3200"/>
            </a:lvl3pPr>
            <a:lvl4pPr lvl="3" algn="ctr">
              <a:lnSpc>
                <a:spcPct val="100000"/>
              </a:lnSpc>
              <a:spcBef>
                <a:spcPts val="0"/>
              </a:spcBef>
              <a:spcAft>
                <a:spcPts val="0"/>
              </a:spcAft>
              <a:buSzPts val="3200"/>
              <a:buNone/>
              <a:defRPr sz="3200"/>
            </a:lvl4pPr>
            <a:lvl5pPr lvl="4" algn="ctr">
              <a:lnSpc>
                <a:spcPct val="100000"/>
              </a:lnSpc>
              <a:spcBef>
                <a:spcPts val="0"/>
              </a:spcBef>
              <a:spcAft>
                <a:spcPts val="0"/>
              </a:spcAft>
              <a:buSzPts val="3200"/>
              <a:buNone/>
              <a:defRPr sz="3200"/>
            </a:lvl5pPr>
            <a:lvl6pPr lvl="5" algn="ctr">
              <a:lnSpc>
                <a:spcPct val="100000"/>
              </a:lnSpc>
              <a:spcBef>
                <a:spcPts val="0"/>
              </a:spcBef>
              <a:spcAft>
                <a:spcPts val="0"/>
              </a:spcAft>
              <a:buSzPts val="3200"/>
              <a:buNone/>
              <a:defRPr sz="3200"/>
            </a:lvl6pPr>
            <a:lvl7pPr lvl="6" algn="ctr">
              <a:lnSpc>
                <a:spcPct val="100000"/>
              </a:lnSpc>
              <a:spcBef>
                <a:spcPts val="0"/>
              </a:spcBef>
              <a:spcAft>
                <a:spcPts val="0"/>
              </a:spcAft>
              <a:buSzPts val="3200"/>
              <a:buNone/>
              <a:defRPr sz="3200"/>
            </a:lvl7pPr>
            <a:lvl8pPr lvl="7" algn="ctr">
              <a:lnSpc>
                <a:spcPct val="100000"/>
              </a:lnSpc>
              <a:spcBef>
                <a:spcPts val="0"/>
              </a:spcBef>
              <a:spcAft>
                <a:spcPts val="0"/>
              </a:spcAft>
              <a:buSzPts val="3200"/>
              <a:buNone/>
              <a:defRPr sz="3200"/>
            </a:lvl8pPr>
            <a:lvl9pPr lvl="8" algn="ctr">
              <a:lnSpc>
                <a:spcPct val="100000"/>
              </a:lnSpc>
              <a:spcBef>
                <a:spcPts val="0"/>
              </a:spcBef>
              <a:spcAft>
                <a:spcPts val="0"/>
              </a:spcAft>
              <a:buSzPts val="3200"/>
              <a:buNone/>
              <a:defRPr sz="3200"/>
            </a:lvl9pPr>
          </a:lstStyle>
          <a:p>
            <a:endParaRPr/>
          </a:p>
        </p:txBody>
      </p:sp>
      <p:sp>
        <p:nvSpPr>
          <p:cNvPr id="94" name="Google Shape;94;p18"/>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1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p1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1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 name="Google Shape;99;p19"/>
          <p:cNvSpPr txBox="1">
            <a:spLocks noGrp="1"/>
          </p:cNvSpPr>
          <p:nvPr>
            <p:ph type="title"/>
          </p:nvPr>
        </p:nvSpPr>
        <p:spPr>
          <a:xfrm>
            <a:off x="819150" y="845600"/>
            <a:ext cx="6424200" cy="705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100" name="Google Shape;100;p19"/>
          <p:cNvSpPr txBox="1">
            <a:spLocks noGrp="1"/>
          </p:cNvSpPr>
          <p:nvPr>
            <p:ph type="subTitle" idx="1"/>
          </p:nvPr>
        </p:nvSpPr>
        <p:spPr>
          <a:xfrm>
            <a:off x="819150" y="1550700"/>
            <a:ext cx="5859900" cy="39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1600"/>
              <a:buNone/>
              <a:defRPr sz="1600">
                <a:solidFill>
                  <a:schemeClr val="lt1"/>
                </a:solidFill>
              </a:defRPr>
            </a:lvl1pPr>
            <a:lvl2pPr lvl="1" algn="l">
              <a:lnSpc>
                <a:spcPct val="100000"/>
              </a:lnSpc>
              <a:spcBef>
                <a:spcPts val="0"/>
              </a:spcBef>
              <a:spcAft>
                <a:spcPts val="0"/>
              </a:spcAft>
              <a:buClr>
                <a:schemeClr val="lt1"/>
              </a:buClr>
              <a:buSzPts val="1600"/>
              <a:buNone/>
              <a:defRPr sz="1600">
                <a:solidFill>
                  <a:schemeClr val="lt1"/>
                </a:solidFill>
              </a:defRPr>
            </a:lvl2pPr>
            <a:lvl3pPr lvl="2" algn="l">
              <a:lnSpc>
                <a:spcPct val="100000"/>
              </a:lnSpc>
              <a:spcBef>
                <a:spcPts val="0"/>
              </a:spcBef>
              <a:spcAft>
                <a:spcPts val="0"/>
              </a:spcAft>
              <a:buClr>
                <a:schemeClr val="lt1"/>
              </a:buClr>
              <a:buSzPts val="1600"/>
              <a:buNone/>
              <a:defRPr sz="1600">
                <a:solidFill>
                  <a:schemeClr val="lt1"/>
                </a:solidFill>
              </a:defRPr>
            </a:lvl3pPr>
            <a:lvl4pPr lvl="3" algn="l">
              <a:lnSpc>
                <a:spcPct val="100000"/>
              </a:lnSpc>
              <a:spcBef>
                <a:spcPts val="0"/>
              </a:spcBef>
              <a:spcAft>
                <a:spcPts val="0"/>
              </a:spcAft>
              <a:buClr>
                <a:schemeClr val="lt1"/>
              </a:buClr>
              <a:buSzPts val="1600"/>
              <a:buNone/>
              <a:defRPr sz="1600">
                <a:solidFill>
                  <a:schemeClr val="lt1"/>
                </a:solidFill>
              </a:defRPr>
            </a:lvl4pPr>
            <a:lvl5pPr lvl="4" algn="l">
              <a:lnSpc>
                <a:spcPct val="100000"/>
              </a:lnSpc>
              <a:spcBef>
                <a:spcPts val="0"/>
              </a:spcBef>
              <a:spcAft>
                <a:spcPts val="0"/>
              </a:spcAft>
              <a:buClr>
                <a:schemeClr val="lt1"/>
              </a:buClr>
              <a:buSzPts val="1600"/>
              <a:buNone/>
              <a:defRPr sz="1600">
                <a:solidFill>
                  <a:schemeClr val="lt1"/>
                </a:solidFill>
              </a:defRPr>
            </a:lvl5pPr>
            <a:lvl6pPr lvl="5" algn="l">
              <a:lnSpc>
                <a:spcPct val="100000"/>
              </a:lnSpc>
              <a:spcBef>
                <a:spcPts val="0"/>
              </a:spcBef>
              <a:spcAft>
                <a:spcPts val="0"/>
              </a:spcAft>
              <a:buClr>
                <a:schemeClr val="lt1"/>
              </a:buClr>
              <a:buSzPts val="1600"/>
              <a:buNone/>
              <a:defRPr sz="1600">
                <a:solidFill>
                  <a:schemeClr val="lt1"/>
                </a:solidFill>
              </a:defRPr>
            </a:lvl6pPr>
            <a:lvl7pPr lvl="6" algn="l">
              <a:lnSpc>
                <a:spcPct val="100000"/>
              </a:lnSpc>
              <a:spcBef>
                <a:spcPts val="0"/>
              </a:spcBef>
              <a:spcAft>
                <a:spcPts val="0"/>
              </a:spcAft>
              <a:buClr>
                <a:schemeClr val="lt1"/>
              </a:buClr>
              <a:buSzPts val="1600"/>
              <a:buNone/>
              <a:defRPr sz="1600">
                <a:solidFill>
                  <a:schemeClr val="lt1"/>
                </a:solidFill>
              </a:defRPr>
            </a:lvl7pPr>
            <a:lvl8pPr lvl="7" algn="l">
              <a:lnSpc>
                <a:spcPct val="100000"/>
              </a:lnSpc>
              <a:spcBef>
                <a:spcPts val="0"/>
              </a:spcBef>
              <a:spcAft>
                <a:spcPts val="0"/>
              </a:spcAft>
              <a:buClr>
                <a:schemeClr val="lt1"/>
              </a:buClr>
              <a:buSzPts val="1600"/>
              <a:buNone/>
              <a:defRPr sz="1600">
                <a:solidFill>
                  <a:schemeClr val="lt1"/>
                </a:solidFill>
              </a:defRPr>
            </a:lvl8pPr>
            <a:lvl9pPr lvl="8" algn="l">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19"/>
          <p:cNvSpPr txBox="1">
            <a:spLocks noGrp="1"/>
          </p:cNvSpPr>
          <p:nvPr>
            <p:ph type="body" idx="2"/>
          </p:nvPr>
        </p:nvSpPr>
        <p:spPr>
          <a:xfrm>
            <a:off x="819150" y="2467050"/>
            <a:ext cx="5859900" cy="20955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02" name="Google Shape;102;p19"/>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2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2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 name="Google Shape;106;p2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20"/>
          <p:cNvSpPr txBox="1">
            <a:spLocks noGrp="1"/>
          </p:cNvSpPr>
          <p:nvPr>
            <p:ph type="body" idx="1"/>
          </p:nvPr>
        </p:nvSpPr>
        <p:spPr>
          <a:xfrm>
            <a:off x="328025" y="4163500"/>
            <a:ext cx="7415100" cy="605100"/>
          </a:xfrm>
          <a:prstGeom prst="rect">
            <a:avLst/>
          </a:prstGeom>
          <a:noFill/>
          <a:ln>
            <a:noFill/>
          </a:ln>
        </p:spPr>
        <p:txBody>
          <a:bodyPr spcFirstLastPara="1" wrap="square" lIns="91425" tIns="91425" rIns="91425" bIns="91425" anchor="b"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108" name="Google Shape;108;p20"/>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2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1" name="Google Shape;111;p21"/>
          <p:cNvGrpSpPr/>
          <p:nvPr/>
        </p:nvGrpSpPr>
        <p:grpSpPr>
          <a:xfrm>
            <a:off x="5959222" y="4119576"/>
            <a:ext cx="2520951" cy="1024165"/>
            <a:chOff x="6917201" y="0"/>
            <a:chExt cx="2227776" cy="863400"/>
          </a:xfrm>
        </p:grpSpPr>
        <p:sp>
          <p:nvSpPr>
            <p:cNvPr id="112" name="Google Shape;112;p2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2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2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5" name="Google Shape;115;p21"/>
          <p:cNvGrpSpPr/>
          <p:nvPr/>
        </p:nvGrpSpPr>
        <p:grpSpPr>
          <a:xfrm>
            <a:off x="199149" y="2"/>
            <a:ext cx="2795413" cy="1083308"/>
            <a:chOff x="6917201" y="0"/>
            <a:chExt cx="2227776" cy="863400"/>
          </a:xfrm>
        </p:grpSpPr>
        <p:sp>
          <p:nvSpPr>
            <p:cNvPr id="116" name="Google Shape;116;p2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2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2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9" name="Google Shape;119;p21"/>
          <p:cNvSpPr txBox="1">
            <a:spLocks noGrp="1"/>
          </p:cNvSpPr>
          <p:nvPr>
            <p:ph type="title" hasCustomPrompt="1"/>
          </p:nvPr>
        </p:nvSpPr>
        <p:spPr>
          <a:xfrm>
            <a:off x="1385850" y="1383850"/>
            <a:ext cx="6372300" cy="13797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8600"/>
              <a:buNone/>
              <a:defRPr sz="8600">
                <a:solidFill>
                  <a:schemeClr val="dk2"/>
                </a:solidFill>
              </a:defRPr>
            </a:lvl1pPr>
            <a:lvl2pPr lvl="1" algn="ctr">
              <a:lnSpc>
                <a:spcPct val="100000"/>
              </a:lnSpc>
              <a:spcBef>
                <a:spcPts val="0"/>
              </a:spcBef>
              <a:spcAft>
                <a:spcPts val="0"/>
              </a:spcAft>
              <a:buClr>
                <a:schemeClr val="dk2"/>
              </a:buClr>
              <a:buSzPts val="8600"/>
              <a:buNone/>
              <a:defRPr sz="8600">
                <a:solidFill>
                  <a:schemeClr val="dk2"/>
                </a:solidFill>
              </a:defRPr>
            </a:lvl2pPr>
            <a:lvl3pPr lvl="2" algn="ctr">
              <a:lnSpc>
                <a:spcPct val="100000"/>
              </a:lnSpc>
              <a:spcBef>
                <a:spcPts val="0"/>
              </a:spcBef>
              <a:spcAft>
                <a:spcPts val="0"/>
              </a:spcAft>
              <a:buClr>
                <a:schemeClr val="dk2"/>
              </a:buClr>
              <a:buSzPts val="8600"/>
              <a:buNone/>
              <a:defRPr sz="8600">
                <a:solidFill>
                  <a:schemeClr val="dk2"/>
                </a:solidFill>
              </a:defRPr>
            </a:lvl3pPr>
            <a:lvl4pPr lvl="3" algn="ctr">
              <a:lnSpc>
                <a:spcPct val="100000"/>
              </a:lnSpc>
              <a:spcBef>
                <a:spcPts val="0"/>
              </a:spcBef>
              <a:spcAft>
                <a:spcPts val="0"/>
              </a:spcAft>
              <a:buClr>
                <a:schemeClr val="dk2"/>
              </a:buClr>
              <a:buSzPts val="8600"/>
              <a:buNone/>
              <a:defRPr sz="8600">
                <a:solidFill>
                  <a:schemeClr val="dk2"/>
                </a:solidFill>
              </a:defRPr>
            </a:lvl4pPr>
            <a:lvl5pPr lvl="4" algn="ctr">
              <a:lnSpc>
                <a:spcPct val="100000"/>
              </a:lnSpc>
              <a:spcBef>
                <a:spcPts val="0"/>
              </a:spcBef>
              <a:spcAft>
                <a:spcPts val="0"/>
              </a:spcAft>
              <a:buClr>
                <a:schemeClr val="dk2"/>
              </a:buClr>
              <a:buSzPts val="8600"/>
              <a:buNone/>
              <a:defRPr sz="8600">
                <a:solidFill>
                  <a:schemeClr val="dk2"/>
                </a:solidFill>
              </a:defRPr>
            </a:lvl5pPr>
            <a:lvl6pPr lvl="5" algn="ctr">
              <a:lnSpc>
                <a:spcPct val="100000"/>
              </a:lnSpc>
              <a:spcBef>
                <a:spcPts val="0"/>
              </a:spcBef>
              <a:spcAft>
                <a:spcPts val="0"/>
              </a:spcAft>
              <a:buClr>
                <a:schemeClr val="dk2"/>
              </a:buClr>
              <a:buSzPts val="8600"/>
              <a:buNone/>
              <a:defRPr sz="8600">
                <a:solidFill>
                  <a:schemeClr val="dk2"/>
                </a:solidFill>
              </a:defRPr>
            </a:lvl6pPr>
            <a:lvl7pPr lvl="6" algn="ctr">
              <a:lnSpc>
                <a:spcPct val="100000"/>
              </a:lnSpc>
              <a:spcBef>
                <a:spcPts val="0"/>
              </a:spcBef>
              <a:spcAft>
                <a:spcPts val="0"/>
              </a:spcAft>
              <a:buClr>
                <a:schemeClr val="dk2"/>
              </a:buClr>
              <a:buSzPts val="8600"/>
              <a:buNone/>
              <a:defRPr sz="8600">
                <a:solidFill>
                  <a:schemeClr val="dk2"/>
                </a:solidFill>
              </a:defRPr>
            </a:lvl7pPr>
            <a:lvl8pPr lvl="7" algn="ctr">
              <a:lnSpc>
                <a:spcPct val="100000"/>
              </a:lnSpc>
              <a:spcBef>
                <a:spcPts val="0"/>
              </a:spcBef>
              <a:spcAft>
                <a:spcPts val="0"/>
              </a:spcAft>
              <a:buClr>
                <a:schemeClr val="dk2"/>
              </a:buClr>
              <a:buSzPts val="8600"/>
              <a:buNone/>
              <a:defRPr sz="8600">
                <a:solidFill>
                  <a:schemeClr val="dk2"/>
                </a:solidFill>
              </a:defRPr>
            </a:lvl8pPr>
            <a:lvl9pPr lvl="8" algn="ctr">
              <a:lnSpc>
                <a:spcPct val="100000"/>
              </a:lnSpc>
              <a:spcBef>
                <a:spcPts val="0"/>
              </a:spcBef>
              <a:spcAft>
                <a:spcPts val="0"/>
              </a:spcAft>
              <a:buClr>
                <a:schemeClr val="dk2"/>
              </a:buClr>
              <a:buSzPts val="8600"/>
              <a:buNone/>
              <a:defRPr sz="8600">
                <a:solidFill>
                  <a:schemeClr val="dk2"/>
                </a:solidFill>
              </a:defRPr>
            </a:lvl9pPr>
          </a:lstStyle>
          <a:p>
            <a:r>
              <a:t>xx%</a:t>
            </a:r>
          </a:p>
        </p:txBody>
      </p:sp>
      <p:sp>
        <p:nvSpPr>
          <p:cNvPr id="120" name="Google Shape;120;p21"/>
          <p:cNvSpPr txBox="1">
            <a:spLocks noGrp="1"/>
          </p:cNvSpPr>
          <p:nvPr>
            <p:ph type="body" idx="1"/>
          </p:nvPr>
        </p:nvSpPr>
        <p:spPr>
          <a:xfrm>
            <a:off x="1385850" y="2863850"/>
            <a:ext cx="6372300" cy="641100"/>
          </a:xfrm>
          <a:prstGeom prst="rect">
            <a:avLst/>
          </a:prstGeom>
          <a:noFill/>
          <a:ln>
            <a:noFill/>
          </a:ln>
        </p:spPr>
        <p:txBody>
          <a:bodyPr spcFirstLastPara="1" wrap="square" lIns="91425" tIns="91425" rIns="91425" bIns="91425" anchor="t" anchorCtr="0">
            <a:normAutofit/>
          </a:bodyPr>
          <a:lstStyle>
            <a:lvl1pPr marL="457200" lvl="0" indent="-311150" algn="ctr">
              <a:lnSpc>
                <a:spcPct val="115000"/>
              </a:lnSpc>
              <a:spcBef>
                <a:spcPts val="0"/>
              </a:spcBef>
              <a:spcAft>
                <a:spcPts val="0"/>
              </a:spcAft>
              <a:buSzPts val="1300"/>
              <a:buChar char="●"/>
              <a:defRPr/>
            </a:lvl1pPr>
            <a:lvl2pPr marL="914400" lvl="1" indent="-298450" algn="ctr">
              <a:lnSpc>
                <a:spcPct val="115000"/>
              </a:lnSpc>
              <a:spcBef>
                <a:spcPts val="0"/>
              </a:spcBef>
              <a:spcAft>
                <a:spcPts val="0"/>
              </a:spcAft>
              <a:buSzPts val="1100"/>
              <a:buChar char="○"/>
              <a:defRPr/>
            </a:lvl2pPr>
            <a:lvl3pPr marL="1371600" lvl="2" indent="-298450" algn="ctr">
              <a:lnSpc>
                <a:spcPct val="115000"/>
              </a:lnSpc>
              <a:spcBef>
                <a:spcPts val="0"/>
              </a:spcBef>
              <a:spcAft>
                <a:spcPts val="0"/>
              </a:spcAft>
              <a:buSzPts val="1100"/>
              <a:buChar char="■"/>
              <a:defRPr/>
            </a:lvl3pPr>
            <a:lvl4pPr marL="1828800" lvl="3" indent="-298450" algn="ctr">
              <a:lnSpc>
                <a:spcPct val="115000"/>
              </a:lnSpc>
              <a:spcBef>
                <a:spcPts val="0"/>
              </a:spcBef>
              <a:spcAft>
                <a:spcPts val="0"/>
              </a:spcAft>
              <a:buSzPts val="1100"/>
              <a:buChar char="●"/>
              <a:defRPr/>
            </a:lvl4pPr>
            <a:lvl5pPr marL="2286000" lvl="4" indent="-298450" algn="ctr">
              <a:lnSpc>
                <a:spcPct val="115000"/>
              </a:lnSpc>
              <a:spcBef>
                <a:spcPts val="0"/>
              </a:spcBef>
              <a:spcAft>
                <a:spcPts val="0"/>
              </a:spcAft>
              <a:buSzPts val="1100"/>
              <a:buChar char="○"/>
              <a:defRPr/>
            </a:lvl5pPr>
            <a:lvl6pPr marL="2743200" lvl="5" indent="-298450" algn="ctr">
              <a:lnSpc>
                <a:spcPct val="115000"/>
              </a:lnSpc>
              <a:spcBef>
                <a:spcPts val="0"/>
              </a:spcBef>
              <a:spcAft>
                <a:spcPts val="0"/>
              </a:spcAft>
              <a:buSzPts val="1100"/>
              <a:buChar char="■"/>
              <a:defRPr/>
            </a:lvl6pPr>
            <a:lvl7pPr marL="3200400" lvl="6" indent="-298450" algn="ctr">
              <a:lnSpc>
                <a:spcPct val="115000"/>
              </a:lnSpc>
              <a:spcBef>
                <a:spcPts val="0"/>
              </a:spcBef>
              <a:spcAft>
                <a:spcPts val="0"/>
              </a:spcAft>
              <a:buSzPts val="1100"/>
              <a:buChar char="●"/>
              <a:defRPr/>
            </a:lvl7pPr>
            <a:lvl8pPr marL="3657600" lvl="7" indent="-298450" algn="ctr">
              <a:lnSpc>
                <a:spcPct val="115000"/>
              </a:lnSpc>
              <a:spcBef>
                <a:spcPts val="0"/>
              </a:spcBef>
              <a:spcAft>
                <a:spcPts val="0"/>
              </a:spcAft>
              <a:buSzPts val="1100"/>
              <a:buChar char="○"/>
              <a:defRPr/>
            </a:lvl8pPr>
            <a:lvl9pPr marL="4114800" lvl="8" indent="-298450" algn="ctr">
              <a:lnSpc>
                <a:spcPct val="115000"/>
              </a:lnSpc>
              <a:spcBef>
                <a:spcPts val="0"/>
              </a:spcBef>
              <a:spcAft>
                <a:spcPts val="0"/>
              </a:spcAft>
              <a:buSzPts val="1100"/>
              <a:buChar char="■"/>
              <a:defRPr/>
            </a:lvl9pPr>
          </a:lstStyle>
          <a:p>
            <a:endParaRPr/>
          </a:p>
        </p:txBody>
      </p:sp>
      <p:sp>
        <p:nvSpPr>
          <p:cNvPr id="121" name="Google Shape;121;p2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22"/>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1pPr>
            <a:lvl2pPr marR="0" lvl="1"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2pPr>
            <a:lvl3pPr marR="0" lvl="2"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3pPr>
            <a:lvl4pPr marR="0" lvl="3"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4pPr>
            <a:lvl5pPr marR="0" lvl="4"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5pPr>
            <a:lvl6pPr marR="0" lvl="5"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6pPr>
            <a:lvl7pPr marR="0" lvl="6"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7pPr>
            <a:lvl8pPr marR="0" lvl="7"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8pPr>
            <a:lvl9pPr marR="0" lvl="8"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9pPr>
          </a:lstStyle>
          <a:p>
            <a:endParaRPr/>
          </a:p>
        </p:txBody>
      </p:sp>
      <p:sp>
        <p:nvSpPr>
          <p:cNvPr id="7" name="Google Shape;7;p1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Calibri"/>
              <a:buChar char="●"/>
              <a:defRPr sz="1300" b="0" i="0" u="none" strike="noStrike" cap="none">
                <a:solidFill>
                  <a:schemeClr val="dk2"/>
                </a:solidFill>
                <a:latin typeface="Calibri"/>
                <a:ea typeface="Calibri"/>
                <a:cs typeface="Calibri"/>
                <a:sym typeface="Calibri"/>
              </a:defRPr>
            </a:lvl1pPr>
            <a:lvl2pPr marL="914400" marR="0" lvl="1"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2pPr>
            <a:lvl3pPr marL="1371600" marR="0" lvl="2"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3pPr>
            <a:lvl4pPr marL="1828800" marR="0" lvl="3"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4pPr>
            <a:lvl5pPr marL="2286000" marR="0" lvl="4"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5pPr>
            <a:lvl6pPr marL="2743200" marR="0" lvl="5"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6pPr>
            <a:lvl7pPr marL="3200400" marR="0" lvl="6"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7pPr>
            <a:lvl8pPr marL="3657600" marR="0" lvl="7"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8pPr>
            <a:lvl9pPr marL="4114800" marR="0" lvl="8"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9pPr>
          </a:lstStyle>
          <a:p>
            <a:endParaRPr/>
          </a:p>
        </p:txBody>
      </p:sp>
      <p:sp>
        <p:nvSpPr>
          <p:cNvPr id="8" name="Google Shape;8;p1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
          <p:cNvSpPr txBox="1">
            <a:spLocks noGrp="1"/>
          </p:cNvSpPr>
          <p:nvPr>
            <p:ph type="ctrTitle"/>
          </p:nvPr>
        </p:nvSpPr>
        <p:spPr>
          <a:xfrm>
            <a:off x="1560150" y="1459100"/>
            <a:ext cx="6023700" cy="14481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800"/>
              <a:buNone/>
            </a:pPr>
            <a:r>
              <a:rPr lang="en" sz="3000"/>
              <a:t>Diversity and Inclusion at work and the role of Flexible Working</a:t>
            </a:r>
            <a:endParaRPr sz="3000"/>
          </a:p>
        </p:txBody>
      </p:sp>
      <p:sp>
        <p:nvSpPr>
          <p:cNvPr id="129" name="Google Shape;129;p1"/>
          <p:cNvSpPr txBox="1">
            <a:spLocks noGrp="1"/>
          </p:cNvSpPr>
          <p:nvPr>
            <p:ph type="subTitle" idx="1"/>
          </p:nvPr>
        </p:nvSpPr>
        <p:spPr>
          <a:xfrm>
            <a:off x="1891350" y="2620108"/>
            <a:ext cx="5361300" cy="5226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1600"/>
              <a:buNone/>
            </a:pPr>
            <a:r>
              <a:rPr lang="en"/>
              <a:t>The role of Human Resources in promoting Diversity and Inclusion through Flexible working.</a:t>
            </a:r>
            <a:endParaRPr/>
          </a:p>
        </p:txBody>
      </p:sp>
      <p:sp>
        <p:nvSpPr>
          <p:cNvPr id="130" name="Google Shape;130;p1"/>
          <p:cNvSpPr txBox="1"/>
          <p:nvPr/>
        </p:nvSpPr>
        <p:spPr>
          <a:xfrm>
            <a:off x="2632950" y="3268019"/>
            <a:ext cx="3878100" cy="492412"/>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0"/>
              </a:spcBef>
              <a:spcAft>
                <a:spcPts val="0"/>
              </a:spcAft>
              <a:buClr>
                <a:srgbClr val="000000"/>
              </a:buClr>
              <a:buSzPts val="2000"/>
              <a:buFont typeface="Arial"/>
              <a:buNone/>
            </a:pPr>
            <a:r>
              <a:rPr lang="en" sz="2000" b="0" i="0" u="none" strike="noStrike" cap="none" dirty="0">
                <a:solidFill>
                  <a:schemeClr val="lt1"/>
                </a:solidFill>
                <a:latin typeface="Calibri"/>
                <a:ea typeface="Calibri"/>
                <a:cs typeface="Calibri"/>
                <a:sym typeface="Calibri"/>
              </a:rPr>
              <a:t>By Stefan Petrov Zlatev 2029265</a:t>
            </a:r>
            <a:endParaRPr sz="2000" b="0" i="0" u="none" strike="noStrike" cap="none" dirty="0">
              <a:solidFill>
                <a:schemeClr val="lt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
          <p:cNvSpPr txBox="1">
            <a:spLocks noGrp="1"/>
          </p:cNvSpPr>
          <p:nvPr>
            <p:ph type="title"/>
          </p:nvPr>
        </p:nvSpPr>
        <p:spPr>
          <a:xfrm>
            <a:off x="1883250" y="183750"/>
            <a:ext cx="5377500" cy="1033800"/>
          </a:xfrm>
          <a:prstGeom prst="rect">
            <a:avLst/>
          </a:prstGeom>
          <a:noFill/>
          <a:ln>
            <a:noFill/>
          </a:ln>
        </p:spPr>
        <p:txBody>
          <a:bodyPr spcFirstLastPara="1" wrap="square" lIns="91425" tIns="91425" rIns="91425" bIns="91425" anchor="ctr" anchorCtr="0">
            <a:normAutofit/>
          </a:bodyPr>
          <a:lstStyle/>
          <a:p>
            <a:pPr marL="0" lvl="0" indent="0" algn="ctr" rtl="0">
              <a:lnSpc>
                <a:spcPct val="100000"/>
              </a:lnSpc>
              <a:spcBef>
                <a:spcPts val="0"/>
              </a:spcBef>
              <a:spcAft>
                <a:spcPts val="0"/>
              </a:spcAft>
              <a:buSzPts val="3200"/>
              <a:buNone/>
            </a:pPr>
            <a:r>
              <a:rPr lang="en" b="1" u="sng">
                <a:solidFill>
                  <a:schemeClr val="dk1"/>
                </a:solidFill>
              </a:rPr>
              <a:t>Table of Contents</a:t>
            </a:r>
            <a:endParaRPr b="1" u="sng">
              <a:solidFill>
                <a:schemeClr val="dk1"/>
              </a:solidFill>
            </a:endParaRPr>
          </a:p>
        </p:txBody>
      </p:sp>
      <p:sp>
        <p:nvSpPr>
          <p:cNvPr id="136" name="Google Shape;136;p2"/>
          <p:cNvSpPr txBox="1"/>
          <p:nvPr/>
        </p:nvSpPr>
        <p:spPr>
          <a:xfrm>
            <a:off x="1323675" y="1391950"/>
            <a:ext cx="7589700" cy="2801400"/>
          </a:xfrm>
          <a:prstGeom prst="rect">
            <a:avLst/>
          </a:prstGeom>
          <a:noFill/>
          <a:ln>
            <a:noFill/>
          </a:ln>
        </p:spPr>
        <p:txBody>
          <a:bodyPr spcFirstLastPara="1" wrap="square" lIns="91425" tIns="91425" rIns="91425" bIns="91425" anchor="t" anchorCtr="0">
            <a:spAutoFit/>
          </a:bodyPr>
          <a:lstStyle/>
          <a:p>
            <a:pPr marL="457200" marR="0" lvl="0" indent="-355600" algn="l" rtl="0">
              <a:lnSpc>
                <a:spcPct val="150000"/>
              </a:lnSpc>
              <a:spcBef>
                <a:spcPts val="0"/>
              </a:spcBef>
              <a:spcAft>
                <a:spcPts val="0"/>
              </a:spcAft>
              <a:buClr>
                <a:schemeClr val="dk2"/>
              </a:buClr>
              <a:buSzPts val="2000"/>
              <a:buFont typeface="Calibri"/>
              <a:buAutoNum type="arabicPeriod"/>
            </a:pPr>
            <a:r>
              <a:rPr lang="en" sz="2000" b="0" i="0" u="none" strike="noStrike" cap="none">
                <a:solidFill>
                  <a:schemeClr val="dk2"/>
                </a:solidFill>
                <a:latin typeface="Calibri"/>
                <a:ea typeface="Calibri"/>
                <a:cs typeface="Calibri"/>
                <a:sym typeface="Calibri"/>
              </a:rPr>
              <a:t>Introduction to Flexible Working</a:t>
            </a:r>
            <a:endParaRPr sz="2000" b="0" i="0" u="none" strike="noStrike" cap="none">
              <a:solidFill>
                <a:schemeClr val="dk2"/>
              </a:solidFill>
              <a:latin typeface="Calibri"/>
              <a:ea typeface="Calibri"/>
              <a:cs typeface="Calibri"/>
              <a:sym typeface="Calibri"/>
            </a:endParaRPr>
          </a:p>
          <a:p>
            <a:pPr marL="457200" marR="0" lvl="0" indent="-355600" algn="l" rtl="0">
              <a:lnSpc>
                <a:spcPct val="150000"/>
              </a:lnSpc>
              <a:spcBef>
                <a:spcPts val="0"/>
              </a:spcBef>
              <a:spcAft>
                <a:spcPts val="0"/>
              </a:spcAft>
              <a:buClr>
                <a:schemeClr val="dk2"/>
              </a:buClr>
              <a:buSzPts val="2000"/>
              <a:buFont typeface="Calibri"/>
              <a:buAutoNum type="arabicPeriod"/>
            </a:pPr>
            <a:r>
              <a:rPr lang="en" sz="2000" b="0" i="0" u="none" strike="noStrike" cap="none">
                <a:solidFill>
                  <a:schemeClr val="dk2"/>
                </a:solidFill>
                <a:latin typeface="Calibri"/>
                <a:ea typeface="Calibri"/>
                <a:cs typeface="Calibri"/>
                <a:sym typeface="Calibri"/>
              </a:rPr>
              <a:t>Diversity and its importance</a:t>
            </a:r>
            <a:endParaRPr sz="2000" b="0" i="0" u="none" strike="noStrike" cap="none">
              <a:solidFill>
                <a:schemeClr val="dk2"/>
              </a:solidFill>
              <a:latin typeface="Calibri"/>
              <a:ea typeface="Calibri"/>
              <a:cs typeface="Calibri"/>
              <a:sym typeface="Calibri"/>
            </a:endParaRPr>
          </a:p>
          <a:p>
            <a:pPr marL="457200" marR="0" lvl="0" indent="-355600" algn="l" rtl="0">
              <a:lnSpc>
                <a:spcPct val="150000"/>
              </a:lnSpc>
              <a:spcBef>
                <a:spcPts val="0"/>
              </a:spcBef>
              <a:spcAft>
                <a:spcPts val="0"/>
              </a:spcAft>
              <a:buClr>
                <a:schemeClr val="dk2"/>
              </a:buClr>
              <a:buSzPts val="2000"/>
              <a:buFont typeface="Calibri"/>
              <a:buAutoNum type="arabicPeriod"/>
            </a:pPr>
            <a:r>
              <a:rPr lang="en" sz="2000" b="0" i="0" u="none" strike="noStrike" cap="none">
                <a:solidFill>
                  <a:schemeClr val="dk2"/>
                </a:solidFill>
                <a:latin typeface="Calibri"/>
                <a:ea typeface="Calibri"/>
                <a:cs typeface="Calibri"/>
                <a:sym typeface="Calibri"/>
              </a:rPr>
              <a:t>Benefits of Flexibility at Work</a:t>
            </a:r>
            <a:endParaRPr sz="2000" b="0" i="0" u="none" strike="noStrike" cap="none">
              <a:solidFill>
                <a:schemeClr val="dk2"/>
              </a:solidFill>
              <a:latin typeface="Calibri"/>
              <a:ea typeface="Calibri"/>
              <a:cs typeface="Calibri"/>
              <a:sym typeface="Calibri"/>
            </a:endParaRPr>
          </a:p>
          <a:p>
            <a:pPr marL="457200" marR="0" lvl="0" indent="-355600" algn="l" rtl="0">
              <a:lnSpc>
                <a:spcPct val="150000"/>
              </a:lnSpc>
              <a:spcBef>
                <a:spcPts val="0"/>
              </a:spcBef>
              <a:spcAft>
                <a:spcPts val="0"/>
              </a:spcAft>
              <a:buClr>
                <a:schemeClr val="dk2"/>
              </a:buClr>
              <a:buSzPts val="2000"/>
              <a:buFont typeface="Calibri"/>
              <a:buAutoNum type="arabicPeriod"/>
            </a:pPr>
            <a:r>
              <a:rPr lang="en" sz="2000" b="0" i="0" u="none" strike="noStrike" cap="none">
                <a:solidFill>
                  <a:schemeClr val="dk2"/>
                </a:solidFill>
                <a:latin typeface="Calibri"/>
                <a:ea typeface="Calibri"/>
                <a:cs typeface="Calibri"/>
                <a:sym typeface="Calibri"/>
              </a:rPr>
              <a:t>The role of Human Resources and their approaches</a:t>
            </a:r>
            <a:endParaRPr sz="2000" b="0" i="0" u="none" strike="noStrike" cap="none">
              <a:solidFill>
                <a:schemeClr val="dk2"/>
              </a:solidFill>
              <a:latin typeface="Calibri"/>
              <a:ea typeface="Calibri"/>
              <a:cs typeface="Calibri"/>
              <a:sym typeface="Calibri"/>
            </a:endParaRPr>
          </a:p>
          <a:p>
            <a:pPr marL="457200" marR="0" lvl="0" indent="-355600" algn="l" rtl="0">
              <a:lnSpc>
                <a:spcPct val="150000"/>
              </a:lnSpc>
              <a:spcBef>
                <a:spcPts val="0"/>
              </a:spcBef>
              <a:spcAft>
                <a:spcPts val="0"/>
              </a:spcAft>
              <a:buClr>
                <a:schemeClr val="dk2"/>
              </a:buClr>
              <a:buSzPts val="2000"/>
              <a:buFont typeface="Calibri"/>
              <a:buAutoNum type="arabicPeriod"/>
            </a:pPr>
            <a:r>
              <a:rPr lang="en" sz="2000" b="0" i="0" u="none" strike="noStrike" cap="none">
                <a:solidFill>
                  <a:schemeClr val="dk2"/>
                </a:solidFill>
                <a:latin typeface="Calibri"/>
                <a:ea typeface="Calibri"/>
                <a:cs typeface="Calibri"/>
                <a:sym typeface="Calibri"/>
              </a:rPr>
              <a:t>Conclusion</a:t>
            </a:r>
            <a:endParaRPr sz="2000" b="0" i="0" u="none" strike="noStrike" cap="none">
              <a:solidFill>
                <a:schemeClr val="dk2"/>
              </a:solidFill>
              <a:latin typeface="Calibri"/>
              <a:ea typeface="Calibri"/>
              <a:cs typeface="Calibri"/>
              <a:sym typeface="Calibri"/>
            </a:endParaRPr>
          </a:p>
          <a:p>
            <a:pPr marL="457200" marR="0" lvl="0" indent="-355600" algn="l" rtl="0">
              <a:lnSpc>
                <a:spcPct val="150000"/>
              </a:lnSpc>
              <a:spcBef>
                <a:spcPts val="0"/>
              </a:spcBef>
              <a:spcAft>
                <a:spcPts val="0"/>
              </a:spcAft>
              <a:buClr>
                <a:schemeClr val="dk2"/>
              </a:buClr>
              <a:buSzPts val="2000"/>
              <a:buFont typeface="Calibri"/>
              <a:buAutoNum type="arabicPeriod"/>
            </a:pPr>
            <a:r>
              <a:rPr lang="en" sz="2000" b="0" i="0" u="none" strike="noStrike" cap="none">
                <a:solidFill>
                  <a:schemeClr val="dk2"/>
                </a:solidFill>
                <a:latin typeface="Calibri"/>
                <a:ea typeface="Calibri"/>
                <a:cs typeface="Calibri"/>
                <a:sym typeface="Calibri"/>
              </a:rPr>
              <a:t>References</a:t>
            </a:r>
            <a:endParaRPr sz="2000" b="0" i="0" u="none" strike="noStrike" cap="none">
              <a:solidFill>
                <a:schemeClr val="dk2"/>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3"/>
          <p:cNvSpPr txBox="1">
            <a:spLocks noGrp="1"/>
          </p:cNvSpPr>
          <p:nvPr>
            <p:ph type="title"/>
          </p:nvPr>
        </p:nvSpPr>
        <p:spPr>
          <a:xfrm>
            <a:off x="819150" y="480800"/>
            <a:ext cx="7505700" cy="9546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000"/>
              <a:buNone/>
            </a:pPr>
            <a:r>
              <a:rPr lang="en"/>
              <a:t>Introduction to Flexible Working</a:t>
            </a:r>
            <a:endParaRPr/>
          </a:p>
        </p:txBody>
      </p:sp>
      <p:sp>
        <p:nvSpPr>
          <p:cNvPr id="142" name="Google Shape;142;p3"/>
          <p:cNvSpPr txBox="1">
            <a:spLocks noGrp="1"/>
          </p:cNvSpPr>
          <p:nvPr>
            <p:ph type="body" idx="1"/>
          </p:nvPr>
        </p:nvSpPr>
        <p:spPr>
          <a:xfrm>
            <a:off x="394675" y="1217500"/>
            <a:ext cx="6154500" cy="3204000"/>
          </a:xfrm>
          <a:prstGeom prst="rect">
            <a:avLst/>
          </a:prstGeom>
          <a:noFill/>
          <a:ln>
            <a:noFill/>
          </a:ln>
        </p:spPr>
        <p:txBody>
          <a:bodyPr spcFirstLastPara="1" wrap="square" lIns="91425" tIns="91425" rIns="91425" bIns="91425" anchor="t" anchorCtr="0">
            <a:normAutofit fontScale="92500" lnSpcReduction="20000"/>
          </a:bodyPr>
          <a:lstStyle/>
          <a:p>
            <a:pPr marL="457200" lvl="0" indent="-304958" algn="l" rtl="0">
              <a:lnSpc>
                <a:spcPct val="150000"/>
              </a:lnSpc>
              <a:spcBef>
                <a:spcPts val="0"/>
              </a:spcBef>
              <a:spcAft>
                <a:spcPts val="0"/>
              </a:spcAft>
              <a:buSzPct val="100000"/>
              <a:buChar char="●"/>
            </a:pPr>
            <a:r>
              <a:rPr lang="en"/>
              <a:t>Flexible working opportunities can range from remote home-working to adjustable working hours.</a:t>
            </a:r>
            <a:endParaRPr/>
          </a:p>
          <a:p>
            <a:pPr marL="457200" lvl="0" indent="-304958" algn="l" rtl="0">
              <a:lnSpc>
                <a:spcPct val="150000"/>
              </a:lnSpc>
              <a:spcBef>
                <a:spcPts val="0"/>
              </a:spcBef>
              <a:spcAft>
                <a:spcPts val="0"/>
              </a:spcAft>
              <a:buSzPct val="100000"/>
              <a:buChar char="●"/>
            </a:pPr>
            <a:r>
              <a:rPr lang="en"/>
              <a:t>Flexibility allows employees “to make choices to arrange core aspects of their professional lives, particularly regarding where, when and for how long work is performed” (Hill et al, 2008)</a:t>
            </a:r>
            <a:endParaRPr>
              <a:solidFill>
                <a:srgbClr val="000000"/>
              </a:solidFill>
              <a:highlight>
                <a:srgbClr val="FFFFFF"/>
              </a:highlight>
            </a:endParaRPr>
          </a:p>
          <a:p>
            <a:pPr marL="457200" lvl="0" indent="-304958" algn="l" rtl="0">
              <a:lnSpc>
                <a:spcPct val="150000"/>
              </a:lnSpc>
              <a:spcBef>
                <a:spcPts val="0"/>
              </a:spcBef>
              <a:spcAft>
                <a:spcPts val="0"/>
              </a:spcAft>
              <a:buSzPct val="100000"/>
              <a:buChar char="●"/>
            </a:pPr>
            <a:r>
              <a:rPr lang="en" u="sng">
                <a:solidFill>
                  <a:srgbClr val="000000"/>
                </a:solidFill>
                <a:highlight>
                  <a:srgbClr val="FFFFFF"/>
                </a:highlight>
              </a:rPr>
              <a:t>Flexible working can:</a:t>
            </a:r>
            <a:endParaRPr u="sng">
              <a:solidFill>
                <a:srgbClr val="000000"/>
              </a:solidFill>
              <a:highlight>
                <a:srgbClr val="FFFFFF"/>
              </a:highlight>
            </a:endParaRPr>
          </a:p>
          <a:p>
            <a:pPr marL="457200" lvl="0" indent="-304958" algn="l" rtl="0">
              <a:lnSpc>
                <a:spcPct val="150000"/>
              </a:lnSpc>
              <a:spcBef>
                <a:spcPts val="0"/>
              </a:spcBef>
              <a:spcAft>
                <a:spcPts val="0"/>
              </a:spcAft>
              <a:buSzPct val="100000"/>
              <a:buChar char="●"/>
            </a:pPr>
            <a:r>
              <a:rPr lang="en" b="1">
                <a:solidFill>
                  <a:srgbClr val="000000"/>
                </a:solidFill>
                <a:highlight>
                  <a:srgbClr val="FFFFFF"/>
                </a:highlight>
              </a:rPr>
              <a:t>Provide better mental and physical health</a:t>
            </a:r>
            <a:endParaRPr b="1">
              <a:solidFill>
                <a:srgbClr val="000000"/>
              </a:solidFill>
              <a:highlight>
                <a:srgbClr val="FFFFFF"/>
              </a:highlight>
            </a:endParaRPr>
          </a:p>
          <a:p>
            <a:pPr marL="457200" lvl="0" indent="-304958" algn="l" rtl="0">
              <a:lnSpc>
                <a:spcPct val="150000"/>
              </a:lnSpc>
              <a:spcBef>
                <a:spcPts val="0"/>
              </a:spcBef>
              <a:spcAft>
                <a:spcPts val="0"/>
              </a:spcAft>
              <a:buSzPct val="100000"/>
              <a:buChar char="●"/>
            </a:pPr>
            <a:r>
              <a:rPr lang="en" b="1">
                <a:solidFill>
                  <a:srgbClr val="000000"/>
                </a:solidFill>
                <a:highlight>
                  <a:srgbClr val="FFFFFF"/>
                </a:highlight>
              </a:rPr>
              <a:t>Boost work performance</a:t>
            </a:r>
            <a:endParaRPr b="1">
              <a:solidFill>
                <a:srgbClr val="000000"/>
              </a:solidFill>
              <a:highlight>
                <a:srgbClr val="FFFFFF"/>
              </a:highlight>
            </a:endParaRPr>
          </a:p>
          <a:p>
            <a:pPr marL="457200" lvl="0" indent="-304958" algn="l" rtl="0">
              <a:lnSpc>
                <a:spcPct val="150000"/>
              </a:lnSpc>
              <a:spcBef>
                <a:spcPts val="0"/>
              </a:spcBef>
              <a:spcAft>
                <a:spcPts val="0"/>
              </a:spcAft>
              <a:buSzPct val="100000"/>
              <a:buChar char="●"/>
            </a:pPr>
            <a:r>
              <a:rPr lang="en" b="1">
                <a:solidFill>
                  <a:srgbClr val="000000"/>
                </a:solidFill>
                <a:highlight>
                  <a:srgbClr val="FFFFFF"/>
                </a:highlight>
              </a:rPr>
              <a:t>Provide a greater understanding between employer and employee by improving the organisation’s moral appearance.</a:t>
            </a:r>
            <a:endParaRPr b="1">
              <a:solidFill>
                <a:srgbClr val="000000"/>
              </a:solidFill>
              <a:highlight>
                <a:srgbClr val="FFFFFF"/>
              </a:highlight>
            </a:endParaRPr>
          </a:p>
          <a:p>
            <a:pPr marL="457200" lvl="0" indent="-304958" algn="l" rtl="0">
              <a:lnSpc>
                <a:spcPct val="150000"/>
              </a:lnSpc>
              <a:spcBef>
                <a:spcPts val="0"/>
              </a:spcBef>
              <a:spcAft>
                <a:spcPts val="0"/>
              </a:spcAft>
              <a:buSzPct val="100000"/>
              <a:buChar char="●"/>
            </a:pPr>
            <a:r>
              <a:rPr lang="en"/>
              <a:t>The COVID-19 Pandemic changes personal and working aspects of employees</a:t>
            </a:r>
            <a:endParaRPr/>
          </a:p>
          <a:p>
            <a:pPr marL="457200" lvl="0" indent="-306815" algn="l" rtl="0">
              <a:lnSpc>
                <a:spcPct val="150000"/>
              </a:lnSpc>
              <a:spcBef>
                <a:spcPts val="0"/>
              </a:spcBef>
              <a:spcAft>
                <a:spcPts val="0"/>
              </a:spcAft>
              <a:buSzPct val="168998"/>
              <a:buChar char="●"/>
            </a:pPr>
            <a:r>
              <a:rPr lang="en"/>
              <a:t>Shift towards hybrid work</a:t>
            </a:r>
            <a:endParaRPr sz="1000">
              <a:solidFill>
                <a:srgbClr val="000000"/>
              </a:solidFill>
              <a:highlight>
                <a:srgbClr val="FFFFFF"/>
              </a:highlight>
              <a:latin typeface="Arial"/>
              <a:ea typeface="Arial"/>
              <a:cs typeface="Arial"/>
              <a:sym typeface="Arial"/>
            </a:endParaRPr>
          </a:p>
        </p:txBody>
      </p:sp>
      <p:pic>
        <p:nvPicPr>
          <p:cNvPr id="143" name="Google Shape;143;p3"/>
          <p:cNvPicPr preferRelativeResize="0"/>
          <p:nvPr/>
        </p:nvPicPr>
        <p:blipFill rotWithShape="1">
          <a:blip r:embed="rId3">
            <a:alphaModFix/>
          </a:blip>
          <a:srcRect/>
          <a:stretch/>
        </p:blipFill>
        <p:spPr>
          <a:xfrm>
            <a:off x="6549175" y="2145775"/>
            <a:ext cx="2254126" cy="134745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4"/>
          <p:cNvSpPr txBox="1">
            <a:spLocks noGrp="1"/>
          </p:cNvSpPr>
          <p:nvPr>
            <p:ph type="title"/>
          </p:nvPr>
        </p:nvSpPr>
        <p:spPr>
          <a:xfrm>
            <a:off x="819150" y="346000"/>
            <a:ext cx="7505700" cy="5700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a:t>Diversity and its importance</a:t>
            </a:r>
            <a:endParaRPr/>
          </a:p>
        </p:txBody>
      </p:sp>
      <p:sp>
        <p:nvSpPr>
          <p:cNvPr id="149" name="Google Shape;149;p4"/>
          <p:cNvSpPr txBox="1">
            <a:spLocks noGrp="1"/>
          </p:cNvSpPr>
          <p:nvPr>
            <p:ph type="body" idx="1"/>
          </p:nvPr>
        </p:nvSpPr>
        <p:spPr>
          <a:xfrm>
            <a:off x="440100" y="1463350"/>
            <a:ext cx="8263800" cy="2482200"/>
          </a:xfrm>
          <a:prstGeom prst="rect">
            <a:avLst/>
          </a:prstGeom>
          <a:noFill/>
          <a:ln>
            <a:noFill/>
          </a:ln>
        </p:spPr>
        <p:txBody>
          <a:bodyPr spcFirstLastPara="1" wrap="square" lIns="91425" tIns="91425" rIns="91425" bIns="91425" anchor="t" anchorCtr="0">
            <a:normAutofit/>
          </a:bodyPr>
          <a:lstStyle/>
          <a:p>
            <a:pPr marL="457200" lvl="0" indent="-311150" algn="l" rtl="0">
              <a:lnSpc>
                <a:spcPct val="150000"/>
              </a:lnSpc>
              <a:spcBef>
                <a:spcPts val="0"/>
              </a:spcBef>
              <a:spcAft>
                <a:spcPts val="0"/>
              </a:spcAft>
              <a:buSzPts val="1300"/>
              <a:buChar char="●"/>
            </a:pPr>
            <a:r>
              <a:rPr lang="en"/>
              <a:t>Diverse Characteristics include: </a:t>
            </a:r>
            <a:r>
              <a:rPr lang="en" b="1"/>
              <a:t>age, race, disability, gender etc.</a:t>
            </a:r>
            <a:endParaRPr b="1"/>
          </a:p>
          <a:p>
            <a:pPr marL="457200" lvl="0" indent="-311150" algn="l" rtl="0">
              <a:lnSpc>
                <a:spcPct val="150000"/>
              </a:lnSpc>
              <a:spcBef>
                <a:spcPts val="0"/>
              </a:spcBef>
              <a:spcAft>
                <a:spcPts val="0"/>
              </a:spcAft>
              <a:buSzPts val="1300"/>
              <a:buChar char="●"/>
            </a:pPr>
            <a:r>
              <a:rPr lang="en" b="1"/>
              <a:t>‘2010 Equality Act’</a:t>
            </a:r>
            <a:endParaRPr b="1"/>
          </a:p>
          <a:p>
            <a:pPr marL="457200" lvl="0" indent="-311150" algn="l" rtl="0">
              <a:lnSpc>
                <a:spcPct val="150000"/>
              </a:lnSpc>
              <a:spcBef>
                <a:spcPts val="0"/>
              </a:spcBef>
              <a:spcAft>
                <a:spcPts val="0"/>
              </a:spcAft>
              <a:buSzPts val="1300"/>
              <a:buChar char="●"/>
            </a:pPr>
            <a:r>
              <a:rPr lang="en"/>
              <a:t>No </a:t>
            </a:r>
            <a:r>
              <a:rPr lang="en" b="1"/>
              <a:t>direct</a:t>
            </a:r>
            <a:r>
              <a:rPr lang="en"/>
              <a:t> or </a:t>
            </a:r>
            <a:r>
              <a:rPr lang="en" b="1"/>
              <a:t>indirect </a:t>
            </a:r>
            <a:r>
              <a:rPr lang="en"/>
              <a:t>discrimination</a:t>
            </a:r>
            <a:endParaRPr/>
          </a:p>
          <a:p>
            <a:pPr marL="457200" lvl="0" indent="-311150" algn="l" rtl="0">
              <a:lnSpc>
                <a:spcPct val="150000"/>
              </a:lnSpc>
              <a:spcBef>
                <a:spcPts val="0"/>
              </a:spcBef>
              <a:spcAft>
                <a:spcPts val="0"/>
              </a:spcAft>
              <a:buSzPts val="1300"/>
              <a:buChar char="●"/>
            </a:pPr>
            <a:r>
              <a:rPr lang="en"/>
              <a:t>Potentially, diversity can produce “greater productivity and competitive advantages” (Green et al, 2020)</a:t>
            </a:r>
            <a:endParaRPr/>
          </a:p>
          <a:p>
            <a:pPr marL="457200" lvl="0" indent="-311150" algn="l" rtl="0">
              <a:lnSpc>
                <a:spcPct val="150000"/>
              </a:lnSpc>
              <a:spcBef>
                <a:spcPts val="0"/>
              </a:spcBef>
              <a:spcAft>
                <a:spcPts val="0"/>
              </a:spcAft>
              <a:buSzPts val="1300"/>
              <a:buChar char="●"/>
            </a:pPr>
            <a:r>
              <a:rPr lang="en"/>
              <a:t>Diversity increases applicants from varying backgrounds which “increases productivity, increases creativity and improves problem solving.” (Foma, 2014)</a:t>
            </a:r>
            <a:endParaRPr/>
          </a:p>
        </p:txBody>
      </p:sp>
      <p:pic>
        <p:nvPicPr>
          <p:cNvPr id="150" name="Google Shape;150;p4"/>
          <p:cNvPicPr preferRelativeResize="0"/>
          <p:nvPr/>
        </p:nvPicPr>
        <p:blipFill rotWithShape="1">
          <a:blip r:embed="rId3">
            <a:alphaModFix/>
          </a:blip>
          <a:srcRect/>
          <a:stretch/>
        </p:blipFill>
        <p:spPr>
          <a:xfrm flipH="1">
            <a:off x="2351350" y="3347475"/>
            <a:ext cx="4441300" cy="1543374"/>
          </a:xfrm>
          <a:prstGeom prst="rect">
            <a:avLst/>
          </a:prstGeom>
          <a:noFill/>
          <a:ln>
            <a:noFill/>
          </a:ln>
        </p:spPr>
      </p:pic>
      <p:sp>
        <p:nvSpPr>
          <p:cNvPr id="151" name="Google Shape;151;p4"/>
          <p:cNvSpPr txBox="1"/>
          <p:nvPr/>
        </p:nvSpPr>
        <p:spPr>
          <a:xfrm>
            <a:off x="1331975" y="953875"/>
            <a:ext cx="6550500" cy="4002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1200"/>
              </a:spcAft>
              <a:buClr>
                <a:srgbClr val="000000"/>
              </a:buClr>
              <a:buSzPts val="1400"/>
              <a:buFont typeface="Arial"/>
              <a:buNone/>
            </a:pPr>
            <a:r>
              <a:rPr lang="en" sz="1400" b="1" i="0" u="none" strike="noStrike" cap="none">
                <a:solidFill>
                  <a:schemeClr val="dk2"/>
                </a:solidFill>
                <a:latin typeface="Calibri"/>
                <a:ea typeface="Calibri"/>
                <a:cs typeface="Calibri"/>
                <a:sym typeface="Calibri"/>
              </a:rPr>
              <a:t>Diversity is recognizing both physical and internal differences a person might carry.</a:t>
            </a:r>
            <a:endParaRPr sz="1500" b="1" i="0" u="none" strike="noStrike" cap="none">
              <a:solidFill>
                <a:schemeClr val="dk2"/>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5"/>
          <p:cNvSpPr txBox="1">
            <a:spLocks noGrp="1"/>
          </p:cNvSpPr>
          <p:nvPr>
            <p:ph type="title"/>
          </p:nvPr>
        </p:nvSpPr>
        <p:spPr>
          <a:xfrm>
            <a:off x="819150" y="385625"/>
            <a:ext cx="7505700" cy="5700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a:t>Benefits of Flexibility at Work</a:t>
            </a:r>
            <a:endParaRPr/>
          </a:p>
        </p:txBody>
      </p:sp>
      <p:sp>
        <p:nvSpPr>
          <p:cNvPr id="157" name="Google Shape;157;p5"/>
          <p:cNvSpPr txBox="1">
            <a:spLocks noGrp="1"/>
          </p:cNvSpPr>
          <p:nvPr>
            <p:ph type="body" idx="1"/>
          </p:nvPr>
        </p:nvSpPr>
        <p:spPr>
          <a:xfrm>
            <a:off x="440100" y="1283075"/>
            <a:ext cx="8263800" cy="1633800"/>
          </a:xfrm>
          <a:prstGeom prst="rect">
            <a:avLst/>
          </a:prstGeom>
          <a:noFill/>
          <a:ln>
            <a:noFill/>
          </a:ln>
        </p:spPr>
        <p:txBody>
          <a:bodyPr spcFirstLastPara="1" wrap="square" lIns="91425" tIns="91425" rIns="91425" bIns="91425" anchor="t" anchorCtr="0">
            <a:normAutofit/>
          </a:bodyPr>
          <a:lstStyle/>
          <a:p>
            <a:pPr marL="457200" lvl="0" indent="-311150" algn="l" rtl="0">
              <a:lnSpc>
                <a:spcPct val="150000"/>
              </a:lnSpc>
              <a:spcBef>
                <a:spcPts val="0"/>
              </a:spcBef>
              <a:spcAft>
                <a:spcPts val="0"/>
              </a:spcAft>
              <a:buSzPts val="1300"/>
              <a:buChar char="●"/>
            </a:pPr>
            <a:r>
              <a:rPr lang="en"/>
              <a:t>Flexibility at work is beneficial to all parties involved as “an unhealthy work atmosphere is often the cause of high conflict levels in a company.” (Foma, 2014)</a:t>
            </a:r>
            <a:endParaRPr/>
          </a:p>
          <a:p>
            <a:pPr marL="457200" lvl="0" indent="-311150" algn="l" rtl="0">
              <a:lnSpc>
                <a:spcPct val="150000"/>
              </a:lnSpc>
              <a:spcBef>
                <a:spcPts val="0"/>
              </a:spcBef>
              <a:spcAft>
                <a:spcPts val="0"/>
              </a:spcAft>
              <a:buSzPts val="1300"/>
              <a:buChar char="●"/>
            </a:pPr>
            <a:r>
              <a:rPr lang="en"/>
              <a:t>Atkinson’s ‘The Flexible Firm’ (1984) → separates employees into:</a:t>
            </a:r>
            <a:endParaRPr/>
          </a:p>
          <a:p>
            <a:pPr marL="457200" lvl="0" indent="-311150" algn="l" rtl="0">
              <a:lnSpc>
                <a:spcPct val="150000"/>
              </a:lnSpc>
              <a:spcBef>
                <a:spcPts val="0"/>
              </a:spcBef>
              <a:spcAft>
                <a:spcPts val="0"/>
              </a:spcAft>
              <a:buSzPts val="1300"/>
              <a:buChar char="●"/>
            </a:pPr>
            <a:r>
              <a:rPr lang="en"/>
              <a:t> a single </a:t>
            </a:r>
            <a:r>
              <a:rPr lang="en" b="1"/>
              <a:t>core</a:t>
            </a:r>
            <a:r>
              <a:rPr lang="en"/>
              <a:t> and; </a:t>
            </a:r>
            <a:endParaRPr/>
          </a:p>
          <a:p>
            <a:pPr marL="457200" lvl="0" indent="-311150" algn="l" rtl="0">
              <a:lnSpc>
                <a:spcPct val="150000"/>
              </a:lnSpc>
              <a:spcBef>
                <a:spcPts val="0"/>
              </a:spcBef>
              <a:spcAft>
                <a:spcPts val="0"/>
              </a:spcAft>
              <a:buSzPts val="1300"/>
              <a:buChar char="●"/>
            </a:pPr>
            <a:r>
              <a:rPr lang="en"/>
              <a:t>various </a:t>
            </a:r>
            <a:r>
              <a:rPr lang="en" b="1"/>
              <a:t>peripheral</a:t>
            </a:r>
            <a:r>
              <a:rPr lang="en"/>
              <a:t> ones</a:t>
            </a:r>
            <a:endParaRPr/>
          </a:p>
        </p:txBody>
      </p:sp>
      <p:pic>
        <p:nvPicPr>
          <p:cNvPr id="158" name="Google Shape;158;p5"/>
          <p:cNvPicPr preferRelativeResize="0"/>
          <p:nvPr/>
        </p:nvPicPr>
        <p:blipFill rotWithShape="1">
          <a:blip r:embed="rId3">
            <a:alphaModFix/>
          </a:blip>
          <a:srcRect/>
          <a:stretch/>
        </p:blipFill>
        <p:spPr>
          <a:xfrm>
            <a:off x="5399900" y="2242676"/>
            <a:ext cx="3304001" cy="2202675"/>
          </a:xfrm>
          <a:prstGeom prst="rect">
            <a:avLst/>
          </a:prstGeom>
          <a:noFill/>
          <a:ln>
            <a:noFill/>
          </a:ln>
        </p:spPr>
      </p:pic>
      <p:sp>
        <p:nvSpPr>
          <p:cNvPr id="159" name="Google Shape;159;p5"/>
          <p:cNvSpPr txBox="1"/>
          <p:nvPr/>
        </p:nvSpPr>
        <p:spPr>
          <a:xfrm>
            <a:off x="440100" y="2916875"/>
            <a:ext cx="4896600" cy="1285200"/>
          </a:xfrm>
          <a:prstGeom prst="rect">
            <a:avLst/>
          </a:prstGeom>
          <a:noFill/>
          <a:ln>
            <a:noFill/>
          </a:ln>
        </p:spPr>
        <p:txBody>
          <a:bodyPr spcFirstLastPara="1" wrap="square" lIns="91425" tIns="91425" rIns="91425" bIns="91425" anchor="t" anchorCtr="0">
            <a:spAutoFit/>
          </a:bodyPr>
          <a:lstStyle/>
          <a:p>
            <a:pPr marL="457200" marR="0" lvl="0" indent="-311150" algn="l" rtl="0">
              <a:lnSpc>
                <a:spcPct val="150000"/>
              </a:lnSpc>
              <a:spcBef>
                <a:spcPts val="0"/>
              </a:spcBef>
              <a:spcAft>
                <a:spcPts val="0"/>
              </a:spcAft>
              <a:buClr>
                <a:schemeClr val="dk2"/>
              </a:buClr>
              <a:buSzPts val="1300"/>
              <a:buFont typeface="Calibri"/>
              <a:buChar char="●"/>
            </a:pPr>
            <a:r>
              <a:rPr lang="en" sz="1300" b="1" i="0" u="none" strike="noStrike" cap="none">
                <a:solidFill>
                  <a:schemeClr val="dk2"/>
                </a:solidFill>
                <a:latin typeface="Calibri"/>
                <a:ea typeface="Calibri"/>
                <a:cs typeface="Calibri"/>
                <a:sym typeface="Calibri"/>
              </a:rPr>
              <a:t>The core group </a:t>
            </a:r>
            <a:r>
              <a:rPr lang="en" sz="1300" b="0" i="0" u="none" strike="noStrike" cap="none">
                <a:solidFill>
                  <a:schemeClr val="dk2"/>
                </a:solidFill>
                <a:latin typeface="Calibri"/>
                <a:ea typeface="Calibri"/>
                <a:cs typeface="Calibri"/>
                <a:sym typeface="Calibri"/>
              </a:rPr>
              <a:t>→ A Functionally Flexible group with the “ability to adjust to changing conditions and requirements” (Flexibility, 2013).</a:t>
            </a:r>
            <a:endParaRPr sz="1300" b="0" i="0" u="none" strike="noStrike" cap="none">
              <a:solidFill>
                <a:schemeClr val="dk2"/>
              </a:solidFill>
              <a:latin typeface="Calibri"/>
              <a:ea typeface="Calibri"/>
              <a:cs typeface="Calibri"/>
              <a:sym typeface="Calibri"/>
            </a:endParaRPr>
          </a:p>
          <a:p>
            <a:pPr marL="457200" marR="0" lvl="0" indent="-311150" algn="l" rtl="0">
              <a:lnSpc>
                <a:spcPct val="150000"/>
              </a:lnSpc>
              <a:spcBef>
                <a:spcPts val="0"/>
              </a:spcBef>
              <a:spcAft>
                <a:spcPts val="0"/>
              </a:spcAft>
              <a:buClr>
                <a:schemeClr val="dk2"/>
              </a:buClr>
              <a:buSzPts val="1300"/>
              <a:buFont typeface="Calibri"/>
              <a:buChar char="●"/>
            </a:pPr>
            <a:r>
              <a:rPr lang="en" sz="1300" b="1" i="0" u="none" strike="noStrike" cap="none">
                <a:solidFill>
                  <a:schemeClr val="dk2"/>
                </a:solidFill>
                <a:latin typeface="Calibri"/>
                <a:ea typeface="Calibri"/>
                <a:cs typeface="Calibri"/>
                <a:sym typeface="Calibri"/>
              </a:rPr>
              <a:t>Peripheral Workers</a:t>
            </a:r>
            <a:r>
              <a:rPr lang="en" sz="1300" b="0" i="0" u="none" strike="noStrike" cap="none">
                <a:solidFill>
                  <a:schemeClr val="dk2"/>
                </a:solidFill>
                <a:latin typeface="Calibri"/>
                <a:ea typeface="Calibri"/>
                <a:cs typeface="Calibri"/>
                <a:sym typeface="Calibri"/>
              </a:rPr>
              <a:t> → Numerically Flexible</a:t>
            </a:r>
            <a:endParaRPr sz="1400" b="0" i="0" u="none" strike="noStrike" cap="none">
              <a:solidFill>
                <a:srgbClr val="000000"/>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6"/>
          <p:cNvSpPr txBox="1">
            <a:spLocks noGrp="1"/>
          </p:cNvSpPr>
          <p:nvPr>
            <p:ph type="title"/>
          </p:nvPr>
        </p:nvSpPr>
        <p:spPr>
          <a:xfrm>
            <a:off x="819150" y="385625"/>
            <a:ext cx="7505700" cy="5700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a:t>Benefits of Flexibility at Work</a:t>
            </a:r>
            <a:endParaRPr/>
          </a:p>
        </p:txBody>
      </p:sp>
      <p:sp>
        <p:nvSpPr>
          <p:cNvPr id="165" name="Google Shape;165;p6"/>
          <p:cNvSpPr txBox="1"/>
          <p:nvPr/>
        </p:nvSpPr>
        <p:spPr>
          <a:xfrm>
            <a:off x="440100" y="1521313"/>
            <a:ext cx="2958000" cy="26397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300"/>
              <a:buFont typeface="Arial"/>
              <a:buNone/>
            </a:pPr>
            <a:r>
              <a:rPr lang="en" sz="1300" b="1" i="0" u="sng" strike="noStrike" cap="none">
                <a:solidFill>
                  <a:schemeClr val="dk2"/>
                </a:solidFill>
                <a:latin typeface="Calibri"/>
                <a:ea typeface="Calibri"/>
                <a:cs typeface="Calibri"/>
                <a:sym typeface="Calibri"/>
              </a:rPr>
              <a:t>Employer Benefits:</a:t>
            </a:r>
            <a:r>
              <a:rPr lang="en" sz="1300" b="0" i="0" u="sng" strike="noStrike" cap="none">
                <a:solidFill>
                  <a:schemeClr val="dk2"/>
                </a:solidFill>
                <a:latin typeface="Calibri"/>
                <a:ea typeface="Calibri"/>
                <a:cs typeface="Calibri"/>
                <a:sym typeface="Calibri"/>
              </a:rPr>
              <a:t> </a:t>
            </a:r>
            <a:endParaRPr sz="1300" b="0" i="0" u="sng" strike="noStrike" cap="none">
              <a:solidFill>
                <a:schemeClr val="dk2"/>
              </a:solidFill>
              <a:latin typeface="Calibri"/>
              <a:ea typeface="Calibri"/>
              <a:cs typeface="Calibri"/>
              <a:sym typeface="Calibri"/>
            </a:endParaRPr>
          </a:p>
          <a:p>
            <a:pPr marL="457200" marR="0" lvl="0" indent="-311150" algn="l" rtl="0">
              <a:lnSpc>
                <a:spcPct val="150000"/>
              </a:lnSpc>
              <a:spcBef>
                <a:spcPts val="1200"/>
              </a:spcBef>
              <a:spcAft>
                <a:spcPts val="0"/>
              </a:spcAft>
              <a:buClr>
                <a:schemeClr val="dk2"/>
              </a:buClr>
              <a:buSzPts val="1300"/>
              <a:buFont typeface="Calibri"/>
              <a:buChar char="●"/>
            </a:pPr>
            <a:r>
              <a:rPr lang="en" sz="1300" b="0" i="0" u="none" strike="noStrike" cap="none">
                <a:solidFill>
                  <a:schemeClr val="dk2"/>
                </a:solidFill>
                <a:latin typeface="Calibri"/>
                <a:ea typeface="Calibri"/>
                <a:cs typeface="Calibri"/>
                <a:sym typeface="Calibri"/>
              </a:rPr>
              <a:t>Reduces employment costs</a:t>
            </a:r>
            <a:endParaRPr sz="1300" b="0" i="0" u="none" strike="noStrike" cap="none">
              <a:solidFill>
                <a:schemeClr val="dk2"/>
              </a:solidFill>
              <a:latin typeface="Calibri"/>
              <a:ea typeface="Calibri"/>
              <a:cs typeface="Calibri"/>
              <a:sym typeface="Calibri"/>
            </a:endParaRPr>
          </a:p>
          <a:p>
            <a:pPr marL="457200" marR="0" lvl="0" indent="-311150" algn="l" rtl="0">
              <a:lnSpc>
                <a:spcPct val="150000"/>
              </a:lnSpc>
              <a:spcBef>
                <a:spcPts val="0"/>
              </a:spcBef>
              <a:spcAft>
                <a:spcPts val="0"/>
              </a:spcAft>
              <a:buClr>
                <a:schemeClr val="dk2"/>
              </a:buClr>
              <a:buSzPts val="1300"/>
              <a:buFont typeface="Calibri"/>
              <a:buChar char="●"/>
            </a:pPr>
            <a:r>
              <a:rPr lang="en" sz="1300" b="0" i="0" u="none" strike="noStrike" cap="none">
                <a:solidFill>
                  <a:schemeClr val="dk2"/>
                </a:solidFill>
                <a:latin typeface="Calibri"/>
                <a:ea typeface="Calibri"/>
                <a:cs typeface="Calibri"/>
                <a:sym typeface="Calibri"/>
              </a:rPr>
              <a:t>Promotes diversity as it makes work more accessible</a:t>
            </a:r>
            <a:endParaRPr sz="1300" b="0" i="0" u="none" strike="noStrike" cap="none">
              <a:solidFill>
                <a:schemeClr val="dk2"/>
              </a:solidFill>
              <a:latin typeface="Calibri"/>
              <a:ea typeface="Calibri"/>
              <a:cs typeface="Calibri"/>
              <a:sym typeface="Calibri"/>
            </a:endParaRPr>
          </a:p>
          <a:p>
            <a:pPr marL="457200" marR="0" lvl="0" indent="-311150" algn="l" rtl="0">
              <a:lnSpc>
                <a:spcPct val="150000"/>
              </a:lnSpc>
              <a:spcBef>
                <a:spcPts val="0"/>
              </a:spcBef>
              <a:spcAft>
                <a:spcPts val="0"/>
              </a:spcAft>
              <a:buClr>
                <a:schemeClr val="dk2"/>
              </a:buClr>
              <a:buSzPts val="1300"/>
              <a:buFont typeface="Calibri"/>
              <a:buChar char="●"/>
            </a:pPr>
            <a:r>
              <a:rPr lang="en" sz="1300" b="0" i="0" u="none" strike="noStrike" cap="none">
                <a:solidFill>
                  <a:schemeClr val="dk2"/>
                </a:solidFill>
                <a:latin typeface="Calibri"/>
                <a:ea typeface="Calibri"/>
                <a:cs typeface="Calibri"/>
                <a:sym typeface="Calibri"/>
              </a:rPr>
              <a:t>Wider diversity means improved organisation performance</a:t>
            </a:r>
            <a:endParaRPr sz="1300" b="0" i="0" u="none" strike="noStrike" cap="none">
              <a:solidFill>
                <a:schemeClr val="dk2"/>
              </a:solidFill>
              <a:latin typeface="Calibri"/>
              <a:ea typeface="Calibri"/>
              <a:cs typeface="Calibri"/>
              <a:sym typeface="Calibri"/>
            </a:endParaRPr>
          </a:p>
          <a:p>
            <a:pPr marL="457200" marR="0" lvl="0" indent="-311150" algn="l" rtl="0">
              <a:lnSpc>
                <a:spcPct val="150000"/>
              </a:lnSpc>
              <a:spcBef>
                <a:spcPts val="0"/>
              </a:spcBef>
              <a:spcAft>
                <a:spcPts val="0"/>
              </a:spcAft>
              <a:buClr>
                <a:schemeClr val="dk2"/>
              </a:buClr>
              <a:buSzPts val="1300"/>
              <a:buFont typeface="Calibri"/>
              <a:buChar char="●"/>
            </a:pPr>
            <a:r>
              <a:rPr lang="en" sz="1300" b="0" i="0" u="none" strike="noStrike" cap="none">
                <a:solidFill>
                  <a:schemeClr val="dk2"/>
                </a:solidFill>
                <a:latin typeface="Calibri"/>
                <a:ea typeface="Calibri"/>
                <a:cs typeface="Calibri"/>
                <a:sym typeface="Calibri"/>
              </a:rPr>
              <a:t>Flexibility can improve organisation and employee morals</a:t>
            </a:r>
            <a:endParaRPr sz="1400" b="0" i="0" u="none" strike="noStrike" cap="none">
              <a:solidFill>
                <a:srgbClr val="000000"/>
              </a:solidFill>
              <a:latin typeface="Calibri"/>
              <a:ea typeface="Calibri"/>
              <a:cs typeface="Calibri"/>
              <a:sym typeface="Calibri"/>
            </a:endParaRPr>
          </a:p>
        </p:txBody>
      </p:sp>
      <p:sp>
        <p:nvSpPr>
          <p:cNvPr id="166" name="Google Shape;166;p6"/>
          <p:cNvSpPr txBox="1"/>
          <p:nvPr/>
        </p:nvSpPr>
        <p:spPr>
          <a:xfrm>
            <a:off x="5643250" y="1612725"/>
            <a:ext cx="2958000" cy="26397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300"/>
              <a:buFont typeface="Arial"/>
              <a:buNone/>
            </a:pPr>
            <a:r>
              <a:rPr lang="en" sz="1300" b="1" i="0" u="sng" strike="noStrike" cap="none">
                <a:solidFill>
                  <a:schemeClr val="dk2"/>
                </a:solidFill>
                <a:latin typeface="Calibri"/>
                <a:ea typeface="Calibri"/>
                <a:cs typeface="Calibri"/>
                <a:sym typeface="Calibri"/>
              </a:rPr>
              <a:t>Employee Benefits:</a:t>
            </a:r>
            <a:r>
              <a:rPr lang="en" sz="1300" b="0" i="0" u="sng" strike="noStrike" cap="none">
                <a:solidFill>
                  <a:schemeClr val="dk2"/>
                </a:solidFill>
                <a:latin typeface="Calibri"/>
                <a:ea typeface="Calibri"/>
                <a:cs typeface="Calibri"/>
                <a:sym typeface="Calibri"/>
              </a:rPr>
              <a:t> </a:t>
            </a:r>
            <a:endParaRPr sz="1300" b="0" i="0" u="sng" strike="noStrike" cap="none">
              <a:solidFill>
                <a:schemeClr val="dk2"/>
              </a:solidFill>
              <a:latin typeface="Calibri"/>
              <a:ea typeface="Calibri"/>
              <a:cs typeface="Calibri"/>
              <a:sym typeface="Calibri"/>
            </a:endParaRPr>
          </a:p>
          <a:p>
            <a:pPr marL="457200" marR="0" lvl="0" indent="-311150" algn="l" rtl="0">
              <a:lnSpc>
                <a:spcPct val="150000"/>
              </a:lnSpc>
              <a:spcBef>
                <a:spcPts val="1200"/>
              </a:spcBef>
              <a:spcAft>
                <a:spcPts val="0"/>
              </a:spcAft>
              <a:buClr>
                <a:schemeClr val="dk2"/>
              </a:buClr>
              <a:buSzPts val="1300"/>
              <a:buFont typeface="Calibri"/>
              <a:buChar char="●"/>
            </a:pPr>
            <a:r>
              <a:rPr lang="en" sz="1300" b="0" i="0" u="none" strike="noStrike" cap="none">
                <a:solidFill>
                  <a:schemeClr val="dk2"/>
                </a:solidFill>
                <a:latin typeface="Calibri"/>
                <a:ea typeface="Calibri"/>
                <a:cs typeface="Calibri"/>
                <a:sym typeface="Calibri"/>
              </a:rPr>
              <a:t>Improved physical and mental health</a:t>
            </a:r>
            <a:endParaRPr sz="1300" b="0" i="0" u="none" strike="noStrike" cap="none">
              <a:solidFill>
                <a:schemeClr val="dk2"/>
              </a:solidFill>
              <a:latin typeface="Calibri"/>
              <a:ea typeface="Calibri"/>
              <a:cs typeface="Calibri"/>
              <a:sym typeface="Calibri"/>
            </a:endParaRPr>
          </a:p>
          <a:p>
            <a:pPr marL="457200" marR="0" lvl="0" indent="-311150" algn="l" rtl="0">
              <a:lnSpc>
                <a:spcPct val="150000"/>
              </a:lnSpc>
              <a:spcBef>
                <a:spcPts val="0"/>
              </a:spcBef>
              <a:spcAft>
                <a:spcPts val="0"/>
              </a:spcAft>
              <a:buClr>
                <a:schemeClr val="dk2"/>
              </a:buClr>
              <a:buSzPts val="1300"/>
              <a:buFont typeface="Calibri"/>
              <a:buChar char="●"/>
            </a:pPr>
            <a:r>
              <a:rPr lang="en" sz="1300" b="0" i="0" u="none" strike="noStrike" cap="none">
                <a:solidFill>
                  <a:schemeClr val="dk2"/>
                </a:solidFill>
                <a:latin typeface="Calibri"/>
                <a:ea typeface="Calibri"/>
                <a:cs typeface="Calibri"/>
                <a:sym typeface="Calibri"/>
              </a:rPr>
              <a:t>Allows for greater depth of independence</a:t>
            </a:r>
            <a:endParaRPr sz="1300" b="0" i="0" u="none" strike="noStrike" cap="none">
              <a:solidFill>
                <a:schemeClr val="dk2"/>
              </a:solidFill>
              <a:latin typeface="Calibri"/>
              <a:ea typeface="Calibri"/>
              <a:cs typeface="Calibri"/>
              <a:sym typeface="Calibri"/>
            </a:endParaRPr>
          </a:p>
          <a:p>
            <a:pPr marL="457200" marR="0" lvl="0" indent="-311150" algn="l" rtl="0">
              <a:lnSpc>
                <a:spcPct val="150000"/>
              </a:lnSpc>
              <a:spcBef>
                <a:spcPts val="0"/>
              </a:spcBef>
              <a:spcAft>
                <a:spcPts val="0"/>
              </a:spcAft>
              <a:buClr>
                <a:schemeClr val="dk2"/>
              </a:buClr>
              <a:buSzPts val="1300"/>
              <a:buFont typeface="Calibri"/>
              <a:buChar char="●"/>
            </a:pPr>
            <a:r>
              <a:rPr lang="en" sz="1300" b="0" i="0" u="none" strike="noStrike" cap="none">
                <a:solidFill>
                  <a:schemeClr val="dk2"/>
                </a:solidFill>
                <a:latin typeface="Calibri"/>
                <a:ea typeface="Calibri"/>
                <a:cs typeface="Calibri"/>
                <a:sym typeface="Calibri"/>
              </a:rPr>
              <a:t>Lower costs of travel</a:t>
            </a:r>
            <a:endParaRPr sz="1300" b="0" i="0" u="none" strike="noStrike" cap="none">
              <a:solidFill>
                <a:schemeClr val="dk2"/>
              </a:solidFill>
              <a:latin typeface="Calibri"/>
              <a:ea typeface="Calibri"/>
              <a:cs typeface="Calibri"/>
              <a:sym typeface="Calibri"/>
            </a:endParaRPr>
          </a:p>
          <a:p>
            <a:pPr marL="457200" marR="0" lvl="0" indent="-311150" algn="l" rtl="0">
              <a:lnSpc>
                <a:spcPct val="150000"/>
              </a:lnSpc>
              <a:spcBef>
                <a:spcPts val="0"/>
              </a:spcBef>
              <a:spcAft>
                <a:spcPts val="0"/>
              </a:spcAft>
              <a:buClr>
                <a:schemeClr val="dk2"/>
              </a:buClr>
              <a:buSzPts val="1300"/>
              <a:buFont typeface="Calibri"/>
              <a:buChar char="●"/>
            </a:pPr>
            <a:r>
              <a:rPr lang="en" sz="1300" b="0" i="0" u="none" strike="noStrike" cap="none">
                <a:solidFill>
                  <a:schemeClr val="dk2"/>
                </a:solidFill>
                <a:latin typeface="Calibri"/>
                <a:ea typeface="Calibri"/>
                <a:cs typeface="Calibri"/>
                <a:sym typeface="Calibri"/>
              </a:rPr>
              <a:t>Brings balance to employees with care responsibilities</a:t>
            </a:r>
            <a:endParaRPr sz="1300" b="0" i="0" u="none" strike="noStrike" cap="none">
              <a:solidFill>
                <a:schemeClr val="dk2"/>
              </a:solidFill>
              <a:latin typeface="Calibri"/>
              <a:ea typeface="Calibri"/>
              <a:cs typeface="Calibri"/>
              <a:sym typeface="Calibri"/>
            </a:endParaRPr>
          </a:p>
        </p:txBody>
      </p:sp>
      <p:pic>
        <p:nvPicPr>
          <p:cNvPr id="167" name="Google Shape;167;p6"/>
          <p:cNvPicPr preferRelativeResize="0"/>
          <p:nvPr/>
        </p:nvPicPr>
        <p:blipFill rotWithShape="1">
          <a:blip r:embed="rId3">
            <a:alphaModFix/>
          </a:blip>
          <a:srcRect/>
          <a:stretch/>
        </p:blipFill>
        <p:spPr>
          <a:xfrm>
            <a:off x="3343563" y="1612713"/>
            <a:ext cx="2456876" cy="245687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7"/>
          <p:cNvSpPr txBox="1">
            <a:spLocks noGrp="1"/>
          </p:cNvSpPr>
          <p:nvPr>
            <p:ph type="body" idx="1"/>
          </p:nvPr>
        </p:nvSpPr>
        <p:spPr>
          <a:xfrm>
            <a:off x="440250" y="1175075"/>
            <a:ext cx="8263800" cy="1218900"/>
          </a:xfrm>
          <a:prstGeom prst="rect">
            <a:avLst/>
          </a:prstGeom>
          <a:noFill/>
          <a:ln>
            <a:noFill/>
          </a:ln>
        </p:spPr>
        <p:txBody>
          <a:bodyPr spcFirstLastPara="1" wrap="square" lIns="91425" tIns="91425" rIns="91425" bIns="91425" anchor="t" anchorCtr="0">
            <a:normAutofit fontScale="92500" lnSpcReduction="20000"/>
          </a:bodyPr>
          <a:lstStyle/>
          <a:p>
            <a:pPr marL="0" lvl="0" indent="0" algn="ctr" rtl="0">
              <a:lnSpc>
                <a:spcPct val="115000"/>
              </a:lnSpc>
              <a:spcBef>
                <a:spcPts val="0"/>
              </a:spcBef>
              <a:spcAft>
                <a:spcPts val="0"/>
              </a:spcAft>
              <a:buSzPct val="108108"/>
              <a:buNone/>
            </a:pPr>
            <a:r>
              <a:rPr lang="en"/>
              <a:t>As a whole, the HR field needs to concentrate on shifting “issues relating to diversity and inclusion far more highly up the agenda” (Taylor, 2021).</a:t>
            </a:r>
            <a:endParaRPr/>
          </a:p>
          <a:p>
            <a:pPr marL="0" lvl="0" indent="0" algn="l" rtl="0">
              <a:lnSpc>
                <a:spcPct val="115000"/>
              </a:lnSpc>
              <a:spcBef>
                <a:spcPts val="1200"/>
              </a:spcBef>
              <a:spcAft>
                <a:spcPts val="0"/>
              </a:spcAft>
              <a:buSzPct val="108108"/>
              <a:buNone/>
            </a:pPr>
            <a:endParaRPr/>
          </a:p>
          <a:p>
            <a:pPr marL="0" lvl="0" indent="0" algn="l" rtl="0">
              <a:lnSpc>
                <a:spcPct val="115000"/>
              </a:lnSpc>
              <a:spcBef>
                <a:spcPts val="1200"/>
              </a:spcBef>
              <a:spcAft>
                <a:spcPts val="1200"/>
              </a:spcAft>
              <a:buSzPct val="108108"/>
              <a:buNone/>
            </a:pPr>
            <a:r>
              <a:rPr lang="en"/>
              <a:t>    Different Human Resource Approaches:</a:t>
            </a:r>
            <a:endParaRPr/>
          </a:p>
        </p:txBody>
      </p:sp>
      <p:sp>
        <p:nvSpPr>
          <p:cNvPr id="173" name="Google Shape;173;p7"/>
          <p:cNvSpPr txBox="1">
            <a:spLocks noGrp="1"/>
          </p:cNvSpPr>
          <p:nvPr>
            <p:ph type="title"/>
          </p:nvPr>
        </p:nvSpPr>
        <p:spPr>
          <a:xfrm>
            <a:off x="440100" y="179875"/>
            <a:ext cx="8263800" cy="5700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 sz="2500"/>
              <a:t>The Role of Human Resources and their Approaches</a:t>
            </a:r>
            <a:endParaRPr sz="2500"/>
          </a:p>
          <a:p>
            <a:pPr marL="0" lvl="0" indent="0" algn="ctr" rtl="0">
              <a:lnSpc>
                <a:spcPct val="100000"/>
              </a:lnSpc>
              <a:spcBef>
                <a:spcPts val="0"/>
              </a:spcBef>
              <a:spcAft>
                <a:spcPts val="0"/>
              </a:spcAft>
              <a:buSzPts val="990"/>
              <a:buNone/>
            </a:pPr>
            <a:endParaRPr sz="2700"/>
          </a:p>
        </p:txBody>
      </p:sp>
      <p:pic>
        <p:nvPicPr>
          <p:cNvPr id="174" name="Google Shape;174;p7"/>
          <p:cNvPicPr preferRelativeResize="0"/>
          <p:nvPr/>
        </p:nvPicPr>
        <p:blipFill rotWithShape="1">
          <a:blip r:embed="rId3">
            <a:alphaModFix/>
          </a:blip>
          <a:srcRect/>
          <a:stretch/>
        </p:blipFill>
        <p:spPr>
          <a:xfrm>
            <a:off x="5273525" y="2333175"/>
            <a:ext cx="3533600" cy="2208500"/>
          </a:xfrm>
          <a:prstGeom prst="rect">
            <a:avLst/>
          </a:prstGeom>
          <a:noFill/>
          <a:ln>
            <a:noFill/>
          </a:ln>
        </p:spPr>
      </p:pic>
      <p:sp>
        <p:nvSpPr>
          <p:cNvPr id="175" name="Google Shape;175;p7"/>
          <p:cNvSpPr txBox="1"/>
          <p:nvPr/>
        </p:nvSpPr>
        <p:spPr>
          <a:xfrm>
            <a:off x="332350" y="2540875"/>
            <a:ext cx="5115300" cy="1493100"/>
          </a:xfrm>
          <a:prstGeom prst="rect">
            <a:avLst/>
          </a:prstGeom>
          <a:noFill/>
          <a:ln>
            <a:noFill/>
          </a:ln>
        </p:spPr>
        <p:txBody>
          <a:bodyPr spcFirstLastPara="1" wrap="square" lIns="91425" tIns="91425" rIns="91425" bIns="91425" anchor="t" anchorCtr="0">
            <a:spAutoFit/>
          </a:bodyPr>
          <a:lstStyle/>
          <a:p>
            <a:pPr marL="457200" marR="0" lvl="0" indent="-304800" algn="l" rtl="0">
              <a:lnSpc>
                <a:spcPct val="150000"/>
              </a:lnSpc>
              <a:spcBef>
                <a:spcPts val="0"/>
              </a:spcBef>
              <a:spcAft>
                <a:spcPts val="0"/>
              </a:spcAft>
              <a:buClr>
                <a:schemeClr val="dk2"/>
              </a:buClr>
              <a:buSzPts val="1200"/>
              <a:buFont typeface="Calibri"/>
              <a:buChar char="●"/>
            </a:pPr>
            <a:r>
              <a:rPr lang="en" sz="1200" b="1" i="0" u="none" strike="noStrike" cap="none">
                <a:solidFill>
                  <a:schemeClr val="dk2"/>
                </a:solidFill>
                <a:latin typeface="Calibri"/>
                <a:ea typeface="Calibri"/>
                <a:cs typeface="Calibri"/>
                <a:sym typeface="Calibri"/>
              </a:rPr>
              <a:t>Building Flexible Working Arrangement </a:t>
            </a:r>
            <a:r>
              <a:rPr lang="en" sz="1200" b="0" i="0" u="none" strike="noStrike" cap="none">
                <a:solidFill>
                  <a:schemeClr val="dk2"/>
                </a:solidFill>
                <a:latin typeface="Calibri"/>
                <a:ea typeface="Calibri"/>
                <a:cs typeface="Calibri"/>
                <a:sym typeface="Calibri"/>
              </a:rPr>
              <a:t>to help inclusiveness. 	Evidence for this is that “Women…showed higher levels of job satisfaction when their organisation offered flexible working” (CIPD, 2021) </a:t>
            </a:r>
            <a:endParaRPr sz="1200" b="0" i="0" u="none" strike="noStrike" cap="none">
              <a:solidFill>
                <a:schemeClr val="dk2"/>
              </a:solidFill>
              <a:latin typeface="Calibri"/>
              <a:ea typeface="Calibri"/>
              <a:cs typeface="Calibri"/>
              <a:sym typeface="Calibri"/>
            </a:endParaRPr>
          </a:p>
          <a:p>
            <a:pPr marL="457200" marR="0" lvl="0" indent="-304800" algn="l" rtl="0">
              <a:lnSpc>
                <a:spcPct val="150000"/>
              </a:lnSpc>
              <a:spcBef>
                <a:spcPts val="0"/>
              </a:spcBef>
              <a:spcAft>
                <a:spcPts val="0"/>
              </a:spcAft>
              <a:buClr>
                <a:schemeClr val="dk2"/>
              </a:buClr>
              <a:buSzPts val="1200"/>
              <a:buFont typeface="Calibri"/>
              <a:buChar char="●"/>
            </a:pPr>
            <a:r>
              <a:rPr lang="en" sz="1300" b="0" i="0" u="none" strike="noStrike" cap="none">
                <a:solidFill>
                  <a:schemeClr val="dk2"/>
                </a:solidFill>
                <a:latin typeface="Calibri"/>
                <a:ea typeface="Calibri"/>
                <a:cs typeface="Calibri"/>
                <a:sym typeface="Calibri"/>
              </a:rPr>
              <a:t>Focus on individuals - </a:t>
            </a:r>
            <a:r>
              <a:rPr lang="en" sz="1300">
                <a:solidFill>
                  <a:schemeClr val="dk2"/>
                </a:solidFill>
                <a:latin typeface="Calibri"/>
                <a:ea typeface="Calibri"/>
                <a:cs typeface="Calibri"/>
                <a:sym typeface="Calibri"/>
              </a:rPr>
              <a:t>approaches should not be standardized</a:t>
            </a:r>
            <a:endParaRPr sz="1300" b="0" i="0" u="none" strike="noStrike" cap="none">
              <a:solidFill>
                <a:srgbClr val="000000"/>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8"/>
          <p:cNvSpPr txBox="1">
            <a:spLocks noGrp="1"/>
          </p:cNvSpPr>
          <p:nvPr>
            <p:ph type="title"/>
          </p:nvPr>
        </p:nvSpPr>
        <p:spPr>
          <a:xfrm>
            <a:off x="440250" y="385625"/>
            <a:ext cx="8263800" cy="5700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 sz="2500"/>
              <a:t>The Role of Human Resources and their Approaches</a:t>
            </a:r>
            <a:endParaRPr sz="2500"/>
          </a:p>
          <a:p>
            <a:pPr marL="0" lvl="0" indent="0" algn="ctr" rtl="0">
              <a:lnSpc>
                <a:spcPct val="100000"/>
              </a:lnSpc>
              <a:spcBef>
                <a:spcPts val="0"/>
              </a:spcBef>
              <a:spcAft>
                <a:spcPts val="0"/>
              </a:spcAft>
              <a:buSzPts val="990"/>
              <a:buNone/>
            </a:pPr>
            <a:endParaRPr sz="2700"/>
          </a:p>
        </p:txBody>
      </p:sp>
      <p:sp>
        <p:nvSpPr>
          <p:cNvPr id="181" name="Google Shape;181;p8"/>
          <p:cNvSpPr txBox="1">
            <a:spLocks noGrp="1"/>
          </p:cNvSpPr>
          <p:nvPr>
            <p:ph type="body" idx="1"/>
          </p:nvPr>
        </p:nvSpPr>
        <p:spPr>
          <a:xfrm>
            <a:off x="440250" y="1428975"/>
            <a:ext cx="7497600" cy="1011900"/>
          </a:xfrm>
          <a:prstGeom prst="rect">
            <a:avLst/>
          </a:prstGeom>
          <a:noFill/>
          <a:ln>
            <a:noFill/>
          </a:ln>
        </p:spPr>
        <p:txBody>
          <a:bodyPr spcFirstLastPara="1" wrap="square" lIns="91425" tIns="91425" rIns="91425" bIns="91425" anchor="t" anchorCtr="0">
            <a:noAutofit/>
          </a:bodyPr>
          <a:lstStyle/>
          <a:p>
            <a:pPr marL="457200" lvl="0" indent="-311150" algn="l" rtl="0">
              <a:lnSpc>
                <a:spcPct val="150000"/>
              </a:lnSpc>
              <a:spcBef>
                <a:spcPts val="0"/>
              </a:spcBef>
              <a:spcAft>
                <a:spcPts val="0"/>
              </a:spcAft>
              <a:buSzPts val="1300"/>
              <a:buChar char="●"/>
            </a:pPr>
            <a:r>
              <a:rPr lang="en" b="1"/>
              <a:t>More inclusive recruitment strategies:</a:t>
            </a:r>
            <a:r>
              <a:rPr lang="en"/>
              <a:t> e.g. promoting available work on platforms that are not just used mainly by younger generations. For example, “Usage of Twitter, LinkedIn and Facebook is still rather skewed towards younger people” (Taylor, 2021)</a:t>
            </a:r>
            <a:endParaRPr/>
          </a:p>
        </p:txBody>
      </p:sp>
      <p:pic>
        <p:nvPicPr>
          <p:cNvPr id="182" name="Google Shape;182;p8"/>
          <p:cNvPicPr preferRelativeResize="0"/>
          <p:nvPr/>
        </p:nvPicPr>
        <p:blipFill rotWithShape="1">
          <a:blip r:embed="rId3">
            <a:alphaModFix/>
          </a:blip>
          <a:srcRect/>
          <a:stretch/>
        </p:blipFill>
        <p:spPr>
          <a:xfrm>
            <a:off x="614725" y="2660100"/>
            <a:ext cx="3161874" cy="2108950"/>
          </a:xfrm>
          <a:prstGeom prst="rect">
            <a:avLst/>
          </a:prstGeom>
          <a:noFill/>
          <a:ln>
            <a:noFill/>
          </a:ln>
        </p:spPr>
      </p:pic>
      <p:sp>
        <p:nvSpPr>
          <p:cNvPr id="183" name="Google Shape;183;p8"/>
          <p:cNvSpPr txBox="1"/>
          <p:nvPr/>
        </p:nvSpPr>
        <p:spPr>
          <a:xfrm>
            <a:off x="3909050" y="2613275"/>
            <a:ext cx="3965400" cy="1585500"/>
          </a:xfrm>
          <a:prstGeom prst="rect">
            <a:avLst/>
          </a:prstGeom>
          <a:noFill/>
          <a:ln>
            <a:noFill/>
          </a:ln>
        </p:spPr>
        <p:txBody>
          <a:bodyPr spcFirstLastPara="1" wrap="square" lIns="91425" tIns="91425" rIns="91425" bIns="91425" anchor="t" anchorCtr="0">
            <a:spAutoFit/>
          </a:bodyPr>
          <a:lstStyle/>
          <a:p>
            <a:pPr marL="457200" marR="0" lvl="0" indent="-311150" algn="l" rtl="0">
              <a:lnSpc>
                <a:spcPct val="150000"/>
              </a:lnSpc>
              <a:spcBef>
                <a:spcPts val="0"/>
              </a:spcBef>
              <a:spcAft>
                <a:spcPts val="0"/>
              </a:spcAft>
              <a:buClr>
                <a:schemeClr val="dk2"/>
              </a:buClr>
              <a:buSzPts val="1300"/>
              <a:buFont typeface="Calibri"/>
              <a:buChar char="●"/>
            </a:pPr>
            <a:r>
              <a:rPr lang="en" sz="1300">
                <a:solidFill>
                  <a:schemeClr val="dk2"/>
                </a:solidFill>
                <a:latin typeface="Calibri"/>
                <a:ea typeface="Calibri"/>
                <a:cs typeface="Calibri"/>
                <a:sym typeface="Calibri"/>
              </a:rPr>
              <a:t>R</a:t>
            </a:r>
            <a:r>
              <a:rPr lang="en" sz="1300" b="0" i="0" u="none" strike="noStrike" cap="none">
                <a:solidFill>
                  <a:schemeClr val="dk2"/>
                </a:solidFill>
                <a:latin typeface="Calibri"/>
                <a:ea typeface="Calibri"/>
                <a:cs typeface="Calibri"/>
                <a:sym typeface="Calibri"/>
              </a:rPr>
              <a:t>egular communication opportunities between:  - employees and</a:t>
            </a:r>
            <a:r>
              <a:rPr lang="en" sz="1300">
                <a:solidFill>
                  <a:schemeClr val="dk2"/>
                </a:solidFill>
                <a:latin typeface="Calibri"/>
                <a:ea typeface="Calibri"/>
                <a:cs typeface="Calibri"/>
                <a:sym typeface="Calibri"/>
              </a:rPr>
              <a:t> </a:t>
            </a:r>
            <a:r>
              <a:rPr lang="en" sz="1300" b="0" i="0" u="none" strike="noStrike" cap="none">
                <a:solidFill>
                  <a:schemeClr val="dk2"/>
                </a:solidFill>
                <a:latin typeface="Calibri"/>
                <a:ea typeface="Calibri"/>
                <a:cs typeface="Calibri"/>
                <a:sym typeface="Calibri"/>
              </a:rPr>
              <a:t>management</a:t>
            </a:r>
            <a:br>
              <a:rPr lang="en" sz="1300" b="0" i="0" u="none" strike="noStrike" cap="none">
                <a:solidFill>
                  <a:schemeClr val="dk2"/>
                </a:solidFill>
                <a:latin typeface="Calibri"/>
                <a:ea typeface="Calibri"/>
                <a:cs typeface="Calibri"/>
                <a:sym typeface="Calibri"/>
              </a:rPr>
            </a:br>
            <a:r>
              <a:rPr lang="en" sz="1300" b="0" i="0" u="none" strike="noStrike" cap="none">
                <a:solidFill>
                  <a:schemeClr val="dk2"/>
                </a:solidFill>
                <a:latin typeface="Calibri"/>
                <a:ea typeface="Calibri"/>
                <a:cs typeface="Calibri"/>
                <a:sym typeface="Calibri"/>
              </a:rPr>
              <a:t>- employees and other employees.</a:t>
            </a:r>
            <a:endParaRPr sz="1300" b="0" i="0" u="none" strike="noStrike" cap="none">
              <a:solidFill>
                <a:schemeClr val="dk2"/>
              </a:solidFill>
              <a:latin typeface="Calibri"/>
              <a:ea typeface="Calibri"/>
              <a:cs typeface="Calibri"/>
              <a:sym typeface="Calibri"/>
            </a:endParaRPr>
          </a:p>
          <a:p>
            <a:pPr marL="457200" marR="0" lvl="0" indent="-311150" algn="l" rtl="0">
              <a:lnSpc>
                <a:spcPct val="150000"/>
              </a:lnSpc>
              <a:spcBef>
                <a:spcPts val="0"/>
              </a:spcBef>
              <a:spcAft>
                <a:spcPts val="0"/>
              </a:spcAft>
              <a:buClr>
                <a:schemeClr val="dk2"/>
              </a:buClr>
              <a:buSzPts val="1300"/>
              <a:buFont typeface="Calibri"/>
              <a:buChar char="●"/>
            </a:pPr>
            <a:r>
              <a:rPr lang="en" sz="1300" b="0" i="0" u="none" strike="noStrike" cap="none">
                <a:solidFill>
                  <a:schemeClr val="dk2"/>
                </a:solidFill>
                <a:latin typeface="Calibri"/>
                <a:ea typeface="Calibri"/>
                <a:cs typeface="Calibri"/>
                <a:sym typeface="Calibri"/>
              </a:rPr>
              <a:t>Move from hard to soft HRM approaches</a:t>
            </a:r>
            <a:endParaRPr sz="1300" b="0" i="0" u="none" strike="noStrike" cap="none">
              <a:solidFill>
                <a:schemeClr val="dk2"/>
              </a:solidFill>
              <a:latin typeface="Calibri"/>
              <a:ea typeface="Calibri"/>
              <a:cs typeface="Calibri"/>
              <a:sym typeface="Calibri"/>
            </a:endParaRPr>
          </a:p>
          <a:p>
            <a:pPr marL="457200" marR="0" lvl="0" indent="-311150" algn="l" rtl="0">
              <a:lnSpc>
                <a:spcPct val="100000"/>
              </a:lnSpc>
              <a:spcBef>
                <a:spcPts val="0"/>
              </a:spcBef>
              <a:spcAft>
                <a:spcPts val="0"/>
              </a:spcAft>
              <a:buClr>
                <a:schemeClr val="dk2"/>
              </a:buClr>
              <a:buSzPts val="1300"/>
              <a:buFont typeface="Calibri"/>
              <a:buChar char="●"/>
            </a:pPr>
            <a:r>
              <a:rPr lang="en" sz="1300" b="0" i="0" u="none" strike="noStrike" cap="none">
                <a:solidFill>
                  <a:schemeClr val="dk2"/>
                </a:solidFill>
                <a:latin typeface="Calibri"/>
                <a:ea typeface="Calibri"/>
                <a:cs typeface="Calibri"/>
                <a:sym typeface="Calibri"/>
              </a:rPr>
              <a:t>Help line managers adapt to circumstances</a:t>
            </a:r>
            <a:endParaRPr sz="1300" b="0" i="0" u="none" strike="noStrike" cap="none">
              <a:solidFill>
                <a:schemeClr val="dk2"/>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9"/>
          <p:cNvSpPr txBox="1">
            <a:spLocks noGrp="1"/>
          </p:cNvSpPr>
          <p:nvPr>
            <p:ph type="title"/>
          </p:nvPr>
        </p:nvSpPr>
        <p:spPr>
          <a:xfrm>
            <a:off x="819150" y="385625"/>
            <a:ext cx="7505700" cy="5700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a:t>Conclusion</a:t>
            </a:r>
            <a:endParaRPr/>
          </a:p>
        </p:txBody>
      </p:sp>
      <p:sp>
        <p:nvSpPr>
          <p:cNvPr id="189" name="Google Shape;189;p9"/>
          <p:cNvSpPr txBox="1">
            <a:spLocks noGrp="1"/>
          </p:cNvSpPr>
          <p:nvPr>
            <p:ph type="body" idx="1"/>
          </p:nvPr>
        </p:nvSpPr>
        <p:spPr>
          <a:xfrm>
            <a:off x="440100" y="1499475"/>
            <a:ext cx="8263800" cy="3108900"/>
          </a:xfrm>
          <a:prstGeom prst="rect">
            <a:avLst/>
          </a:prstGeom>
          <a:noFill/>
          <a:ln>
            <a:noFill/>
          </a:ln>
        </p:spPr>
        <p:txBody>
          <a:bodyPr spcFirstLastPara="1" wrap="square" lIns="91425" tIns="91425" rIns="91425" bIns="91425" anchor="t" anchorCtr="0">
            <a:normAutofit lnSpcReduction="20000"/>
          </a:bodyPr>
          <a:lstStyle/>
          <a:p>
            <a:pPr marL="457200" lvl="0" indent="-311150" algn="l" rtl="0">
              <a:lnSpc>
                <a:spcPct val="150000"/>
              </a:lnSpc>
              <a:spcBef>
                <a:spcPts val="0"/>
              </a:spcBef>
              <a:spcAft>
                <a:spcPts val="0"/>
              </a:spcAft>
              <a:buSzPts val="1300"/>
              <a:buChar char="●"/>
            </a:pPr>
            <a:r>
              <a:rPr lang="en"/>
              <a:t>In conclusion, flexible working in relation to diversity and inclusion is becoming increasingly important for both organisations and employees.</a:t>
            </a:r>
            <a:endParaRPr/>
          </a:p>
          <a:p>
            <a:pPr marL="457200" lvl="0" indent="-311150" algn="l" rtl="0">
              <a:lnSpc>
                <a:spcPct val="150000"/>
              </a:lnSpc>
              <a:spcBef>
                <a:spcPts val="0"/>
              </a:spcBef>
              <a:spcAft>
                <a:spcPts val="0"/>
              </a:spcAft>
              <a:buSzPts val="1300"/>
              <a:buChar char="●"/>
            </a:pPr>
            <a:r>
              <a:rPr lang="en"/>
              <a:t>Flexible working arrangements in the workplaces can:</a:t>
            </a:r>
            <a:endParaRPr/>
          </a:p>
          <a:p>
            <a:pPr marL="457200" lvl="0" indent="-311150" algn="l" rtl="0">
              <a:lnSpc>
                <a:spcPct val="150000"/>
              </a:lnSpc>
              <a:spcBef>
                <a:spcPts val="0"/>
              </a:spcBef>
              <a:spcAft>
                <a:spcPts val="0"/>
              </a:spcAft>
              <a:buSzPts val="1300"/>
              <a:buChar char="●"/>
            </a:pPr>
            <a:r>
              <a:rPr lang="en" b="1"/>
              <a:t>reduces stress</a:t>
            </a:r>
            <a:r>
              <a:rPr lang="en"/>
              <a:t>;</a:t>
            </a:r>
            <a:endParaRPr/>
          </a:p>
          <a:p>
            <a:pPr marL="457200" lvl="0" indent="-311150" algn="l" rtl="0">
              <a:lnSpc>
                <a:spcPct val="150000"/>
              </a:lnSpc>
              <a:spcBef>
                <a:spcPts val="0"/>
              </a:spcBef>
              <a:spcAft>
                <a:spcPts val="0"/>
              </a:spcAft>
              <a:buSzPts val="1300"/>
              <a:buChar char="●"/>
            </a:pPr>
            <a:r>
              <a:rPr lang="en" b="1"/>
              <a:t>increases productivity;</a:t>
            </a:r>
            <a:endParaRPr/>
          </a:p>
          <a:p>
            <a:pPr marL="457200" lvl="0" indent="-311150" algn="l" rtl="0">
              <a:lnSpc>
                <a:spcPct val="150000"/>
              </a:lnSpc>
              <a:spcBef>
                <a:spcPts val="0"/>
              </a:spcBef>
              <a:spcAft>
                <a:spcPts val="0"/>
              </a:spcAft>
              <a:buSzPts val="1300"/>
              <a:buChar char="●"/>
            </a:pPr>
            <a:r>
              <a:rPr lang="en" b="1"/>
              <a:t>improves</a:t>
            </a:r>
            <a:r>
              <a:rPr lang="en"/>
              <a:t> </a:t>
            </a:r>
            <a:r>
              <a:rPr lang="en" b="1"/>
              <a:t>employee work-life balance</a:t>
            </a:r>
            <a:endParaRPr/>
          </a:p>
          <a:p>
            <a:pPr marL="457200" lvl="0" indent="-311150" algn="l" rtl="0">
              <a:lnSpc>
                <a:spcPct val="150000"/>
              </a:lnSpc>
              <a:spcBef>
                <a:spcPts val="0"/>
              </a:spcBef>
              <a:spcAft>
                <a:spcPts val="0"/>
              </a:spcAft>
              <a:buSzPts val="1300"/>
              <a:buChar char="●"/>
            </a:pPr>
            <a:r>
              <a:rPr lang="en"/>
              <a:t>The role of Human Resources is very important for creating and maintaining diversity and inclusion within an organisation as their approaches are key to improving both organisation and </a:t>
            </a:r>
            <a:r>
              <a:rPr lang="en" b="1"/>
              <a:t>employee performance</a:t>
            </a:r>
            <a:r>
              <a:rPr lang="en"/>
              <a:t>.</a:t>
            </a:r>
            <a:endParaRPr/>
          </a:p>
          <a:p>
            <a:pPr marL="457200" lvl="0" indent="-311150" algn="l" rtl="0">
              <a:lnSpc>
                <a:spcPct val="115000"/>
              </a:lnSpc>
              <a:spcBef>
                <a:spcPts val="0"/>
              </a:spcBef>
              <a:spcAft>
                <a:spcPts val="0"/>
              </a:spcAft>
              <a:buSzPts val="1300"/>
              <a:buChar char="●"/>
            </a:pPr>
            <a:r>
              <a:rPr lang="en" b="1"/>
              <a:t>Overall: </a:t>
            </a:r>
            <a:endParaRPr b="1"/>
          </a:p>
          <a:p>
            <a:pPr marL="457200" lvl="0" indent="0" algn="l" rtl="0">
              <a:lnSpc>
                <a:spcPct val="115000"/>
              </a:lnSpc>
              <a:spcBef>
                <a:spcPts val="1200"/>
              </a:spcBef>
              <a:spcAft>
                <a:spcPts val="1200"/>
              </a:spcAft>
              <a:buSzPts val="1300"/>
              <a:buNone/>
            </a:pPr>
            <a:r>
              <a:rPr lang="en" b="1"/>
              <a:t>Flexible work in relation to diversity and inclusion is not only morally positive for both sides, but it is also a long-term investment with minimal physical effort.</a:t>
            </a:r>
            <a:endParaRPr b="1"/>
          </a:p>
        </p:txBody>
      </p:sp>
      <p:cxnSp>
        <p:nvCxnSpPr>
          <p:cNvPr id="190" name="Google Shape;190;p9"/>
          <p:cNvCxnSpPr/>
          <p:nvPr/>
        </p:nvCxnSpPr>
        <p:spPr>
          <a:xfrm rot="10800000" flipH="1">
            <a:off x="218250" y="1099425"/>
            <a:ext cx="8802300" cy="16200"/>
          </a:xfrm>
          <a:prstGeom prst="straightConnector1">
            <a:avLst/>
          </a:prstGeom>
          <a:noFill/>
          <a:ln w="28575" cap="flat" cmpd="sng">
            <a:solidFill>
              <a:schemeClr val="lt1"/>
            </a:solidFill>
            <a:prstDash val="solid"/>
            <a:round/>
            <a:headEnd type="none" w="sm" len="sm"/>
            <a:tailEnd type="none" w="sm" len="sm"/>
          </a:ln>
        </p:spPr>
      </p:cxnSp>
      <p:cxnSp>
        <p:nvCxnSpPr>
          <p:cNvPr id="191" name="Google Shape;191;p9"/>
          <p:cNvCxnSpPr/>
          <p:nvPr/>
        </p:nvCxnSpPr>
        <p:spPr>
          <a:xfrm rot="10800000" flipH="1">
            <a:off x="914200" y="1320863"/>
            <a:ext cx="8802300" cy="16200"/>
          </a:xfrm>
          <a:prstGeom prst="straightConnector1">
            <a:avLst/>
          </a:prstGeom>
          <a:noFill/>
          <a:ln w="28575" cap="flat" cmpd="sng">
            <a:solidFill>
              <a:schemeClr val="lt1"/>
            </a:solidFill>
            <a:prstDash val="solid"/>
            <a:round/>
            <a:headEnd type="none" w="sm" len="sm"/>
            <a:tailEnd type="none" w="sm" len="sm"/>
          </a:ln>
        </p:spPr>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10"/>
          <p:cNvSpPr txBox="1">
            <a:spLocks noGrp="1"/>
          </p:cNvSpPr>
          <p:nvPr>
            <p:ph type="title"/>
          </p:nvPr>
        </p:nvSpPr>
        <p:spPr>
          <a:xfrm>
            <a:off x="819150" y="282575"/>
            <a:ext cx="7505700" cy="601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a:t>References</a:t>
            </a:r>
            <a:endParaRPr/>
          </a:p>
        </p:txBody>
      </p:sp>
      <p:sp>
        <p:nvSpPr>
          <p:cNvPr id="197" name="Google Shape;197;p10"/>
          <p:cNvSpPr txBox="1">
            <a:spLocks noGrp="1"/>
          </p:cNvSpPr>
          <p:nvPr>
            <p:ph type="body" idx="1"/>
          </p:nvPr>
        </p:nvSpPr>
        <p:spPr>
          <a:xfrm>
            <a:off x="356125" y="828875"/>
            <a:ext cx="8462100" cy="4005000"/>
          </a:xfrm>
          <a:prstGeom prst="rect">
            <a:avLst/>
          </a:prstGeom>
          <a:noFill/>
          <a:ln>
            <a:noFill/>
          </a:ln>
        </p:spPr>
        <p:txBody>
          <a:bodyPr spcFirstLastPara="1" wrap="square" lIns="91425" tIns="91425" rIns="91425" bIns="91425" anchor="t" anchorCtr="0">
            <a:noAutofit/>
          </a:bodyPr>
          <a:lstStyle/>
          <a:p>
            <a:pPr marL="457200" lvl="0" indent="-311150" algn="l" rtl="0">
              <a:lnSpc>
                <a:spcPct val="115000"/>
              </a:lnSpc>
              <a:spcBef>
                <a:spcPts val="0"/>
              </a:spcBef>
              <a:spcAft>
                <a:spcPts val="0"/>
              </a:spcAft>
              <a:buSzPts val="1300"/>
              <a:buChar char="●"/>
            </a:pPr>
            <a:r>
              <a:rPr lang="en">
                <a:solidFill>
                  <a:srgbClr val="000000"/>
                </a:solidFill>
                <a:highlight>
                  <a:srgbClr val="FFFFFF"/>
                </a:highlight>
                <a:latin typeface="Arial"/>
                <a:ea typeface="Arial"/>
                <a:cs typeface="Arial"/>
                <a:sym typeface="Arial"/>
              </a:rPr>
              <a:t>CIPD, 2021. </a:t>
            </a:r>
            <a:r>
              <a:rPr lang="en" i="1">
                <a:solidFill>
                  <a:srgbClr val="000000"/>
                </a:solidFill>
                <a:highlight>
                  <a:srgbClr val="FFFFFF"/>
                </a:highlight>
                <a:latin typeface="Arial"/>
                <a:ea typeface="Arial"/>
                <a:cs typeface="Arial"/>
                <a:sym typeface="Arial"/>
              </a:rPr>
              <a:t>FLEXIBLE WORKING, TELEWORKING AND DIVERSITY: An evidence review</a:t>
            </a:r>
            <a:r>
              <a:rPr lang="en">
                <a:solidFill>
                  <a:srgbClr val="000000"/>
                </a:solidFill>
                <a:highlight>
                  <a:srgbClr val="FFFFFF"/>
                </a:highlight>
                <a:latin typeface="Arial"/>
                <a:ea typeface="Arial"/>
                <a:cs typeface="Arial"/>
                <a:sym typeface="Arial"/>
              </a:rPr>
              <a:t>. [online] UK: CIPD, p.1. Available at: &lt;https://www.cipd.co.uk/Images/flexible-working-teleworking-and-diversity-evidence-summary-WEB_tcm18-92878.pdf&gt; [Accessed 10 August 2022].</a:t>
            </a:r>
            <a:endParaRPr>
              <a:solidFill>
                <a:srgbClr val="000000"/>
              </a:solidFill>
              <a:highlight>
                <a:srgbClr val="FFFFFF"/>
              </a:highlight>
              <a:latin typeface="Arial"/>
              <a:ea typeface="Arial"/>
              <a:cs typeface="Arial"/>
              <a:sym typeface="Arial"/>
            </a:endParaRPr>
          </a:p>
          <a:p>
            <a:pPr marL="457200" lvl="0" indent="-311150" algn="l" rtl="0">
              <a:lnSpc>
                <a:spcPct val="115000"/>
              </a:lnSpc>
              <a:spcBef>
                <a:spcPts val="0"/>
              </a:spcBef>
              <a:spcAft>
                <a:spcPts val="0"/>
              </a:spcAft>
              <a:buSzPts val="1300"/>
              <a:buChar char="●"/>
            </a:pPr>
            <a:r>
              <a:rPr lang="en">
                <a:solidFill>
                  <a:srgbClr val="000000"/>
                </a:solidFill>
                <a:highlight>
                  <a:srgbClr val="FFFFFF"/>
                </a:highlight>
                <a:latin typeface="Arial"/>
                <a:ea typeface="Arial"/>
                <a:cs typeface="Arial"/>
                <a:sym typeface="Arial"/>
              </a:rPr>
              <a:t>Foma, E., 2014. Impact of Workplace Diversity. </a:t>
            </a:r>
            <a:r>
              <a:rPr lang="en" i="1">
                <a:solidFill>
                  <a:srgbClr val="000000"/>
                </a:solidFill>
                <a:highlight>
                  <a:srgbClr val="FFFFFF"/>
                </a:highlight>
                <a:latin typeface="Arial"/>
                <a:ea typeface="Arial"/>
                <a:cs typeface="Arial"/>
                <a:sym typeface="Arial"/>
              </a:rPr>
              <a:t>Review of Integrative Business and Economics Research</a:t>
            </a:r>
            <a:r>
              <a:rPr lang="en">
                <a:solidFill>
                  <a:srgbClr val="000000"/>
                </a:solidFill>
                <a:highlight>
                  <a:srgbClr val="FFFFFF"/>
                </a:highlight>
                <a:latin typeface="Arial"/>
                <a:ea typeface="Arial"/>
                <a:cs typeface="Arial"/>
                <a:sym typeface="Arial"/>
              </a:rPr>
              <a:t>, 3(1), p.406.</a:t>
            </a:r>
            <a:endParaRPr>
              <a:solidFill>
                <a:srgbClr val="000000"/>
              </a:solidFill>
              <a:highlight>
                <a:srgbClr val="FFFFFF"/>
              </a:highlight>
              <a:latin typeface="Arial"/>
              <a:ea typeface="Arial"/>
              <a:cs typeface="Arial"/>
              <a:sym typeface="Arial"/>
            </a:endParaRPr>
          </a:p>
          <a:p>
            <a:pPr marL="457200" lvl="0" indent="-311150" algn="l" rtl="0">
              <a:lnSpc>
                <a:spcPct val="115000"/>
              </a:lnSpc>
              <a:spcBef>
                <a:spcPts val="0"/>
              </a:spcBef>
              <a:spcAft>
                <a:spcPts val="0"/>
              </a:spcAft>
              <a:buSzPts val="1300"/>
              <a:buChar char="●"/>
            </a:pPr>
            <a:r>
              <a:rPr lang="en">
                <a:solidFill>
                  <a:srgbClr val="000000"/>
                </a:solidFill>
                <a:highlight>
                  <a:srgbClr val="FFFFFF"/>
                </a:highlight>
                <a:latin typeface="Arial"/>
                <a:ea typeface="Arial"/>
                <a:cs typeface="Arial"/>
                <a:sym typeface="Arial"/>
              </a:rPr>
              <a:t>Green, K., López, M., Wysocki, A. and Kepner, K., 1969. Diversity in the Workplace: Benefits, Challenges, and the Required Managerial Tools. </a:t>
            </a:r>
            <a:r>
              <a:rPr lang="en" i="1">
                <a:solidFill>
                  <a:srgbClr val="000000"/>
                </a:solidFill>
                <a:highlight>
                  <a:srgbClr val="FFFFFF"/>
                </a:highlight>
                <a:latin typeface="Arial"/>
                <a:ea typeface="Arial"/>
                <a:cs typeface="Arial"/>
                <a:sym typeface="Arial"/>
              </a:rPr>
              <a:t>EDIS</a:t>
            </a:r>
            <a:r>
              <a:rPr lang="en">
                <a:solidFill>
                  <a:srgbClr val="000000"/>
                </a:solidFill>
                <a:highlight>
                  <a:srgbClr val="FFFFFF"/>
                </a:highlight>
                <a:latin typeface="Arial"/>
                <a:ea typeface="Arial"/>
                <a:cs typeface="Arial"/>
                <a:sym typeface="Arial"/>
              </a:rPr>
              <a:t>, 2002(2).</a:t>
            </a:r>
            <a:endParaRPr>
              <a:solidFill>
                <a:srgbClr val="000000"/>
              </a:solidFill>
              <a:highlight>
                <a:srgbClr val="FFFFFF"/>
              </a:highlight>
              <a:latin typeface="Arial"/>
              <a:ea typeface="Arial"/>
              <a:cs typeface="Arial"/>
              <a:sym typeface="Arial"/>
            </a:endParaRPr>
          </a:p>
          <a:p>
            <a:pPr marL="457200" lvl="0" indent="-311150" algn="l" rtl="0">
              <a:lnSpc>
                <a:spcPct val="115000"/>
              </a:lnSpc>
              <a:spcBef>
                <a:spcPts val="0"/>
              </a:spcBef>
              <a:spcAft>
                <a:spcPts val="0"/>
              </a:spcAft>
              <a:buClr>
                <a:srgbClr val="000000"/>
              </a:buClr>
              <a:buSzPts val="1300"/>
              <a:buFont typeface="Arial"/>
              <a:buChar char="●"/>
            </a:pPr>
            <a:r>
              <a:rPr lang="en">
                <a:solidFill>
                  <a:srgbClr val="000000"/>
                </a:solidFill>
                <a:highlight>
                  <a:srgbClr val="FFFFFF"/>
                </a:highlight>
                <a:latin typeface="Arial"/>
                <a:ea typeface="Arial"/>
                <a:cs typeface="Arial"/>
                <a:sym typeface="Arial"/>
              </a:rPr>
              <a:t>Jeffrey Hill, E., Grzywacz, J., Allen, S., Blanchard, V., Matz-Costa, C., Shulkin, S. and Pitt-Catsouphes, M., 2008. Defining and conceptualizing workplace flexibility. </a:t>
            </a:r>
            <a:r>
              <a:rPr lang="en" i="1">
                <a:solidFill>
                  <a:srgbClr val="000000"/>
                </a:solidFill>
                <a:highlight>
                  <a:srgbClr val="FFFFFF"/>
                </a:highlight>
                <a:latin typeface="Arial"/>
                <a:ea typeface="Arial"/>
                <a:cs typeface="Arial"/>
                <a:sym typeface="Arial"/>
              </a:rPr>
              <a:t>Community, Work &amp;amp; Family</a:t>
            </a:r>
            <a:r>
              <a:rPr lang="en">
                <a:solidFill>
                  <a:srgbClr val="000000"/>
                </a:solidFill>
                <a:highlight>
                  <a:srgbClr val="FFFFFF"/>
                </a:highlight>
                <a:latin typeface="Arial"/>
                <a:ea typeface="Arial"/>
                <a:cs typeface="Arial"/>
                <a:sym typeface="Arial"/>
              </a:rPr>
              <a:t>, 11(2), pp.149-163.</a:t>
            </a:r>
            <a:endParaRPr>
              <a:solidFill>
                <a:srgbClr val="000000"/>
              </a:solidFill>
              <a:highlight>
                <a:srgbClr val="FFFFFF"/>
              </a:highlight>
              <a:latin typeface="Arial"/>
              <a:ea typeface="Arial"/>
              <a:cs typeface="Arial"/>
              <a:sym typeface="Arial"/>
            </a:endParaRPr>
          </a:p>
          <a:p>
            <a:pPr marL="457200" lvl="0" indent="-311150" algn="l" rtl="0">
              <a:lnSpc>
                <a:spcPct val="115000"/>
              </a:lnSpc>
              <a:spcBef>
                <a:spcPts val="0"/>
              </a:spcBef>
              <a:spcAft>
                <a:spcPts val="0"/>
              </a:spcAft>
              <a:buSzPts val="1300"/>
              <a:buChar char="●"/>
            </a:pPr>
            <a:r>
              <a:rPr lang="en">
                <a:solidFill>
                  <a:srgbClr val="000000"/>
                </a:solidFill>
                <a:highlight>
                  <a:srgbClr val="FFFFFF"/>
                </a:highlight>
                <a:latin typeface="Arial"/>
                <a:ea typeface="Arial"/>
                <a:cs typeface="Arial"/>
                <a:sym typeface="Arial"/>
              </a:rPr>
              <a:t>Office for National Statistics, 2020. </a:t>
            </a:r>
            <a:r>
              <a:rPr lang="en" i="1">
                <a:solidFill>
                  <a:srgbClr val="000000"/>
                </a:solidFill>
                <a:highlight>
                  <a:srgbClr val="FFFFFF"/>
                </a:highlight>
                <a:latin typeface="Arial"/>
                <a:ea typeface="Arial"/>
                <a:cs typeface="Arial"/>
                <a:sym typeface="Arial"/>
              </a:rPr>
              <a:t>Coronavirus and Homeworking in the UK: April 2020</a:t>
            </a:r>
            <a:r>
              <a:rPr lang="en">
                <a:solidFill>
                  <a:srgbClr val="000000"/>
                </a:solidFill>
                <a:highlight>
                  <a:srgbClr val="FFFFFF"/>
                </a:highlight>
                <a:latin typeface="Arial"/>
                <a:ea typeface="Arial"/>
                <a:cs typeface="Arial"/>
                <a:sym typeface="Arial"/>
              </a:rPr>
              <a:t>. UK: Office for National Statistics, p.2.</a:t>
            </a:r>
            <a:endParaRPr>
              <a:solidFill>
                <a:srgbClr val="000000"/>
              </a:solidFill>
              <a:highlight>
                <a:srgbClr val="FFFFFF"/>
              </a:highlight>
              <a:latin typeface="Arial"/>
              <a:ea typeface="Arial"/>
              <a:cs typeface="Arial"/>
              <a:sym typeface="Arial"/>
            </a:endParaRPr>
          </a:p>
          <a:p>
            <a:pPr marL="457200" lvl="0" indent="-311150" algn="l" rtl="0">
              <a:lnSpc>
                <a:spcPct val="115000"/>
              </a:lnSpc>
              <a:spcBef>
                <a:spcPts val="0"/>
              </a:spcBef>
              <a:spcAft>
                <a:spcPts val="0"/>
              </a:spcAft>
              <a:buClr>
                <a:srgbClr val="000000"/>
              </a:buClr>
              <a:buSzPts val="1300"/>
              <a:buFont typeface="Arial"/>
              <a:buChar char="●"/>
            </a:pPr>
            <a:r>
              <a:rPr lang="en" i="1">
                <a:solidFill>
                  <a:srgbClr val="000000"/>
                </a:solidFill>
                <a:highlight>
                  <a:srgbClr val="FFFFFF"/>
                </a:highlight>
                <a:latin typeface="Arial"/>
                <a:ea typeface="Arial"/>
                <a:cs typeface="Arial"/>
                <a:sym typeface="Arial"/>
              </a:rPr>
              <a:t>People &amp; Organisations Blog</a:t>
            </a:r>
            <a:r>
              <a:rPr lang="en">
                <a:solidFill>
                  <a:srgbClr val="000000"/>
                </a:solidFill>
                <a:highlight>
                  <a:srgbClr val="FFFFFF"/>
                </a:highlight>
                <a:latin typeface="Arial"/>
                <a:ea typeface="Arial"/>
                <a:cs typeface="Arial"/>
                <a:sym typeface="Arial"/>
              </a:rPr>
              <a:t>, 2013. Flexibility. Available at: &lt;http://damienswork.blogspot.com/2013/03/flexibility.html&gt; [Accessed 10 August 2022].</a:t>
            </a:r>
            <a:endParaRPr>
              <a:solidFill>
                <a:srgbClr val="000000"/>
              </a:solidFill>
              <a:highlight>
                <a:srgbClr val="FFFFFF"/>
              </a:highlight>
              <a:latin typeface="Arial"/>
              <a:ea typeface="Arial"/>
              <a:cs typeface="Arial"/>
              <a:sym typeface="Arial"/>
            </a:endParaRPr>
          </a:p>
          <a:p>
            <a:pPr marL="457200" lvl="0" indent="-311150" algn="l" rtl="0">
              <a:lnSpc>
                <a:spcPct val="115000"/>
              </a:lnSpc>
              <a:spcBef>
                <a:spcPts val="0"/>
              </a:spcBef>
              <a:spcAft>
                <a:spcPts val="0"/>
              </a:spcAft>
              <a:buClr>
                <a:srgbClr val="000000"/>
              </a:buClr>
              <a:buSzPts val="1300"/>
              <a:buFont typeface="Arial"/>
              <a:buChar char="●"/>
            </a:pPr>
            <a:r>
              <a:rPr lang="en">
                <a:solidFill>
                  <a:srgbClr val="000000"/>
                </a:solidFill>
                <a:highlight>
                  <a:srgbClr val="FFFFFF"/>
                </a:highlight>
                <a:latin typeface="Arial"/>
                <a:ea typeface="Arial"/>
                <a:cs typeface="Arial"/>
                <a:sym typeface="Arial"/>
              </a:rPr>
              <a:t>Taylor, S., 2021. </a:t>
            </a:r>
            <a:r>
              <a:rPr lang="en" i="1">
                <a:solidFill>
                  <a:srgbClr val="000000"/>
                </a:solidFill>
                <a:highlight>
                  <a:srgbClr val="FFFFFF"/>
                </a:highlight>
                <a:latin typeface="Arial"/>
                <a:ea typeface="Arial"/>
                <a:cs typeface="Arial"/>
                <a:sym typeface="Arial"/>
              </a:rPr>
              <a:t>Resourcing and Talent Management: The Theory and Practice of Recruiting and Developing a Workforce</a:t>
            </a:r>
            <a:r>
              <a:rPr lang="en">
                <a:solidFill>
                  <a:srgbClr val="000000"/>
                </a:solidFill>
                <a:highlight>
                  <a:srgbClr val="FFFFFF"/>
                </a:highlight>
                <a:latin typeface="Arial"/>
                <a:ea typeface="Arial"/>
                <a:cs typeface="Arial"/>
                <a:sym typeface="Arial"/>
              </a:rPr>
              <a:t>. 8th ed. UK: CIPD - Kogan Page, p.21, p.126.</a:t>
            </a:r>
            <a:endParaRPr>
              <a:solidFill>
                <a:srgbClr val="000000"/>
              </a:solidFill>
              <a:highlight>
                <a:srgbClr val="FFFFFF"/>
              </a:highlight>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1924</Words>
  <Application>Microsoft Office PowerPoint</Application>
  <PresentationFormat>On-screen Show (16:9)</PresentationFormat>
  <Paragraphs>79</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Nunito</vt:lpstr>
      <vt:lpstr>Shift</vt:lpstr>
      <vt:lpstr>Diversity and Inclusion at work and the role of Flexible Working</vt:lpstr>
      <vt:lpstr>Table of Contents</vt:lpstr>
      <vt:lpstr>Introduction to Flexible Working</vt:lpstr>
      <vt:lpstr>Diversity and its importance</vt:lpstr>
      <vt:lpstr>Benefits of Flexibility at Work</vt:lpstr>
      <vt:lpstr>Benefits of Flexibility at Work</vt:lpstr>
      <vt:lpstr>The Role of Human Resources and their Approaches </vt:lpstr>
      <vt:lpstr>The Role of Human Resources and their Approaches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Diversity and Inclusion at work and the role of Flexible Working</dc:title>
  <cp:lastModifiedBy>Stefan Petrov Zlatev</cp:lastModifiedBy>
  <cp:revision>1</cp:revision>
  <dcterms:modified xsi:type="dcterms:W3CDTF">2022-08-19T20:31:44Z</dcterms:modified>
</cp:coreProperties>
</file>