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rts/chart1.xml" ContentType="application/vnd.openxmlformats-officedocument.drawingml.chart+xml"/>
  <Override PartName="/ppt/drawings/drawing1.xml" ContentType="application/vnd.openxmlformats-officedocument.drawingml.chartshape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notesMasterIdLst>
    <p:notesMasterId r:id="rId81"/>
  </p:notesMasterIdLst>
  <p:sldIdLst>
    <p:sldId id="323" r:id="rId2"/>
    <p:sldId id="324" r:id="rId3"/>
    <p:sldId id="325" r:id="rId4"/>
    <p:sldId id="326" r:id="rId5"/>
    <p:sldId id="327" r:id="rId6"/>
    <p:sldId id="330" r:id="rId7"/>
    <p:sldId id="328" r:id="rId8"/>
    <p:sldId id="329" r:id="rId9"/>
    <p:sldId id="331" r:id="rId10"/>
    <p:sldId id="332" r:id="rId11"/>
    <p:sldId id="256" r:id="rId12"/>
    <p:sldId id="305" r:id="rId13"/>
    <p:sldId id="307" r:id="rId14"/>
    <p:sldId id="306" r:id="rId15"/>
    <p:sldId id="287" r:id="rId16"/>
    <p:sldId id="300" r:id="rId17"/>
    <p:sldId id="288" r:id="rId18"/>
    <p:sldId id="304" r:id="rId19"/>
    <p:sldId id="299" r:id="rId20"/>
    <p:sldId id="289" r:id="rId21"/>
    <p:sldId id="290" r:id="rId22"/>
    <p:sldId id="314" r:id="rId23"/>
    <p:sldId id="313" r:id="rId24"/>
    <p:sldId id="283" r:id="rId25"/>
    <p:sldId id="292" r:id="rId26"/>
    <p:sldId id="276" r:id="rId27"/>
    <p:sldId id="274" r:id="rId28"/>
    <p:sldId id="273" r:id="rId29"/>
    <p:sldId id="333" r:id="rId30"/>
    <p:sldId id="270" r:id="rId31"/>
    <p:sldId id="277" r:id="rId32"/>
    <p:sldId id="308" r:id="rId33"/>
    <p:sldId id="309" r:id="rId34"/>
    <p:sldId id="293" r:id="rId35"/>
    <p:sldId id="294" r:id="rId36"/>
    <p:sldId id="302" r:id="rId37"/>
    <p:sldId id="310" r:id="rId38"/>
    <p:sldId id="303" r:id="rId39"/>
    <p:sldId id="295" r:id="rId40"/>
    <p:sldId id="296" r:id="rId41"/>
    <p:sldId id="297" r:id="rId42"/>
    <p:sldId id="312" r:id="rId43"/>
    <p:sldId id="298" r:id="rId44"/>
    <p:sldId id="311" r:id="rId45"/>
    <p:sldId id="334" r:id="rId46"/>
    <p:sldId id="260" r:id="rId47"/>
    <p:sldId id="278" r:id="rId48"/>
    <p:sldId id="301" r:id="rId49"/>
    <p:sldId id="316" r:id="rId50"/>
    <p:sldId id="317" r:id="rId51"/>
    <p:sldId id="285" r:id="rId52"/>
    <p:sldId id="280" r:id="rId53"/>
    <p:sldId id="261" r:id="rId54"/>
    <p:sldId id="286" r:id="rId55"/>
    <p:sldId id="272" r:id="rId56"/>
    <p:sldId id="281" r:id="rId57"/>
    <p:sldId id="271" r:id="rId58"/>
    <p:sldId id="282" r:id="rId59"/>
    <p:sldId id="353" r:id="rId60"/>
    <p:sldId id="335" r:id="rId61"/>
    <p:sldId id="336" r:id="rId62"/>
    <p:sldId id="337" r:id="rId63"/>
    <p:sldId id="338" r:id="rId64"/>
    <p:sldId id="339" r:id="rId65"/>
    <p:sldId id="340" r:id="rId66"/>
    <p:sldId id="341" r:id="rId67"/>
    <p:sldId id="342" r:id="rId68"/>
    <p:sldId id="343" r:id="rId69"/>
    <p:sldId id="354" r:id="rId70"/>
    <p:sldId id="344" r:id="rId71"/>
    <p:sldId id="345" r:id="rId72"/>
    <p:sldId id="347" r:id="rId73"/>
    <p:sldId id="348" r:id="rId74"/>
    <p:sldId id="346" r:id="rId75"/>
    <p:sldId id="355" r:id="rId76"/>
    <p:sldId id="351" r:id="rId77"/>
    <p:sldId id="350" r:id="rId78"/>
    <p:sldId id="352" r:id="rId79"/>
    <p:sldId id="349" r:id="rId80"/>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28" autoAdjust="0"/>
    <p:restoredTop sz="94660"/>
  </p:normalViewPr>
  <p:slideViewPr>
    <p:cSldViewPr>
      <p:cViewPr varScale="1">
        <p:scale>
          <a:sx n="110" d="100"/>
          <a:sy n="110" d="100"/>
        </p:scale>
        <p:origin x="1158"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presProps" Target="presProps.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2" Type="http://schemas.openxmlformats.org/officeDocument/2006/relationships/chartUserShapes" Target="../drawings/drawing1.xml"/><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7.7860355847789012E-2"/>
          <c:y val="0.14710526654476391"/>
          <c:w val="0.85754060384653963"/>
          <c:h val="0.64020553887162579"/>
        </c:manualLayout>
      </c:layout>
      <c:barChart>
        <c:barDir val="col"/>
        <c:grouping val="clustered"/>
        <c:varyColors val="0"/>
        <c:ser>
          <c:idx val="0"/>
          <c:order val="0"/>
          <c:tx>
            <c:strRef>
              <c:f>Sheet1!$B$1</c:f>
              <c:strCache>
                <c:ptCount val="1"/>
                <c:pt idx="0">
                  <c:v>Bishop'sWood</c:v>
                </c:pt>
              </c:strCache>
            </c:strRef>
          </c:tx>
          <c:spPr>
            <a:solidFill>
              <a:srgbClr val="FFFF00"/>
            </a:solidFill>
            <a:ln>
              <a:solidFill>
                <a:schemeClr val="tx1"/>
              </a:solidFill>
            </a:ln>
          </c:spPr>
          <c:invertIfNegative val="0"/>
          <c:cat>
            <c:strRef>
              <c:f>Sheet1!$A$2:$A$17</c:f>
              <c:strCache>
                <c:ptCount val="16"/>
                <c:pt idx="0">
                  <c:v>Vandalism</c:v>
                </c:pt>
                <c:pt idx="1">
                  <c:v>Tipping</c:v>
                </c:pt>
                <c:pt idx="2">
                  <c:v>Camping</c:v>
                </c:pt>
                <c:pt idx="3">
                  <c:v>Fire Lighting</c:v>
                </c:pt>
                <c:pt idx="4">
                  <c:v>Mountain Bike</c:v>
                </c:pt>
                <c:pt idx="5">
                  <c:v>Rally Cars</c:v>
                </c:pt>
                <c:pt idx="6">
                  <c:v>Rally Biking</c:v>
                </c:pt>
                <c:pt idx="7">
                  <c:v>Rambling</c:v>
                </c:pt>
                <c:pt idx="8">
                  <c:v>Trampling</c:v>
                </c:pt>
                <c:pt idx="9">
                  <c:v>Shooting</c:v>
                </c:pt>
                <c:pt idx="10">
                  <c:v>Horse Riding</c:v>
                </c:pt>
                <c:pt idx="11">
                  <c:v>Dog Walking</c:v>
                </c:pt>
                <c:pt idx="12">
                  <c:v>Paint Ball</c:v>
                </c:pt>
                <c:pt idx="13">
                  <c:v>Music Event</c:v>
                </c:pt>
                <c:pt idx="14">
                  <c:v>Orienteering</c:v>
                </c:pt>
                <c:pt idx="15">
                  <c:v>School / Samples</c:v>
                </c:pt>
              </c:strCache>
            </c:strRef>
          </c:cat>
          <c:val>
            <c:numRef>
              <c:f>Sheet1!$B$2:$B$17</c:f>
              <c:numCache>
                <c:formatCode>General</c:formatCode>
                <c:ptCount val="16"/>
                <c:pt idx="0">
                  <c:v>5.9300000000000394E-2</c:v>
                </c:pt>
                <c:pt idx="1">
                  <c:v>5.4700000000000387E-2</c:v>
                </c:pt>
                <c:pt idx="2">
                  <c:v>3.970000000000002E-2</c:v>
                </c:pt>
                <c:pt idx="3">
                  <c:v>3.9400000000000018E-2</c:v>
                </c:pt>
                <c:pt idx="4">
                  <c:v>5.9900000000000141E-2</c:v>
                </c:pt>
                <c:pt idx="5">
                  <c:v>0</c:v>
                </c:pt>
                <c:pt idx="6">
                  <c:v>0</c:v>
                </c:pt>
                <c:pt idx="7">
                  <c:v>4.0100000000000004E-2</c:v>
                </c:pt>
                <c:pt idx="8">
                  <c:v>5.7900000000000042E-2</c:v>
                </c:pt>
                <c:pt idx="9">
                  <c:v>0</c:v>
                </c:pt>
                <c:pt idx="10">
                  <c:v>7.1600000000000011E-2</c:v>
                </c:pt>
                <c:pt idx="11">
                  <c:v>6.2100000000000044E-2</c:v>
                </c:pt>
                <c:pt idx="12">
                  <c:v>0</c:v>
                </c:pt>
                <c:pt idx="13">
                  <c:v>0</c:v>
                </c:pt>
                <c:pt idx="14">
                  <c:v>4.7200000000000013E-2</c:v>
                </c:pt>
                <c:pt idx="15">
                  <c:v>4.0400000000000033E-2</c:v>
                </c:pt>
              </c:numCache>
            </c:numRef>
          </c:val>
        </c:ser>
        <c:ser>
          <c:idx val="1"/>
          <c:order val="1"/>
          <c:tx>
            <c:strRef>
              <c:f>Sheet1!$C$1</c:f>
              <c:strCache>
                <c:ptCount val="1"/>
                <c:pt idx="0">
                  <c:v>Kilvey Hill</c:v>
                </c:pt>
              </c:strCache>
            </c:strRef>
          </c:tx>
          <c:spPr>
            <a:solidFill>
              <a:schemeClr val="accent1"/>
            </a:solidFill>
            <a:ln>
              <a:solidFill>
                <a:prstClr val="black"/>
              </a:solidFill>
            </a:ln>
          </c:spPr>
          <c:invertIfNegative val="0"/>
          <c:cat>
            <c:strRef>
              <c:f>Sheet1!$A$2:$A$17</c:f>
              <c:strCache>
                <c:ptCount val="16"/>
                <c:pt idx="0">
                  <c:v>Vandalism</c:v>
                </c:pt>
                <c:pt idx="1">
                  <c:v>Tipping</c:v>
                </c:pt>
                <c:pt idx="2">
                  <c:v>Camping</c:v>
                </c:pt>
                <c:pt idx="3">
                  <c:v>Fire Lighting</c:v>
                </c:pt>
                <c:pt idx="4">
                  <c:v>Mountain Bike</c:v>
                </c:pt>
                <c:pt idx="5">
                  <c:v>Rally Cars</c:v>
                </c:pt>
                <c:pt idx="6">
                  <c:v>Rally Biking</c:v>
                </c:pt>
                <c:pt idx="7">
                  <c:v>Rambling</c:v>
                </c:pt>
                <c:pt idx="8">
                  <c:v>Trampling</c:v>
                </c:pt>
                <c:pt idx="9">
                  <c:v>Shooting</c:v>
                </c:pt>
                <c:pt idx="10">
                  <c:v>Horse Riding</c:v>
                </c:pt>
                <c:pt idx="11">
                  <c:v>Dog Walking</c:v>
                </c:pt>
                <c:pt idx="12">
                  <c:v>Paint Ball</c:v>
                </c:pt>
                <c:pt idx="13">
                  <c:v>Music Event</c:v>
                </c:pt>
                <c:pt idx="14">
                  <c:v>Orienteering</c:v>
                </c:pt>
                <c:pt idx="15">
                  <c:v>School / Samples</c:v>
                </c:pt>
              </c:strCache>
            </c:strRef>
          </c:cat>
          <c:val>
            <c:numRef>
              <c:f>Sheet1!$C$2:$C$17</c:f>
              <c:numCache>
                <c:formatCode>General</c:formatCode>
                <c:ptCount val="16"/>
                <c:pt idx="0">
                  <c:v>0.19500000000000009</c:v>
                </c:pt>
                <c:pt idx="1">
                  <c:v>0.10730000000000002</c:v>
                </c:pt>
                <c:pt idx="2">
                  <c:v>2.1700000000000011E-2</c:v>
                </c:pt>
                <c:pt idx="3">
                  <c:v>0.1323</c:v>
                </c:pt>
                <c:pt idx="4">
                  <c:v>0.17040000000000041</c:v>
                </c:pt>
                <c:pt idx="5">
                  <c:v>0.15130000000000021</c:v>
                </c:pt>
                <c:pt idx="6">
                  <c:v>0.18300000000000041</c:v>
                </c:pt>
                <c:pt idx="7">
                  <c:v>3.6500000000000025E-2</c:v>
                </c:pt>
                <c:pt idx="8">
                  <c:v>5.5900000000000033E-2</c:v>
                </c:pt>
                <c:pt idx="9">
                  <c:v>5.9500000000000067E-2</c:v>
                </c:pt>
                <c:pt idx="10">
                  <c:v>7.0500000000000035E-2</c:v>
                </c:pt>
                <c:pt idx="11">
                  <c:v>6.4200000000000035E-2</c:v>
                </c:pt>
                <c:pt idx="12">
                  <c:v>0</c:v>
                </c:pt>
                <c:pt idx="13">
                  <c:v>0</c:v>
                </c:pt>
                <c:pt idx="14">
                  <c:v>0</c:v>
                </c:pt>
                <c:pt idx="15">
                  <c:v>2.3700000000000002E-2</c:v>
                </c:pt>
              </c:numCache>
            </c:numRef>
          </c:val>
        </c:ser>
        <c:dLbls>
          <c:showLegendKey val="0"/>
          <c:showVal val="0"/>
          <c:showCatName val="0"/>
          <c:showSerName val="0"/>
          <c:showPercent val="0"/>
          <c:showBubbleSize val="0"/>
        </c:dLbls>
        <c:gapWidth val="150"/>
        <c:axId val="233489848"/>
        <c:axId val="233649224"/>
      </c:barChart>
      <c:catAx>
        <c:axId val="233489848"/>
        <c:scaling>
          <c:orientation val="minMax"/>
        </c:scaling>
        <c:delete val="0"/>
        <c:axPos val="b"/>
        <c:numFmt formatCode="General" sourceLinked="0"/>
        <c:majorTickMark val="out"/>
        <c:minorTickMark val="none"/>
        <c:tickLblPos val="nextTo"/>
        <c:txPr>
          <a:bodyPr/>
          <a:lstStyle/>
          <a:p>
            <a:pPr>
              <a:defRPr lang="en-GB" sz="800" b="1"/>
            </a:pPr>
            <a:endParaRPr lang="en-US"/>
          </a:p>
        </c:txPr>
        <c:crossAx val="233649224"/>
        <c:crosses val="autoZero"/>
        <c:auto val="1"/>
        <c:lblAlgn val="ctr"/>
        <c:lblOffset val="100"/>
        <c:noMultiLvlLbl val="0"/>
      </c:catAx>
      <c:valAx>
        <c:axId val="233649224"/>
        <c:scaling>
          <c:orientation val="minMax"/>
          <c:max val="0.25"/>
        </c:scaling>
        <c:delete val="0"/>
        <c:axPos val="l"/>
        <c:majorGridlines/>
        <c:numFmt formatCode="General" sourceLinked="1"/>
        <c:majorTickMark val="out"/>
        <c:minorTickMark val="none"/>
        <c:tickLblPos val="nextTo"/>
        <c:txPr>
          <a:bodyPr/>
          <a:lstStyle/>
          <a:p>
            <a:pPr>
              <a:defRPr lang="en-GB" b="1"/>
            </a:pPr>
            <a:endParaRPr lang="en-US"/>
          </a:p>
        </c:txPr>
        <c:crossAx val="233489848"/>
        <c:crosses val="autoZero"/>
        <c:crossBetween val="between"/>
      </c:valAx>
    </c:plotArea>
    <c:legend>
      <c:legendPos val="r"/>
      <c:layout>
        <c:manualLayout>
          <c:xMode val="edge"/>
          <c:yMode val="edge"/>
          <c:x val="0.80010198360037965"/>
          <c:y val="3.1017194559914443E-2"/>
          <c:w val="0.16390870907342758"/>
          <c:h val="0.18305970496224044"/>
        </c:manualLayout>
      </c:layout>
      <c:overlay val="0"/>
      <c:spPr>
        <a:solidFill>
          <a:schemeClr val="bg1">
            <a:lumMod val="85000"/>
          </a:schemeClr>
        </a:solidFill>
        <a:ln>
          <a:solidFill>
            <a:prstClr val="black"/>
          </a:solidFill>
        </a:ln>
      </c:spPr>
      <c:txPr>
        <a:bodyPr/>
        <a:lstStyle/>
        <a:p>
          <a:pPr>
            <a:defRPr lang="en-GB" b="1"/>
          </a:pPr>
          <a:endParaRPr lang="en-US"/>
        </a:p>
      </c:txPr>
    </c:legend>
    <c:plotVisOnly val="1"/>
    <c:dispBlanksAs val="gap"/>
    <c:showDLblsOverMax val="0"/>
  </c:chart>
  <c:spPr>
    <a:ln>
      <a:solidFill>
        <a:sysClr val="windowText" lastClr="000000"/>
      </a:solidFill>
    </a:ln>
  </c:spPr>
  <c:externalData r:id="rId1">
    <c:autoUpdate val="0"/>
  </c:externalData>
  <c:userShapes r:id="rId2"/>
</c:chartSpace>
</file>

<file path=ppt/drawings/drawing1.xml><?xml version="1.0" encoding="utf-8"?>
<c:userShapes xmlns:c="http://schemas.openxmlformats.org/drawingml/2006/chart">
  <cdr:relSizeAnchor xmlns:cdr="http://schemas.openxmlformats.org/drawingml/2006/chartDrawing">
    <cdr:from>
      <cdr:x>0</cdr:x>
      <cdr:y>0</cdr:y>
    </cdr:from>
    <cdr:to>
      <cdr:x>0.34862</cdr:x>
      <cdr:y>0.1269</cdr:y>
    </cdr:to>
    <cdr:sp macro="" textlink="">
      <cdr:nvSpPr>
        <cdr:cNvPr id="2" name="TextBox 1"/>
        <cdr:cNvSpPr txBox="1"/>
      </cdr:nvSpPr>
      <cdr:spPr>
        <a:xfrm xmlns:a="http://schemas.openxmlformats.org/drawingml/2006/main">
          <a:off x="0" y="0"/>
          <a:ext cx="2736304" cy="576064"/>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GB" sz="1600" b="1" dirty="0"/>
            <a:t>Damage Indicator</a:t>
          </a:r>
        </a:p>
      </cdr:txBody>
    </cdr:sp>
  </cdr:relSizeAnchor>
  <cdr:relSizeAnchor xmlns:cdr="http://schemas.openxmlformats.org/drawingml/2006/chartDrawing">
    <cdr:from>
      <cdr:x>0.39952</cdr:x>
      <cdr:y>0.92174</cdr:y>
    </cdr:from>
    <cdr:to>
      <cdr:x>0.56248</cdr:x>
      <cdr:y>0.98513</cdr:y>
    </cdr:to>
    <cdr:sp macro="" textlink="">
      <cdr:nvSpPr>
        <cdr:cNvPr id="3" name="TextBox 2"/>
        <cdr:cNvSpPr txBox="1"/>
      </cdr:nvSpPr>
      <cdr:spPr>
        <a:xfrm xmlns:a="http://schemas.openxmlformats.org/drawingml/2006/main">
          <a:off x="3396368" y="4427528"/>
          <a:ext cx="1385343" cy="30448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ctr"/>
          <a:r>
            <a:rPr lang="en-GB" sz="1100" b="1" dirty="0"/>
            <a:t>Stressor</a:t>
          </a:r>
        </a:p>
      </cdr:txBody>
    </cdr: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0206" tIns="45103" rIns="90206" bIns="45103" rtlCol="0"/>
          <a:lstStyle>
            <a:lvl1pPr algn="l">
              <a:defRPr sz="1200"/>
            </a:lvl1pPr>
          </a:lstStyle>
          <a:p>
            <a:endParaRPr lang="en-GB" dirty="0"/>
          </a:p>
        </p:txBody>
      </p:sp>
      <p:sp>
        <p:nvSpPr>
          <p:cNvPr id="3" name="Date Placeholder 2"/>
          <p:cNvSpPr>
            <a:spLocks noGrp="1"/>
          </p:cNvSpPr>
          <p:nvPr>
            <p:ph type="dt" idx="1"/>
          </p:nvPr>
        </p:nvSpPr>
        <p:spPr>
          <a:xfrm>
            <a:off x="3809079" y="0"/>
            <a:ext cx="2914015" cy="488712"/>
          </a:xfrm>
          <a:prstGeom prst="rect">
            <a:avLst/>
          </a:prstGeom>
        </p:spPr>
        <p:txBody>
          <a:bodyPr vert="horz" lIns="90206" tIns="45103" rIns="90206" bIns="45103" rtlCol="0"/>
          <a:lstStyle>
            <a:lvl1pPr algn="r">
              <a:defRPr sz="1200"/>
            </a:lvl1pPr>
          </a:lstStyle>
          <a:p>
            <a:fld id="{C058DE29-5567-4F50-BF68-2BF8D623A54D}" type="datetimeFigureOut">
              <a:rPr lang="en-US" smtClean="0"/>
              <a:pPr/>
              <a:t>11/8/2018</a:t>
            </a:fld>
            <a:endParaRPr lang="en-GB" dirty="0"/>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90206" tIns="45103" rIns="90206" bIns="45103" rtlCol="0" anchor="ctr"/>
          <a:lstStyle/>
          <a:p>
            <a:endParaRPr lang="en-GB" dirty="0"/>
          </a:p>
        </p:txBody>
      </p:sp>
      <p:sp>
        <p:nvSpPr>
          <p:cNvPr id="5" name="Notes Placeholder 4"/>
          <p:cNvSpPr>
            <a:spLocks noGrp="1"/>
          </p:cNvSpPr>
          <p:nvPr>
            <p:ph type="body" sz="quarter" idx="3"/>
          </p:nvPr>
        </p:nvSpPr>
        <p:spPr>
          <a:xfrm>
            <a:off x="672465" y="4642763"/>
            <a:ext cx="5379720" cy="4398407"/>
          </a:xfrm>
          <a:prstGeom prst="rect">
            <a:avLst/>
          </a:prstGeom>
        </p:spPr>
        <p:txBody>
          <a:bodyPr vert="horz" lIns="90206" tIns="45103" rIns="90206" bIns="45103"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829"/>
            <a:ext cx="2914015" cy="488712"/>
          </a:xfrm>
          <a:prstGeom prst="rect">
            <a:avLst/>
          </a:prstGeom>
        </p:spPr>
        <p:txBody>
          <a:bodyPr vert="horz" lIns="90206" tIns="45103" rIns="90206" bIns="45103"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09079" y="9283829"/>
            <a:ext cx="2914015" cy="488712"/>
          </a:xfrm>
          <a:prstGeom prst="rect">
            <a:avLst/>
          </a:prstGeom>
        </p:spPr>
        <p:txBody>
          <a:bodyPr vert="horz" lIns="90206" tIns="45103" rIns="90206" bIns="45103" rtlCol="0" anchor="b"/>
          <a:lstStyle>
            <a:lvl1pPr algn="r">
              <a:defRPr sz="1200"/>
            </a:lvl1pPr>
          </a:lstStyle>
          <a:p>
            <a:fld id="{F9743036-B729-42FC-98BA-21C0B98AE63A}" type="slidenum">
              <a:rPr lang="en-GB" smtClean="0"/>
              <a:pPr/>
              <a:t>‹#›</a:t>
            </a:fld>
            <a:endParaRPr lang="en-GB" dirty="0"/>
          </a:p>
        </p:txBody>
      </p:sp>
    </p:spTree>
    <p:extLst>
      <p:ext uri="{BB962C8B-B14F-4D97-AF65-F5344CB8AC3E}">
        <p14:creationId xmlns:p14="http://schemas.microsoft.com/office/powerpoint/2010/main" val="31040510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1</a:t>
            </a:fld>
            <a:endParaRPr lang="en-GB" dirty="0"/>
          </a:p>
        </p:txBody>
      </p:sp>
    </p:spTree>
    <p:extLst>
      <p:ext uri="{BB962C8B-B14F-4D97-AF65-F5344CB8AC3E}">
        <p14:creationId xmlns:p14="http://schemas.microsoft.com/office/powerpoint/2010/main" val="12647178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8656FE8-17ED-47C0-B7AF-EC5342E2B963}" type="slidenum">
              <a:rPr lang="en-GB" smtClean="0"/>
              <a:pPr/>
              <a:t>5</a:t>
            </a:fld>
            <a:endParaRPr lang="en-GB"/>
          </a:p>
        </p:txBody>
      </p:sp>
    </p:spTree>
    <p:extLst>
      <p:ext uri="{BB962C8B-B14F-4D97-AF65-F5344CB8AC3E}">
        <p14:creationId xmlns:p14="http://schemas.microsoft.com/office/powerpoint/2010/main" val="711929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11</a:t>
            </a:fld>
            <a:endParaRPr lang="en-GB" dirty="0"/>
          </a:p>
        </p:txBody>
      </p:sp>
    </p:spTree>
    <p:extLst>
      <p:ext uri="{BB962C8B-B14F-4D97-AF65-F5344CB8AC3E}">
        <p14:creationId xmlns:p14="http://schemas.microsoft.com/office/powerpoint/2010/main" val="11940165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12</a:t>
            </a:fld>
            <a:endParaRPr lang="en-GB" dirty="0"/>
          </a:p>
        </p:txBody>
      </p:sp>
    </p:spTree>
    <p:extLst>
      <p:ext uri="{BB962C8B-B14F-4D97-AF65-F5344CB8AC3E}">
        <p14:creationId xmlns:p14="http://schemas.microsoft.com/office/powerpoint/2010/main" val="16372907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14</a:t>
            </a:fld>
            <a:endParaRPr lang="en-GB" dirty="0"/>
          </a:p>
        </p:txBody>
      </p:sp>
    </p:spTree>
    <p:extLst>
      <p:ext uri="{BB962C8B-B14F-4D97-AF65-F5344CB8AC3E}">
        <p14:creationId xmlns:p14="http://schemas.microsoft.com/office/powerpoint/2010/main" val="25023111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24</a:t>
            </a:fld>
            <a:endParaRPr lang="en-GB" dirty="0"/>
          </a:p>
        </p:txBody>
      </p:sp>
    </p:spTree>
    <p:extLst>
      <p:ext uri="{BB962C8B-B14F-4D97-AF65-F5344CB8AC3E}">
        <p14:creationId xmlns:p14="http://schemas.microsoft.com/office/powerpoint/2010/main" val="18766744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26</a:t>
            </a:fld>
            <a:endParaRPr lang="en-GB" dirty="0"/>
          </a:p>
        </p:txBody>
      </p:sp>
    </p:spTree>
    <p:extLst>
      <p:ext uri="{BB962C8B-B14F-4D97-AF65-F5344CB8AC3E}">
        <p14:creationId xmlns:p14="http://schemas.microsoft.com/office/powerpoint/2010/main" val="27678557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27</a:t>
            </a:fld>
            <a:endParaRPr lang="en-GB" dirty="0"/>
          </a:p>
        </p:txBody>
      </p:sp>
    </p:spTree>
    <p:extLst>
      <p:ext uri="{BB962C8B-B14F-4D97-AF65-F5344CB8AC3E}">
        <p14:creationId xmlns:p14="http://schemas.microsoft.com/office/powerpoint/2010/main" val="19203934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28</a:t>
            </a:fld>
            <a:endParaRPr lang="en-GB" dirty="0"/>
          </a:p>
        </p:txBody>
      </p:sp>
    </p:spTree>
    <p:extLst>
      <p:ext uri="{BB962C8B-B14F-4D97-AF65-F5344CB8AC3E}">
        <p14:creationId xmlns:p14="http://schemas.microsoft.com/office/powerpoint/2010/main" val="22290136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31</a:t>
            </a:fld>
            <a:endParaRPr lang="en-GB" dirty="0"/>
          </a:p>
        </p:txBody>
      </p:sp>
    </p:spTree>
    <p:extLst>
      <p:ext uri="{BB962C8B-B14F-4D97-AF65-F5344CB8AC3E}">
        <p14:creationId xmlns:p14="http://schemas.microsoft.com/office/powerpoint/2010/main" val="12508413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46</a:t>
            </a:fld>
            <a:endParaRPr lang="en-GB" dirty="0"/>
          </a:p>
        </p:txBody>
      </p:sp>
    </p:spTree>
    <p:extLst>
      <p:ext uri="{BB962C8B-B14F-4D97-AF65-F5344CB8AC3E}">
        <p14:creationId xmlns:p14="http://schemas.microsoft.com/office/powerpoint/2010/main" val="5704531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47</a:t>
            </a:fld>
            <a:endParaRPr lang="en-GB" dirty="0"/>
          </a:p>
        </p:txBody>
      </p:sp>
    </p:spTree>
    <p:extLst>
      <p:ext uri="{BB962C8B-B14F-4D97-AF65-F5344CB8AC3E}">
        <p14:creationId xmlns:p14="http://schemas.microsoft.com/office/powerpoint/2010/main" val="3843076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51</a:t>
            </a:fld>
            <a:endParaRPr lang="en-GB" dirty="0"/>
          </a:p>
        </p:txBody>
      </p:sp>
    </p:spTree>
    <p:extLst>
      <p:ext uri="{BB962C8B-B14F-4D97-AF65-F5344CB8AC3E}">
        <p14:creationId xmlns:p14="http://schemas.microsoft.com/office/powerpoint/2010/main" val="9401451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52</a:t>
            </a:fld>
            <a:endParaRPr lang="en-GB" dirty="0"/>
          </a:p>
        </p:txBody>
      </p:sp>
    </p:spTree>
    <p:extLst>
      <p:ext uri="{BB962C8B-B14F-4D97-AF65-F5344CB8AC3E}">
        <p14:creationId xmlns:p14="http://schemas.microsoft.com/office/powerpoint/2010/main" val="18610057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53</a:t>
            </a:fld>
            <a:endParaRPr lang="en-GB" dirty="0"/>
          </a:p>
        </p:txBody>
      </p:sp>
    </p:spTree>
    <p:extLst>
      <p:ext uri="{BB962C8B-B14F-4D97-AF65-F5344CB8AC3E}">
        <p14:creationId xmlns:p14="http://schemas.microsoft.com/office/powerpoint/2010/main" val="36560117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54</a:t>
            </a:fld>
            <a:endParaRPr lang="en-GB" dirty="0"/>
          </a:p>
        </p:txBody>
      </p:sp>
    </p:spTree>
    <p:extLst>
      <p:ext uri="{BB962C8B-B14F-4D97-AF65-F5344CB8AC3E}">
        <p14:creationId xmlns:p14="http://schemas.microsoft.com/office/powerpoint/2010/main" val="21155021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58</a:t>
            </a:fld>
            <a:endParaRPr lang="en-GB" dirty="0"/>
          </a:p>
        </p:txBody>
      </p:sp>
    </p:spTree>
    <p:extLst>
      <p:ext uri="{BB962C8B-B14F-4D97-AF65-F5344CB8AC3E}">
        <p14:creationId xmlns:p14="http://schemas.microsoft.com/office/powerpoint/2010/main" val="42623959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59</a:t>
            </a:fld>
            <a:endParaRPr lang="en-GB" dirty="0"/>
          </a:p>
        </p:txBody>
      </p:sp>
    </p:spTree>
    <p:extLst>
      <p:ext uri="{BB962C8B-B14F-4D97-AF65-F5344CB8AC3E}">
        <p14:creationId xmlns:p14="http://schemas.microsoft.com/office/powerpoint/2010/main" val="23165952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B941442-0A7D-4B5D-9BB0-F48738C43ED2}" type="datetimeFigureOut">
              <a:rPr lang="en-US" smtClean="0"/>
              <a:pPr/>
              <a:t>11/8/2018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5366BE8-6E39-4516-A78B-FF9ACD394199}"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B941442-0A7D-4B5D-9BB0-F48738C43ED2}" type="datetimeFigureOut">
              <a:rPr lang="en-US" smtClean="0"/>
              <a:pPr/>
              <a:t>11/8/2018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5366BE8-6E39-4516-A78B-FF9ACD394199}"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B941442-0A7D-4B5D-9BB0-F48738C43ED2}" type="datetimeFigureOut">
              <a:rPr lang="en-US" smtClean="0"/>
              <a:pPr/>
              <a:t>11/8/2018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5366BE8-6E39-4516-A78B-FF9ACD394199}"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B941442-0A7D-4B5D-9BB0-F48738C43ED2}" type="datetimeFigureOut">
              <a:rPr lang="en-US" smtClean="0"/>
              <a:pPr/>
              <a:t>11/8/2018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5366BE8-6E39-4516-A78B-FF9ACD394199}"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B941442-0A7D-4B5D-9BB0-F48738C43ED2}" type="datetimeFigureOut">
              <a:rPr lang="en-US" smtClean="0"/>
              <a:pPr/>
              <a:t>11/8/2018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5366BE8-6E39-4516-A78B-FF9ACD394199}"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B941442-0A7D-4B5D-9BB0-F48738C43ED2}" type="datetimeFigureOut">
              <a:rPr lang="en-US" smtClean="0"/>
              <a:pPr/>
              <a:t>11/8/2018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5366BE8-6E39-4516-A78B-FF9ACD394199}"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B941442-0A7D-4B5D-9BB0-F48738C43ED2}" type="datetimeFigureOut">
              <a:rPr lang="en-US" smtClean="0"/>
              <a:pPr/>
              <a:t>11/8/2018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5366BE8-6E39-4516-A78B-FF9ACD394199}"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B941442-0A7D-4B5D-9BB0-F48738C43ED2}" type="datetimeFigureOut">
              <a:rPr lang="en-US" smtClean="0"/>
              <a:pPr/>
              <a:t>11/8/2018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5366BE8-6E39-4516-A78B-FF9ACD394199}"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B941442-0A7D-4B5D-9BB0-F48738C43ED2}" type="datetimeFigureOut">
              <a:rPr lang="en-US" smtClean="0"/>
              <a:pPr/>
              <a:t>11/8/2018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5366BE8-6E39-4516-A78B-FF9ACD394199}" type="slidenum">
              <a:rPr lang="en-GB" smtClean="0"/>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B941442-0A7D-4B5D-9BB0-F48738C43ED2}" type="datetimeFigureOut">
              <a:rPr lang="en-US" smtClean="0"/>
              <a:pPr/>
              <a:t>11/8/2018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5366BE8-6E39-4516-A78B-FF9ACD394199}"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B941442-0A7D-4B5D-9BB0-F48738C43ED2}" type="datetimeFigureOut">
              <a:rPr lang="en-US" smtClean="0"/>
              <a:pPr/>
              <a:t>11/8/2018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5366BE8-6E39-4516-A78B-FF9ACD394199}"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941442-0A7D-4B5D-9BB0-F48738C43ED2}" type="datetimeFigureOut">
              <a:rPr lang="en-US" smtClean="0"/>
              <a:pPr/>
              <a:t>11/8/2018</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5366BE8-6E39-4516-A78B-FF9ACD394199}"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docid=cg7yrLIP1pTlOM&amp;tbnid=idLDzLnfsddDFM:&amp;ved=0CAcQjRw&amp;url=http://www.skillpath.co.uk/index.cfm/on-site/seminar/topic/Report-Writing&amp;ei=DSo9VJ2FI4izafy3gIgG&amp;bvm=bv.77161500,d.ZGU&amp;psig=AFQjCNGVf7iL2H6zi1EiHH4XQ-Ng4qDPxA&amp;ust=1413380889194010"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hyperlink" Target="http://www.snapsurveys.com/techadvqualquant.shtml"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hyperlink" Target="http://www.snapsurveys.com/techadvqualquant.shtml"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www.snapsurveys.com/techadvqualquant.shtml"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emf"/></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3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7.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36.xml.rels><?xml version="1.0" encoding="UTF-8" standalone="yes"?>
<Relationships xmlns="http://schemas.openxmlformats.org/package/2006/relationships"><Relationship Id="rId3" Type="http://schemas.openxmlformats.org/officeDocument/2006/relationships/hyperlink" Target="http://www.moredirt.co.uk/" TargetMode="External"/><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5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docid=cg7yrLIP1pTlOM&amp;tbnid=idLDzLnfsddDFM:&amp;ved=0CAcQjRw&amp;url=http://www.skillpath.co.uk/index.cfm/on-site/seminar/topic/Report-Writing&amp;ei=DSo9VJ2FI4izafy3gIgG&amp;bvm=bv.77161500,d.ZGU&amp;psig=AFQjCNGVf7iL2H6zi1EiHH4XQ-Ng4qDPxA&amp;ust=1413380889194010" TargetMode="External"/><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1.jpeg"/></Relationships>
</file>

<file path=ppt/slides/_rels/slide6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image" Target="../media/image31.jpeg"/><Relationship Id="rId2" Type="http://schemas.openxmlformats.org/officeDocument/2006/relationships/hyperlink" Target="http://www.hectorlegaspi.com/2011/04/official-flyer-samsung-galaxy-mini.html" TargetMode="External"/><Relationship Id="rId1" Type="http://schemas.openxmlformats.org/officeDocument/2006/relationships/slideLayout" Target="../slideLayouts/slideLayout7.xml"/><Relationship Id="rId6" Type="http://schemas.openxmlformats.org/officeDocument/2006/relationships/hyperlink" Target="https://www.superadrianme.com/wp-content/uploads/2013/11/Exclusive-Flyer-SITEX-2013-01.jpg" TargetMode="External"/><Relationship Id="rId5" Type="http://schemas.openxmlformats.org/officeDocument/2006/relationships/image" Target="../media/image30.jpeg"/><Relationship Id="rId4" Type="http://schemas.openxmlformats.org/officeDocument/2006/relationships/hyperlink" Target="http://obamapacman.com/wp-content/uploads/2011/04/Best-Buy-iPad-2-April-17-sunday-flyer.jpg" TargetMode="Externa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encrypted-tbn3.gstatic.com/images?q=tbn:ANd9GcTqH2ZDzKxbppbNy_CbKg0782iiqU9VJWaAIylFmbpdqVpTXUuC">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3974" y="1628800"/>
            <a:ext cx="8670027" cy="244827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00514" y="2889030"/>
            <a:ext cx="4631526" cy="972018"/>
          </a:xfrm>
          <a:prstGeom prst="rect">
            <a:avLst/>
          </a:prstGeom>
          <a:solidFill>
            <a:schemeClr val="tx2"/>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smtClean="0"/>
              <a:t>Prepare, Write &amp; Present Effective Reports</a:t>
            </a:r>
            <a:endParaRPr lang="en-GB" sz="2400" b="1" dirty="0"/>
          </a:p>
        </p:txBody>
      </p:sp>
    </p:spTree>
    <p:extLst>
      <p:ext uri="{BB962C8B-B14F-4D97-AF65-F5344CB8AC3E}">
        <p14:creationId xmlns:p14="http://schemas.microsoft.com/office/powerpoint/2010/main" val="206136298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03648" y="2852934"/>
            <a:ext cx="6840760" cy="646331"/>
          </a:xfrm>
          <a:prstGeom prst="rect">
            <a:avLst/>
          </a:prstGeom>
        </p:spPr>
        <p:txBody>
          <a:bodyPr wrap="square">
            <a:spAutoFit/>
          </a:bodyPr>
          <a:lstStyle/>
          <a:p>
            <a:pPr lvl="0"/>
            <a:r>
              <a:rPr lang="en-US" sz="3600" b="1" dirty="0" smtClean="0">
                <a:solidFill>
                  <a:prstClr val="black"/>
                </a:solidFill>
              </a:rPr>
              <a:t>Collecting </a:t>
            </a:r>
            <a:r>
              <a:rPr lang="en-US" sz="3600" b="1" dirty="0">
                <a:solidFill>
                  <a:prstClr val="black"/>
                </a:solidFill>
              </a:rPr>
              <a:t>&amp; </a:t>
            </a:r>
            <a:r>
              <a:rPr lang="en-US" sz="3600" b="1" dirty="0" smtClean="0">
                <a:solidFill>
                  <a:prstClr val="black"/>
                </a:solidFill>
              </a:rPr>
              <a:t>Handling Information</a:t>
            </a:r>
            <a:endParaRPr lang="en-US" sz="3600" b="1" dirty="0">
              <a:solidFill>
                <a:prstClr val="black"/>
              </a:solidFill>
            </a:endParaRPr>
          </a:p>
        </p:txBody>
      </p:sp>
    </p:spTree>
    <p:extLst>
      <p:ext uri="{BB962C8B-B14F-4D97-AF65-F5344CB8AC3E}">
        <p14:creationId xmlns:p14="http://schemas.microsoft.com/office/powerpoint/2010/main" val="132408890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620688"/>
            <a:ext cx="8352928" cy="646331"/>
          </a:xfrm>
          <a:prstGeom prst="rect">
            <a:avLst/>
          </a:prstGeom>
        </p:spPr>
        <p:txBody>
          <a:bodyPr wrap="square">
            <a:spAutoFit/>
          </a:bodyPr>
          <a:lstStyle/>
          <a:p>
            <a:pPr lvl="0"/>
            <a:r>
              <a:rPr lang="en-US" sz="3600" b="1" dirty="0">
                <a:solidFill>
                  <a:prstClr val="black"/>
                </a:solidFill>
              </a:rPr>
              <a:t>Step 2 – Collecting &amp; </a:t>
            </a:r>
            <a:r>
              <a:rPr lang="en-US" sz="3600" b="1" dirty="0" smtClean="0">
                <a:solidFill>
                  <a:prstClr val="black"/>
                </a:solidFill>
              </a:rPr>
              <a:t>Handling Information</a:t>
            </a:r>
            <a:endParaRPr lang="en-US" sz="3600" b="1" dirty="0">
              <a:solidFill>
                <a:prstClr val="black"/>
              </a:solidFill>
            </a:endParaRPr>
          </a:p>
        </p:txBody>
      </p:sp>
      <p:sp>
        <p:nvSpPr>
          <p:cNvPr id="3" name="Rectangle 2"/>
          <p:cNvSpPr/>
          <p:nvPr/>
        </p:nvSpPr>
        <p:spPr>
          <a:xfrm>
            <a:off x="683568" y="1700808"/>
            <a:ext cx="7776864" cy="4401205"/>
          </a:xfrm>
          <a:prstGeom prst="rect">
            <a:avLst/>
          </a:prstGeom>
        </p:spPr>
        <p:txBody>
          <a:bodyPr wrap="square">
            <a:spAutoFit/>
          </a:bodyPr>
          <a:lstStyle/>
          <a:p>
            <a:r>
              <a:rPr lang="en-US" sz="2800" b="1" dirty="0" smtClean="0">
                <a:solidFill>
                  <a:srgbClr val="0070C0"/>
                </a:solidFill>
              </a:rPr>
              <a:t>2. Obtain </a:t>
            </a:r>
            <a:r>
              <a:rPr lang="en-US" sz="2800" b="1" dirty="0">
                <a:solidFill>
                  <a:srgbClr val="0070C0"/>
                </a:solidFill>
              </a:rPr>
              <a:t>the </a:t>
            </a:r>
            <a:r>
              <a:rPr lang="en-US" sz="2800" b="1" dirty="0" smtClean="0">
                <a:solidFill>
                  <a:srgbClr val="0070C0"/>
                </a:solidFill>
              </a:rPr>
              <a:t>information</a:t>
            </a:r>
          </a:p>
          <a:p>
            <a:endParaRPr lang="en-US" sz="2800" dirty="0"/>
          </a:p>
          <a:p>
            <a:pPr>
              <a:buFont typeface="Arial" panose="020B0604020202020204" pitchFamily="34" charset="0"/>
              <a:buNone/>
            </a:pPr>
            <a:r>
              <a:rPr lang="en-US" sz="2800" dirty="0" smtClean="0"/>
              <a:t>Three  </a:t>
            </a:r>
            <a:r>
              <a:rPr lang="en-US" sz="2800" dirty="0"/>
              <a:t>main methods of </a:t>
            </a:r>
            <a:r>
              <a:rPr lang="en-US" sz="2800" b="1" dirty="0">
                <a:solidFill>
                  <a:srgbClr val="0070C0"/>
                </a:solidFill>
              </a:rPr>
              <a:t>primary data collection</a:t>
            </a:r>
            <a:r>
              <a:rPr lang="en-US" sz="2800" b="1" dirty="0" smtClean="0">
                <a:solidFill>
                  <a:srgbClr val="0070C0"/>
                </a:solidFill>
              </a:rPr>
              <a:t>:</a:t>
            </a:r>
          </a:p>
          <a:p>
            <a:pPr>
              <a:buFont typeface="Arial" panose="020B0604020202020204" pitchFamily="34" charset="0"/>
              <a:buNone/>
            </a:pPr>
            <a:endParaRPr lang="en-US" sz="2800" dirty="0"/>
          </a:p>
          <a:p>
            <a:pPr marL="633222" indent="-514350">
              <a:buFont typeface="Arial" panose="020B0604020202020204" pitchFamily="34" charset="0"/>
              <a:buAutoNum type="arabicPeriod"/>
            </a:pPr>
            <a:r>
              <a:rPr lang="en-US" sz="2800" dirty="0" smtClean="0"/>
              <a:t>Survey (Interview/Questionnaire)</a:t>
            </a:r>
          </a:p>
          <a:p>
            <a:pPr marL="633222" indent="-514350"/>
            <a:r>
              <a:rPr lang="en-US" sz="2800" dirty="0" smtClean="0"/>
              <a:t>	can be structured or un-structured</a:t>
            </a:r>
          </a:p>
          <a:p>
            <a:pPr marL="633222" indent="-514350">
              <a:buFont typeface="Arial" panose="020B0604020202020204" pitchFamily="34" charset="0"/>
              <a:buAutoNum type="arabicPeriod"/>
            </a:pPr>
            <a:endParaRPr lang="en-US" sz="2800" dirty="0"/>
          </a:p>
          <a:p>
            <a:pPr marL="633222" indent="-514350"/>
            <a:r>
              <a:rPr lang="en-US" sz="2800" dirty="0" smtClean="0"/>
              <a:t>2.   Observation </a:t>
            </a:r>
          </a:p>
          <a:p>
            <a:pPr marL="633222" indent="-514350"/>
            <a:endParaRPr lang="en-US" sz="2800" dirty="0"/>
          </a:p>
          <a:p>
            <a:pPr marL="633222" indent="-514350"/>
            <a:r>
              <a:rPr lang="en-US" sz="2800" dirty="0" smtClean="0"/>
              <a:t>3.   Experimentation</a:t>
            </a:r>
            <a:endParaRPr lang="en-US" sz="2800" dirty="0"/>
          </a:p>
        </p:txBody>
      </p:sp>
    </p:spTree>
    <p:extLst>
      <p:ext uri="{BB962C8B-B14F-4D97-AF65-F5344CB8AC3E}">
        <p14:creationId xmlns:p14="http://schemas.microsoft.com/office/powerpoint/2010/main" val="4055245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anim calcmode="lin" valueType="num">
                                      <p:cBhvr additive="base">
                                        <p:cTn id="1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anim calcmode="lin" valueType="num">
                                      <p:cBhvr additive="base">
                                        <p:cTn id="2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7056" y="692696"/>
            <a:ext cx="8496944" cy="646331"/>
          </a:xfrm>
          <a:prstGeom prst="rect">
            <a:avLst/>
          </a:prstGeom>
          <a:noFill/>
        </p:spPr>
        <p:txBody>
          <a:bodyPr wrap="square" rtlCol="0">
            <a:spAutoFit/>
          </a:bodyPr>
          <a:lstStyle/>
          <a:p>
            <a:r>
              <a:rPr lang="en-GB" sz="3600" b="1" u="sng" dirty="0" smtClean="0">
                <a:solidFill>
                  <a:srgbClr val="0070C0"/>
                </a:solidFill>
              </a:rPr>
              <a:t>Two methods of Research</a:t>
            </a:r>
            <a:endParaRPr lang="en-US" sz="3600" b="1" u="sng" dirty="0">
              <a:solidFill>
                <a:srgbClr val="0070C0"/>
              </a:solidFill>
            </a:endParaRPr>
          </a:p>
        </p:txBody>
      </p:sp>
      <p:sp>
        <p:nvSpPr>
          <p:cNvPr id="3" name="Rectangle 2"/>
          <p:cNvSpPr/>
          <p:nvPr/>
        </p:nvSpPr>
        <p:spPr>
          <a:xfrm>
            <a:off x="755576" y="1772816"/>
            <a:ext cx="4199163" cy="584775"/>
          </a:xfrm>
          <a:prstGeom prst="rect">
            <a:avLst/>
          </a:prstGeom>
        </p:spPr>
        <p:txBody>
          <a:bodyPr wrap="none">
            <a:spAutoFit/>
          </a:bodyPr>
          <a:lstStyle/>
          <a:p>
            <a:r>
              <a:rPr lang="en-GB" sz="3200" b="1" dirty="0" smtClean="0">
                <a:hlinkClick r:id="rId2"/>
              </a:rPr>
              <a:t>1. Qualitative </a:t>
            </a:r>
            <a:r>
              <a:rPr lang="en-GB" sz="3200" b="1" dirty="0">
                <a:hlinkClick r:id="rId2"/>
              </a:rPr>
              <a:t>Research</a:t>
            </a:r>
            <a:r>
              <a:rPr lang="en-GB" sz="3200" b="1" dirty="0"/>
              <a:t> </a:t>
            </a:r>
          </a:p>
        </p:txBody>
      </p:sp>
      <p:sp>
        <p:nvSpPr>
          <p:cNvPr id="4" name="Rectangle 3"/>
          <p:cNvSpPr/>
          <p:nvPr/>
        </p:nvSpPr>
        <p:spPr>
          <a:xfrm>
            <a:off x="827584" y="2924944"/>
            <a:ext cx="4456669" cy="584775"/>
          </a:xfrm>
          <a:prstGeom prst="rect">
            <a:avLst/>
          </a:prstGeom>
        </p:spPr>
        <p:txBody>
          <a:bodyPr wrap="none">
            <a:spAutoFit/>
          </a:bodyPr>
          <a:lstStyle/>
          <a:p>
            <a:r>
              <a:rPr lang="en-GB" sz="3200" b="1" dirty="0" smtClean="0">
                <a:solidFill>
                  <a:srgbClr val="0070C0"/>
                </a:solidFill>
                <a:hlinkClick r:id="rId2"/>
              </a:rPr>
              <a:t>2. Quantitative Research</a:t>
            </a:r>
            <a:r>
              <a:rPr lang="en-GB" sz="3200" b="1" dirty="0" smtClean="0">
                <a:solidFill>
                  <a:srgbClr val="0070C0"/>
                </a:solidFill>
              </a:rPr>
              <a:t> </a:t>
            </a:r>
          </a:p>
        </p:txBody>
      </p:sp>
    </p:spTree>
    <p:extLst>
      <p:ext uri="{BB962C8B-B14F-4D97-AF65-F5344CB8AC3E}">
        <p14:creationId xmlns:p14="http://schemas.microsoft.com/office/powerpoint/2010/main" val="141050150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395536" y="1124744"/>
            <a:ext cx="8280920" cy="5232202"/>
          </a:xfrm>
          <a:prstGeom prst="rect">
            <a:avLst/>
          </a:prstGeom>
        </p:spPr>
        <p:txBody>
          <a:bodyPr wrap="square">
            <a:spAutoFit/>
          </a:bodyPr>
          <a:lstStyle/>
          <a:p>
            <a:endParaRPr lang="en-GB" sz="2800" b="1" dirty="0"/>
          </a:p>
          <a:p>
            <a:pPr algn="just"/>
            <a:r>
              <a:rPr lang="en-GB" sz="2400" dirty="0"/>
              <a:t>I</a:t>
            </a:r>
            <a:r>
              <a:rPr lang="en-GB" sz="2400" dirty="0" smtClean="0"/>
              <a:t>s </a:t>
            </a:r>
            <a:r>
              <a:rPr lang="en-GB" sz="2400" dirty="0"/>
              <a:t>primarily </a:t>
            </a:r>
            <a:r>
              <a:rPr lang="en-GB" sz="2400" b="1" dirty="0">
                <a:solidFill>
                  <a:srgbClr val="0070C0"/>
                </a:solidFill>
              </a:rPr>
              <a:t>exploratory research</a:t>
            </a:r>
            <a:r>
              <a:rPr lang="en-GB" sz="2400" dirty="0"/>
              <a:t>. </a:t>
            </a:r>
            <a:endParaRPr lang="en-GB" sz="2400" dirty="0" smtClean="0"/>
          </a:p>
          <a:p>
            <a:pPr algn="just"/>
            <a:r>
              <a:rPr lang="en-GB" sz="2400" dirty="0" smtClean="0"/>
              <a:t>It </a:t>
            </a:r>
            <a:r>
              <a:rPr lang="en-GB" sz="2400" dirty="0"/>
              <a:t>is used to </a:t>
            </a:r>
            <a:r>
              <a:rPr lang="en-GB" sz="2400" b="1" dirty="0">
                <a:solidFill>
                  <a:srgbClr val="0070C0"/>
                </a:solidFill>
              </a:rPr>
              <a:t>gain an understanding of underlying reasons</a:t>
            </a:r>
            <a:r>
              <a:rPr lang="en-GB" sz="2400" dirty="0"/>
              <a:t>, </a:t>
            </a:r>
            <a:r>
              <a:rPr lang="en-GB" sz="2400" b="1" dirty="0">
                <a:solidFill>
                  <a:srgbClr val="0070C0"/>
                </a:solidFill>
              </a:rPr>
              <a:t>opinions, and motivations</a:t>
            </a:r>
            <a:r>
              <a:rPr lang="en-GB" sz="2400" dirty="0"/>
              <a:t>. It provides insights into the problem or helps to develop ideas or hypotheses for potential </a:t>
            </a:r>
            <a:r>
              <a:rPr lang="en-GB" sz="2400" dirty="0" smtClean="0"/>
              <a:t>quantitative (putting a value to) </a:t>
            </a:r>
            <a:r>
              <a:rPr lang="en-GB" sz="2400" dirty="0"/>
              <a:t>research. </a:t>
            </a:r>
            <a:endParaRPr lang="en-GB" sz="2400" dirty="0" smtClean="0"/>
          </a:p>
          <a:p>
            <a:pPr algn="just"/>
            <a:r>
              <a:rPr lang="en-GB" sz="2400" b="1" dirty="0" smtClean="0">
                <a:solidFill>
                  <a:srgbClr val="0070C0"/>
                </a:solidFill>
              </a:rPr>
              <a:t>It uncovers </a:t>
            </a:r>
            <a:r>
              <a:rPr lang="en-GB" sz="2400" b="1" dirty="0">
                <a:solidFill>
                  <a:srgbClr val="0070C0"/>
                </a:solidFill>
              </a:rPr>
              <a:t>trends in thought and </a:t>
            </a:r>
            <a:r>
              <a:rPr lang="en-GB" sz="2400" b="1" dirty="0" smtClean="0">
                <a:solidFill>
                  <a:srgbClr val="0070C0"/>
                </a:solidFill>
              </a:rPr>
              <a:t>opinions</a:t>
            </a:r>
            <a:r>
              <a:rPr lang="en-GB" sz="2400" dirty="0" smtClean="0"/>
              <a:t>.</a:t>
            </a:r>
          </a:p>
          <a:p>
            <a:pPr algn="just"/>
            <a:endParaRPr lang="en-GB" sz="2400" dirty="0" smtClean="0"/>
          </a:p>
          <a:p>
            <a:r>
              <a:rPr lang="en-GB" sz="2400" b="1" dirty="0" smtClean="0">
                <a:solidFill>
                  <a:srgbClr val="0070C0"/>
                </a:solidFill>
              </a:rPr>
              <a:t>Some </a:t>
            </a:r>
            <a:r>
              <a:rPr lang="en-GB" sz="2400" b="1" dirty="0">
                <a:solidFill>
                  <a:srgbClr val="0070C0"/>
                </a:solidFill>
              </a:rPr>
              <a:t>common methods </a:t>
            </a:r>
            <a:r>
              <a:rPr lang="en-GB" sz="2400" b="1" dirty="0" smtClean="0">
                <a:solidFill>
                  <a:srgbClr val="0070C0"/>
                </a:solidFill>
              </a:rPr>
              <a:t>include:</a:t>
            </a:r>
          </a:p>
          <a:p>
            <a:pPr marL="342900" indent="-342900">
              <a:buFont typeface="Arial" panose="020B0604020202020204" pitchFamily="34" charset="0"/>
              <a:buChar char="•"/>
            </a:pPr>
            <a:r>
              <a:rPr lang="en-GB" sz="2400" b="1" dirty="0" smtClean="0">
                <a:solidFill>
                  <a:srgbClr val="0070C0"/>
                </a:solidFill>
              </a:rPr>
              <a:t> </a:t>
            </a:r>
            <a:r>
              <a:rPr lang="en-GB" sz="2400" b="1" dirty="0">
                <a:solidFill>
                  <a:srgbClr val="0070C0"/>
                </a:solidFill>
              </a:rPr>
              <a:t>focus </a:t>
            </a:r>
            <a:r>
              <a:rPr lang="en-GB" sz="2400" b="1" dirty="0" smtClean="0">
                <a:solidFill>
                  <a:srgbClr val="0070C0"/>
                </a:solidFill>
              </a:rPr>
              <a:t>groups (</a:t>
            </a:r>
            <a:r>
              <a:rPr lang="en-GB" sz="2400" b="1" dirty="0">
                <a:solidFill>
                  <a:srgbClr val="0070C0"/>
                </a:solidFill>
              </a:rPr>
              <a:t>group </a:t>
            </a:r>
            <a:r>
              <a:rPr lang="en-GB" sz="2400" b="1" dirty="0" smtClean="0">
                <a:solidFill>
                  <a:srgbClr val="0070C0"/>
                </a:solidFill>
              </a:rPr>
              <a:t>discussions)</a:t>
            </a:r>
          </a:p>
          <a:p>
            <a:pPr marL="342900" indent="-342900">
              <a:buFont typeface="Arial" panose="020B0604020202020204" pitchFamily="34" charset="0"/>
              <a:buChar char="•"/>
            </a:pPr>
            <a:r>
              <a:rPr lang="en-GB" sz="2400" b="1" dirty="0">
                <a:solidFill>
                  <a:srgbClr val="0070C0"/>
                </a:solidFill>
              </a:rPr>
              <a:t> </a:t>
            </a:r>
            <a:r>
              <a:rPr lang="en-GB" sz="2400" b="1" dirty="0" smtClean="0">
                <a:solidFill>
                  <a:srgbClr val="0070C0"/>
                </a:solidFill>
              </a:rPr>
              <a:t>individual interviews</a:t>
            </a:r>
            <a:r>
              <a:rPr lang="en-GB" sz="2400" b="1" dirty="0">
                <a:solidFill>
                  <a:srgbClr val="0070C0"/>
                </a:solidFill>
              </a:rPr>
              <a:t>, </a:t>
            </a:r>
            <a:endParaRPr lang="en-GB" sz="2400" b="1" dirty="0" smtClean="0">
              <a:solidFill>
                <a:srgbClr val="0070C0"/>
              </a:solidFill>
            </a:endParaRPr>
          </a:p>
          <a:p>
            <a:pPr marL="342900" indent="-342900">
              <a:buFont typeface="Arial" panose="020B0604020202020204" pitchFamily="34" charset="0"/>
              <a:buChar char="•"/>
            </a:pPr>
            <a:r>
              <a:rPr lang="en-GB" sz="2400" b="1" dirty="0">
                <a:solidFill>
                  <a:srgbClr val="0070C0"/>
                </a:solidFill>
              </a:rPr>
              <a:t> </a:t>
            </a:r>
            <a:r>
              <a:rPr lang="en-GB" sz="2400" b="1" dirty="0" smtClean="0">
                <a:solidFill>
                  <a:srgbClr val="0070C0"/>
                </a:solidFill>
              </a:rPr>
              <a:t>participation/observations</a:t>
            </a:r>
            <a:r>
              <a:rPr lang="en-GB" sz="2400" b="1" dirty="0">
                <a:solidFill>
                  <a:srgbClr val="0070C0"/>
                </a:solidFill>
              </a:rPr>
              <a:t>. </a:t>
            </a:r>
            <a:endParaRPr lang="en-GB" sz="2400" b="1" dirty="0" smtClean="0">
              <a:solidFill>
                <a:srgbClr val="0070C0"/>
              </a:solidFill>
            </a:endParaRPr>
          </a:p>
          <a:p>
            <a:endParaRPr lang="en-GB" sz="2400" dirty="0"/>
          </a:p>
          <a:p>
            <a:pPr algn="just"/>
            <a:endParaRPr lang="en-GB" dirty="0"/>
          </a:p>
        </p:txBody>
      </p:sp>
      <p:pic>
        <p:nvPicPr>
          <p:cNvPr id="1028" name="Picture 4" descr="http://www.mymarketresearchmethods.com/wp-content/uploads/2011/10/scale.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92279" y="3925510"/>
            <a:ext cx="4114800" cy="2733675"/>
          </a:xfrm>
          <a:prstGeom prst="rect">
            <a:avLst/>
          </a:prstGeom>
          <a:noFill/>
          <a:ln w="28575">
            <a:noFill/>
          </a:ln>
          <a:extLst>
            <a:ext uri="{909E8E84-426E-40DD-AFC4-6F175D3DCCD1}">
              <a14:hiddenFill xmlns:a14="http://schemas.microsoft.com/office/drawing/2010/main">
                <a:solidFill>
                  <a:srgbClr val="FFFFFF"/>
                </a:solidFill>
              </a14:hiddenFill>
            </a:ext>
          </a:extLst>
        </p:spPr>
      </p:pic>
      <p:sp>
        <p:nvSpPr>
          <p:cNvPr id="2" name="Rectangle 1"/>
          <p:cNvSpPr/>
          <p:nvPr/>
        </p:nvSpPr>
        <p:spPr>
          <a:xfrm>
            <a:off x="395536" y="940078"/>
            <a:ext cx="4199163" cy="584775"/>
          </a:xfrm>
          <a:prstGeom prst="rect">
            <a:avLst/>
          </a:prstGeom>
        </p:spPr>
        <p:txBody>
          <a:bodyPr wrap="none">
            <a:spAutoFit/>
          </a:bodyPr>
          <a:lstStyle/>
          <a:p>
            <a:r>
              <a:rPr lang="en-GB" sz="3200" b="1" dirty="0" smtClean="0">
                <a:hlinkClick r:id="rId4"/>
              </a:rPr>
              <a:t>1. Qualitative </a:t>
            </a:r>
            <a:r>
              <a:rPr lang="en-GB" sz="3200" b="1" dirty="0">
                <a:hlinkClick r:id="rId4"/>
              </a:rPr>
              <a:t>Research</a:t>
            </a:r>
            <a:r>
              <a:rPr lang="en-GB" sz="3200" b="1" dirty="0"/>
              <a:t> </a:t>
            </a:r>
          </a:p>
        </p:txBody>
      </p:sp>
      <p:sp>
        <p:nvSpPr>
          <p:cNvPr id="3" name="TextBox 2"/>
          <p:cNvSpPr txBox="1"/>
          <p:nvPr/>
        </p:nvSpPr>
        <p:spPr>
          <a:xfrm>
            <a:off x="395536" y="116632"/>
            <a:ext cx="8496944" cy="646331"/>
          </a:xfrm>
          <a:prstGeom prst="rect">
            <a:avLst/>
          </a:prstGeom>
          <a:noFill/>
        </p:spPr>
        <p:txBody>
          <a:bodyPr wrap="square" rtlCol="0">
            <a:spAutoFit/>
          </a:bodyPr>
          <a:lstStyle/>
          <a:p>
            <a:r>
              <a:rPr lang="en-GB" sz="3600" b="1" u="sng" dirty="0" smtClean="0">
                <a:solidFill>
                  <a:srgbClr val="0070C0"/>
                </a:solidFill>
              </a:rPr>
              <a:t>Two methods of Research</a:t>
            </a:r>
            <a:endParaRPr lang="en-US" sz="3600" b="1" u="sng" dirty="0">
              <a:solidFill>
                <a:srgbClr val="0070C0"/>
              </a:solidFill>
            </a:endParaRPr>
          </a:p>
        </p:txBody>
      </p:sp>
      <p:sp>
        <p:nvSpPr>
          <p:cNvPr id="6" name="TextBox 5"/>
          <p:cNvSpPr txBox="1"/>
          <p:nvPr/>
        </p:nvSpPr>
        <p:spPr>
          <a:xfrm>
            <a:off x="179512" y="6150114"/>
            <a:ext cx="5256584" cy="400110"/>
          </a:xfrm>
          <a:prstGeom prst="rect">
            <a:avLst/>
          </a:prstGeom>
          <a:noFill/>
        </p:spPr>
        <p:txBody>
          <a:bodyPr wrap="square" rtlCol="0">
            <a:spAutoFit/>
          </a:bodyPr>
          <a:lstStyle/>
          <a:p>
            <a:r>
              <a:rPr lang="en-US" sz="2000" b="1" dirty="0" smtClean="0"/>
              <a:t>Difference between Subjective and Objective ?</a:t>
            </a:r>
            <a:endParaRPr lang="en-GB" sz="2000" b="1" dirty="0"/>
          </a:p>
        </p:txBody>
      </p:sp>
    </p:spTree>
    <p:extLst>
      <p:ext uri="{BB962C8B-B14F-4D97-AF65-F5344CB8AC3E}">
        <p14:creationId xmlns:p14="http://schemas.microsoft.com/office/powerpoint/2010/main" val="2704361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 calcmode="lin" valueType="num">
                                      <p:cBhvr additive="base">
                                        <p:cTn id="7" dur="500" fill="hold"/>
                                        <p:tgtEl>
                                          <p:spTgt spid="1028"/>
                                        </p:tgtEl>
                                        <p:attrNameLst>
                                          <p:attrName>ppt_x</p:attrName>
                                        </p:attrNameLst>
                                      </p:cBhvr>
                                      <p:tavLst>
                                        <p:tav tm="0">
                                          <p:val>
                                            <p:strVal val="#ppt_x"/>
                                          </p:val>
                                        </p:tav>
                                        <p:tav tm="100000">
                                          <p:val>
                                            <p:strVal val="#ppt_x"/>
                                          </p:val>
                                        </p:tav>
                                      </p:tavLst>
                                    </p:anim>
                                    <p:anim calcmode="lin" valueType="num">
                                      <p:cBhvr additive="base">
                                        <p:cTn id="8" dur="500" fill="hold"/>
                                        <p:tgtEl>
                                          <p:spTgt spid="102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99592" y="116632"/>
            <a:ext cx="7488832" cy="1754326"/>
          </a:xfrm>
          <a:prstGeom prst="rect">
            <a:avLst/>
          </a:prstGeom>
          <a:noFill/>
        </p:spPr>
        <p:txBody>
          <a:bodyPr wrap="square" rtlCol="0">
            <a:spAutoFit/>
          </a:bodyPr>
          <a:lstStyle/>
          <a:p>
            <a:pPr algn="ctr"/>
            <a:r>
              <a:rPr lang="en-US" sz="3600" dirty="0" smtClean="0"/>
              <a:t>Possible problems for </a:t>
            </a:r>
          </a:p>
          <a:p>
            <a:pPr algn="ctr"/>
            <a:r>
              <a:rPr lang="en-US" sz="3600" dirty="0" smtClean="0"/>
              <a:t>Telephone Survey, Interviews and Questionnaires for Qualitative Data?</a:t>
            </a:r>
            <a:endParaRPr lang="en-GB" sz="3600" dirty="0"/>
          </a:p>
        </p:txBody>
      </p:sp>
      <p:sp>
        <p:nvSpPr>
          <p:cNvPr id="4" name="TextBox 3"/>
          <p:cNvSpPr txBox="1"/>
          <p:nvPr/>
        </p:nvSpPr>
        <p:spPr>
          <a:xfrm>
            <a:off x="755576" y="2060848"/>
            <a:ext cx="4536504" cy="4401205"/>
          </a:xfrm>
          <a:prstGeom prst="rect">
            <a:avLst/>
          </a:prstGeom>
          <a:noFill/>
        </p:spPr>
        <p:txBody>
          <a:bodyPr wrap="square" rtlCol="0">
            <a:spAutoFit/>
          </a:bodyPr>
          <a:lstStyle/>
          <a:p>
            <a:r>
              <a:rPr lang="en-US" sz="2800" dirty="0" smtClean="0"/>
              <a:t>Flexibility of Choice</a:t>
            </a:r>
          </a:p>
          <a:p>
            <a:r>
              <a:rPr lang="en-US" sz="2800" dirty="0" smtClean="0"/>
              <a:t>Time</a:t>
            </a:r>
          </a:p>
          <a:p>
            <a:r>
              <a:rPr lang="en-US" sz="2800" dirty="0" smtClean="0"/>
              <a:t>Reading Body Language</a:t>
            </a:r>
          </a:p>
          <a:p>
            <a:r>
              <a:rPr lang="en-US" sz="2800" dirty="0" smtClean="0"/>
              <a:t>Explaining Issues</a:t>
            </a:r>
          </a:p>
          <a:p>
            <a:r>
              <a:rPr lang="en-US" sz="2800" dirty="0" smtClean="0"/>
              <a:t>Bias (Leading the Answer)</a:t>
            </a:r>
          </a:p>
          <a:p>
            <a:r>
              <a:rPr lang="en-US" sz="2800" dirty="0" smtClean="0"/>
              <a:t>Respondents not relaxed?</a:t>
            </a:r>
          </a:p>
          <a:p>
            <a:r>
              <a:rPr lang="en-US" sz="2800" dirty="0" smtClean="0"/>
              <a:t>Consistency</a:t>
            </a:r>
          </a:p>
          <a:p>
            <a:r>
              <a:rPr lang="en-US" sz="2800" dirty="0" smtClean="0"/>
              <a:t>Anonymity</a:t>
            </a:r>
          </a:p>
          <a:p>
            <a:r>
              <a:rPr lang="en-US" sz="2800" dirty="0" smtClean="0"/>
              <a:t>Response Rates?</a:t>
            </a:r>
          </a:p>
          <a:p>
            <a:r>
              <a:rPr lang="en-GB" sz="2800" dirty="0" smtClean="0"/>
              <a:t>Business Ethics</a:t>
            </a:r>
            <a:endParaRPr lang="en-GB" sz="2800" dirty="0"/>
          </a:p>
        </p:txBody>
      </p:sp>
    </p:spTree>
    <p:extLst>
      <p:ext uri="{BB962C8B-B14F-4D97-AF65-F5344CB8AC3E}">
        <p14:creationId xmlns:p14="http://schemas.microsoft.com/office/powerpoint/2010/main" val="322903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5236" y="44446"/>
            <a:ext cx="8568952" cy="6555641"/>
          </a:xfrm>
          <a:prstGeom prst="rect">
            <a:avLst/>
          </a:prstGeom>
        </p:spPr>
        <p:txBody>
          <a:bodyPr wrap="square">
            <a:spAutoFit/>
          </a:bodyPr>
          <a:lstStyle/>
          <a:p>
            <a:r>
              <a:rPr lang="en-GB" sz="3600" b="1" dirty="0" smtClean="0">
                <a:solidFill>
                  <a:srgbClr val="0070C0"/>
                </a:solidFill>
                <a:hlinkClick r:id="rId2"/>
              </a:rPr>
              <a:t>2. Quantitative </a:t>
            </a:r>
            <a:r>
              <a:rPr lang="en-GB" sz="3600" b="1" dirty="0">
                <a:solidFill>
                  <a:srgbClr val="0070C0"/>
                </a:solidFill>
                <a:hlinkClick r:id="rId2"/>
              </a:rPr>
              <a:t>Research</a:t>
            </a:r>
            <a:r>
              <a:rPr lang="en-GB" sz="3600" b="1" dirty="0">
                <a:solidFill>
                  <a:srgbClr val="0070C0"/>
                </a:solidFill>
              </a:rPr>
              <a:t> </a:t>
            </a:r>
            <a:endParaRPr lang="en-GB" sz="3600" b="1" dirty="0" smtClean="0">
              <a:solidFill>
                <a:srgbClr val="0070C0"/>
              </a:solidFill>
            </a:endParaRPr>
          </a:p>
          <a:p>
            <a:pPr algn="just"/>
            <a:r>
              <a:rPr lang="en-GB" sz="2400" dirty="0" smtClean="0"/>
              <a:t>Is </a:t>
            </a:r>
            <a:r>
              <a:rPr lang="en-GB" sz="2400" b="1" dirty="0">
                <a:solidFill>
                  <a:srgbClr val="0070C0"/>
                </a:solidFill>
              </a:rPr>
              <a:t>used to quantify the problem </a:t>
            </a:r>
            <a:r>
              <a:rPr lang="en-GB" sz="2400" dirty="0"/>
              <a:t>by way of </a:t>
            </a:r>
            <a:r>
              <a:rPr lang="en-GB" sz="2400" b="1" dirty="0">
                <a:solidFill>
                  <a:srgbClr val="0070C0"/>
                </a:solidFill>
              </a:rPr>
              <a:t>generating numerical data</a:t>
            </a:r>
            <a:r>
              <a:rPr lang="en-GB" sz="2400" dirty="0"/>
              <a:t> or data that can be transformed into </a:t>
            </a:r>
            <a:r>
              <a:rPr lang="en-GB" sz="2400" b="1" dirty="0">
                <a:solidFill>
                  <a:srgbClr val="0070C0"/>
                </a:solidFill>
              </a:rPr>
              <a:t>useable statistics</a:t>
            </a:r>
            <a:r>
              <a:rPr lang="en-GB" sz="2400" dirty="0"/>
              <a:t>. It is used to </a:t>
            </a:r>
            <a:r>
              <a:rPr lang="en-GB" sz="2400" b="1" dirty="0">
                <a:solidFill>
                  <a:srgbClr val="0070C0"/>
                </a:solidFill>
              </a:rPr>
              <a:t>quantify</a:t>
            </a:r>
            <a:r>
              <a:rPr lang="en-GB" sz="2400" dirty="0"/>
              <a:t> </a:t>
            </a:r>
            <a:r>
              <a:rPr lang="en-GB" sz="2400" dirty="0">
                <a:solidFill>
                  <a:srgbClr val="0070C0"/>
                </a:solidFill>
              </a:rPr>
              <a:t>attitudes, opinions, </a:t>
            </a:r>
            <a:r>
              <a:rPr lang="en-GB" sz="2400" dirty="0" smtClean="0">
                <a:solidFill>
                  <a:srgbClr val="0070C0"/>
                </a:solidFill>
              </a:rPr>
              <a:t>behaviours</a:t>
            </a:r>
            <a:r>
              <a:rPr lang="en-GB" sz="2400" dirty="0" smtClean="0"/>
              <a:t>, and </a:t>
            </a:r>
            <a:r>
              <a:rPr lang="en-GB" sz="2400" dirty="0"/>
              <a:t>other defined variables – and </a:t>
            </a:r>
            <a:r>
              <a:rPr lang="en-GB" sz="2400" dirty="0" smtClean="0"/>
              <a:t>enumerate results from generated data.</a:t>
            </a:r>
          </a:p>
          <a:p>
            <a:pPr algn="just"/>
            <a:endParaRPr lang="en-GB" sz="2400" dirty="0"/>
          </a:p>
          <a:p>
            <a:pPr algn="just"/>
            <a:endParaRPr lang="en-GB" sz="2400" dirty="0" smtClean="0"/>
          </a:p>
          <a:p>
            <a:pPr algn="just"/>
            <a:endParaRPr lang="en-GB" sz="2400" b="1" dirty="0" smtClean="0">
              <a:solidFill>
                <a:srgbClr val="0070C0"/>
              </a:solidFill>
            </a:endParaRPr>
          </a:p>
          <a:p>
            <a:pPr algn="just"/>
            <a:endParaRPr lang="en-GB" sz="2400" b="1" dirty="0">
              <a:solidFill>
                <a:srgbClr val="0070C0"/>
              </a:solidFill>
            </a:endParaRPr>
          </a:p>
          <a:p>
            <a:pPr algn="just"/>
            <a:endParaRPr lang="en-GB" sz="2400" b="1" dirty="0" smtClean="0">
              <a:solidFill>
                <a:srgbClr val="0070C0"/>
              </a:solidFill>
            </a:endParaRPr>
          </a:p>
          <a:p>
            <a:pPr algn="just"/>
            <a:endParaRPr lang="en-GB" sz="2400" b="1" dirty="0">
              <a:solidFill>
                <a:srgbClr val="0070C0"/>
              </a:solidFill>
            </a:endParaRPr>
          </a:p>
          <a:p>
            <a:pPr algn="just"/>
            <a:r>
              <a:rPr lang="en-GB" sz="2400" b="1" dirty="0" smtClean="0">
                <a:solidFill>
                  <a:srgbClr val="0070C0"/>
                </a:solidFill>
              </a:rPr>
              <a:t>Methods include:</a:t>
            </a:r>
          </a:p>
          <a:p>
            <a:pPr marL="342900" indent="-342900" algn="just">
              <a:buFont typeface="Arial" panose="020B0604020202020204" pitchFamily="34" charset="0"/>
              <a:buChar char="•"/>
            </a:pPr>
            <a:r>
              <a:rPr lang="en-GB" sz="2400" dirty="0" smtClean="0"/>
              <a:t>Statistical analysis of various </a:t>
            </a:r>
            <a:r>
              <a:rPr lang="en-GB" sz="2400" dirty="0"/>
              <a:t>forms of surveys – online surveys, paper surveys, mobile </a:t>
            </a:r>
            <a:r>
              <a:rPr lang="en-GB" sz="2400" dirty="0" smtClean="0"/>
              <a:t>surveys</a:t>
            </a:r>
          </a:p>
          <a:p>
            <a:pPr marL="342900" indent="-342900" algn="just">
              <a:buFont typeface="Arial" panose="020B0604020202020204" pitchFamily="34" charset="0"/>
              <a:buChar char="•"/>
            </a:pPr>
            <a:r>
              <a:rPr lang="en-GB" sz="2400" b="1" dirty="0" smtClean="0">
                <a:solidFill>
                  <a:srgbClr val="0070C0"/>
                </a:solidFill>
              </a:rPr>
              <a:t>‘</a:t>
            </a:r>
            <a:r>
              <a:rPr lang="en-GB" sz="2400" b="1" dirty="0">
                <a:solidFill>
                  <a:srgbClr val="0070C0"/>
                </a:solidFill>
              </a:rPr>
              <a:t>Key </a:t>
            </a:r>
            <a:r>
              <a:rPr lang="en-GB" sz="2400" b="1" dirty="0" smtClean="0">
                <a:solidFill>
                  <a:srgbClr val="0070C0"/>
                </a:solidFill>
              </a:rPr>
              <a:t>Informant’ Interviews </a:t>
            </a:r>
            <a:r>
              <a:rPr lang="en-GB" sz="2400" dirty="0" smtClean="0"/>
              <a:t>with response analysis</a:t>
            </a:r>
          </a:p>
          <a:p>
            <a:pPr marL="342900" indent="-342900" algn="just">
              <a:buFont typeface="Arial" panose="020B0604020202020204" pitchFamily="34" charset="0"/>
              <a:buChar char="•"/>
            </a:pPr>
            <a:r>
              <a:rPr lang="en-GB" sz="2400" b="1" dirty="0">
                <a:solidFill>
                  <a:srgbClr val="0070C0"/>
                </a:solidFill>
              </a:rPr>
              <a:t>S</a:t>
            </a:r>
            <a:r>
              <a:rPr lang="en-GB" sz="2400" b="1" dirty="0" smtClean="0">
                <a:solidFill>
                  <a:srgbClr val="0070C0"/>
                </a:solidFill>
              </a:rPr>
              <a:t>ystematic observations leading to a numeric data set.</a:t>
            </a:r>
          </a:p>
          <a:p>
            <a:pPr marL="342900" indent="-342900" algn="just">
              <a:buFont typeface="Arial" panose="020B0604020202020204" pitchFamily="34" charset="0"/>
              <a:buChar char="•"/>
            </a:pPr>
            <a:r>
              <a:rPr lang="en-GB" sz="2400" b="1" dirty="0" smtClean="0">
                <a:solidFill>
                  <a:srgbClr val="0070C0"/>
                </a:solidFill>
              </a:rPr>
              <a:t>Numeric data from experimentation</a:t>
            </a:r>
            <a:endParaRPr lang="en-GB" sz="2400" b="1" dirty="0">
              <a:solidFill>
                <a:srgbClr val="0070C0"/>
              </a:solidFill>
            </a:endParaRPr>
          </a:p>
        </p:txBody>
      </p:sp>
      <p:pic>
        <p:nvPicPr>
          <p:cNvPr id="2050" name="Picture 2" descr="Bingo Balls - Geoff Black/E+/Getty Image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12160" y="2372621"/>
            <a:ext cx="2891545" cy="1967753"/>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3" name="Rectangle 2"/>
          <p:cNvSpPr/>
          <p:nvPr/>
        </p:nvSpPr>
        <p:spPr>
          <a:xfrm>
            <a:off x="308898" y="2276872"/>
            <a:ext cx="5472608" cy="1938992"/>
          </a:xfrm>
          <a:prstGeom prst="rect">
            <a:avLst/>
          </a:prstGeom>
        </p:spPr>
        <p:txBody>
          <a:bodyPr wrap="square">
            <a:spAutoFit/>
          </a:bodyPr>
          <a:lstStyle/>
          <a:p>
            <a:pPr algn="just"/>
            <a:r>
              <a:rPr lang="en-GB" sz="2400" dirty="0"/>
              <a:t>Quantitative Research </a:t>
            </a:r>
            <a:r>
              <a:rPr lang="en-GB" sz="2400" b="1" dirty="0">
                <a:solidFill>
                  <a:srgbClr val="0070C0"/>
                </a:solidFill>
              </a:rPr>
              <a:t>uses measurable data to </a:t>
            </a:r>
            <a:r>
              <a:rPr lang="en-GB" sz="2400" b="1" dirty="0" smtClean="0">
                <a:solidFill>
                  <a:srgbClr val="0070C0"/>
                </a:solidFill>
              </a:rPr>
              <a:t>formulate </a:t>
            </a:r>
            <a:r>
              <a:rPr lang="en-GB" sz="2400" b="1" dirty="0">
                <a:solidFill>
                  <a:srgbClr val="0070C0"/>
                </a:solidFill>
              </a:rPr>
              <a:t>facts and uncover patterns in </a:t>
            </a:r>
            <a:r>
              <a:rPr lang="en-GB" sz="2400" b="1" dirty="0" smtClean="0">
                <a:solidFill>
                  <a:srgbClr val="0070C0"/>
                </a:solidFill>
              </a:rPr>
              <a:t>research</a:t>
            </a:r>
            <a:r>
              <a:rPr lang="en-GB" sz="2400" dirty="0"/>
              <a:t>. Quantitative data collection </a:t>
            </a:r>
            <a:r>
              <a:rPr lang="en-GB" sz="2400" dirty="0" smtClean="0"/>
              <a:t>methods </a:t>
            </a:r>
            <a:r>
              <a:rPr lang="en-GB" sz="2400" dirty="0"/>
              <a:t>are more structured than Qualitative.</a:t>
            </a:r>
          </a:p>
        </p:txBody>
      </p:sp>
    </p:spTree>
    <p:extLst>
      <p:ext uri="{BB962C8B-B14F-4D97-AF65-F5344CB8AC3E}">
        <p14:creationId xmlns:p14="http://schemas.microsoft.com/office/powerpoint/2010/main" val="165161555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99392"/>
            <a:ext cx="8712968" cy="2031325"/>
          </a:xfrm>
          <a:prstGeom prst="rect">
            <a:avLst/>
          </a:prstGeom>
        </p:spPr>
        <p:txBody>
          <a:bodyPr wrap="square">
            <a:spAutoFit/>
          </a:bodyPr>
          <a:lstStyle/>
          <a:p>
            <a:endParaRPr lang="en-GB" dirty="0"/>
          </a:p>
          <a:p>
            <a:pPr algn="just"/>
            <a:r>
              <a:rPr lang="en-GB" sz="2400" b="1" dirty="0" smtClean="0">
                <a:solidFill>
                  <a:srgbClr val="0070C0"/>
                </a:solidFill>
              </a:rPr>
              <a:t>Possible qualitative research question:</a:t>
            </a:r>
          </a:p>
          <a:p>
            <a:pPr algn="just"/>
            <a:r>
              <a:rPr lang="en-GB" sz="2800" dirty="0" smtClean="0"/>
              <a:t>How </a:t>
            </a:r>
            <a:r>
              <a:rPr lang="en-GB" sz="2800" dirty="0"/>
              <a:t>is the work </a:t>
            </a:r>
            <a:r>
              <a:rPr lang="en-GB" sz="2800" dirty="0" smtClean="0"/>
              <a:t>on a construction site affected </a:t>
            </a:r>
            <a:r>
              <a:rPr lang="en-GB" sz="2800" dirty="0"/>
              <a:t>by frequent vandalism to </a:t>
            </a:r>
            <a:r>
              <a:rPr lang="en-GB" sz="2800" dirty="0" smtClean="0"/>
              <a:t>site vehicles and plant during non working hours? </a:t>
            </a:r>
            <a:endParaRPr lang="en-GB" sz="2800" dirty="0"/>
          </a:p>
        </p:txBody>
      </p:sp>
      <p:sp>
        <p:nvSpPr>
          <p:cNvPr id="3" name="Rectangle 2"/>
          <p:cNvSpPr/>
          <p:nvPr/>
        </p:nvSpPr>
        <p:spPr>
          <a:xfrm>
            <a:off x="202285" y="2052820"/>
            <a:ext cx="8136904" cy="2062103"/>
          </a:xfrm>
          <a:prstGeom prst="rect">
            <a:avLst/>
          </a:prstGeom>
        </p:spPr>
        <p:txBody>
          <a:bodyPr wrap="square">
            <a:spAutoFit/>
          </a:bodyPr>
          <a:lstStyle/>
          <a:p>
            <a:pPr marL="342900" indent="-342900" algn="just">
              <a:buFont typeface="Arial" panose="020B0604020202020204" pitchFamily="34" charset="0"/>
              <a:buChar char="•"/>
            </a:pPr>
            <a:r>
              <a:rPr lang="en-GB" sz="2800" b="1" dirty="0">
                <a:solidFill>
                  <a:srgbClr val="0070C0"/>
                </a:solidFill>
              </a:rPr>
              <a:t>What kinds </a:t>
            </a:r>
            <a:r>
              <a:rPr lang="en-GB" sz="2800" b="1" dirty="0" smtClean="0">
                <a:solidFill>
                  <a:srgbClr val="0070C0"/>
                </a:solidFill>
              </a:rPr>
              <a:t>of qualitative data </a:t>
            </a:r>
            <a:r>
              <a:rPr lang="en-GB" sz="2800" b="1" dirty="0">
                <a:solidFill>
                  <a:srgbClr val="0070C0"/>
                </a:solidFill>
              </a:rPr>
              <a:t>collection methods could be used to investigate this topic? </a:t>
            </a:r>
            <a:endParaRPr lang="en-GB" sz="2800" b="1" dirty="0" smtClean="0">
              <a:solidFill>
                <a:srgbClr val="0070C0"/>
              </a:solidFill>
            </a:endParaRPr>
          </a:p>
          <a:p>
            <a:pPr algn="just"/>
            <a:endParaRPr lang="en-GB" sz="2400" b="1" dirty="0">
              <a:solidFill>
                <a:srgbClr val="0070C0"/>
              </a:solidFill>
            </a:endParaRPr>
          </a:p>
          <a:p>
            <a:pPr marL="342900" indent="-342900" algn="just">
              <a:buFont typeface="Arial" panose="020B0604020202020204" pitchFamily="34" charset="0"/>
              <a:buChar char="•"/>
            </a:pPr>
            <a:r>
              <a:rPr lang="en-GB" sz="2400" b="1" dirty="0" smtClean="0">
                <a:solidFill>
                  <a:srgbClr val="0070C0"/>
                </a:solidFill>
              </a:rPr>
              <a:t>List five </a:t>
            </a:r>
            <a:r>
              <a:rPr lang="en-GB" sz="2400" b="1" dirty="0">
                <a:solidFill>
                  <a:srgbClr val="0070C0"/>
                </a:solidFill>
              </a:rPr>
              <a:t>different sources of data that could be used by a researcher. </a:t>
            </a:r>
          </a:p>
        </p:txBody>
      </p:sp>
      <p:sp>
        <p:nvSpPr>
          <p:cNvPr id="4" name="Rectangle 3"/>
          <p:cNvSpPr/>
          <p:nvPr/>
        </p:nvSpPr>
        <p:spPr>
          <a:xfrm>
            <a:off x="299445" y="4149079"/>
            <a:ext cx="8136904" cy="2585323"/>
          </a:xfrm>
          <a:prstGeom prst="rect">
            <a:avLst/>
          </a:prstGeom>
        </p:spPr>
        <p:txBody>
          <a:bodyPr wrap="square">
            <a:spAutoFit/>
          </a:bodyPr>
          <a:lstStyle/>
          <a:p>
            <a:r>
              <a:rPr lang="en-GB" i="1" dirty="0"/>
              <a:t>You have probably listed some of the following: </a:t>
            </a:r>
            <a:endParaRPr lang="en-GB" dirty="0"/>
          </a:p>
          <a:p>
            <a:r>
              <a:rPr lang="en-GB" b="1" i="1" dirty="0">
                <a:solidFill>
                  <a:srgbClr val="0070C0"/>
                </a:solidFill>
              </a:rPr>
              <a:t>Transcripts of individual interviews with members of </a:t>
            </a:r>
            <a:r>
              <a:rPr lang="en-GB" b="1" i="1" dirty="0" smtClean="0">
                <a:solidFill>
                  <a:srgbClr val="0070C0"/>
                </a:solidFill>
              </a:rPr>
              <a:t>staff</a:t>
            </a:r>
            <a:endParaRPr lang="en-GB" b="1" dirty="0">
              <a:solidFill>
                <a:srgbClr val="0070C0"/>
              </a:solidFill>
            </a:endParaRPr>
          </a:p>
          <a:p>
            <a:r>
              <a:rPr lang="en-GB" b="1" i="1" dirty="0">
                <a:solidFill>
                  <a:srgbClr val="0070C0"/>
                </a:solidFill>
              </a:rPr>
              <a:t>Focus group transcripts </a:t>
            </a:r>
            <a:endParaRPr lang="en-GB" b="1" dirty="0">
              <a:solidFill>
                <a:srgbClr val="0070C0"/>
              </a:solidFill>
            </a:endParaRPr>
          </a:p>
          <a:p>
            <a:r>
              <a:rPr lang="en-GB" b="1" i="1" dirty="0">
                <a:solidFill>
                  <a:srgbClr val="0070C0"/>
                </a:solidFill>
              </a:rPr>
              <a:t>Field notes from </a:t>
            </a:r>
            <a:r>
              <a:rPr lang="en-GB" b="1" i="1" dirty="0" smtClean="0">
                <a:solidFill>
                  <a:srgbClr val="0070C0"/>
                </a:solidFill>
              </a:rPr>
              <a:t>observation</a:t>
            </a:r>
            <a:endParaRPr lang="en-GB" b="1" dirty="0">
              <a:solidFill>
                <a:srgbClr val="0070C0"/>
              </a:solidFill>
            </a:endParaRPr>
          </a:p>
          <a:p>
            <a:r>
              <a:rPr lang="en-GB" b="1" i="1" dirty="0">
                <a:solidFill>
                  <a:srgbClr val="0070C0"/>
                </a:solidFill>
              </a:rPr>
              <a:t>Copies of diary entries that staff members have been asked to complete each day </a:t>
            </a:r>
            <a:endParaRPr lang="en-GB" b="1" dirty="0">
              <a:solidFill>
                <a:srgbClr val="0070C0"/>
              </a:solidFill>
            </a:endParaRPr>
          </a:p>
          <a:p>
            <a:r>
              <a:rPr lang="en-GB" b="1" i="1" dirty="0">
                <a:solidFill>
                  <a:srgbClr val="0070C0"/>
                </a:solidFill>
              </a:rPr>
              <a:t>Critical incident recordings from specific episodes of vandalism </a:t>
            </a:r>
            <a:endParaRPr lang="en-GB" b="1" dirty="0">
              <a:solidFill>
                <a:srgbClr val="0070C0"/>
              </a:solidFill>
            </a:endParaRPr>
          </a:p>
          <a:p>
            <a:r>
              <a:rPr lang="en-GB" b="1" i="1" dirty="0" smtClean="0">
                <a:solidFill>
                  <a:srgbClr val="0070C0"/>
                </a:solidFill>
              </a:rPr>
              <a:t>Internal memos </a:t>
            </a:r>
            <a:r>
              <a:rPr lang="en-GB" b="1" i="1" dirty="0">
                <a:solidFill>
                  <a:srgbClr val="0070C0"/>
                </a:solidFill>
              </a:rPr>
              <a:t>and </a:t>
            </a:r>
            <a:r>
              <a:rPr lang="en-GB" b="1" i="1" dirty="0" smtClean="0">
                <a:solidFill>
                  <a:srgbClr val="0070C0"/>
                </a:solidFill>
              </a:rPr>
              <a:t>emails</a:t>
            </a:r>
            <a:endParaRPr lang="en-GB" b="1" dirty="0">
              <a:solidFill>
                <a:srgbClr val="0070C0"/>
              </a:solidFill>
            </a:endParaRPr>
          </a:p>
          <a:p>
            <a:r>
              <a:rPr lang="en-GB" b="1" i="1" dirty="0">
                <a:solidFill>
                  <a:srgbClr val="0070C0"/>
                </a:solidFill>
              </a:rPr>
              <a:t>Video </a:t>
            </a:r>
            <a:r>
              <a:rPr lang="en-GB" b="1" i="1" dirty="0" smtClean="0">
                <a:solidFill>
                  <a:srgbClr val="0070C0"/>
                </a:solidFill>
              </a:rPr>
              <a:t>recordings - CCTV </a:t>
            </a:r>
            <a:endParaRPr lang="en-GB" b="1" dirty="0">
              <a:solidFill>
                <a:srgbClr val="0070C0"/>
              </a:solidFill>
            </a:endParaRPr>
          </a:p>
          <a:p>
            <a:r>
              <a:rPr lang="en-GB" b="1" dirty="0" smtClean="0">
                <a:solidFill>
                  <a:srgbClr val="0070C0"/>
                </a:solidFill>
              </a:rPr>
              <a:t> </a:t>
            </a:r>
            <a:endParaRPr lang="en-GB" b="1" dirty="0">
              <a:solidFill>
                <a:srgbClr val="0070C0"/>
              </a:solidFill>
            </a:endParaRPr>
          </a:p>
        </p:txBody>
      </p:sp>
      <p:sp>
        <p:nvSpPr>
          <p:cNvPr id="5" name="TextBox 4"/>
          <p:cNvSpPr txBox="1"/>
          <p:nvPr/>
        </p:nvSpPr>
        <p:spPr>
          <a:xfrm>
            <a:off x="7236296" y="6203326"/>
            <a:ext cx="1728192" cy="461665"/>
          </a:xfrm>
          <a:prstGeom prst="rect">
            <a:avLst/>
          </a:prstGeom>
          <a:noFill/>
        </p:spPr>
        <p:txBody>
          <a:bodyPr wrap="square" rtlCol="0">
            <a:spAutoFit/>
          </a:bodyPr>
          <a:lstStyle/>
          <a:p>
            <a:r>
              <a:rPr lang="en-GB" sz="2400" b="1" dirty="0" smtClean="0">
                <a:solidFill>
                  <a:srgbClr val="0070C0"/>
                </a:solidFill>
              </a:rPr>
              <a:t>10 minutes</a:t>
            </a:r>
            <a:endParaRPr lang="en-US" sz="2400" b="1" dirty="0">
              <a:solidFill>
                <a:srgbClr val="0070C0"/>
              </a:solidFill>
            </a:endParaRPr>
          </a:p>
        </p:txBody>
      </p:sp>
    </p:spTree>
    <p:extLst>
      <p:ext uri="{BB962C8B-B14F-4D97-AF65-F5344CB8AC3E}">
        <p14:creationId xmlns:p14="http://schemas.microsoft.com/office/powerpoint/2010/main" val="3465756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 calcmode="lin" valueType="num">
                                      <p:cBhvr additive="base">
                                        <p:cTn id="1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 calcmode="lin" valueType="num">
                                      <p:cBhvr additive="base">
                                        <p:cTn id="1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 calcmode="lin" valueType="num">
                                      <p:cBhvr additive="base">
                                        <p:cTn id="1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 calcmode="lin" valueType="num">
                                      <p:cBhvr additive="base">
                                        <p:cTn id="2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 calcmode="lin" valueType="num">
                                      <p:cBhvr additive="base">
                                        <p:cTn id="2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 calcmode="lin" valueType="num">
                                      <p:cBhvr additive="base">
                                        <p:cTn id="31"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6" end="6"/>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anim calcmode="lin" valueType="num">
                                      <p:cBhvr additive="base">
                                        <p:cTn id="35"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7" end="7"/>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anim calcmode="lin" valueType="num">
                                      <p:cBhvr additive="base">
                                        <p:cTn id="39"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11760" y="248164"/>
            <a:ext cx="4968552" cy="523220"/>
          </a:xfrm>
          <a:prstGeom prst="rect">
            <a:avLst/>
          </a:prstGeom>
          <a:noFill/>
        </p:spPr>
        <p:txBody>
          <a:bodyPr wrap="square" rtlCol="0">
            <a:spAutoFit/>
          </a:bodyPr>
          <a:lstStyle/>
          <a:p>
            <a:r>
              <a:rPr lang="en-GB" sz="2800" b="1" dirty="0" smtClean="0"/>
              <a:t>OBSERVATIONAL RESEARCH</a:t>
            </a:r>
            <a:endParaRPr lang="en-US" sz="2800" b="1" dirty="0"/>
          </a:p>
        </p:txBody>
      </p:sp>
      <p:sp>
        <p:nvSpPr>
          <p:cNvPr id="3" name="TextBox 2"/>
          <p:cNvSpPr txBox="1"/>
          <p:nvPr/>
        </p:nvSpPr>
        <p:spPr>
          <a:xfrm>
            <a:off x="683568" y="927884"/>
            <a:ext cx="2664296" cy="584775"/>
          </a:xfrm>
          <a:prstGeom prst="rect">
            <a:avLst/>
          </a:prstGeom>
          <a:noFill/>
        </p:spPr>
        <p:txBody>
          <a:bodyPr wrap="square" rtlCol="0">
            <a:spAutoFit/>
          </a:bodyPr>
          <a:lstStyle/>
          <a:p>
            <a:r>
              <a:rPr lang="en-GB" sz="3200" u="sng" dirty="0" smtClean="0"/>
              <a:t>ADVANTAGES</a:t>
            </a:r>
            <a:endParaRPr lang="en-US" sz="3200" u="sng" dirty="0"/>
          </a:p>
        </p:txBody>
      </p:sp>
      <p:sp>
        <p:nvSpPr>
          <p:cNvPr id="4" name="TextBox 3"/>
          <p:cNvSpPr txBox="1"/>
          <p:nvPr/>
        </p:nvSpPr>
        <p:spPr>
          <a:xfrm>
            <a:off x="5292080" y="927883"/>
            <a:ext cx="3744416" cy="584775"/>
          </a:xfrm>
          <a:prstGeom prst="rect">
            <a:avLst/>
          </a:prstGeom>
          <a:noFill/>
        </p:spPr>
        <p:txBody>
          <a:bodyPr wrap="square" rtlCol="0">
            <a:spAutoFit/>
          </a:bodyPr>
          <a:lstStyle/>
          <a:p>
            <a:r>
              <a:rPr lang="en-GB" sz="3200" u="sng" dirty="0" smtClean="0"/>
              <a:t>DIS-ADVANTAGES</a:t>
            </a:r>
            <a:endParaRPr lang="en-US" sz="3200" u="sng" dirty="0"/>
          </a:p>
        </p:txBody>
      </p:sp>
      <p:sp>
        <p:nvSpPr>
          <p:cNvPr id="5" name="TextBox 4"/>
          <p:cNvSpPr txBox="1"/>
          <p:nvPr/>
        </p:nvSpPr>
        <p:spPr>
          <a:xfrm>
            <a:off x="467544" y="1697920"/>
            <a:ext cx="3600400" cy="6124754"/>
          </a:xfrm>
          <a:prstGeom prst="rect">
            <a:avLst/>
          </a:prstGeom>
          <a:noFill/>
        </p:spPr>
        <p:txBody>
          <a:bodyPr wrap="square" rtlCol="0">
            <a:spAutoFit/>
          </a:bodyPr>
          <a:lstStyle/>
          <a:p>
            <a:pPr marL="285750" indent="-285750" algn="just">
              <a:buFont typeface="Arial" panose="020B0604020202020204" pitchFamily="34" charset="0"/>
              <a:buChar char="•"/>
            </a:pPr>
            <a:r>
              <a:rPr lang="en-GB" sz="2000" b="1" dirty="0" smtClean="0"/>
              <a:t>Access to situations and people where questionnaires and interviews are not possible or are inappropriate to use.</a:t>
            </a:r>
          </a:p>
          <a:p>
            <a:pPr marL="285750" indent="-285750" algn="just">
              <a:buFont typeface="Arial" panose="020B0604020202020204" pitchFamily="34" charset="0"/>
              <a:buChar char="•"/>
            </a:pPr>
            <a:endParaRPr lang="en-GB" sz="2000" b="1" dirty="0"/>
          </a:p>
          <a:p>
            <a:pPr marL="285750" indent="-285750" algn="just">
              <a:buFont typeface="Arial" panose="020B0604020202020204" pitchFamily="34" charset="0"/>
              <a:buChar char="•"/>
            </a:pPr>
            <a:r>
              <a:rPr lang="en-GB" sz="2000" b="1" dirty="0" smtClean="0"/>
              <a:t>Access to people in real life situations</a:t>
            </a:r>
          </a:p>
          <a:p>
            <a:pPr marL="285750" indent="-285750" algn="just">
              <a:buFont typeface="Arial" panose="020B0604020202020204" pitchFamily="34" charset="0"/>
              <a:buChar char="•"/>
            </a:pPr>
            <a:endParaRPr lang="en-GB" sz="2000" b="1" dirty="0"/>
          </a:p>
          <a:p>
            <a:pPr marL="285750" indent="-285750" algn="just">
              <a:buFont typeface="Arial" panose="020B0604020202020204" pitchFamily="34" charset="0"/>
              <a:buChar char="•"/>
            </a:pPr>
            <a:r>
              <a:rPr lang="en-GB" sz="2000" b="1" dirty="0" smtClean="0"/>
              <a:t>Good for explaining meaning and context of the study</a:t>
            </a:r>
          </a:p>
          <a:p>
            <a:pPr marL="285750" indent="-285750" algn="just">
              <a:buFont typeface="Arial" panose="020B0604020202020204" pitchFamily="34" charset="0"/>
              <a:buChar char="•"/>
            </a:pPr>
            <a:endParaRPr lang="en-GB" sz="2000" b="1" dirty="0"/>
          </a:p>
          <a:p>
            <a:pPr marL="285750" indent="-285750" algn="just">
              <a:buFont typeface="Arial" panose="020B0604020202020204" pitchFamily="34" charset="0"/>
              <a:buChar char="•"/>
            </a:pPr>
            <a:r>
              <a:rPr lang="en-GB" sz="2000" b="1" dirty="0" smtClean="0"/>
              <a:t>Strong on general validity and providing a more in depth understanding for the reader.</a:t>
            </a:r>
          </a:p>
          <a:p>
            <a:pPr marL="285750" indent="-285750" algn="just">
              <a:buFont typeface="Arial" panose="020B0604020202020204" pitchFamily="34" charset="0"/>
              <a:buChar char="•"/>
            </a:pPr>
            <a:endParaRPr lang="en-GB"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US" dirty="0"/>
          </a:p>
        </p:txBody>
      </p:sp>
      <p:sp>
        <p:nvSpPr>
          <p:cNvPr id="6" name="TextBox 5"/>
          <p:cNvSpPr txBox="1"/>
          <p:nvPr/>
        </p:nvSpPr>
        <p:spPr>
          <a:xfrm>
            <a:off x="5292080" y="1713944"/>
            <a:ext cx="3384376" cy="4524315"/>
          </a:xfrm>
          <a:prstGeom prst="rect">
            <a:avLst/>
          </a:prstGeom>
          <a:noFill/>
        </p:spPr>
        <p:txBody>
          <a:bodyPr wrap="square" rtlCol="0">
            <a:spAutoFit/>
          </a:bodyPr>
          <a:lstStyle/>
          <a:p>
            <a:pPr marL="285750" indent="-285750" algn="just">
              <a:buFont typeface="Arial" panose="020B0604020202020204" pitchFamily="34" charset="0"/>
              <a:buChar char="•"/>
            </a:pPr>
            <a:r>
              <a:rPr lang="en-GB" b="1" dirty="0" smtClean="0"/>
              <a:t>Can be viewed as too subjective</a:t>
            </a:r>
          </a:p>
          <a:p>
            <a:pPr marL="285750" indent="-285750" algn="just">
              <a:buFont typeface="Arial" panose="020B0604020202020204" pitchFamily="34" charset="0"/>
              <a:buChar char="•"/>
            </a:pPr>
            <a:endParaRPr lang="en-GB" b="1" dirty="0"/>
          </a:p>
          <a:p>
            <a:pPr marL="285750" indent="-285750" algn="just">
              <a:buFont typeface="Arial" panose="020B0604020202020204" pitchFamily="34" charset="0"/>
              <a:buChar char="•"/>
            </a:pPr>
            <a:r>
              <a:rPr lang="en-GB" b="1" dirty="0" smtClean="0"/>
              <a:t>Time Consuming</a:t>
            </a:r>
          </a:p>
          <a:p>
            <a:pPr marL="285750" indent="-285750" algn="just">
              <a:buFont typeface="Arial" panose="020B0604020202020204" pitchFamily="34" charset="0"/>
              <a:buChar char="•"/>
            </a:pPr>
            <a:endParaRPr lang="en-GB" b="1" dirty="0"/>
          </a:p>
          <a:p>
            <a:pPr marL="285750" indent="-285750" algn="just">
              <a:buFont typeface="Arial" panose="020B0604020202020204" pitchFamily="34" charset="0"/>
              <a:buChar char="•"/>
            </a:pPr>
            <a:r>
              <a:rPr lang="en-GB" b="1" dirty="0" smtClean="0"/>
              <a:t>Depends on the Researcher</a:t>
            </a:r>
          </a:p>
          <a:p>
            <a:pPr marL="285750" indent="-285750" algn="just">
              <a:buFont typeface="Arial" panose="020B0604020202020204" pitchFamily="34" charset="0"/>
              <a:buChar char="•"/>
            </a:pPr>
            <a:endParaRPr lang="en-GB" b="1" dirty="0"/>
          </a:p>
          <a:p>
            <a:pPr marL="285750" indent="-285750" algn="just">
              <a:buFont typeface="Arial" panose="020B0604020202020204" pitchFamily="34" charset="0"/>
              <a:buChar char="•"/>
            </a:pPr>
            <a:r>
              <a:rPr lang="en-GB" b="1" dirty="0" smtClean="0"/>
              <a:t>Ethical Principles </a:t>
            </a:r>
            <a:r>
              <a:rPr lang="en-GB" b="1" dirty="0"/>
              <a:t> </a:t>
            </a:r>
            <a:r>
              <a:rPr lang="en-GB" b="1" dirty="0" smtClean="0"/>
              <a:t>an issue</a:t>
            </a:r>
          </a:p>
          <a:p>
            <a:pPr marL="285750" indent="-285750" algn="just">
              <a:buFont typeface="Arial" panose="020B0604020202020204" pitchFamily="34" charset="0"/>
              <a:buChar char="•"/>
            </a:pPr>
            <a:endParaRPr lang="en-GB" b="1" dirty="0"/>
          </a:p>
          <a:p>
            <a:pPr marL="285750" indent="-285750" algn="just">
              <a:buFont typeface="Arial" panose="020B0604020202020204" pitchFamily="34" charset="0"/>
              <a:buChar char="•"/>
            </a:pPr>
            <a:r>
              <a:rPr lang="en-GB" b="1" dirty="0" smtClean="0"/>
              <a:t>Overt – Researcher may affect situation and therefore the validity of study.</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endParaRPr lang="en-US" dirty="0"/>
          </a:p>
        </p:txBody>
      </p:sp>
    </p:spTree>
    <p:extLst>
      <p:ext uri="{BB962C8B-B14F-4D97-AF65-F5344CB8AC3E}">
        <p14:creationId xmlns:p14="http://schemas.microsoft.com/office/powerpoint/2010/main" val="1837794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02401" y="2348880"/>
            <a:ext cx="7169999" cy="1754326"/>
          </a:xfrm>
          <a:prstGeom prst="rect">
            <a:avLst/>
          </a:prstGeom>
          <a:noFill/>
        </p:spPr>
        <p:txBody>
          <a:bodyPr wrap="square" rtlCol="0">
            <a:spAutoFit/>
          </a:bodyPr>
          <a:lstStyle/>
          <a:p>
            <a:pPr algn="just"/>
            <a:r>
              <a:rPr lang="en-GB" sz="3600" b="1" dirty="0" smtClean="0">
                <a:solidFill>
                  <a:srgbClr val="0070C0"/>
                </a:solidFill>
              </a:rPr>
              <a:t>2. Obtaining the information by</a:t>
            </a:r>
          </a:p>
          <a:p>
            <a:pPr algn="just"/>
            <a:r>
              <a:rPr lang="en-GB" sz="3600" b="1" dirty="0">
                <a:solidFill>
                  <a:srgbClr val="0070C0"/>
                </a:solidFill>
              </a:rPr>
              <a:t> </a:t>
            </a:r>
            <a:r>
              <a:rPr lang="en-GB" sz="3600" b="1" dirty="0" smtClean="0">
                <a:solidFill>
                  <a:srgbClr val="0070C0"/>
                </a:solidFill>
              </a:rPr>
              <a:t>    observation case study with</a:t>
            </a:r>
          </a:p>
          <a:p>
            <a:pPr algn="just"/>
            <a:r>
              <a:rPr lang="en-GB" sz="3600" b="1" dirty="0">
                <a:solidFill>
                  <a:srgbClr val="0070C0"/>
                </a:solidFill>
              </a:rPr>
              <a:t> </a:t>
            </a:r>
            <a:r>
              <a:rPr lang="en-GB" sz="3600" b="1" dirty="0" smtClean="0">
                <a:solidFill>
                  <a:srgbClr val="0070C0"/>
                </a:solidFill>
              </a:rPr>
              <a:t>    subsequent quantitative analysis</a:t>
            </a:r>
            <a:endParaRPr lang="en-GB" sz="3600" b="1" dirty="0">
              <a:solidFill>
                <a:srgbClr val="0070C0"/>
              </a:solidFill>
            </a:endParaRPr>
          </a:p>
        </p:txBody>
      </p:sp>
    </p:spTree>
    <p:extLst>
      <p:ext uri="{BB962C8B-B14F-4D97-AF65-F5344CB8AC3E}">
        <p14:creationId xmlns:p14="http://schemas.microsoft.com/office/powerpoint/2010/main" val="332087766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rgbClr val="DDEBCF"/>
            </a:gs>
            <a:gs pos="50000">
              <a:srgbClr val="9CB86E"/>
            </a:gs>
            <a:gs pos="100000">
              <a:srgbClr val="156B13"/>
            </a:gs>
          </a:gsLst>
          <a:lin ang="5400000" scaled="0"/>
        </a:gradFill>
        <a:effectLst/>
      </p:bgPr>
    </p:bg>
    <p:spTree>
      <p:nvGrpSpPr>
        <p:cNvPr id="1" name=""/>
        <p:cNvGrpSpPr/>
        <p:nvPr/>
      </p:nvGrpSpPr>
      <p:grpSpPr>
        <a:xfrm>
          <a:off x="0" y="0"/>
          <a:ext cx="0" cy="0"/>
          <a:chOff x="0" y="0"/>
          <a:chExt cx="0" cy="0"/>
        </a:xfrm>
      </p:grpSpPr>
      <p:pic>
        <p:nvPicPr>
          <p:cNvPr id="4" name="Picture 3" descr="black_mountains.jpg"/>
          <p:cNvPicPr>
            <a:picLocks noChangeAspect="1"/>
          </p:cNvPicPr>
          <p:nvPr/>
        </p:nvPicPr>
        <p:blipFill>
          <a:blip r:embed="rId3" cstate="print"/>
          <a:stretch>
            <a:fillRect/>
          </a:stretch>
        </p:blipFill>
        <p:spPr>
          <a:xfrm>
            <a:off x="0" y="0"/>
            <a:ext cx="9144000" cy="7475292"/>
          </a:xfrm>
          <a:prstGeom prst="rect">
            <a:avLst/>
          </a:prstGeom>
        </p:spPr>
      </p:pic>
      <p:sp>
        <p:nvSpPr>
          <p:cNvPr id="2" name="Title 1"/>
          <p:cNvSpPr>
            <a:spLocks noGrp="1"/>
          </p:cNvSpPr>
          <p:nvPr>
            <p:ph type="ctrTitle"/>
          </p:nvPr>
        </p:nvSpPr>
        <p:spPr>
          <a:xfrm>
            <a:off x="1115616" y="692696"/>
            <a:ext cx="7358082" cy="1428760"/>
          </a:xfrm>
        </p:spPr>
        <p:txBody>
          <a:bodyPr>
            <a:noAutofit/>
          </a:bodyPr>
          <a:lstStyle/>
          <a:p>
            <a:pPr algn="ctr"/>
            <a:r>
              <a:rPr lang="en-GB" sz="6600" u="sng" dirty="0" smtClean="0">
                <a:solidFill>
                  <a:srgbClr val="FFFF00"/>
                </a:solidFill>
                <a:latin typeface="Constantia" pitchFamily="18" charset="0"/>
              </a:rPr>
              <a:t>Leisure in </a:t>
            </a:r>
            <a:br>
              <a:rPr lang="en-GB" sz="6600" u="sng" dirty="0" smtClean="0">
                <a:solidFill>
                  <a:srgbClr val="FFFF00"/>
                </a:solidFill>
                <a:latin typeface="Constantia" pitchFamily="18" charset="0"/>
              </a:rPr>
            </a:br>
            <a:r>
              <a:rPr lang="en-GB" sz="6600" u="sng" dirty="0" smtClean="0">
                <a:solidFill>
                  <a:srgbClr val="FFFF00"/>
                </a:solidFill>
                <a:latin typeface="Constantia" pitchFamily="18" charset="0"/>
              </a:rPr>
              <a:t>Natural Balance</a:t>
            </a:r>
            <a:endParaRPr lang="en-GB" sz="6600" u="sng" dirty="0">
              <a:solidFill>
                <a:srgbClr val="FFFF00"/>
              </a:solidFill>
              <a:latin typeface="Constantia" pitchFamily="18" charset="0"/>
            </a:endParaRPr>
          </a:p>
        </p:txBody>
      </p:sp>
      <p:sp>
        <p:nvSpPr>
          <p:cNvPr id="3" name="Subtitle 2"/>
          <p:cNvSpPr>
            <a:spLocks noGrp="1"/>
          </p:cNvSpPr>
          <p:nvPr>
            <p:ph type="subTitle" idx="1"/>
          </p:nvPr>
        </p:nvSpPr>
        <p:spPr>
          <a:xfrm>
            <a:off x="714348" y="2492896"/>
            <a:ext cx="8429652" cy="571504"/>
          </a:xfrm>
        </p:spPr>
        <p:txBody>
          <a:bodyPr>
            <a:noAutofit/>
          </a:bodyPr>
          <a:lstStyle/>
          <a:p>
            <a:pPr algn="ctr"/>
            <a:r>
              <a:rPr lang="en-GB" sz="2800" b="1" u="sng" dirty="0" smtClean="0">
                <a:solidFill>
                  <a:srgbClr val="FFFF00"/>
                </a:solidFill>
                <a:latin typeface="Constantia" pitchFamily="18" charset="0"/>
              </a:rPr>
              <a:t>Harmony or harm?</a:t>
            </a:r>
          </a:p>
        </p:txBody>
      </p:sp>
      <p:sp>
        <p:nvSpPr>
          <p:cNvPr id="6" name="TextBox 5"/>
          <p:cNvSpPr txBox="1"/>
          <p:nvPr/>
        </p:nvSpPr>
        <p:spPr>
          <a:xfrm>
            <a:off x="7092280" y="6519446"/>
            <a:ext cx="1963058" cy="338554"/>
          </a:xfrm>
          <a:prstGeom prst="rect">
            <a:avLst/>
          </a:prstGeom>
          <a:noFill/>
        </p:spPr>
        <p:txBody>
          <a:bodyPr wrap="square" rtlCol="0">
            <a:spAutoFit/>
          </a:bodyPr>
          <a:lstStyle/>
          <a:p>
            <a:r>
              <a:rPr lang="en-GB" sz="1600" b="1" dirty="0" smtClean="0">
                <a:solidFill>
                  <a:srgbClr val="FFFF00"/>
                </a:solidFill>
                <a:latin typeface="Constantia" pitchFamily="18" charset="0"/>
              </a:rPr>
              <a:t>Allan </a:t>
            </a:r>
            <a:r>
              <a:rPr lang="en-GB" sz="1600" b="1" dirty="0" err="1" smtClean="0">
                <a:solidFill>
                  <a:srgbClr val="FFFF00"/>
                </a:solidFill>
                <a:latin typeface="Constantia" pitchFamily="18" charset="0"/>
              </a:rPr>
              <a:t>Nantel</a:t>
            </a:r>
            <a:endParaRPr lang="en-GB" sz="1600" b="1" dirty="0">
              <a:solidFill>
                <a:srgbClr val="FFFF00"/>
              </a:solidFill>
              <a:latin typeface="Constantia" pitchFamily="18" charset="0"/>
            </a:endParaRPr>
          </a:p>
        </p:txBody>
      </p:sp>
      <p:sp>
        <p:nvSpPr>
          <p:cNvPr id="7" name="TextBox 6"/>
          <p:cNvSpPr txBox="1"/>
          <p:nvPr/>
        </p:nvSpPr>
        <p:spPr>
          <a:xfrm>
            <a:off x="971600" y="4077072"/>
            <a:ext cx="7632848" cy="830997"/>
          </a:xfrm>
          <a:prstGeom prst="rect">
            <a:avLst/>
          </a:prstGeom>
          <a:noFill/>
        </p:spPr>
        <p:txBody>
          <a:bodyPr wrap="square" rtlCol="0">
            <a:spAutoFit/>
          </a:bodyPr>
          <a:lstStyle/>
          <a:p>
            <a:pPr algn="ctr"/>
            <a:r>
              <a:rPr lang="en-GB" sz="2400" b="1" dirty="0" smtClean="0">
                <a:solidFill>
                  <a:srgbClr val="FFFF00"/>
                </a:solidFill>
                <a:latin typeface="Constantia" pitchFamily="18" charset="0"/>
              </a:rPr>
              <a:t>Establishing a numerical matrix to evaluate the impact of recreational use upon woodland.</a:t>
            </a:r>
            <a:endParaRPr lang="en-GB" sz="2400" b="1" dirty="0">
              <a:solidFill>
                <a:srgbClr val="FFFF00"/>
              </a:solidFill>
              <a:latin typeface="Constantia"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amond(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dissolve">
                                      <p:cBhvr>
                                        <p:cTn id="12" dur="1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7">
                                            <p:txEl>
                                              <p:pRg st="0" end="0"/>
                                            </p:txEl>
                                          </p:spTgt>
                                        </p:tgtEl>
                                        <p:attrNameLst>
                                          <p:attrName>style.visibility</p:attrName>
                                        </p:attrNameLst>
                                      </p:cBhvr>
                                      <p:to>
                                        <p:strVal val="visible"/>
                                      </p:to>
                                    </p:set>
                                    <p:animEffect transition="in" filter="checkerboard(across)">
                                      <p:cBhvr>
                                        <p:cTn id="17" dur="10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8"/>
          </a:xfrm>
        </p:spPr>
        <p:txBody>
          <a:bodyPr>
            <a:normAutofit/>
          </a:bodyPr>
          <a:lstStyle/>
          <a:p>
            <a:r>
              <a:rPr lang="en-GB" sz="4000" u="sng" dirty="0" smtClean="0"/>
              <a:t>Pertinent Issues </a:t>
            </a:r>
            <a:endParaRPr lang="en-GB" sz="4000" u="sng" dirty="0"/>
          </a:p>
        </p:txBody>
      </p:sp>
      <p:sp>
        <p:nvSpPr>
          <p:cNvPr id="3" name="Content Placeholder 2"/>
          <p:cNvSpPr>
            <a:spLocks noGrp="1"/>
          </p:cNvSpPr>
          <p:nvPr>
            <p:ph idx="1"/>
          </p:nvPr>
        </p:nvSpPr>
        <p:spPr>
          <a:xfrm>
            <a:off x="467544" y="980728"/>
            <a:ext cx="8229600" cy="5572164"/>
          </a:xfrm>
        </p:spPr>
        <p:txBody>
          <a:bodyPr>
            <a:normAutofit fontScale="77500" lnSpcReduction="20000"/>
          </a:bodyPr>
          <a:lstStyle/>
          <a:p>
            <a:pPr>
              <a:buNone/>
            </a:pPr>
            <a:r>
              <a:rPr lang="en-GB" sz="3300" b="1" dirty="0" smtClean="0">
                <a:solidFill>
                  <a:srgbClr val="0070C0"/>
                </a:solidFill>
              </a:rPr>
              <a:t>Encouragement  of Open Space recreation provides:</a:t>
            </a:r>
          </a:p>
          <a:p>
            <a:r>
              <a:rPr lang="en-GB" sz="1900" dirty="0" smtClean="0"/>
              <a:t>Health and Well being</a:t>
            </a:r>
          </a:p>
          <a:p>
            <a:pPr marL="914400" lvl="1" indent="-457200">
              <a:buFont typeface="+mj-lt"/>
              <a:buAutoNum type="alphaLcParenR"/>
            </a:pPr>
            <a:r>
              <a:rPr lang="en-GB" sz="1900" dirty="0" smtClean="0"/>
              <a:t>Physical in recreation</a:t>
            </a:r>
          </a:p>
          <a:p>
            <a:pPr marL="914400" lvl="1" indent="-457200">
              <a:buFont typeface="+mj-lt"/>
              <a:buAutoNum type="alphaLcParenR"/>
            </a:pPr>
            <a:r>
              <a:rPr lang="en-GB" sz="1900" dirty="0" smtClean="0"/>
              <a:t>Mental in education</a:t>
            </a:r>
          </a:p>
          <a:p>
            <a:pPr marL="914400" lvl="1" indent="-457200">
              <a:buFont typeface="+mj-lt"/>
              <a:buAutoNum type="alphaLcParenR"/>
            </a:pPr>
            <a:r>
              <a:rPr lang="en-GB" sz="1900" dirty="0" smtClean="0"/>
              <a:t>Spiritual in healing</a:t>
            </a:r>
          </a:p>
          <a:p>
            <a:pPr marL="914400" lvl="1" indent="-457200">
              <a:buNone/>
            </a:pPr>
            <a:r>
              <a:rPr lang="en-GB" sz="1900" dirty="0" smtClean="0"/>
              <a:t>Attempts to bring community together </a:t>
            </a:r>
          </a:p>
          <a:p>
            <a:pPr marL="914400" lvl="1" indent="-457200">
              <a:buNone/>
            </a:pPr>
            <a:r>
              <a:rPr lang="en-GB" sz="1900" dirty="0" smtClean="0"/>
              <a:t>Secure equity and access  for all</a:t>
            </a:r>
          </a:p>
          <a:p>
            <a:pPr>
              <a:buFont typeface="Wingdings" pitchFamily="2" charset="2"/>
              <a:buChar char="q"/>
            </a:pPr>
            <a:r>
              <a:rPr lang="en-GB" sz="3300" b="1" dirty="0" smtClean="0">
                <a:solidFill>
                  <a:srgbClr val="0070C0"/>
                </a:solidFill>
              </a:rPr>
              <a:t>There is conflict with nature :</a:t>
            </a:r>
          </a:p>
          <a:p>
            <a:r>
              <a:rPr lang="en-GB" sz="1900" dirty="0" smtClean="0"/>
              <a:t>Specimen Collection</a:t>
            </a:r>
          </a:p>
          <a:p>
            <a:r>
              <a:rPr lang="en-GB" sz="1900" dirty="0" smtClean="0"/>
              <a:t>Vandalism</a:t>
            </a:r>
          </a:p>
          <a:p>
            <a:r>
              <a:rPr lang="en-GB" sz="1900" dirty="0" smtClean="0"/>
              <a:t>Litter</a:t>
            </a:r>
          </a:p>
          <a:p>
            <a:r>
              <a:rPr lang="en-GB" sz="1900" dirty="0" smtClean="0"/>
              <a:t>Examples of activity with impact– </a:t>
            </a:r>
          </a:p>
          <a:p>
            <a:pPr marL="859536" lvl="1" indent="-457200">
              <a:buFont typeface="+mj-lt"/>
              <a:buAutoNum type="arabicPeriod"/>
            </a:pPr>
            <a:r>
              <a:rPr lang="en-GB" sz="1900" dirty="0" smtClean="0"/>
              <a:t>Ramblers</a:t>
            </a:r>
          </a:p>
          <a:p>
            <a:pPr marL="859536" lvl="1" indent="-457200">
              <a:buFont typeface="+mj-lt"/>
              <a:buAutoNum type="arabicPeriod"/>
            </a:pPr>
            <a:r>
              <a:rPr lang="en-GB" sz="1900" dirty="0" smtClean="0"/>
              <a:t>Mountain Biking</a:t>
            </a:r>
          </a:p>
          <a:p>
            <a:pPr marL="859536" lvl="1" indent="-457200">
              <a:buFont typeface="+mj-lt"/>
              <a:buAutoNum type="arabicPeriod"/>
            </a:pPr>
            <a:r>
              <a:rPr lang="en-GB" sz="1900" dirty="0" smtClean="0"/>
              <a:t>Scrambler Biking</a:t>
            </a:r>
          </a:p>
          <a:p>
            <a:pPr marL="859536" lvl="1" indent="-457200">
              <a:buFont typeface="+mj-lt"/>
              <a:buAutoNum type="arabicPeriod"/>
            </a:pPr>
            <a:r>
              <a:rPr lang="en-GB" sz="1900" dirty="0" smtClean="0"/>
              <a:t>Rallying</a:t>
            </a:r>
          </a:p>
          <a:p>
            <a:pPr marL="859536" lvl="1" indent="-457200">
              <a:buFont typeface="+mj-lt"/>
              <a:buAutoNum type="arabicPeriod"/>
            </a:pPr>
            <a:r>
              <a:rPr lang="en-GB" sz="1900" dirty="0" smtClean="0"/>
              <a:t>Fire Lighting</a:t>
            </a:r>
          </a:p>
          <a:p>
            <a:pPr>
              <a:buFont typeface="Wingdings" pitchFamily="2" charset="2"/>
              <a:buChar char="q"/>
            </a:pPr>
            <a:r>
              <a:rPr lang="en-GB" sz="3300" b="1" dirty="0" smtClean="0">
                <a:solidFill>
                  <a:srgbClr val="0070C0"/>
                </a:solidFill>
              </a:rPr>
              <a:t>There is conflict within Community:</a:t>
            </a:r>
          </a:p>
          <a:p>
            <a:r>
              <a:rPr lang="en-GB" sz="1900" dirty="0" smtClean="0"/>
              <a:t>Fear</a:t>
            </a:r>
          </a:p>
          <a:p>
            <a:r>
              <a:rPr lang="en-GB" sz="1900" dirty="0" smtClean="0"/>
              <a:t>Respect for others </a:t>
            </a:r>
          </a:p>
          <a:p>
            <a:r>
              <a:rPr lang="en-GB" sz="1900" dirty="0" smtClean="0"/>
              <a:t>Acceptability of actions within community</a:t>
            </a:r>
          </a:p>
          <a:p>
            <a:endParaRPr lang="en-GB" sz="1900" dirty="0" smtClean="0"/>
          </a:p>
          <a:p>
            <a:pPr marL="859536" lvl="1" indent="-457200">
              <a:buFont typeface="+mj-lt"/>
              <a:buAutoNum type="arabicPeriod"/>
            </a:pPr>
            <a:endParaRPr lang="en-GB" sz="1900" dirty="0" smtClean="0"/>
          </a:p>
          <a:p>
            <a:endParaRPr lang="en-GB" sz="2000" dirty="0"/>
          </a:p>
        </p:txBody>
      </p:sp>
      <p:pic>
        <p:nvPicPr>
          <p:cNvPr id="4" name="Picture 3" descr="Wales Rally.jpg"/>
          <p:cNvPicPr>
            <a:picLocks noChangeAspect="1"/>
          </p:cNvPicPr>
          <p:nvPr/>
        </p:nvPicPr>
        <p:blipFill>
          <a:blip r:embed="rId3" cstate="print"/>
          <a:stretch>
            <a:fillRect/>
          </a:stretch>
        </p:blipFill>
        <p:spPr>
          <a:xfrm>
            <a:off x="6732240" y="1556792"/>
            <a:ext cx="2016224" cy="1487967"/>
          </a:xfrm>
          <a:prstGeom prst="rect">
            <a:avLst/>
          </a:prstGeom>
        </p:spPr>
      </p:pic>
      <p:pic>
        <p:nvPicPr>
          <p:cNvPr id="6" name="Picture 2"/>
          <p:cNvPicPr>
            <a:picLocks noChangeAspect="1" noChangeArrowheads="1"/>
          </p:cNvPicPr>
          <p:nvPr/>
        </p:nvPicPr>
        <p:blipFill>
          <a:blip r:embed="rId4" cstate="print"/>
          <a:srcRect/>
          <a:stretch>
            <a:fillRect/>
          </a:stretch>
        </p:blipFill>
        <p:spPr bwMode="auto">
          <a:xfrm>
            <a:off x="6732240" y="4725144"/>
            <a:ext cx="2016224" cy="1690589"/>
          </a:xfrm>
          <a:prstGeom prst="rect">
            <a:avLst/>
          </a:prstGeom>
          <a:noFill/>
          <a:ln w="9525">
            <a:noFill/>
            <a:miter lim="800000"/>
            <a:headEnd/>
            <a:tailEnd/>
          </a:ln>
        </p:spPr>
      </p:pic>
      <p:pic>
        <p:nvPicPr>
          <p:cNvPr id="7" name="Picture 6" descr="Picking wild flowers.jpg"/>
          <p:cNvPicPr>
            <a:picLocks noChangeAspect="1"/>
          </p:cNvPicPr>
          <p:nvPr/>
        </p:nvPicPr>
        <p:blipFill>
          <a:blip r:embed="rId5" cstate="print"/>
          <a:stretch>
            <a:fillRect/>
          </a:stretch>
        </p:blipFill>
        <p:spPr>
          <a:xfrm>
            <a:off x="6732240" y="3068960"/>
            <a:ext cx="2016224" cy="1631654"/>
          </a:xfrm>
          <a:prstGeom prst="rect">
            <a:avLst/>
          </a:prstGeom>
        </p:spPr>
      </p:pic>
    </p:spTree>
    <p:extLst>
      <p:ext uri="{BB962C8B-B14F-4D97-AF65-F5344CB8AC3E}">
        <p14:creationId xmlns:p14="http://schemas.microsoft.com/office/powerpoint/2010/main" val="247374330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0563" y="960335"/>
            <a:ext cx="6713892" cy="1200329"/>
          </a:xfrm>
          <a:prstGeom prst="rect">
            <a:avLst/>
          </a:prstGeom>
        </p:spPr>
        <p:txBody>
          <a:bodyPr wrap="square">
            <a:spAutoFit/>
          </a:bodyPr>
          <a:lstStyle/>
          <a:p>
            <a:r>
              <a:rPr lang="en-GB" dirty="0" smtClean="0"/>
              <a:t>(</a:t>
            </a:r>
            <a:r>
              <a:rPr lang="en-GB" dirty="0"/>
              <a:t>Wilson, 1984) </a:t>
            </a:r>
            <a:endParaRPr lang="en-GB" dirty="0" smtClean="0"/>
          </a:p>
          <a:p>
            <a:endParaRPr lang="en-GB" dirty="0"/>
          </a:p>
          <a:p>
            <a:pPr marL="285750" indent="-285750">
              <a:buFont typeface="Arial" panose="020B0604020202020204" pitchFamily="34" charset="0"/>
              <a:buChar char="•"/>
            </a:pPr>
            <a:r>
              <a:rPr lang="en-GB" dirty="0"/>
              <a:t>U</a:t>
            </a:r>
            <a:r>
              <a:rPr lang="en-GB" dirty="0" smtClean="0"/>
              <a:t>nderpins all social </a:t>
            </a:r>
            <a:r>
              <a:rPr lang="en-GB" dirty="0"/>
              <a:t>inclusion policy. </a:t>
            </a:r>
            <a:endParaRPr lang="en-GB" dirty="0" smtClean="0"/>
          </a:p>
          <a:p>
            <a:endParaRPr lang="en-GB" dirty="0"/>
          </a:p>
        </p:txBody>
      </p:sp>
      <p:sp>
        <p:nvSpPr>
          <p:cNvPr id="4" name="Rectangle 3"/>
          <p:cNvSpPr/>
          <p:nvPr/>
        </p:nvSpPr>
        <p:spPr>
          <a:xfrm>
            <a:off x="377797" y="5301208"/>
            <a:ext cx="8586100" cy="923330"/>
          </a:xfrm>
          <a:prstGeom prst="rect">
            <a:avLst/>
          </a:prstGeom>
        </p:spPr>
        <p:txBody>
          <a:bodyPr wrap="square">
            <a:spAutoFit/>
          </a:bodyPr>
          <a:lstStyle/>
          <a:p>
            <a:pPr marL="285750" indent="-285750">
              <a:buFont typeface="Arial" panose="020B0604020202020204" pitchFamily="34" charset="0"/>
              <a:buChar char="•"/>
            </a:pPr>
            <a:r>
              <a:rPr lang="en-GB" dirty="0"/>
              <a:t>The benefits of human exposure to the natural environment are contained within the three pillars of social sustainability, namely </a:t>
            </a:r>
            <a:r>
              <a:rPr lang="en-GB" b="1" dirty="0">
                <a:solidFill>
                  <a:srgbClr val="0070C0"/>
                </a:solidFill>
              </a:rPr>
              <a:t>health and well being, equity and access for all and community enrichment and growth. </a:t>
            </a:r>
          </a:p>
        </p:txBody>
      </p:sp>
      <p:sp>
        <p:nvSpPr>
          <p:cNvPr id="3" name="Rectangle 2"/>
          <p:cNvSpPr/>
          <p:nvPr/>
        </p:nvSpPr>
        <p:spPr>
          <a:xfrm>
            <a:off x="311470" y="260648"/>
            <a:ext cx="3327193" cy="646331"/>
          </a:xfrm>
          <a:prstGeom prst="rect">
            <a:avLst/>
          </a:prstGeom>
          <a:solidFill>
            <a:srgbClr val="00B0F0"/>
          </a:solidFill>
        </p:spPr>
        <p:txBody>
          <a:bodyPr wrap="none">
            <a:spAutoFit/>
          </a:bodyPr>
          <a:lstStyle/>
          <a:p>
            <a:r>
              <a:rPr lang="en-GB" sz="3600" dirty="0"/>
              <a:t>Biophilia Theory </a:t>
            </a:r>
          </a:p>
        </p:txBody>
      </p:sp>
      <p:sp>
        <p:nvSpPr>
          <p:cNvPr id="5" name="Rectangle 4"/>
          <p:cNvSpPr/>
          <p:nvPr/>
        </p:nvSpPr>
        <p:spPr>
          <a:xfrm>
            <a:off x="330130" y="2043305"/>
            <a:ext cx="8174677" cy="1754326"/>
          </a:xfrm>
          <a:prstGeom prst="rect">
            <a:avLst/>
          </a:prstGeom>
        </p:spPr>
        <p:txBody>
          <a:bodyPr wrap="square">
            <a:spAutoFit/>
          </a:bodyPr>
          <a:lstStyle/>
          <a:p>
            <a:pPr marL="285750" indent="-285750">
              <a:buFont typeface="Arial" panose="020B0604020202020204" pitchFamily="34" charset="0"/>
              <a:buChar char="•"/>
            </a:pPr>
            <a:r>
              <a:rPr lang="en-GB" dirty="0" smtClean="0"/>
              <a:t>This Harvard </a:t>
            </a:r>
            <a:r>
              <a:rPr lang="en-GB" dirty="0"/>
              <a:t>biologist and double Pulitzer Prize winner defines the correlation thus</a:t>
            </a:r>
            <a:r>
              <a:rPr lang="en-GB" dirty="0" smtClean="0"/>
              <a:t>:</a:t>
            </a:r>
          </a:p>
          <a:p>
            <a:pPr marL="285750" indent="-285750">
              <a:buFont typeface="Arial" panose="020B0604020202020204" pitchFamily="34" charset="0"/>
              <a:buChar char="•"/>
            </a:pPr>
            <a:endParaRPr lang="en-GB" dirty="0"/>
          </a:p>
          <a:p>
            <a:pPr algn="ctr"/>
            <a:r>
              <a:rPr lang="en-GB" b="1" i="1" dirty="0">
                <a:solidFill>
                  <a:srgbClr val="0070C0"/>
                </a:solidFill>
              </a:rPr>
              <a:t>‘The innately emotional affiliation of human beings to other living organisms...Innate meaning hereditary and hence part of ultimate human nature. Beauty...in some fashion...lies in the genes of the beholder’.</a:t>
            </a:r>
            <a:endParaRPr lang="en-GB" b="1" dirty="0">
              <a:solidFill>
                <a:srgbClr val="0070C0"/>
              </a:solidFill>
            </a:endParaRPr>
          </a:p>
        </p:txBody>
      </p:sp>
      <p:sp>
        <p:nvSpPr>
          <p:cNvPr id="6" name="Rectangle 5"/>
          <p:cNvSpPr/>
          <p:nvPr/>
        </p:nvSpPr>
        <p:spPr>
          <a:xfrm>
            <a:off x="377797" y="3789040"/>
            <a:ext cx="8508041" cy="923330"/>
          </a:xfrm>
          <a:prstGeom prst="rect">
            <a:avLst/>
          </a:prstGeom>
        </p:spPr>
        <p:txBody>
          <a:bodyPr wrap="square">
            <a:spAutoFit/>
          </a:bodyPr>
          <a:lstStyle/>
          <a:p>
            <a:pPr marL="285750" indent="-285750" algn="just">
              <a:buFont typeface="Arial" panose="020B0604020202020204" pitchFamily="34" charset="0"/>
              <a:buChar char="•"/>
            </a:pPr>
            <a:r>
              <a:rPr lang="en-GB" dirty="0" smtClean="0"/>
              <a:t>His </a:t>
            </a:r>
            <a:r>
              <a:rPr lang="en-GB" dirty="0"/>
              <a:t>hypothesis is that human inclination to affiliate itself with nature is inherent, that is ‘biologically based’, and that this also </a:t>
            </a:r>
            <a:r>
              <a:rPr lang="en-GB" b="1" dirty="0">
                <a:solidFill>
                  <a:srgbClr val="0070C0"/>
                </a:solidFill>
              </a:rPr>
              <a:t>explains the human ethic of care and conservation of nature </a:t>
            </a:r>
            <a:r>
              <a:rPr lang="en-GB" dirty="0"/>
              <a:t>and its processes as part of our species evolutionary heritage. </a:t>
            </a:r>
          </a:p>
        </p:txBody>
      </p:sp>
      <p:sp>
        <p:nvSpPr>
          <p:cNvPr id="7" name="TextBox 6"/>
          <p:cNvSpPr txBox="1"/>
          <p:nvPr/>
        </p:nvSpPr>
        <p:spPr>
          <a:xfrm>
            <a:off x="683568" y="4754790"/>
            <a:ext cx="3672408" cy="369332"/>
          </a:xfrm>
          <a:prstGeom prst="rect">
            <a:avLst/>
          </a:prstGeom>
          <a:noFill/>
        </p:spPr>
        <p:txBody>
          <a:bodyPr wrap="square" rtlCol="0">
            <a:spAutoFit/>
          </a:bodyPr>
          <a:lstStyle/>
          <a:p>
            <a:r>
              <a:rPr lang="en-GB" b="1" dirty="0" smtClean="0">
                <a:solidFill>
                  <a:srgbClr val="0070C0"/>
                </a:solidFill>
              </a:rPr>
              <a:t>‘ Britain is a nation of gardeners ! ’</a:t>
            </a:r>
            <a:endParaRPr lang="en-GB" b="1" dirty="0">
              <a:solidFill>
                <a:srgbClr val="0070C0"/>
              </a:solidFill>
            </a:endParaRPr>
          </a:p>
        </p:txBody>
      </p:sp>
    </p:spTree>
    <p:extLst>
      <p:ext uri="{BB962C8B-B14F-4D97-AF65-F5344CB8AC3E}">
        <p14:creationId xmlns:p14="http://schemas.microsoft.com/office/powerpoint/2010/main" val="147397580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28728" y="214290"/>
            <a:ext cx="6929486" cy="707886"/>
          </a:xfrm>
          <a:prstGeom prst="rect">
            <a:avLst/>
          </a:prstGeom>
          <a:noFill/>
        </p:spPr>
        <p:txBody>
          <a:bodyPr wrap="square" rtlCol="0">
            <a:spAutoFit/>
          </a:bodyPr>
          <a:lstStyle/>
          <a:p>
            <a:pPr algn="ctr"/>
            <a:r>
              <a:rPr lang="en-GB" sz="4000" u="sng" dirty="0" smtClean="0">
                <a:solidFill>
                  <a:srgbClr val="0070C0"/>
                </a:solidFill>
                <a:latin typeface="+mj-lt"/>
              </a:rPr>
              <a:t>Conceptual Framework</a:t>
            </a:r>
            <a:endParaRPr lang="en-GB" sz="4000" u="sng" dirty="0">
              <a:solidFill>
                <a:srgbClr val="0070C0"/>
              </a:solidFill>
              <a:latin typeface="+mj-lt"/>
            </a:endParaRPr>
          </a:p>
        </p:txBody>
      </p:sp>
      <p:sp>
        <p:nvSpPr>
          <p:cNvPr id="4" name="Up-Down Arrow 3"/>
          <p:cNvSpPr/>
          <p:nvPr/>
        </p:nvSpPr>
        <p:spPr>
          <a:xfrm>
            <a:off x="4357686" y="4643446"/>
            <a:ext cx="285752" cy="787524"/>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92D050"/>
              </a:solidFill>
            </a:endParaRPr>
          </a:p>
        </p:txBody>
      </p:sp>
      <p:sp>
        <p:nvSpPr>
          <p:cNvPr id="5" name="Bevel 4"/>
          <p:cNvSpPr/>
          <p:nvPr/>
        </p:nvSpPr>
        <p:spPr>
          <a:xfrm>
            <a:off x="3071802" y="3857628"/>
            <a:ext cx="3143272" cy="785818"/>
          </a:xfrm>
          <a:prstGeom prst="bevel">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lumMod val="75000"/>
                  </a:schemeClr>
                </a:solidFill>
              </a:rPr>
              <a:t>SOCIAL INCLUSION POLICY</a:t>
            </a:r>
            <a:endParaRPr lang="en-GB" dirty="0">
              <a:solidFill>
                <a:schemeClr val="tx1">
                  <a:lumMod val="75000"/>
                </a:schemeClr>
              </a:solidFill>
            </a:endParaRPr>
          </a:p>
        </p:txBody>
      </p:sp>
      <p:sp>
        <p:nvSpPr>
          <p:cNvPr id="6" name="Bevel 5"/>
          <p:cNvSpPr/>
          <p:nvPr/>
        </p:nvSpPr>
        <p:spPr>
          <a:xfrm>
            <a:off x="3643306" y="5429264"/>
            <a:ext cx="1785950" cy="1042416"/>
          </a:xfrm>
          <a:prstGeom prst="bevel">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BIOPHILIA THEORY</a:t>
            </a:r>
            <a:endParaRPr lang="en-GB" dirty="0">
              <a:solidFill>
                <a:schemeClr val="tx1"/>
              </a:solidFill>
            </a:endParaRPr>
          </a:p>
        </p:txBody>
      </p:sp>
      <p:sp>
        <p:nvSpPr>
          <p:cNvPr id="8" name="Quad Arrow 7"/>
          <p:cNvSpPr/>
          <p:nvPr/>
        </p:nvSpPr>
        <p:spPr>
          <a:xfrm>
            <a:off x="3995936" y="2564904"/>
            <a:ext cx="933254" cy="1214446"/>
          </a:xfrm>
          <a:prstGeom prst="quad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p:cNvSpPr txBox="1"/>
          <p:nvPr/>
        </p:nvSpPr>
        <p:spPr>
          <a:xfrm>
            <a:off x="4929190" y="2714620"/>
            <a:ext cx="1428760" cy="923330"/>
          </a:xfrm>
          <a:prstGeom prst="rect">
            <a:avLst/>
          </a:prstGeom>
          <a:noFill/>
        </p:spPr>
        <p:txBody>
          <a:bodyPr wrap="square" rtlCol="0">
            <a:spAutoFit/>
          </a:bodyPr>
          <a:lstStyle/>
          <a:p>
            <a:r>
              <a:rPr lang="en-GB" dirty="0" smtClean="0"/>
              <a:t>Community Enrichment and Growth</a:t>
            </a:r>
            <a:endParaRPr lang="en-GB" dirty="0"/>
          </a:p>
        </p:txBody>
      </p:sp>
      <p:sp>
        <p:nvSpPr>
          <p:cNvPr id="10" name="TextBox 9"/>
          <p:cNvSpPr txBox="1"/>
          <p:nvPr/>
        </p:nvSpPr>
        <p:spPr>
          <a:xfrm>
            <a:off x="3143240" y="2714620"/>
            <a:ext cx="1164522" cy="923330"/>
          </a:xfrm>
          <a:prstGeom prst="rect">
            <a:avLst/>
          </a:prstGeom>
          <a:noFill/>
        </p:spPr>
        <p:txBody>
          <a:bodyPr wrap="square" rtlCol="0">
            <a:spAutoFit/>
          </a:bodyPr>
          <a:lstStyle/>
          <a:p>
            <a:pPr algn="ctr"/>
            <a:r>
              <a:rPr lang="en-GB" dirty="0" smtClean="0"/>
              <a:t>Equity and Access</a:t>
            </a:r>
            <a:endParaRPr lang="en-GB" dirty="0"/>
          </a:p>
        </p:txBody>
      </p:sp>
      <p:sp>
        <p:nvSpPr>
          <p:cNvPr id="11" name="TextBox 10"/>
          <p:cNvSpPr txBox="1"/>
          <p:nvPr/>
        </p:nvSpPr>
        <p:spPr>
          <a:xfrm>
            <a:off x="3428992" y="2285992"/>
            <a:ext cx="2579552" cy="369332"/>
          </a:xfrm>
          <a:prstGeom prst="rect">
            <a:avLst/>
          </a:prstGeom>
          <a:noFill/>
        </p:spPr>
        <p:txBody>
          <a:bodyPr wrap="none" rtlCol="0">
            <a:spAutoFit/>
          </a:bodyPr>
          <a:lstStyle/>
          <a:p>
            <a:r>
              <a:rPr lang="en-GB" dirty="0" smtClean="0"/>
              <a:t>Health and Well-Being </a:t>
            </a:r>
            <a:endParaRPr lang="en-GB" dirty="0"/>
          </a:p>
        </p:txBody>
      </p:sp>
      <p:sp>
        <p:nvSpPr>
          <p:cNvPr id="12" name="Left-Up Arrow 11"/>
          <p:cNvSpPr/>
          <p:nvPr/>
        </p:nvSpPr>
        <p:spPr>
          <a:xfrm>
            <a:off x="6215074" y="3571876"/>
            <a:ext cx="1643074" cy="921830"/>
          </a:xfrm>
          <a:prstGeom prst="leftUpArrow">
            <a:avLst>
              <a:gd name="adj1" fmla="val 25000"/>
              <a:gd name="adj2" fmla="val 25000"/>
              <a:gd name="adj3" fmla="val 25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Bevel 13"/>
          <p:cNvSpPr/>
          <p:nvPr/>
        </p:nvSpPr>
        <p:spPr>
          <a:xfrm>
            <a:off x="6929454" y="2428868"/>
            <a:ext cx="1785950" cy="1113854"/>
          </a:xfrm>
          <a:prstGeom prst="bevel">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lumMod val="75000"/>
                  </a:schemeClr>
                </a:solidFill>
              </a:rPr>
              <a:t>OPEN SPACE POLICY</a:t>
            </a:r>
            <a:endParaRPr lang="en-GB" dirty="0">
              <a:solidFill>
                <a:schemeClr val="tx1">
                  <a:lumMod val="75000"/>
                </a:schemeClr>
              </a:solidFill>
            </a:endParaRPr>
          </a:p>
        </p:txBody>
      </p:sp>
      <p:sp>
        <p:nvSpPr>
          <p:cNvPr id="17" name="Left-Up Arrow 16"/>
          <p:cNvSpPr/>
          <p:nvPr/>
        </p:nvSpPr>
        <p:spPr>
          <a:xfrm>
            <a:off x="1142976" y="3571876"/>
            <a:ext cx="1928826" cy="921830"/>
          </a:xfrm>
          <a:prstGeom prst="leftUpArrow">
            <a:avLst>
              <a:gd name="adj1" fmla="val 25000"/>
              <a:gd name="adj2" fmla="val 25000"/>
              <a:gd name="adj3" fmla="val 25000"/>
            </a:avLst>
          </a:prstGeom>
          <a:scene3d>
            <a:camera prst="orthographicFront">
              <a:rot lat="0" lon="10799999" rev="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Bevel 17"/>
          <p:cNvSpPr/>
          <p:nvPr/>
        </p:nvSpPr>
        <p:spPr>
          <a:xfrm>
            <a:off x="285720" y="2500306"/>
            <a:ext cx="1928826" cy="1042416"/>
          </a:xfrm>
          <a:prstGeom prst="bevel">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lumMod val="75000"/>
                  </a:schemeClr>
                </a:solidFill>
              </a:rPr>
              <a:t>COMMUNTY EFFECT</a:t>
            </a:r>
            <a:endParaRPr lang="en-GB" dirty="0">
              <a:solidFill>
                <a:schemeClr val="tx1">
                  <a:lumMod val="75000"/>
                </a:schemeClr>
              </a:solidFill>
            </a:endParaRPr>
          </a:p>
        </p:txBody>
      </p:sp>
      <p:sp>
        <p:nvSpPr>
          <p:cNvPr id="19" name="Bevel 18"/>
          <p:cNvSpPr/>
          <p:nvPr/>
        </p:nvSpPr>
        <p:spPr>
          <a:xfrm>
            <a:off x="3071802" y="1214422"/>
            <a:ext cx="3071834" cy="1042416"/>
          </a:xfrm>
          <a:prstGeom prst="bevel">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lumMod val="75000"/>
                  </a:schemeClr>
                </a:solidFill>
              </a:rPr>
              <a:t>ENVIRONMENTAL  IMPACT </a:t>
            </a:r>
            <a:endParaRPr lang="en-GB" dirty="0">
              <a:solidFill>
                <a:schemeClr val="tx1">
                  <a:lumMod val="75000"/>
                </a:schemeClr>
              </a:solidFill>
            </a:endParaRPr>
          </a:p>
        </p:txBody>
      </p:sp>
      <p:sp>
        <p:nvSpPr>
          <p:cNvPr id="20" name="Left-Up Arrow 19"/>
          <p:cNvSpPr/>
          <p:nvPr/>
        </p:nvSpPr>
        <p:spPr>
          <a:xfrm>
            <a:off x="6143636" y="1428736"/>
            <a:ext cx="2000264" cy="1000132"/>
          </a:xfrm>
          <a:prstGeom prst="leftUpArrow">
            <a:avLst/>
          </a:prstGeom>
          <a:solidFill>
            <a:srgbClr val="FF0000"/>
          </a:solidFill>
          <a:scene3d>
            <a:camera prst="orthographicFront">
              <a:rot lat="21599991" lon="10799999" rev="10799999"/>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Left-Up Arrow 20"/>
          <p:cNvSpPr/>
          <p:nvPr/>
        </p:nvSpPr>
        <p:spPr>
          <a:xfrm>
            <a:off x="1071538" y="1428736"/>
            <a:ext cx="2000264" cy="1071570"/>
          </a:xfrm>
          <a:prstGeom prst="leftUpArrow">
            <a:avLst/>
          </a:prstGeom>
          <a:scene3d>
            <a:camera prst="orthographicFront">
              <a:rot lat="21599960" lon="21599971" rev="10799954"/>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Right Arrow 22"/>
          <p:cNvSpPr/>
          <p:nvPr/>
        </p:nvSpPr>
        <p:spPr>
          <a:xfrm>
            <a:off x="2214546" y="2786058"/>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TextBox 25"/>
          <p:cNvSpPr txBox="1"/>
          <p:nvPr/>
        </p:nvSpPr>
        <p:spPr>
          <a:xfrm>
            <a:off x="6416366" y="1214421"/>
            <a:ext cx="1727533" cy="307777"/>
          </a:xfrm>
          <a:prstGeom prst="rect">
            <a:avLst/>
          </a:prstGeom>
          <a:solidFill>
            <a:srgbClr val="00B0F0"/>
          </a:solidFill>
        </p:spPr>
        <p:txBody>
          <a:bodyPr wrap="square" rtlCol="0">
            <a:spAutoFit/>
          </a:bodyPr>
          <a:lstStyle/>
          <a:p>
            <a:r>
              <a:rPr lang="en-GB" sz="1400" b="1" dirty="0" smtClean="0"/>
              <a:t>Research generation</a:t>
            </a:r>
            <a:endParaRPr lang="en-GB" sz="1400" b="1" dirty="0"/>
          </a:p>
        </p:txBody>
      </p:sp>
      <p:sp>
        <p:nvSpPr>
          <p:cNvPr id="22" name="Left-Up Arrow 21"/>
          <p:cNvSpPr/>
          <p:nvPr/>
        </p:nvSpPr>
        <p:spPr>
          <a:xfrm>
            <a:off x="5429256" y="5214950"/>
            <a:ext cx="2928958" cy="993268"/>
          </a:xfrm>
          <a:prstGeom prst="leftUpArrow">
            <a:avLst>
              <a:gd name="adj1" fmla="val 25000"/>
              <a:gd name="adj2" fmla="val 24521"/>
              <a:gd name="adj3" fmla="val 25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Up Arrow 23"/>
          <p:cNvSpPr/>
          <p:nvPr/>
        </p:nvSpPr>
        <p:spPr>
          <a:xfrm>
            <a:off x="7858148" y="3571876"/>
            <a:ext cx="484632" cy="85725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Bevel 24"/>
          <p:cNvSpPr/>
          <p:nvPr/>
        </p:nvSpPr>
        <p:spPr>
          <a:xfrm>
            <a:off x="7429520" y="4572008"/>
            <a:ext cx="1357322" cy="571504"/>
          </a:xfrm>
          <a:prstGeom prst="bevel">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lumMod val="75000"/>
                  </a:schemeClr>
                </a:solidFill>
              </a:rPr>
              <a:t>NATURE</a:t>
            </a:r>
            <a:endParaRPr lang="en-GB" dirty="0">
              <a:solidFill>
                <a:schemeClr val="tx1">
                  <a:lumMod val="75000"/>
                </a:schemeClr>
              </a:solidFill>
            </a:endParaRPr>
          </a:p>
        </p:txBody>
      </p:sp>
    </p:spTree>
    <p:extLst>
      <p:ext uri="{BB962C8B-B14F-4D97-AF65-F5344CB8AC3E}">
        <p14:creationId xmlns:p14="http://schemas.microsoft.com/office/powerpoint/2010/main" val="125701180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2000"/>
                                        <p:tgtEl>
                                          <p:spTgt spid="20"/>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mph" presetSubtype="0" fill="hold" grpId="1" nodeType="clickEffect">
                                  <p:stCondLst>
                                    <p:cond delay="0"/>
                                  </p:stCondLst>
                                  <p:childTnLst>
                                    <p:animEffect transition="out" filter="fade">
                                      <p:cBhvr>
                                        <p:cTn id="11" dur="3000" tmFilter="0, 0; .2, .5; .8, .5; 1, 0"/>
                                        <p:tgtEl>
                                          <p:spTgt spid="20"/>
                                        </p:tgtEl>
                                      </p:cBhvr>
                                    </p:animEffect>
                                    <p:animScale>
                                      <p:cBhvr>
                                        <p:cTn id="12" dur="1500" autoRev="1" fill="hold"/>
                                        <p:tgtEl>
                                          <p:spTgt spid="20"/>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0" grpId="1"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56320" y="908720"/>
            <a:ext cx="8208912" cy="6093976"/>
          </a:xfrm>
          <a:prstGeom prst="rect">
            <a:avLst/>
          </a:prstGeom>
        </p:spPr>
        <p:txBody>
          <a:bodyPr wrap="square">
            <a:spAutoFit/>
          </a:bodyPr>
          <a:lstStyle/>
          <a:p>
            <a:pPr marL="285750" indent="-285750" algn="just">
              <a:buFont typeface="Arial" panose="020B0604020202020204" pitchFamily="34" charset="0"/>
              <a:buChar char="•"/>
            </a:pPr>
            <a:r>
              <a:rPr lang="en-GB" sz="2000" b="1" dirty="0">
                <a:solidFill>
                  <a:srgbClr val="0070C0"/>
                </a:solidFill>
              </a:rPr>
              <a:t>Social inclusion has been the centre of research for woodland conservationists in recent years</a:t>
            </a:r>
            <a:r>
              <a:rPr lang="en-GB" sz="2000" dirty="0"/>
              <a:t> (</a:t>
            </a:r>
            <a:r>
              <a:rPr lang="en-GB" sz="2000" dirty="0" smtClean="0"/>
              <a:t>Arnberger</a:t>
            </a:r>
            <a:r>
              <a:rPr lang="en-GB" sz="2000" dirty="0"/>
              <a:t>, 2006; Littlemore, 2001; Wells, 2006), not just to conserve and revitalise neglected woodland, but to enrich communities with equity and access for all. </a:t>
            </a:r>
            <a:endParaRPr lang="en-GB" sz="2000" dirty="0" smtClean="0"/>
          </a:p>
          <a:p>
            <a:pPr marL="285750" indent="-285750">
              <a:buFont typeface="Arial" panose="020B0604020202020204" pitchFamily="34" charset="0"/>
              <a:buChar char="•"/>
            </a:pPr>
            <a:endParaRPr lang="en-GB" dirty="0"/>
          </a:p>
          <a:p>
            <a:pPr lvl="6"/>
            <a:r>
              <a:rPr lang="en-GB" b="1" dirty="0" smtClean="0"/>
              <a:t>                 </a:t>
            </a:r>
            <a:r>
              <a:rPr lang="en-GB" sz="3200" b="1" dirty="0" smtClean="0"/>
              <a:t>BUT</a:t>
            </a:r>
          </a:p>
          <a:p>
            <a:pPr marL="285750" indent="-285750" algn="just">
              <a:buFont typeface="Arial" panose="020B0604020202020204" pitchFamily="34" charset="0"/>
              <a:buChar char="•"/>
            </a:pPr>
            <a:r>
              <a:rPr lang="en-GB" sz="2000" b="1" dirty="0" smtClean="0">
                <a:solidFill>
                  <a:srgbClr val="0070C0"/>
                </a:solidFill>
              </a:rPr>
              <a:t>The </a:t>
            </a:r>
            <a:r>
              <a:rPr lang="en-GB" sz="2000" b="1" dirty="0">
                <a:solidFill>
                  <a:srgbClr val="0070C0"/>
                </a:solidFill>
              </a:rPr>
              <a:t>liberality of government social inclusion policy and a growing and encouraged trend for outdoor pursuit has led to more intense, diverse and high risk uses (stressors) being accepted into normality. </a:t>
            </a:r>
            <a:endParaRPr lang="en-GB" sz="2000" b="1" dirty="0" smtClean="0">
              <a:solidFill>
                <a:srgbClr val="0070C0"/>
              </a:solidFill>
            </a:endParaRPr>
          </a:p>
          <a:p>
            <a:pPr marL="285750" indent="-285750" algn="just">
              <a:buFont typeface="Arial" panose="020B0604020202020204" pitchFamily="34" charset="0"/>
              <a:buChar char="•"/>
            </a:pPr>
            <a:endParaRPr lang="en-GB" sz="2000" dirty="0"/>
          </a:p>
          <a:p>
            <a:pPr marL="285750" indent="-285750" algn="just">
              <a:buFont typeface="Arial" panose="020B0604020202020204" pitchFamily="34" charset="0"/>
              <a:buChar char="•"/>
            </a:pPr>
            <a:r>
              <a:rPr lang="en-GB" sz="2000" dirty="0"/>
              <a:t>Both policy and management technique are highly focused upon the benefits of community involvement and exposure to the environment and have, to an extent, let the impact caused by overuse and abuse fade in importance and active response. </a:t>
            </a:r>
            <a:endParaRPr lang="en-GB" sz="2000" dirty="0" smtClean="0"/>
          </a:p>
          <a:p>
            <a:pPr marL="285750" indent="-285750" algn="just">
              <a:buFont typeface="Arial" panose="020B0604020202020204" pitchFamily="34" charset="0"/>
              <a:buChar char="•"/>
            </a:pPr>
            <a:endParaRPr lang="en-GB" sz="2000" dirty="0"/>
          </a:p>
          <a:p>
            <a:pPr marL="285750" indent="-285750" algn="just">
              <a:buFont typeface="Arial" panose="020B0604020202020204" pitchFamily="34" charset="0"/>
              <a:buChar char="•"/>
            </a:pPr>
            <a:r>
              <a:rPr lang="en-GB" sz="2000" dirty="0"/>
              <a:t>As recreational use of woodland increases, so increases the potential for damage to its ecosystem, its landscape and the community in which it stands. </a:t>
            </a:r>
          </a:p>
          <a:p>
            <a:pPr marL="285750" indent="-285750" algn="just">
              <a:buFont typeface="Arial" panose="020B0604020202020204" pitchFamily="34" charset="0"/>
              <a:buChar char="•"/>
            </a:pPr>
            <a:endParaRPr lang="en-GB" sz="2000" dirty="0"/>
          </a:p>
        </p:txBody>
      </p:sp>
      <p:sp>
        <p:nvSpPr>
          <p:cNvPr id="3" name="TextBox 2"/>
          <p:cNvSpPr txBox="1"/>
          <p:nvPr/>
        </p:nvSpPr>
        <p:spPr>
          <a:xfrm>
            <a:off x="539552" y="188640"/>
            <a:ext cx="5112568" cy="584775"/>
          </a:xfrm>
          <a:prstGeom prst="rect">
            <a:avLst/>
          </a:prstGeom>
          <a:noFill/>
        </p:spPr>
        <p:txBody>
          <a:bodyPr wrap="square" rtlCol="0">
            <a:spAutoFit/>
          </a:bodyPr>
          <a:lstStyle/>
          <a:p>
            <a:r>
              <a:rPr lang="en-GB" sz="3200" u="sng" dirty="0" smtClean="0"/>
              <a:t>So what’s the Problem ?</a:t>
            </a:r>
            <a:endParaRPr lang="en-GB" sz="3200" u="sng" dirty="0"/>
          </a:p>
        </p:txBody>
      </p:sp>
    </p:spTree>
    <p:extLst>
      <p:ext uri="{BB962C8B-B14F-4D97-AF65-F5344CB8AC3E}">
        <p14:creationId xmlns:p14="http://schemas.microsoft.com/office/powerpoint/2010/main" val="31868020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428178"/>
            <a:ext cx="7776864" cy="6217087"/>
          </a:xfrm>
          <a:prstGeom prst="rect">
            <a:avLst/>
          </a:prstGeom>
        </p:spPr>
        <p:txBody>
          <a:bodyPr wrap="square">
            <a:spAutoFit/>
          </a:bodyPr>
          <a:lstStyle/>
          <a:p>
            <a:r>
              <a:rPr lang="en-GB" sz="2800" b="1" dirty="0"/>
              <a:t>	</a:t>
            </a:r>
            <a:endParaRPr lang="en-GB" sz="2800" dirty="0"/>
          </a:p>
          <a:p>
            <a:endParaRPr lang="en-GB" sz="2800" b="1" dirty="0"/>
          </a:p>
          <a:p>
            <a:r>
              <a:rPr lang="en-GB" dirty="0" smtClean="0"/>
              <a:t>For </a:t>
            </a:r>
            <a:r>
              <a:rPr lang="en-GB" dirty="0"/>
              <a:t>the purpose of </a:t>
            </a:r>
            <a:r>
              <a:rPr lang="en-GB" dirty="0" smtClean="0"/>
              <a:t>the damage analysis, what activities by humankind, generally seen in woodland, could we consider as a ‘stressor’:</a:t>
            </a:r>
          </a:p>
          <a:p>
            <a:endParaRPr lang="en-GB" dirty="0"/>
          </a:p>
          <a:p>
            <a:pPr lvl="0"/>
            <a:r>
              <a:rPr lang="en-GB" dirty="0"/>
              <a:t>Vandalism</a:t>
            </a:r>
          </a:p>
          <a:p>
            <a:pPr lvl="0"/>
            <a:r>
              <a:rPr lang="en-GB" dirty="0"/>
              <a:t>Tipping / Littering</a:t>
            </a:r>
          </a:p>
          <a:p>
            <a:pPr lvl="0"/>
            <a:r>
              <a:rPr lang="en-GB" dirty="0"/>
              <a:t>Camping</a:t>
            </a:r>
          </a:p>
          <a:p>
            <a:pPr lvl="0"/>
            <a:r>
              <a:rPr lang="en-GB" dirty="0"/>
              <a:t>Fire Lighting</a:t>
            </a:r>
          </a:p>
          <a:p>
            <a:pPr lvl="0"/>
            <a:r>
              <a:rPr lang="en-GB" dirty="0"/>
              <a:t>Mountain Biking</a:t>
            </a:r>
          </a:p>
          <a:p>
            <a:pPr lvl="0"/>
            <a:r>
              <a:rPr lang="en-GB" dirty="0"/>
              <a:t>Rally Cars</a:t>
            </a:r>
          </a:p>
          <a:p>
            <a:pPr lvl="0"/>
            <a:r>
              <a:rPr lang="en-GB" dirty="0"/>
              <a:t>Rally Biking</a:t>
            </a:r>
          </a:p>
          <a:p>
            <a:pPr lvl="0"/>
            <a:r>
              <a:rPr lang="en-GB" dirty="0"/>
              <a:t>Rambling</a:t>
            </a:r>
          </a:p>
          <a:p>
            <a:pPr lvl="0"/>
            <a:r>
              <a:rPr lang="en-GB" dirty="0"/>
              <a:t>Trampling </a:t>
            </a:r>
          </a:p>
          <a:p>
            <a:pPr lvl="0"/>
            <a:r>
              <a:rPr lang="en-GB" dirty="0"/>
              <a:t>Shooting</a:t>
            </a:r>
          </a:p>
          <a:p>
            <a:pPr lvl="0"/>
            <a:r>
              <a:rPr lang="en-GB" dirty="0"/>
              <a:t>Horse Riding</a:t>
            </a:r>
          </a:p>
          <a:p>
            <a:pPr lvl="0"/>
            <a:r>
              <a:rPr lang="en-GB" dirty="0"/>
              <a:t>Dog-walking</a:t>
            </a:r>
          </a:p>
          <a:p>
            <a:pPr lvl="0"/>
            <a:r>
              <a:rPr lang="en-GB" dirty="0"/>
              <a:t>Paint Ball</a:t>
            </a:r>
          </a:p>
          <a:p>
            <a:pPr lvl="0"/>
            <a:r>
              <a:rPr lang="en-GB" dirty="0"/>
              <a:t>Music Event</a:t>
            </a:r>
          </a:p>
          <a:p>
            <a:pPr lvl="0"/>
            <a:r>
              <a:rPr lang="en-GB" dirty="0"/>
              <a:t>Orienteering</a:t>
            </a:r>
          </a:p>
          <a:p>
            <a:pPr lvl="0"/>
            <a:r>
              <a:rPr lang="en-GB" dirty="0"/>
              <a:t>Schools and Samples</a:t>
            </a:r>
          </a:p>
        </p:txBody>
      </p:sp>
      <p:sp>
        <p:nvSpPr>
          <p:cNvPr id="3" name="Rectangle 2"/>
          <p:cNvSpPr/>
          <p:nvPr/>
        </p:nvSpPr>
        <p:spPr>
          <a:xfrm>
            <a:off x="611560" y="428178"/>
            <a:ext cx="3148041" cy="707886"/>
          </a:xfrm>
          <a:prstGeom prst="rect">
            <a:avLst/>
          </a:prstGeom>
          <a:solidFill>
            <a:srgbClr val="00B0F0"/>
          </a:solidFill>
        </p:spPr>
        <p:txBody>
          <a:bodyPr wrap="none">
            <a:spAutoFit/>
          </a:bodyPr>
          <a:lstStyle/>
          <a:p>
            <a:r>
              <a:rPr lang="en-GB" sz="4000" b="1" dirty="0" smtClean="0"/>
              <a:t>STRESSORS  ? </a:t>
            </a:r>
            <a:endParaRPr lang="en-GB" sz="4000" dirty="0"/>
          </a:p>
        </p:txBody>
      </p:sp>
      <p:sp>
        <p:nvSpPr>
          <p:cNvPr id="4" name="TextBox 3"/>
          <p:cNvSpPr txBox="1"/>
          <p:nvPr/>
        </p:nvSpPr>
        <p:spPr>
          <a:xfrm>
            <a:off x="6876256" y="6093296"/>
            <a:ext cx="1944216" cy="369332"/>
          </a:xfrm>
          <a:prstGeom prst="rect">
            <a:avLst/>
          </a:prstGeom>
          <a:noFill/>
        </p:spPr>
        <p:txBody>
          <a:bodyPr wrap="square" rtlCol="0">
            <a:spAutoFit/>
          </a:bodyPr>
          <a:lstStyle/>
          <a:p>
            <a:r>
              <a:rPr lang="en-GB" dirty="0" smtClean="0"/>
              <a:t>5 minutes</a:t>
            </a:r>
            <a:endParaRPr lang="en-GB" dirty="0"/>
          </a:p>
        </p:txBody>
      </p:sp>
    </p:spTree>
    <p:extLst>
      <p:ext uri="{BB962C8B-B14F-4D97-AF65-F5344CB8AC3E}">
        <p14:creationId xmlns:p14="http://schemas.microsoft.com/office/powerpoint/2010/main" val="853344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anim calcmode="lin" valueType="num">
                                      <p:cBhvr additive="base">
                                        <p:cTn id="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5" end="5"/>
                                            </p:txEl>
                                          </p:spTgt>
                                        </p:tgtEl>
                                        <p:attrNameLst>
                                          <p:attrName>style.visibility</p:attrName>
                                        </p:attrNameLst>
                                      </p:cBhvr>
                                      <p:to>
                                        <p:strVal val="visible"/>
                                      </p:to>
                                    </p:set>
                                    <p:anim calcmode="lin" valueType="num">
                                      <p:cBhvr additive="base">
                                        <p:cTn id="1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additive="base">
                                        <p:cTn id="1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7" end="7"/>
                                            </p:txEl>
                                          </p:spTgt>
                                        </p:tgtEl>
                                        <p:attrNameLst>
                                          <p:attrName>style.visibility</p:attrName>
                                        </p:attrNameLst>
                                      </p:cBhvr>
                                      <p:to>
                                        <p:strVal val="visible"/>
                                      </p:to>
                                    </p:set>
                                    <p:anim calcmode="lin" valueType="num">
                                      <p:cBhvr additive="base">
                                        <p:cTn id="25"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8" end="8"/>
                                            </p:txEl>
                                          </p:spTgt>
                                        </p:tgtEl>
                                        <p:attrNameLst>
                                          <p:attrName>style.visibility</p:attrName>
                                        </p:attrNameLst>
                                      </p:cBhvr>
                                      <p:to>
                                        <p:strVal val="visible"/>
                                      </p:to>
                                    </p:set>
                                    <p:anim calcmode="lin" valueType="num">
                                      <p:cBhvr additive="base">
                                        <p:cTn id="31"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9" end="9"/>
                                            </p:txEl>
                                          </p:spTgt>
                                        </p:tgtEl>
                                        <p:attrNameLst>
                                          <p:attrName>style.visibility</p:attrName>
                                        </p:attrNameLst>
                                      </p:cBhvr>
                                      <p:to>
                                        <p:strVal val="visible"/>
                                      </p:to>
                                    </p:set>
                                    <p:anim calcmode="lin" valueType="num">
                                      <p:cBhvr additive="base">
                                        <p:cTn id="37"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10" end="10"/>
                                            </p:txEl>
                                          </p:spTgt>
                                        </p:tgtEl>
                                        <p:attrNameLst>
                                          <p:attrName>style.visibility</p:attrName>
                                        </p:attrNameLst>
                                      </p:cBhvr>
                                      <p:to>
                                        <p:strVal val="visible"/>
                                      </p:to>
                                    </p:set>
                                    <p:anim calcmode="lin" valueType="num">
                                      <p:cBhvr additive="base">
                                        <p:cTn id="43"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2">
                                            <p:txEl>
                                              <p:pRg st="11" end="11"/>
                                            </p:txEl>
                                          </p:spTgt>
                                        </p:tgtEl>
                                        <p:attrNameLst>
                                          <p:attrName>style.visibility</p:attrName>
                                        </p:attrNameLst>
                                      </p:cBhvr>
                                      <p:to>
                                        <p:strVal val="visible"/>
                                      </p:to>
                                    </p:set>
                                    <p:anim calcmode="lin" valueType="num">
                                      <p:cBhvr additive="base">
                                        <p:cTn id="49"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2">
                                            <p:txEl>
                                              <p:pRg st="12" end="12"/>
                                            </p:txEl>
                                          </p:spTgt>
                                        </p:tgtEl>
                                        <p:attrNameLst>
                                          <p:attrName>style.visibility</p:attrName>
                                        </p:attrNameLst>
                                      </p:cBhvr>
                                      <p:to>
                                        <p:strVal val="visible"/>
                                      </p:to>
                                    </p:set>
                                    <p:anim calcmode="lin" valueType="num">
                                      <p:cBhvr additive="base">
                                        <p:cTn id="55"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2">
                                            <p:txEl>
                                              <p:pRg st="13" end="13"/>
                                            </p:txEl>
                                          </p:spTgt>
                                        </p:tgtEl>
                                        <p:attrNameLst>
                                          <p:attrName>style.visibility</p:attrName>
                                        </p:attrNameLst>
                                      </p:cBhvr>
                                      <p:to>
                                        <p:strVal val="visible"/>
                                      </p:to>
                                    </p:set>
                                    <p:anim calcmode="lin" valueType="num">
                                      <p:cBhvr additive="base">
                                        <p:cTn id="61"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2">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2">
                                            <p:txEl>
                                              <p:pRg st="14" end="14"/>
                                            </p:txEl>
                                          </p:spTgt>
                                        </p:tgtEl>
                                        <p:attrNameLst>
                                          <p:attrName>style.visibility</p:attrName>
                                        </p:attrNameLst>
                                      </p:cBhvr>
                                      <p:to>
                                        <p:strVal val="visible"/>
                                      </p:to>
                                    </p:set>
                                    <p:anim calcmode="lin" valueType="num">
                                      <p:cBhvr additive="base">
                                        <p:cTn id="67" dur="500" fill="hold"/>
                                        <p:tgtEl>
                                          <p:spTgt spid="2">
                                            <p:txEl>
                                              <p:pRg st="14" end="1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2">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2">
                                            <p:txEl>
                                              <p:pRg st="15" end="15"/>
                                            </p:txEl>
                                          </p:spTgt>
                                        </p:tgtEl>
                                        <p:attrNameLst>
                                          <p:attrName>style.visibility</p:attrName>
                                        </p:attrNameLst>
                                      </p:cBhvr>
                                      <p:to>
                                        <p:strVal val="visible"/>
                                      </p:to>
                                    </p:set>
                                    <p:anim calcmode="lin" valueType="num">
                                      <p:cBhvr additive="base">
                                        <p:cTn id="73" dur="500" fill="hold"/>
                                        <p:tgtEl>
                                          <p:spTgt spid="2">
                                            <p:txEl>
                                              <p:pRg st="15" end="15"/>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2">
                                            <p:txEl>
                                              <p:pRg st="15" end="15"/>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2">
                                            <p:txEl>
                                              <p:pRg st="16" end="16"/>
                                            </p:txEl>
                                          </p:spTgt>
                                        </p:tgtEl>
                                        <p:attrNameLst>
                                          <p:attrName>style.visibility</p:attrName>
                                        </p:attrNameLst>
                                      </p:cBhvr>
                                      <p:to>
                                        <p:strVal val="visible"/>
                                      </p:to>
                                    </p:set>
                                    <p:anim calcmode="lin" valueType="num">
                                      <p:cBhvr additive="base">
                                        <p:cTn id="79" dur="500" fill="hold"/>
                                        <p:tgtEl>
                                          <p:spTgt spid="2">
                                            <p:txEl>
                                              <p:pRg st="16" end="16"/>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2">
                                            <p:txEl>
                                              <p:pRg st="16" end="16"/>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nodeType="clickEffect">
                                  <p:stCondLst>
                                    <p:cond delay="0"/>
                                  </p:stCondLst>
                                  <p:childTnLst>
                                    <p:set>
                                      <p:cBhvr>
                                        <p:cTn id="84" dur="1" fill="hold">
                                          <p:stCondLst>
                                            <p:cond delay="0"/>
                                          </p:stCondLst>
                                        </p:cTn>
                                        <p:tgtEl>
                                          <p:spTgt spid="2">
                                            <p:txEl>
                                              <p:pRg st="17" end="17"/>
                                            </p:txEl>
                                          </p:spTgt>
                                        </p:tgtEl>
                                        <p:attrNameLst>
                                          <p:attrName>style.visibility</p:attrName>
                                        </p:attrNameLst>
                                      </p:cBhvr>
                                      <p:to>
                                        <p:strVal val="visible"/>
                                      </p:to>
                                    </p:set>
                                    <p:anim calcmode="lin" valueType="num">
                                      <p:cBhvr additive="base">
                                        <p:cTn id="85" dur="500" fill="hold"/>
                                        <p:tgtEl>
                                          <p:spTgt spid="2">
                                            <p:txEl>
                                              <p:pRg st="17" end="17"/>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2">
                                            <p:txEl>
                                              <p:pRg st="17" end="17"/>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nodeType="clickEffect">
                                  <p:stCondLst>
                                    <p:cond delay="0"/>
                                  </p:stCondLst>
                                  <p:childTnLst>
                                    <p:set>
                                      <p:cBhvr>
                                        <p:cTn id="90" dur="1" fill="hold">
                                          <p:stCondLst>
                                            <p:cond delay="0"/>
                                          </p:stCondLst>
                                        </p:cTn>
                                        <p:tgtEl>
                                          <p:spTgt spid="2">
                                            <p:txEl>
                                              <p:pRg st="18" end="18"/>
                                            </p:txEl>
                                          </p:spTgt>
                                        </p:tgtEl>
                                        <p:attrNameLst>
                                          <p:attrName>style.visibility</p:attrName>
                                        </p:attrNameLst>
                                      </p:cBhvr>
                                      <p:to>
                                        <p:strVal val="visible"/>
                                      </p:to>
                                    </p:set>
                                    <p:anim calcmode="lin" valueType="num">
                                      <p:cBhvr additive="base">
                                        <p:cTn id="91" dur="500" fill="hold"/>
                                        <p:tgtEl>
                                          <p:spTgt spid="2">
                                            <p:txEl>
                                              <p:pRg st="18" end="18"/>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2">
                                            <p:txEl>
                                              <p:pRg st="18" end="18"/>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nodeType="clickEffect">
                                  <p:stCondLst>
                                    <p:cond delay="0"/>
                                  </p:stCondLst>
                                  <p:childTnLst>
                                    <p:set>
                                      <p:cBhvr>
                                        <p:cTn id="96" dur="1" fill="hold">
                                          <p:stCondLst>
                                            <p:cond delay="0"/>
                                          </p:stCondLst>
                                        </p:cTn>
                                        <p:tgtEl>
                                          <p:spTgt spid="2">
                                            <p:txEl>
                                              <p:pRg st="19" end="19"/>
                                            </p:txEl>
                                          </p:spTgt>
                                        </p:tgtEl>
                                        <p:attrNameLst>
                                          <p:attrName>style.visibility</p:attrName>
                                        </p:attrNameLst>
                                      </p:cBhvr>
                                      <p:to>
                                        <p:strVal val="visible"/>
                                      </p:to>
                                    </p:set>
                                    <p:anim calcmode="lin" valueType="num">
                                      <p:cBhvr additive="base">
                                        <p:cTn id="97" dur="500" fill="hold"/>
                                        <p:tgtEl>
                                          <p:spTgt spid="2">
                                            <p:txEl>
                                              <p:pRg st="19" end="19"/>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2">
                                            <p:txEl>
                                              <p:pRg st="19" end="1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inus 1"/>
          <p:cNvSpPr/>
          <p:nvPr/>
        </p:nvSpPr>
        <p:spPr>
          <a:xfrm>
            <a:off x="899593" y="4005064"/>
            <a:ext cx="7848872" cy="72008"/>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Isosceles Triangle 2"/>
          <p:cNvSpPr/>
          <p:nvPr/>
        </p:nvSpPr>
        <p:spPr>
          <a:xfrm>
            <a:off x="4688128" y="4077072"/>
            <a:ext cx="333751" cy="49704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1285674" y="2060848"/>
            <a:ext cx="2638253" cy="1569660"/>
          </a:xfrm>
          <a:prstGeom prst="rect">
            <a:avLst/>
          </a:prstGeom>
          <a:solidFill>
            <a:srgbClr val="FF0000"/>
          </a:solidFill>
          <a:ln w="28575">
            <a:solidFill>
              <a:schemeClr val="tx1"/>
            </a:solidFill>
          </a:ln>
        </p:spPr>
        <p:txBody>
          <a:bodyPr wrap="square" rtlCol="0">
            <a:spAutoFit/>
          </a:bodyPr>
          <a:lstStyle/>
          <a:p>
            <a:pPr algn="ctr"/>
            <a:r>
              <a:rPr lang="en-GB" sz="2400" dirty="0" smtClean="0"/>
              <a:t>Mountain Biking</a:t>
            </a:r>
          </a:p>
          <a:p>
            <a:pPr algn="ctr"/>
            <a:r>
              <a:rPr lang="en-GB" sz="2400" dirty="0" smtClean="0"/>
              <a:t>Rallying</a:t>
            </a:r>
          </a:p>
          <a:p>
            <a:pPr algn="ctr"/>
            <a:r>
              <a:rPr lang="en-GB" sz="2400" dirty="0" smtClean="0"/>
              <a:t>Horse Riding</a:t>
            </a:r>
          </a:p>
          <a:p>
            <a:pPr algn="ctr"/>
            <a:r>
              <a:rPr lang="en-GB" sz="2400" dirty="0" smtClean="0"/>
              <a:t>Rambling</a:t>
            </a:r>
            <a:endParaRPr lang="en-GB" sz="2400" dirty="0"/>
          </a:p>
        </p:txBody>
      </p:sp>
      <p:sp>
        <p:nvSpPr>
          <p:cNvPr id="5" name="Rectangle 4"/>
          <p:cNvSpPr/>
          <p:nvPr/>
        </p:nvSpPr>
        <p:spPr>
          <a:xfrm>
            <a:off x="467544" y="542761"/>
            <a:ext cx="3705502" cy="523220"/>
          </a:xfrm>
          <a:prstGeom prst="rect">
            <a:avLst/>
          </a:prstGeom>
        </p:spPr>
        <p:txBody>
          <a:bodyPr wrap="none">
            <a:spAutoFit/>
          </a:bodyPr>
          <a:lstStyle/>
          <a:p>
            <a:r>
              <a:rPr lang="en-GB" sz="2800" u="sng" dirty="0"/>
              <a:t>So what’s the Problem ?</a:t>
            </a:r>
          </a:p>
        </p:txBody>
      </p:sp>
      <p:sp>
        <p:nvSpPr>
          <p:cNvPr id="6" name="TextBox 5"/>
          <p:cNvSpPr txBox="1"/>
          <p:nvPr/>
        </p:nvSpPr>
        <p:spPr>
          <a:xfrm>
            <a:off x="5911840" y="2106892"/>
            <a:ext cx="2664296" cy="1569660"/>
          </a:xfrm>
          <a:prstGeom prst="rect">
            <a:avLst/>
          </a:prstGeom>
          <a:solidFill>
            <a:srgbClr val="92D050"/>
          </a:solidFill>
          <a:ln w="28575">
            <a:solidFill>
              <a:schemeClr val="tx1"/>
            </a:solidFill>
          </a:ln>
        </p:spPr>
        <p:txBody>
          <a:bodyPr wrap="square" rtlCol="0">
            <a:spAutoFit/>
          </a:bodyPr>
          <a:lstStyle/>
          <a:p>
            <a:pPr algn="ctr"/>
            <a:r>
              <a:rPr lang="en-GB" sz="2400" b="1" dirty="0" smtClean="0"/>
              <a:t>Intensity</a:t>
            </a:r>
          </a:p>
          <a:p>
            <a:pPr algn="ctr"/>
            <a:r>
              <a:rPr lang="en-GB" sz="2400" b="1" dirty="0" smtClean="0"/>
              <a:t>Frequency of Use</a:t>
            </a:r>
          </a:p>
          <a:p>
            <a:pPr algn="ctr"/>
            <a:r>
              <a:rPr lang="en-GB" sz="2400" b="1" dirty="0" smtClean="0"/>
              <a:t>Risk to landform, Flora, Fauna</a:t>
            </a:r>
            <a:endParaRPr lang="en-GB" sz="2400" b="1" dirty="0"/>
          </a:p>
        </p:txBody>
      </p:sp>
      <p:sp>
        <p:nvSpPr>
          <p:cNvPr id="7" name="Bent Arrow 6"/>
          <p:cNvSpPr/>
          <p:nvPr/>
        </p:nvSpPr>
        <p:spPr>
          <a:xfrm rot="10800000">
            <a:off x="6642882" y="3962826"/>
            <a:ext cx="1667529" cy="2304128"/>
          </a:xfrm>
          <a:prstGeom prst="bentArrow">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Down Arrow 7"/>
          <p:cNvSpPr/>
          <p:nvPr/>
        </p:nvSpPr>
        <p:spPr>
          <a:xfrm>
            <a:off x="7012039" y="1199366"/>
            <a:ext cx="376069" cy="826624"/>
          </a:xfrm>
          <a:prstGeom prst="downArrow">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5269136" y="368369"/>
            <a:ext cx="3893461" cy="830997"/>
          </a:xfrm>
          <a:prstGeom prst="rect">
            <a:avLst/>
          </a:prstGeom>
          <a:noFill/>
        </p:spPr>
        <p:txBody>
          <a:bodyPr wrap="square" rtlCol="0">
            <a:spAutoFit/>
          </a:bodyPr>
          <a:lstStyle/>
          <a:p>
            <a:pPr algn="ctr"/>
            <a:r>
              <a:rPr lang="en-GB" sz="2400" b="1" dirty="0" smtClean="0"/>
              <a:t>Increasing Pressure of Use, Over-use and Abuse</a:t>
            </a:r>
            <a:endParaRPr lang="en-GB" sz="2400" b="1" dirty="0"/>
          </a:p>
        </p:txBody>
      </p:sp>
      <p:sp>
        <p:nvSpPr>
          <p:cNvPr id="10" name="TextBox 9"/>
          <p:cNvSpPr txBox="1"/>
          <p:nvPr/>
        </p:nvSpPr>
        <p:spPr>
          <a:xfrm>
            <a:off x="883995" y="5229200"/>
            <a:ext cx="5671281" cy="1200329"/>
          </a:xfrm>
          <a:prstGeom prst="rect">
            <a:avLst/>
          </a:prstGeom>
          <a:solidFill>
            <a:srgbClr val="0070C0"/>
          </a:solidFill>
          <a:ln w="19050">
            <a:solidFill>
              <a:schemeClr val="tx1"/>
            </a:solidFill>
          </a:ln>
        </p:spPr>
        <p:txBody>
          <a:bodyPr wrap="square" rtlCol="0">
            <a:spAutoFit/>
          </a:bodyPr>
          <a:lstStyle/>
          <a:p>
            <a:pPr algn="ctr"/>
            <a:r>
              <a:rPr lang="en-GB" sz="2400" b="1" dirty="0" smtClean="0"/>
              <a:t>Physical Damage (Landscape)</a:t>
            </a:r>
          </a:p>
          <a:p>
            <a:pPr algn="ctr"/>
            <a:r>
              <a:rPr lang="en-GB" sz="2400" b="1" dirty="0" smtClean="0"/>
              <a:t>Ecological Damage (Flora/Fauna/Birds)</a:t>
            </a:r>
          </a:p>
          <a:p>
            <a:pPr algn="ctr"/>
            <a:r>
              <a:rPr lang="en-GB" sz="2400" b="1" dirty="0" smtClean="0"/>
              <a:t>Community Damage</a:t>
            </a:r>
            <a:endParaRPr lang="en-GB" sz="2400" b="1" dirty="0"/>
          </a:p>
        </p:txBody>
      </p:sp>
      <p:sp>
        <p:nvSpPr>
          <p:cNvPr id="13" name="Flowchart: Process 12"/>
          <p:cNvSpPr/>
          <p:nvPr/>
        </p:nvSpPr>
        <p:spPr>
          <a:xfrm>
            <a:off x="1285673" y="3723283"/>
            <a:ext cx="2638253" cy="278414"/>
          </a:xfrm>
          <a:prstGeom prst="flowChartProcess">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1283651" y="3664631"/>
            <a:ext cx="2640276" cy="369332"/>
          </a:xfrm>
          <a:prstGeom prst="rect">
            <a:avLst/>
          </a:prstGeom>
          <a:noFill/>
        </p:spPr>
        <p:txBody>
          <a:bodyPr wrap="square" rtlCol="0">
            <a:spAutoFit/>
          </a:bodyPr>
          <a:lstStyle/>
          <a:p>
            <a:pPr algn="ctr"/>
            <a:r>
              <a:rPr lang="en-GB" b="1" dirty="0" smtClean="0"/>
              <a:t>Equity and Access for all</a:t>
            </a:r>
            <a:endParaRPr lang="en-GB" b="1" dirty="0"/>
          </a:p>
        </p:txBody>
      </p:sp>
      <p:sp>
        <p:nvSpPr>
          <p:cNvPr id="15" name="Flowchart: Process 14"/>
          <p:cNvSpPr/>
          <p:nvPr/>
        </p:nvSpPr>
        <p:spPr>
          <a:xfrm>
            <a:off x="5911840" y="3749668"/>
            <a:ext cx="2664296" cy="255396"/>
          </a:xfrm>
          <a:prstGeom prst="flowChartProcess">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5911840" y="3676552"/>
            <a:ext cx="2836625" cy="369332"/>
          </a:xfrm>
          <a:prstGeom prst="rect">
            <a:avLst/>
          </a:prstGeom>
          <a:noFill/>
        </p:spPr>
        <p:txBody>
          <a:bodyPr wrap="square" rtlCol="0">
            <a:spAutoFit/>
          </a:bodyPr>
          <a:lstStyle/>
          <a:p>
            <a:pPr algn="ctr"/>
            <a:r>
              <a:rPr lang="en-GB" b="1" dirty="0" smtClean="0"/>
              <a:t>Management Control </a:t>
            </a:r>
            <a:endParaRPr lang="en-GB" b="1" dirty="0"/>
          </a:p>
        </p:txBody>
      </p:sp>
      <p:sp>
        <p:nvSpPr>
          <p:cNvPr id="11" name="Rectangle 10"/>
          <p:cNvSpPr/>
          <p:nvPr/>
        </p:nvSpPr>
        <p:spPr>
          <a:xfrm>
            <a:off x="2867223" y="4596809"/>
            <a:ext cx="4657105" cy="369332"/>
          </a:xfrm>
          <a:prstGeom prst="rect">
            <a:avLst/>
          </a:prstGeom>
          <a:solidFill>
            <a:srgbClr val="FFFF00"/>
          </a:solidFill>
          <a:ln>
            <a:solidFill>
              <a:schemeClr val="tx1"/>
            </a:solidFill>
          </a:ln>
        </p:spPr>
        <p:txBody>
          <a:bodyPr wrap="square">
            <a:spAutoFit/>
          </a:bodyPr>
          <a:lstStyle/>
          <a:p>
            <a:r>
              <a:rPr lang="en-GB" b="1" dirty="0"/>
              <a:t>Financial gains </a:t>
            </a:r>
            <a:r>
              <a:rPr lang="en-GB" b="1" dirty="0" smtClean="0"/>
              <a:t>- rally </a:t>
            </a:r>
            <a:r>
              <a:rPr lang="en-GB" b="1" dirty="0"/>
              <a:t>car </a:t>
            </a:r>
            <a:r>
              <a:rPr lang="en-GB" b="1" dirty="0" smtClean="0"/>
              <a:t>events and tourism</a:t>
            </a:r>
            <a:endParaRPr lang="en-GB" b="1" dirty="0"/>
          </a:p>
        </p:txBody>
      </p:sp>
      <p:sp>
        <p:nvSpPr>
          <p:cNvPr id="14" name="TextBox 13"/>
          <p:cNvSpPr txBox="1"/>
          <p:nvPr/>
        </p:nvSpPr>
        <p:spPr>
          <a:xfrm>
            <a:off x="903612" y="4215866"/>
            <a:ext cx="1508147" cy="923330"/>
          </a:xfrm>
          <a:prstGeom prst="rect">
            <a:avLst/>
          </a:prstGeom>
          <a:solidFill>
            <a:schemeClr val="bg1"/>
          </a:solidFill>
          <a:ln>
            <a:noFill/>
          </a:ln>
        </p:spPr>
        <p:txBody>
          <a:bodyPr wrap="square" rtlCol="0">
            <a:spAutoFit/>
          </a:bodyPr>
          <a:lstStyle/>
          <a:p>
            <a:pPr algn="ctr"/>
            <a:r>
              <a:rPr lang="en-GB" b="1" dirty="0" smtClean="0">
                <a:solidFill>
                  <a:srgbClr val="0070C0"/>
                </a:solidFill>
              </a:rPr>
              <a:t>‘RECEPTORS’ in each category</a:t>
            </a:r>
            <a:endParaRPr lang="en-GB" b="1" dirty="0">
              <a:solidFill>
                <a:srgbClr val="0070C0"/>
              </a:solidFill>
            </a:endParaRPr>
          </a:p>
        </p:txBody>
      </p:sp>
      <p:cxnSp>
        <p:nvCxnSpPr>
          <p:cNvPr id="18" name="Straight Arrow Connector 17"/>
          <p:cNvCxnSpPr/>
          <p:nvPr/>
        </p:nvCxnSpPr>
        <p:spPr>
          <a:xfrm>
            <a:off x="1531549" y="5139196"/>
            <a:ext cx="0" cy="36004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1818213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anim calcmode="lin" valueType="num">
                                      <p:cBhvr additive="base">
                                        <p:cTn id="31"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1" end="1"/>
                                            </p:txEl>
                                          </p:spTgt>
                                        </p:tgtEl>
                                        <p:attrNameLst>
                                          <p:attrName>style.visibility</p:attrName>
                                        </p:attrNameLst>
                                      </p:cBhvr>
                                      <p:to>
                                        <p:strVal val="visible"/>
                                      </p:to>
                                    </p:set>
                                    <p:anim calcmode="lin" valueType="num">
                                      <p:cBhvr additive="base">
                                        <p:cTn id="3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2" end="2"/>
                                            </p:txEl>
                                          </p:spTgt>
                                        </p:tgtEl>
                                        <p:attrNameLst>
                                          <p:attrName>style.visibility</p:attrName>
                                        </p:attrNameLst>
                                      </p:cBhvr>
                                      <p:to>
                                        <p:strVal val="visible"/>
                                      </p:to>
                                    </p:set>
                                    <p:anim calcmode="lin" valueType="num">
                                      <p:cBhvr additive="base">
                                        <p:cTn id="4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8"/>
                                        </p:tgtEl>
                                        <p:attrNameLst>
                                          <p:attrName>style.visibility</p:attrName>
                                        </p:attrNameLst>
                                      </p:cBhvr>
                                      <p:to>
                                        <p:strVal val="visible"/>
                                      </p:to>
                                    </p:set>
                                    <p:anim calcmode="lin" valueType="num">
                                      <p:cBhvr additive="base">
                                        <p:cTn id="49" dur="500" fill="hold"/>
                                        <p:tgtEl>
                                          <p:spTgt spid="8"/>
                                        </p:tgtEl>
                                        <p:attrNameLst>
                                          <p:attrName>ppt_x</p:attrName>
                                        </p:attrNameLst>
                                      </p:cBhvr>
                                      <p:tavLst>
                                        <p:tav tm="0">
                                          <p:val>
                                            <p:strVal val="#ppt_x"/>
                                          </p:val>
                                        </p:tav>
                                        <p:tav tm="100000">
                                          <p:val>
                                            <p:strVal val="#ppt_x"/>
                                          </p:val>
                                        </p:tav>
                                      </p:tavLst>
                                    </p:anim>
                                    <p:anim calcmode="lin" valueType="num">
                                      <p:cBhvr additive="base">
                                        <p:cTn id="5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9"/>
                                        </p:tgtEl>
                                        <p:attrNameLst>
                                          <p:attrName>style.visibility</p:attrName>
                                        </p:attrNameLst>
                                      </p:cBhvr>
                                      <p:to>
                                        <p:strVal val="visible"/>
                                      </p:to>
                                    </p:set>
                                    <p:anim calcmode="lin" valueType="num">
                                      <p:cBhvr additive="base">
                                        <p:cTn id="55" dur="500" fill="hold"/>
                                        <p:tgtEl>
                                          <p:spTgt spid="9"/>
                                        </p:tgtEl>
                                        <p:attrNameLst>
                                          <p:attrName>ppt_x</p:attrName>
                                        </p:attrNameLst>
                                      </p:cBhvr>
                                      <p:tavLst>
                                        <p:tav tm="0">
                                          <p:val>
                                            <p:strVal val="#ppt_x"/>
                                          </p:val>
                                        </p:tav>
                                        <p:tav tm="100000">
                                          <p:val>
                                            <p:strVal val="#ppt_x"/>
                                          </p:val>
                                        </p:tav>
                                      </p:tavLst>
                                    </p:anim>
                                    <p:anim calcmode="lin" valueType="num">
                                      <p:cBhvr additive="base">
                                        <p:cTn id="5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7"/>
                                        </p:tgtEl>
                                        <p:attrNameLst>
                                          <p:attrName>style.visibility</p:attrName>
                                        </p:attrNameLst>
                                      </p:cBhvr>
                                      <p:to>
                                        <p:strVal val="visible"/>
                                      </p:to>
                                    </p:set>
                                    <p:anim calcmode="lin" valueType="num">
                                      <p:cBhvr additive="base">
                                        <p:cTn id="61" dur="500" fill="hold"/>
                                        <p:tgtEl>
                                          <p:spTgt spid="7"/>
                                        </p:tgtEl>
                                        <p:attrNameLst>
                                          <p:attrName>ppt_x</p:attrName>
                                        </p:attrNameLst>
                                      </p:cBhvr>
                                      <p:tavLst>
                                        <p:tav tm="0">
                                          <p:val>
                                            <p:strVal val="#ppt_x"/>
                                          </p:val>
                                        </p:tav>
                                        <p:tav tm="100000">
                                          <p:val>
                                            <p:strVal val="#ppt_x"/>
                                          </p:val>
                                        </p:tav>
                                      </p:tavLst>
                                    </p:anim>
                                    <p:anim calcmode="lin" valueType="num">
                                      <p:cBhvr additive="base">
                                        <p:cTn id="6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0"/>
                                        </p:tgtEl>
                                        <p:attrNameLst>
                                          <p:attrName>style.visibility</p:attrName>
                                        </p:attrNameLst>
                                      </p:cBhvr>
                                      <p:to>
                                        <p:strVal val="visible"/>
                                      </p:to>
                                    </p:set>
                                    <p:anim calcmode="lin" valueType="num">
                                      <p:cBhvr additive="base">
                                        <p:cTn id="67" dur="500" fill="hold"/>
                                        <p:tgtEl>
                                          <p:spTgt spid="10"/>
                                        </p:tgtEl>
                                        <p:attrNameLst>
                                          <p:attrName>ppt_x</p:attrName>
                                        </p:attrNameLst>
                                      </p:cBhvr>
                                      <p:tavLst>
                                        <p:tav tm="0">
                                          <p:val>
                                            <p:strVal val="#ppt_x"/>
                                          </p:val>
                                        </p:tav>
                                        <p:tav tm="100000">
                                          <p:val>
                                            <p:strVal val="#ppt_x"/>
                                          </p:val>
                                        </p:tav>
                                      </p:tavLst>
                                    </p:anim>
                                    <p:anim calcmode="lin" valueType="num">
                                      <p:cBhvr additive="base">
                                        <p:cTn id="6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11"/>
                                        </p:tgtEl>
                                        <p:attrNameLst>
                                          <p:attrName>style.visibility</p:attrName>
                                        </p:attrNameLst>
                                      </p:cBhvr>
                                      <p:to>
                                        <p:strVal val="visible"/>
                                      </p:to>
                                    </p:set>
                                    <p:anim calcmode="lin" valueType="num">
                                      <p:cBhvr additive="base">
                                        <p:cTn id="73" dur="500" fill="hold"/>
                                        <p:tgtEl>
                                          <p:spTgt spid="11"/>
                                        </p:tgtEl>
                                        <p:attrNameLst>
                                          <p:attrName>ppt_x</p:attrName>
                                        </p:attrNameLst>
                                      </p:cBhvr>
                                      <p:tavLst>
                                        <p:tav tm="0">
                                          <p:val>
                                            <p:strVal val="#ppt_x"/>
                                          </p:val>
                                        </p:tav>
                                        <p:tav tm="100000">
                                          <p:val>
                                            <p:strVal val="#ppt_x"/>
                                          </p:val>
                                        </p:tav>
                                      </p:tavLst>
                                    </p:anim>
                                    <p:anim calcmode="lin" valueType="num">
                                      <p:cBhvr additive="base">
                                        <p:cTn id="7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18"/>
                                        </p:tgtEl>
                                        <p:attrNameLst>
                                          <p:attrName>style.visibility</p:attrName>
                                        </p:attrNameLst>
                                      </p:cBhvr>
                                      <p:to>
                                        <p:strVal val="visible"/>
                                      </p:to>
                                    </p:set>
                                    <p:anim calcmode="lin" valueType="num">
                                      <p:cBhvr additive="base">
                                        <p:cTn id="79" dur="500" fill="hold"/>
                                        <p:tgtEl>
                                          <p:spTgt spid="18"/>
                                        </p:tgtEl>
                                        <p:attrNameLst>
                                          <p:attrName>ppt_x</p:attrName>
                                        </p:attrNameLst>
                                      </p:cBhvr>
                                      <p:tavLst>
                                        <p:tav tm="0">
                                          <p:val>
                                            <p:strVal val="#ppt_x"/>
                                          </p:val>
                                        </p:tav>
                                        <p:tav tm="100000">
                                          <p:val>
                                            <p:strVal val="#ppt_x"/>
                                          </p:val>
                                        </p:tav>
                                      </p:tavLst>
                                    </p:anim>
                                    <p:anim calcmode="lin" valueType="num">
                                      <p:cBhvr additive="base">
                                        <p:cTn id="80"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nodeType="clickEffect">
                                  <p:stCondLst>
                                    <p:cond delay="0"/>
                                  </p:stCondLst>
                                  <p:childTnLst>
                                    <p:set>
                                      <p:cBhvr>
                                        <p:cTn id="84" dur="1" fill="hold">
                                          <p:stCondLst>
                                            <p:cond delay="0"/>
                                          </p:stCondLst>
                                        </p:cTn>
                                        <p:tgtEl>
                                          <p:spTgt spid="14">
                                            <p:txEl>
                                              <p:pRg st="0" end="0"/>
                                            </p:txEl>
                                          </p:spTgt>
                                        </p:tgtEl>
                                        <p:attrNameLst>
                                          <p:attrName>style.visibility</p:attrName>
                                        </p:attrNameLst>
                                      </p:cBhvr>
                                      <p:to>
                                        <p:strVal val="visible"/>
                                      </p:to>
                                    </p:set>
                                    <p:anim calcmode="lin" valueType="num">
                                      <p:cBhvr additive="base">
                                        <p:cTn id="85"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p:bldP spid="10" grpId="0" animBg="1"/>
      <p:bldP spid="11"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404664"/>
            <a:ext cx="3168352" cy="707886"/>
          </a:xfrm>
          <a:prstGeom prst="rect">
            <a:avLst/>
          </a:prstGeom>
          <a:solidFill>
            <a:srgbClr val="00B0F0"/>
          </a:solidFill>
        </p:spPr>
        <p:txBody>
          <a:bodyPr wrap="square" rtlCol="0">
            <a:spAutoFit/>
          </a:bodyPr>
          <a:lstStyle/>
          <a:p>
            <a:r>
              <a:rPr lang="en-GB" sz="4000" b="1" dirty="0" smtClean="0"/>
              <a:t>RECEPTORS  ?</a:t>
            </a:r>
            <a:endParaRPr lang="en-GB" sz="4000" b="1" dirty="0"/>
          </a:p>
        </p:txBody>
      </p:sp>
      <p:sp>
        <p:nvSpPr>
          <p:cNvPr id="3" name="TextBox 2"/>
          <p:cNvSpPr txBox="1"/>
          <p:nvPr/>
        </p:nvSpPr>
        <p:spPr>
          <a:xfrm>
            <a:off x="461711" y="1351500"/>
            <a:ext cx="1368152" cy="369332"/>
          </a:xfrm>
          <a:prstGeom prst="rect">
            <a:avLst/>
          </a:prstGeom>
          <a:noFill/>
        </p:spPr>
        <p:txBody>
          <a:bodyPr wrap="square" rtlCol="0">
            <a:spAutoFit/>
          </a:bodyPr>
          <a:lstStyle/>
          <a:p>
            <a:r>
              <a:rPr lang="en-GB" dirty="0" smtClean="0"/>
              <a:t>Physical</a:t>
            </a:r>
            <a:endParaRPr lang="en-GB" dirty="0"/>
          </a:p>
        </p:txBody>
      </p:sp>
      <p:sp>
        <p:nvSpPr>
          <p:cNvPr id="4" name="Rectangle 3"/>
          <p:cNvSpPr/>
          <p:nvPr/>
        </p:nvSpPr>
        <p:spPr>
          <a:xfrm>
            <a:off x="467544" y="2809420"/>
            <a:ext cx="1107419" cy="369332"/>
          </a:xfrm>
          <a:prstGeom prst="rect">
            <a:avLst/>
          </a:prstGeom>
        </p:spPr>
        <p:txBody>
          <a:bodyPr wrap="none">
            <a:spAutoFit/>
          </a:bodyPr>
          <a:lstStyle/>
          <a:p>
            <a:r>
              <a:rPr lang="en-GB" dirty="0" smtClean="0"/>
              <a:t>Ecological</a:t>
            </a:r>
            <a:endParaRPr lang="en-GB" dirty="0"/>
          </a:p>
        </p:txBody>
      </p:sp>
      <p:sp>
        <p:nvSpPr>
          <p:cNvPr id="5" name="Rectangle 4"/>
          <p:cNvSpPr/>
          <p:nvPr/>
        </p:nvSpPr>
        <p:spPr>
          <a:xfrm>
            <a:off x="507632" y="4581128"/>
            <a:ext cx="1276311" cy="369332"/>
          </a:xfrm>
          <a:prstGeom prst="rect">
            <a:avLst/>
          </a:prstGeom>
        </p:spPr>
        <p:txBody>
          <a:bodyPr wrap="none">
            <a:spAutoFit/>
          </a:bodyPr>
          <a:lstStyle/>
          <a:p>
            <a:r>
              <a:rPr lang="en-GB" dirty="0" smtClean="0"/>
              <a:t>Community</a:t>
            </a:r>
            <a:endParaRPr lang="en-GB" dirty="0"/>
          </a:p>
        </p:txBody>
      </p:sp>
      <p:sp>
        <p:nvSpPr>
          <p:cNvPr id="6" name="TextBox 5"/>
          <p:cNvSpPr txBox="1"/>
          <p:nvPr/>
        </p:nvSpPr>
        <p:spPr>
          <a:xfrm>
            <a:off x="6372200" y="6021288"/>
            <a:ext cx="2520280" cy="369332"/>
          </a:xfrm>
          <a:prstGeom prst="rect">
            <a:avLst/>
          </a:prstGeom>
          <a:noFill/>
        </p:spPr>
        <p:txBody>
          <a:bodyPr wrap="square" rtlCol="0">
            <a:spAutoFit/>
          </a:bodyPr>
          <a:lstStyle/>
          <a:p>
            <a:r>
              <a:rPr lang="en-GB" dirty="0" smtClean="0"/>
              <a:t>10 minutes</a:t>
            </a:r>
            <a:endParaRPr lang="en-GB" dirty="0"/>
          </a:p>
        </p:txBody>
      </p:sp>
    </p:spTree>
    <p:extLst>
      <p:ext uri="{BB962C8B-B14F-4D97-AF65-F5344CB8AC3E}">
        <p14:creationId xmlns:p14="http://schemas.microsoft.com/office/powerpoint/2010/main" val="33015661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p:cNvSpPr/>
          <p:nvPr/>
        </p:nvSpPr>
        <p:spPr>
          <a:xfrm>
            <a:off x="223063" y="16119"/>
            <a:ext cx="1890069" cy="523220"/>
          </a:xfrm>
          <a:prstGeom prst="rect">
            <a:avLst/>
          </a:prstGeom>
        </p:spPr>
        <p:txBody>
          <a:bodyPr wrap="none">
            <a:spAutoFit/>
          </a:bodyPr>
          <a:lstStyle/>
          <a:p>
            <a:r>
              <a:rPr lang="en-GB" sz="2800" b="1" dirty="0"/>
              <a:t>RECEPTORS</a:t>
            </a:r>
            <a:endParaRPr lang="en-GB" sz="2800" dirty="0"/>
          </a:p>
        </p:txBody>
      </p:sp>
      <p:graphicFrame>
        <p:nvGraphicFramePr>
          <p:cNvPr id="21" name="Table 20"/>
          <p:cNvGraphicFramePr>
            <a:graphicFrameLocks noGrp="1"/>
          </p:cNvGraphicFramePr>
          <p:nvPr>
            <p:extLst>
              <p:ext uri="{D42A27DB-BD31-4B8C-83A1-F6EECF244321}">
                <p14:modId xmlns:p14="http://schemas.microsoft.com/office/powerpoint/2010/main" val="3524785548"/>
              </p:ext>
            </p:extLst>
          </p:nvPr>
        </p:nvGraphicFramePr>
        <p:xfrm>
          <a:off x="612428" y="1204848"/>
          <a:ext cx="3022600" cy="1542288"/>
        </p:xfrm>
        <a:graphic>
          <a:graphicData uri="http://schemas.openxmlformats.org/drawingml/2006/table">
            <a:tbl>
              <a:tblPr firstRow="1" firstCol="1" bandRow="1">
                <a:tableStyleId>{5C22544A-7EE6-4342-B048-85BDC9FD1C3A}</a:tableStyleId>
              </a:tblPr>
              <a:tblGrid>
                <a:gridCol w="3022600"/>
              </a:tblGrid>
              <a:tr h="182880">
                <a:tc>
                  <a:txBody>
                    <a:bodyPr/>
                    <a:lstStyle/>
                    <a:p>
                      <a:pPr algn="l">
                        <a:lnSpc>
                          <a:spcPct val="115000"/>
                        </a:lnSpc>
                        <a:spcAft>
                          <a:spcPts val="0"/>
                        </a:spcAft>
                      </a:pPr>
                      <a:r>
                        <a:rPr lang="en-GB" sz="1100" dirty="0">
                          <a:effectLst/>
                        </a:rPr>
                        <a:t>Compaction / Porosity</a:t>
                      </a:r>
                      <a:endParaRPr lang="en-GB" sz="1100" dirty="0">
                        <a:effectLst/>
                        <a:latin typeface="Calibri"/>
                        <a:ea typeface="Calibri"/>
                        <a:cs typeface="Times New Roman"/>
                      </a:endParaRPr>
                    </a:p>
                  </a:txBody>
                  <a:tcPr marL="68580" marR="68580" marT="0" marB="0" anchor="b"/>
                </a:tc>
              </a:tr>
              <a:tr h="182880">
                <a:tc>
                  <a:txBody>
                    <a:bodyPr/>
                    <a:lstStyle/>
                    <a:p>
                      <a:pPr algn="l">
                        <a:lnSpc>
                          <a:spcPct val="115000"/>
                        </a:lnSpc>
                        <a:spcAft>
                          <a:spcPts val="0"/>
                        </a:spcAft>
                      </a:pPr>
                      <a:r>
                        <a:rPr lang="en-GB" sz="1100">
                          <a:effectLst/>
                        </a:rPr>
                        <a:t>Soil Degradation</a:t>
                      </a:r>
                      <a:endParaRPr lang="en-GB" sz="1100">
                        <a:effectLst/>
                        <a:latin typeface="Calibri"/>
                        <a:ea typeface="Calibri"/>
                        <a:cs typeface="Times New Roman"/>
                      </a:endParaRPr>
                    </a:p>
                  </a:txBody>
                  <a:tcPr marL="68580" marR="68580" marT="0" marB="0" anchor="b"/>
                </a:tc>
              </a:tr>
              <a:tr h="182880">
                <a:tc>
                  <a:txBody>
                    <a:bodyPr/>
                    <a:lstStyle/>
                    <a:p>
                      <a:pPr algn="l">
                        <a:lnSpc>
                          <a:spcPct val="115000"/>
                        </a:lnSpc>
                        <a:spcAft>
                          <a:spcPts val="0"/>
                        </a:spcAft>
                      </a:pPr>
                      <a:r>
                        <a:rPr lang="en-GB" sz="1100" dirty="0">
                          <a:effectLst/>
                        </a:rPr>
                        <a:t>Run-Off reduced</a:t>
                      </a:r>
                      <a:endParaRPr lang="en-GB" sz="1100" dirty="0">
                        <a:effectLst/>
                        <a:latin typeface="Calibri"/>
                        <a:ea typeface="Calibri"/>
                        <a:cs typeface="Times New Roman"/>
                      </a:endParaRPr>
                    </a:p>
                  </a:txBody>
                  <a:tcPr marL="68580" marR="68580" marT="0" marB="0" anchor="b"/>
                </a:tc>
              </a:tr>
              <a:tr h="182880">
                <a:tc>
                  <a:txBody>
                    <a:bodyPr/>
                    <a:lstStyle/>
                    <a:p>
                      <a:pPr algn="l">
                        <a:lnSpc>
                          <a:spcPct val="115000"/>
                        </a:lnSpc>
                        <a:spcAft>
                          <a:spcPts val="0"/>
                        </a:spcAft>
                      </a:pPr>
                      <a:r>
                        <a:rPr lang="en-GB" sz="1100">
                          <a:effectLst/>
                        </a:rPr>
                        <a:t>Mineral Horizons</a:t>
                      </a:r>
                      <a:endParaRPr lang="en-GB" sz="1100">
                        <a:effectLst/>
                        <a:latin typeface="Calibri"/>
                        <a:ea typeface="Calibri"/>
                        <a:cs typeface="Times New Roman"/>
                      </a:endParaRPr>
                    </a:p>
                  </a:txBody>
                  <a:tcPr marL="68580" marR="68580" marT="0" marB="0" anchor="b"/>
                </a:tc>
              </a:tr>
              <a:tr h="182880">
                <a:tc>
                  <a:txBody>
                    <a:bodyPr/>
                    <a:lstStyle/>
                    <a:p>
                      <a:pPr algn="l">
                        <a:lnSpc>
                          <a:spcPct val="115000"/>
                        </a:lnSpc>
                        <a:spcAft>
                          <a:spcPts val="0"/>
                        </a:spcAft>
                      </a:pPr>
                      <a:r>
                        <a:rPr lang="en-GB" sz="1100" dirty="0">
                          <a:effectLst/>
                        </a:rPr>
                        <a:t>Bare Ground </a:t>
                      </a:r>
                      <a:endParaRPr lang="en-GB" sz="1100" dirty="0">
                        <a:effectLst/>
                        <a:latin typeface="Calibri"/>
                        <a:ea typeface="Calibri"/>
                        <a:cs typeface="Times New Roman"/>
                      </a:endParaRPr>
                    </a:p>
                  </a:txBody>
                  <a:tcPr marL="68580" marR="68580" marT="0" marB="0" anchor="b"/>
                </a:tc>
              </a:tr>
              <a:tr h="182880">
                <a:tc>
                  <a:txBody>
                    <a:bodyPr/>
                    <a:lstStyle/>
                    <a:p>
                      <a:pPr algn="l">
                        <a:lnSpc>
                          <a:spcPct val="115000"/>
                        </a:lnSpc>
                        <a:spcAft>
                          <a:spcPts val="0"/>
                        </a:spcAft>
                      </a:pPr>
                      <a:r>
                        <a:rPr lang="en-GB" sz="1100">
                          <a:effectLst/>
                        </a:rPr>
                        <a:t>Water Content</a:t>
                      </a:r>
                      <a:endParaRPr lang="en-GB" sz="1100">
                        <a:effectLst/>
                        <a:latin typeface="Calibri"/>
                        <a:ea typeface="Calibri"/>
                        <a:cs typeface="Times New Roman"/>
                      </a:endParaRPr>
                    </a:p>
                  </a:txBody>
                  <a:tcPr marL="68580" marR="68580" marT="0" marB="0" anchor="b"/>
                </a:tc>
              </a:tr>
              <a:tr h="182880">
                <a:tc>
                  <a:txBody>
                    <a:bodyPr/>
                    <a:lstStyle/>
                    <a:p>
                      <a:pPr algn="l">
                        <a:lnSpc>
                          <a:spcPct val="115000"/>
                        </a:lnSpc>
                        <a:spcAft>
                          <a:spcPts val="0"/>
                        </a:spcAft>
                      </a:pPr>
                      <a:r>
                        <a:rPr lang="en-GB" sz="1100">
                          <a:effectLst/>
                        </a:rPr>
                        <a:t>Pollution</a:t>
                      </a:r>
                      <a:endParaRPr lang="en-GB" sz="1100">
                        <a:effectLst/>
                        <a:latin typeface="Calibri"/>
                        <a:ea typeface="Calibri"/>
                        <a:cs typeface="Times New Roman"/>
                      </a:endParaRPr>
                    </a:p>
                  </a:txBody>
                  <a:tcPr marL="68580" marR="68580" marT="0" marB="0" anchor="b"/>
                </a:tc>
              </a:tr>
              <a:tr h="182880">
                <a:tc>
                  <a:txBody>
                    <a:bodyPr/>
                    <a:lstStyle/>
                    <a:p>
                      <a:pPr algn="l">
                        <a:lnSpc>
                          <a:spcPct val="115000"/>
                        </a:lnSpc>
                        <a:spcAft>
                          <a:spcPts val="0"/>
                        </a:spcAft>
                      </a:pPr>
                      <a:r>
                        <a:rPr lang="en-GB" sz="1100" dirty="0">
                          <a:effectLst/>
                        </a:rPr>
                        <a:t>Erosion of Organic Layer</a:t>
                      </a:r>
                      <a:endParaRPr lang="en-GB" sz="1100" dirty="0">
                        <a:effectLst/>
                        <a:latin typeface="Calibri"/>
                        <a:ea typeface="Calibri"/>
                        <a:cs typeface="Times New Roman"/>
                      </a:endParaRPr>
                    </a:p>
                  </a:txBody>
                  <a:tcPr marL="68580" marR="68580" marT="0" marB="0" anchor="b"/>
                </a:tc>
              </a:tr>
            </a:tbl>
          </a:graphicData>
        </a:graphic>
      </p:graphicFrame>
      <p:sp>
        <p:nvSpPr>
          <p:cNvPr id="22" name="Rectangle 11"/>
          <p:cNvSpPr>
            <a:spLocks noChangeArrowheads="1"/>
          </p:cNvSpPr>
          <p:nvPr/>
        </p:nvSpPr>
        <p:spPr bwMode="auto">
          <a:xfrm>
            <a:off x="319173" y="739388"/>
            <a:ext cx="1516523"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ea typeface="Calibri" pitchFamily="34" charset="0"/>
                <a:cs typeface="Arial" pitchFamily="34" charset="0"/>
              </a:rPr>
              <a:t>a). Landscape</a:t>
            </a:r>
            <a:endParaRPr kumimoji="0" lang="en-GB" altLang="en-US" b="0" i="0" u="none" strike="noStrike" cap="none" normalizeH="0" baseline="0" dirty="0" smtClean="0">
              <a:ln>
                <a:noFill/>
              </a:ln>
              <a:solidFill>
                <a:schemeClr val="tx1"/>
              </a:solidFill>
              <a:effectLst/>
              <a:cs typeface="Arial" pitchFamily="34" charset="0"/>
            </a:endParaRPr>
          </a:p>
        </p:txBody>
      </p:sp>
      <p:graphicFrame>
        <p:nvGraphicFramePr>
          <p:cNvPr id="23" name="Table 22"/>
          <p:cNvGraphicFramePr>
            <a:graphicFrameLocks noGrp="1"/>
          </p:cNvGraphicFramePr>
          <p:nvPr>
            <p:extLst>
              <p:ext uri="{D42A27DB-BD31-4B8C-83A1-F6EECF244321}">
                <p14:modId xmlns:p14="http://schemas.microsoft.com/office/powerpoint/2010/main" val="3268384802"/>
              </p:ext>
            </p:extLst>
          </p:nvPr>
        </p:nvGraphicFramePr>
        <p:xfrm>
          <a:off x="4176390" y="1280262"/>
          <a:ext cx="1511300" cy="385572"/>
        </p:xfrm>
        <a:graphic>
          <a:graphicData uri="http://schemas.openxmlformats.org/drawingml/2006/table">
            <a:tbl>
              <a:tblPr firstRow="1" firstCol="1" bandRow="1">
                <a:tableStyleId>{5C22544A-7EE6-4342-B048-85BDC9FD1C3A}</a:tableStyleId>
              </a:tblPr>
              <a:tblGrid>
                <a:gridCol w="1511300"/>
              </a:tblGrid>
              <a:tr h="182880">
                <a:tc>
                  <a:txBody>
                    <a:bodyPr/>
                    <a:lstStyle/>
                    <a:p>
                      <a:pPr>
                        <a:lnSpc>
                          <a:spcPct val="115000"/>
                        </a:lnSpc>
                        <a:spcAft>
                          <a:spcPts val="0"/>
                        </a:spcAft>
                      </a:pPr>
                      <a:r>
                        <a:rPr lang="en-GB" sz="1100">
                          <a:effectLst/>
                        </a:rPr>
                        <a:t>Ground Pollution</a:t>
                      </a:r>
                      <a:endParaRPr lang="en-GB" sz="110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dirty="0">
                          <a:effectLst/>
                        </a:rPr>
                        <a:t>Surface Pollution</a:t>
                      </a:r>
                      <a:endParaRPr lang="en-GB" sz="1100" dirty="0">
                        <a:effectLst/>
                        <a:latin typeface="Calibri"/>
                        <a:ea typeface="Calibri"/>
                        <a:cs typeface="Times New Roman"/>
                      </a:endParaRPr>
                    </a:p>
                  </a:txBody>
                  <a:tcPr marL="68580" marR="68580" marT="0" marB="0" anchor="b"/>
                </a:tc>
              </a:tr>
            </a:tbl>
          </a:graphicData>
        </a:graphic>
      </p:graphicFrame>
      <p:sp>
        <p:nvSpPr>
          <p:cNvPr id="24" name="Rectangle 12"/>
          <p:cNvSpPr>
            <a:spLocks noChangeArrowheads="1"/>
          </p:cNvSpPr>
          <p:nvPr/>
        </p:nvSpPr>
        <p:spPr bwMode="auto">
          <a:xfrm>
            <a:off x="3816350" y="806328"/>
            <a:ext cx="147573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ea typeface="Calibri" pitchFamily="34" charset="0"/>
                <a:cs typeface="Arial" pitchFamily="34" charset="0"/>
              </a:rPr>
              <a:t>b). Water </a:t>
            </a:r>
            <a:endParaRPr kumimoji="0" lang="en-GB" altLang="en-US" b="0" i="0" u="none" strike="noStrike" cap="none" normalizeH="0" baseline="0" dirty="0" smtClean="0">
              <a:ln>
                <a:noFill/>
              </a:ln>
              <a:solidFill>
                <a:schemeClr val="tx1"/>
              </a:solidFill>
              <a:effectLst/>
              <a:cs typeface="Arial" pitchFamily="34" charset="0"/>
            </a:endParaRPr>
          </a:p>
        </p:txBody>
      </p:sp>
      <p:sp>
        <p:nvSpPr>
          <p:cNvPr id="25" name="Rectangle 24"/>
          <p:cNvSpPr/>
          <p:nvPr/>
        </p:nvSpPr>
        <p:spPr>
          <a:xfrm>
            <a:off x="6156176" y="785554"/>
            <a:ext cx="1457450" cy="369332"/>
          </a:xfrm>
          <a:prstGeom prst="rect">
            <a:avLst/>
          </a:prstGeom>
        </p:spPr>
        <p:txBody>
          <a:bodyPr wrap="none">
            <a:spAutoFit/>
          </a:bodyPr>
          <a:lstStyle/>
          <a:p>
            <a:r>
              <a:rPr lang="en-GB" dirty="0"/>
              <a:t>c). Air Quality</a:t>
            </a:r>
          </a:p>
        </p:txBody>
      </p:sp>
      <p:sp>
        <p:nvSpPr>
          <p:cNvPr id="26" name="Rectangle 25"/>
          <p:cNvSpPr/>
          <p:nvPr/>
        </p:nvSpPr>
        <p:spPr>
          <a:xfrm>
            <a:off x="6506528" y="1320660"/>
            <a:ext cx="535724" cy="261610"/>
          </a:xfrm>
          <a:prstGeom prst="rect">
            <a:avLst/>
          </a:prstGeom>
          <a:solidFill>
            <a:schemeClr val="tx2">
              <a:lumMod val="40000"/>
              <a:lumOff val="60000"/>
            </a:schemeClr>
          </a:solidFill>
        </p:spPr>
        <p:txBody>
          <a:bodyPr wrap="none">
            <a:spAutoFit/>
          </a:bodyPr>
          <a:lstStyle/>
          <a:p>
            <a:r>
              <a:rPr lang="en-GB" sz="1100" dirty="0"/>
              <a:t>Levels</a:t>
            </a:r>
          </a:p>
        </p:txBody>
      </p:sp>
      <p:sp>
        <p:nvSpPr>
          <p:cNvPr id="37" name="Rectangle 36"/>
          <p:cNvSpPr/>
          <p:nvPr/>
        </p:nvSpPr>
        <p:spPr>
          <a:xfrm>
            <a:off x="376010" y="3058778"/>
            <a:ext cx="1288045" cy="400110"/>
          </a:xfrm>
          <a:prstGeom prst="rect">
            <a:avLst/>
          </a:prstGeom>
        </p:spPr>
        <p:txBody>
          <a:bodyPr wrap="none">
            <a:spAutoFit/>
          </a:bodyPr>
          <a:lstStyle/>
          <a:p>
            <a:r>
              <a:rPr lang="en-GB" sz="2000" b="1" u="sng" dirty="0"/>
              <a:t>Ecological</a:t>
            </a:r>
            <a:r>
              <a:rPr lang="en-GB" sz="2000" u="sng" dirty="0"/>
              <a:t> </a:t>
            </a:r>
            <a:endParaRPr lang="en-GB" sz="2000" dirty="0"/>
          </a:p>
        </p:txBody>
      </p:sp>
      <p:graphicFrame>
        <p:nvGraphicFramePr>
          <p:cNvPr id="38" name="Table 37"/>
          <p:cNvGraphicFramePr>
            <a:graphicFrameLocks noGrp="1"/>
          </p:cNvGraphicFramePr>
          <p:nvPr>
            <p:extLst>
              <p:ext uri="{D42A27DB-BD31-4B8C-83A1-F6EECF244321}">
                <p14:modId xmlns:p14="http://schemas.microsoft.com/office/powerpoint/2010/main" val="3138603449"/>
              </p:ext>
            </p:extLst>
          </p:nvPr>
        </p:nvGraphicFramePr>
        <p:xfrm>
          <a:off x="758197" y="3777700"/>
          <a:ext cx="1511300" cy="1156716"/>
        </p:xfrm>
        <a:graphic>
          <a:graphicData uri="http://schemas.openxmlformats.org/drawingml/2006/table">
            <a:tbl>
              <a:tblPr firstRow="1" firstCol="1" bandRow="1">
                <a:tableStyleId>{5C22544A-7EE6-4342-B048-85BDC9FD1C3A}</a:tableStyleId>
              </a:tblPr>
              <a:tblGrid>
                <a:gridCol w="1511300"/>
              </a:tblGrid>
              <a:tr h="182880">
                <a:tc>
                  <a:txBody>
                    <a:bodyPr/>
                    <a:lstStyle/>
                    <a:p>
                      <a:pPr>
                        <a:lnSpc>
                          <a:spcPct val="115000"/>
                        </a:lnSpc>
                        <a:spcAft>
                          <a:spcPts val="0"/>
                        </a:spcAft>
                      </a:pPr>
                      <a:r>
                        <a:rPr lang="en-GB" sz="1100">
                          <a:effectLst/>
                        </a:rPr>
                        <a:t>Habitat Fragmenting</a:t>
                      </a:r>
                      <a:endParaRPr lang="en-GB" sz="110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dirty="0">
                          <a:effectLst/>
                        </a:rPr>
                        <a:t>Habitat Disturbed</a:t>
                      </a:r>
                      <a:endParaRPr lang="en-GB" sz="1100" dirty="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a:effectLst/>
                        </a:rPr>
                        <a:t>Scare / Desertion</a:t>
                      </a:r>
                      <a:endParaRPr lang="en-GB" sz="110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a:effectLst/>
                        </a:rPr>
                        <a:t>Reproduction Levels</a:t>
                      </a:r>
                      <a:endParaRPr lang="en-GB" sz="110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a:effectLst/>
                        </a:rPr>
                        <a:t>Mortality Rate increase</a:t>
                      </a:r>
                      <a:endParaRPr lang="en-GB" sz="110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dirty="0">
                          <a:effectLst/>
                        </a:rPr>
                        <a:t>Habitat Deserted</a:t>
                      </a:r>
                      <a:endParaRPr lang="en-GB" sz="1100" dirty="0">
                        <a:effectLst/>
                        <a:latin typeface="Calibri"/>
                        <a:ea typeface="Calibri"/>
                        <a:cs typeface="Times New Roman"/>
                      </a:endParaRPr>
                    </a:p>
                  </a:txBody>
                  <a:tcPr marL="68580" marR="68580" marT="0" marB="0" anchor="b"/>
                </a:tc>
              </a:tr>
            </a:tbl>
          </a:graphicData>
        </a:graphic>
      </p:graphicFrame>
      <p:sp>
        <p:nvSpPr>
          <p:cNvPr id="39" name="Rectangle 21"/>
          <p:cNvSpPr>
            <a:spLocks noChangeArrowheads="1"/>
          </p:cNvSpPr>
          <p:nvPr/>
        </p:nvSpPr>
        <p:spPr bwMode="auto">
          <a:xfrm>
            <a:off x="376010" y="3374602"/>
            <a:ext cx="203575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ea typeface="Calibri" pitchFamily="34" charset="0"/>
                <a:cs typeface="Arial" pitchFamily="34" charset="0"/>
              </a:rPr>
              <a:t>a). Ground Fauna</a:t>
            </a:r>
            <a:endParaRPr kumimoji="0" lang="en-GB" altLang="en-US" b="0" i="0" u="none" strike="noStrike" cap="none" normalizeH="0" baseline="0" dirty="0" smtClean="0">
              <a:ln>
                <a:noFill/>
              </a:ln>
              <a:solidFill>
                <a:schemeClr val="tx1"/>
              </a:solidFill>
              <a:effectLst/>
              <a:cs typeface="Arial" pitchFamily="34" charset="0"/>
            </a:endParaRPr>
          </a:p>
        </p:txBody>
      </p:sp>
      <p:graphicFrame>
        <p:nvGraphicFramePr>
          <p:cNvPr id="40" name="Table 39"/>
          <p:cNvGraphicFramePr>
            <a:graphicFrameLocks noGrp="1"/>
          </p:cNvGraphicFramePr>
          <p:nvPr>
            <p:extLst>
              <p:ext uri="{D42A27DB-BD31-4B8C-83A1-F6EECF244321}">
                <p14:modId xmlns:p14="http://schemas.microsoft.com/office/powerpoint/2010/main" val="2949343572"/>
              </p:ext>
            </p:extLst>
          </p:nvPr>
        </p:nvGraphicFramePr>
        <p:xfrm>
          <a:off x="4176390" y="3787271"/>
          <a:ext cx="1511300" cy="1331976"/>
        </p:xfrm>
        <a:graphic>
          <a:graphicData uri="http://schemas.openxmlformats.org/drawingml/2006/table">
            <a:tbl>
              <a:tblPr firstRow="1" firstCol="1" bandRow="1">
                <a:tableStyleId>{5C22544A-7EE6-4342-B048-85BDC9FD1C3A}</a:tableStyleId>
              </a:tblPr>
              <a:tblGrid>
                <a:gridCol w="1511300"/>
              </a:tblGrid>
              <a:tr h="182880">
                <a:tc>
                  <a:txBody>
                    <a:bodyPr/>
                    <a:lstStyle/>
                    <a:p>
                      <a:pPr>
                        <a:lnSpc>
                          <a:spcPct val="115000"/>
                        </a:lnSpc>
                        <a:spcAft>
                          <a:spcPts val="0"/>
                        </a:spcAft>
                      </a:pPr>
                      <a:r>
                        <a:rPr lang="en-GB" sz="1100" dirty="0">
                          <a:effectLst/>
                        </a:rPr>
                        <a:t>Habitat Fragmenting</a:t>
                      </a:r>
                      <a:endParaRPr lang="en-GB" sz="1100" dirty="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dirty="0">
                          <a:effectLst/>
                        </a:rPr>
                        <a:t>Habitat Disturbed</a:t>
                      </a:r>
                      <a:endParaRPr lang="en-GB" sz="1100" dirty="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dirty="0">
                          <a:effectLst/>
                        </a:rPr>
                        <a:t>Vegetation Decrease</a:t>
                      </a:r>
                      <a:endParaRPr lang="en-GB" sz="1100" dirty="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a:effectLst/>
                        </a:rPr>
                        <a:t>Growth Reduction</a:t>
                      </a:r>
                      <a:endParaRPr lang="en-GB" sz="110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a:effectLst/>
                        </a:rPr>
                        <a:t>Abundance reduction</a:t>
                      </a:r>
                      <a:endParaRPr lang="en-GB" sz="110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dirty="0">
                          <a:effectLst/>
                        </a:rPr>
                        <a:t>Invasive Competition </a:t>
                      </a:r>
                      <a:r>
                        <a:rPr lang="en-GB" sz="1000" dirty="0">
                          <a:effectLst/>
                        </a:rPr>
                        <a:t>(Diversity Reduction)</a:t>
                      </a:r>
                      <a:endParaRPr lang="en-GB" sz="1100" dirty="0">
                        <a:effectLst/>
                        <a:latin typeface="Calibri"/>
                        <a:ea typeface="Calibri"/>
                        <a:cs typeface="Times New Roman"/>
                      </a:endParaRPr>
                    </a:p>
                  </a:txBody>
                  <a:tcPr marL="68580" marR="68580" marT="0" marB="0" anchor="b"/>
                </a:tc>
              </a:tr>
            </a:tbl>
          </a:graphicData>
        </a:graphic>
      </p:graphicFrame>
      <p:sp>
        <p:nvSpPr>
          <p:cNvPr id="41" name="Rectangle 22"/>
          <p:cNvSpPr>
            <a:spLocks noChangeArrowheads="1"/>
          </p:cNvSpPr>
          <p:nvPr/>
        </p:nvSpPr>
        <p:spPr bwMode="auto">
          <a:xfrm>
            <a:off x="3816350" y="3374602"/>
            <a:ext cx="97167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ea typeface="Calibri" pitchFamily="34" charset="0"/>
                <a:cs typeface="Arial" pitchFamily="34" charset="0"/>
              </a:rPr>
              <a:t>b). Flora</a:t>
            </a:r>
            <a:endParaRPr kumimoji="0" lang="en-GB" altLang="en-US" b="0" i="0" u="none" strike="noStrike" cap="none" normalizeH="0" baseline="0" dirty="0" smtClean="0">
              <a:ln>
                <a:noFill/>
              </a:ln>
              <a:solidFill>
                <a:schemeClr val="tx1"/>
              </a:solidFill>
              <a:effectLst/>
              <a:cs typeface="Arial" pitchFamily="34" charset="0"/>
            </a:endParaRPr>
          </a:p>
        </p:txBody>
      </p:sp>
      <p:sp>
        <p:nvSpPr>
          <p:cNvPr id="42" name="Rectangle 41"/>
          <p:cNvSpPr/>
          <p:nvPr/>
        </p:nvSpPr>
        <p:spPr>
          <a:xfrm>
            <a:off x="6682919" y="3328436"/>
            <a:ext cx="930126" cy="369332"/>
          </a:xfrm>
          <a:prstGeom prst="rect">
            <a:avLst/>
          </a:prstGeom>
        </p:spPr>
        <p:txBody>
          <a:bodyPr wrap="none">
            <a:spAutoFit/>
          </a:bodyPr>
          <a:lstStyle/>
          <a:p>
            <a:r>
              <a:rPr lang="en-GB" dirty="0"/>
              <a:t>c). Birds</a:t>
            </a:r>
          </a:p>
        </p:txBody>
      </p:sp>
      <p:graphicFrame>
        <p:nvGraphicFramePr>
          <p:cNvPr id="43" name="Table 42"/>
          <p:cNvGraphicFramePr>
            <a:graphicFrameLocks noGrp="1"/>
          </p:cNvGraphicFramePr>
          <p:nvPr>
            <p:extLst>
              <p:ext uri="{D42A27DB-BD31-4B8C-83A1-F6EECF244321}">
                <p14:modId xmlns:p14="http://schemas.microsoft.com/office/powerpoint/2010/main" val="4029006361"/>
              </p:ext>
            </p:extLst>
          </p:nvPr>
        </p:nvGraphicFramePr>
        <p:xfrm>
          <a:off x="7042252" y="3775504"/>
          <a:ext cx="1511300" cy="1156716"/>
        </p:xfrm>
        <a:graphic>
          <a:graphicData uri="http://schemas.openxmlformats.org/drawingml/2006/table">
            <a:tbl>
              <a:tblPr firstRow="1" firstCol="1" bandRow="1">
                <a:tableStyleId>{5C22544A-7EE6-4342-B048-85BDC9FD1C3A}</a:tableStyleId>
              </a:tblPr>
              <a:tblGrid>
                <a:gridCol w="1511300"/>
              </a:tblGrid>
              <a:tr h="182880">
                <a:tc>
                  <a:txBody>
                    <a:bodyPr/>
                    <a:lstStyle/>
                    <a:p>
                      <a:pPr>
                        <a:lnSpc>
                          <a:spcPct val="115000"/>
                        </a:lnSpc>
                        <a:spcAft>
                          <a:spcPts val="0"/>
                        </a:spcAft>
                      </a:pPr>
                      <a:r>
                        <a:rPr lang="en-GB" sz="1100" dirty="0">
                          <a:effectLst/>
                        </a:rPr>
                        <a:t>Habitat Fragmenting</a:t>
                      </a:r>
                      <a:endParaRPr lang="en-GB" sz="1100" dirty="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a:effectLst/>
                        </a:rPr>
                        <a:t>Habitat Disturbed</a:t>
                      </a:r>
                      <a:endParaRPr lang="en-GB" sz="110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a:effectLst/>
                        </a:rPr>
                        <a:t>Scare / Desertion</a:t>
                      </a:r>
                      <a:endParaRPr lang="en-GB" sz="110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a:effectLst/>
                        </a:rPr>
                        <a:t>Reproduction Levels</a:t>
                      </a:r>
                      <a:endParaRPr lang="en-GB" sz="110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dirty="0">
                          <a:effectLst/>
                        </a:rPr>
                        <a:t>Mortality Rate increase</a:t>
                      </a:r>
                      <a:endParaRPr lang="en-GB" sz="1100" dirty="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dirty="0">
                          <a:effectLst/>
                        </a:rPr>
                        <a:t>Nesting Disturbance</a:t>
                      </a:r>
                      <a:endParaRPr lang="en-GB" sz="1100" dirty="0">
                        <a:effectLst/>
                        <a:latin typeface="Calibri"/>
                        <a:ea typeface="Calibri"/>
                        <a:cs typeface="Times New Roman"/>
                      </a:endParaRPr>
                    </a:p>
                  </a:txBody>
                  <a:tcPr marL="68580" marR="68580" marT="0" marB="0" anchor="b"/>
                </a:tc>
              </a:tr>
            </a:tbl>
          </a:graphicData>
        </a:graphic>
      </p:graphicFrame>
      <p:sp>
        <p:nvSpPr>
          <p:cNvPr id="44" name="Rectangle 23"/>
          <p:cNvSpPr>
            <a:spLocks noChangeArrowheads="1"/>
          </p:cNvSpPr>
          <p:nvPr/>
        </p:nvSpPr>
        <p:spPr bwMode="auto">
          <a:xfrm>
            <a:off x="3816350" y="3284538"/>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45" name="Rectangle 44"/>
          <p:cNvSpPr/>
          <p:nvPr/>
        </p:nvSpPr>
        <p:spPr>
          <a:xfrm>
            <a:off x="306152" y="5237311"/>
            <a:ext cx="1423788" cy="400110"/>
          </a:xfrm>
          <a:prstGeom prst="rect">
            <a:avLst/>
          </a:prstGeom>
        </p:spPr>
        <p:txBody>
          <a:bodyPr wrap="none">
            <a:spAutoFit/>
          </a:bodyPr>
          <a:lstStyle/>
          <a:p>
            <a:r>
              <a:rPr lang="en-GB" sz="2000" b="1" u="sng" dirty="0"/>
              <a:t>Community</a:t>
            </a:r>
            <a:endParaRPr lang="en-GB" sz="2000" dirty="0"/>
          </a:p>
        </p:txBody>
      </p:sp>
      <p:sp>
        <p:nvSpPr>
          <p:cNvPr id="46" name="Rectangle 45"/>
          <p:cNvSpPr/>
          <p:nvPr/>
        </p:nvSpPr>
        <p:spPr>
          <a:xfrm>
            <a:off x="444241" y="5718446"/>
            <a:ext cx="1679487" cy="646331"/>
          </a:xfrm>
          <a:prstGeom prst="rect">
            <a:avLst/>
          </a:prstGeom>
        </p:spPr>
        <p:txBody>
          <a:bodyPr wrap="square">
            <a:spAutoFit/>
          </a:bodyPr>
          <a:lstStyle/>
          <a:p>
            <a:r>
              <a:rPr lang="en-GB" dirty="0"/>
              <a:t>a). Noise </a:t>
            </a:r>
          </a:p>
          <a:p>
            <a:r>
              <a:rPr lang="en-GB" dirty="0"/>
              <a:t> </a:t>
            </a:r>
            <a:r>
              <a:rPr lang="en-GB" dirty="0" smtClean="0"/>
              <a:t>     </a:t>
            </a:r>
            <a:endParaRPr lang="en-GB" dirty="0"/>
          </a:p>
        </p:txBody>
      </p:sp>
      <p:graphicFrame>
        <p:nvGraphicFramePr>
          <p:cNvPr id="47" name="Table 46"/>
          <p:cNvGraphicFramePr>
            <a:graphicFrameLocks noGrp="1"/>
          </p:cNvGraphicFramePr>
          <p:nvPr>
            <p:extLst>
              <p:ext uri="{D42A27DB-BD31-4B8C-83A1-F6EECF244321}">
                <p14:modId xmlns:p14="http://schemas.microsoft.com/office/powerpoint/2010/main" val="3145234831"/>
              </p:ext>
            </p:extLst>
          </p:nvPr>
        </p:nvGraphicFramePr>
        <p:xfrm>
          <a:off x="3923928" y="6171991"/>
          <a:ext cx="1511300" cy="385572"/>
        </p:xfrm>
        <a:graphic>
          <a:graphicData uri="http://schemas.openxmlformats.org/drawingml/2006/table">
            <a:tbl>
              <a:tblPr firstRow="1" firstCol="1" bandRow="1">
                <a:tableStyleId>{5C22544A-7EE6-4342-B048-85BDC9FD1C3A}</a:tableStyleId>
              </a:tblPr>
              <a:tblGrid>
                <a:gridCol w="1511300"/>
              </a:tblGrid>
              <a:tr h="182880">
                <a:tc>
                  <a:txBody>
                    <a:bodyPr/>
                    <a:lstStyle/>
                    <a:p>
                      <a:pPr>
                        <a:lnSpc>
                          <a:spcPct val="115000"/>
                        </a:lnSpc>
                        <a:spcAft>
                          <a:spcPts val="0"/>
                        </a:spcAft>
                      </a:pPr>
                      <a:r>
                        <a:rPr lang="en-GB" sz="1100" dirty="0">
                          <a:effectLst/>
                        </a:rPr>
                        <a:t>User</a:t>
                      </a:r>
                      <a:endParaRPr lang="en-GB" sz="1100" dirty="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dirty="0">
                          <a:effectLst/>
                        </a:rPr>
                        <a:t>Resident ( 1mile radius)</a:t>
                      </a:r>
                      <a:endParaRPr lang="en-GB" sz="1100" dirty="0">
                        <a:effectLst/>
                        <a:latin typeface="Calibri"/>
                        <a:ea typeface="Calibri"/>
                        <a:cs typeface="Times New Roman"/>
                      </a:endParaRPr>
                    </a:p>
                  </a:txBody>
                  <a:tcPr marL="68580" marR="68580" marT="0" marB="0" anchor="b"/>
                </a:tc>
              </a:tr>
            </a:tbl>
          </a:graphicData>
        </a:graphic>
      </p:graphicFrame>
      <p:sp>
        <p:nvSpPr>
          <p:cNvPr id="48" name="Rectangle 24"/>
          <p:cNvSpPr>
            <a:spLocks noChangeArrowheads="1"/>
          </p:cNvSpPr>
          <p:nvPr/>
        </p:nvSpPr>
        <p:spPr bwMode="auto">
          <a:xfrm>
            <a:off x="3816350" y="5739236"/>
            <a:ext cx="111569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ea typeface="Calibri" pitchFamily="34" charset="0"/>
                <a:cs typeface="Arial" pitchFamily="34" charset="0"/>
              </a:rPr>
              <a:t>b). Fears </a:t>
            </a:r>
            <a:endParaRPr kumimoji="0" lang="en-GB" altLang="en-US" b="0" i="0" u="none" strike="noStrike" cap="none" normalizeH="0" baseline="0" dirty="0" smtClean="0">
              <a:ln>
                <a:noFill/>
              </a:ln>
              <a:solidFill>
                <a:schemeClr val="tx1"/>
              </a:solidFill>
              <a:effectLst/>
              <a:cs typeface="Arial" pitchFamily="34" charset="0"/>
            </a:endParaRPr>
          </a:p>
        </p:txBody>
      </p:sp>
      <p:sp>
        <p:nvSpPr>
          <p:cNvPr id="49" name="Rectangle 48"/>
          <p:cNvSpPr/>
          <p:nvPr/>
        </p:nvSpPr>
        <p:spPr>
          <a:xfrm>
            <a:off x="6701719" y="5739236"/>
            <a:ext cx="1320105" cy="369332"/>
          </a:xfrm>
          <a:prstGeom prst="rect">
            <a:avLst/>
          </a:prstGeom>
        </p:spPr>
        <p:txBody>
          <a:bodyPr wrap="none">
            <a:spAutoFit/>
          </a:bodyPr>
          <a:lstStyle/>
          <a:p>
            <a:r>
              <a:rPr lang="en-GB" dirty="0"/>
              <a:t>c). Attitudes</a:t>
            </a:r>
          </a:p>
        </p:txBody>
      </p:sp>
      <p:graphicFrame>
        <p:nvGraphicFramePr>
          <p:cNvPr id="50" name="Table 49"/>
          <p:cNvGraphicFramePr>
            <a:graphicFrameLocks noGrp="1"/>
          </p:cNvGraphicFramePr>
          <p:nvPr>
            <p:extLst>
              <p:ext uri="{D42A27DB-BD31-4B8C-83A1-F6EECF244321}">
                <p14:modId xmlns:p14="http://schemas.microsoft.com/office/powerpoint/2010/main" val="4107771129"/>
              </p:ext>
            </p:extLst>
          </p:nvPr>
        </p:nvGraphicFramePr>
        <p:xfrm>
          <a:off x="6899473" y="6141641"/>
          <a:ext cx="1511300" cy="385572"/>
        </p:xfrm>
        <a:graphic>
          <a:graphicData uri="http://schemas.openxmlformats.org/drawingml/2006/table">
            <a:tbl>
              <a:tblPr firstRow="1" firstCol="1" bandRow="1">
                <a:tableStyleId>{5C22544A-7EE6-4342-B048-85BDC9FD1C3A}</a:tableStyleId>
              </a:tblPr>
              <a:tblGrid>
                <a:gridCol w="1511300"/>
              </a:tblGrid>
              <a:tr h="182880">
                <a:tc>
                  <a:txBody>
                    <a:bodyPr/>
                    <a:lstStyle/>
                    <a:p>
                      <a:pPr>
                        <a:lnSpc>
                          <a:spcPct val="115000"/>
                        </a:lnSpc>
                        <a:spcAft>
                          <a:spcPts val="0"/>
                        </a:spcAft>
                      </a:pPr>
                      <a:r>
                        <a:rPr lang="en-GB" sz="1100">
                          <a:effectLst/>
                        </a:rPr>
                        <a:t>User</a:t>
                      </a:r>
                      <a:endParaRPr lang="en-GB" sz="110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dirty="0">
                          <a:effectLst/>
                        </a:rPr>
                        <a:t>Resident ( 1mile radius)</a:t>
                      </a:r>
                      <a:endParaRPr lang="en-GB" sz="1100" dirty="0">
                        <a:effectLst/>
                        <a:latin typeface="Calibri"/>
                        <a:ea typeface="Calibri"/>
                        <a:cs typeface="Times New Roman"/>
                      </a:endParaRPr>
                    </a:p>
                  </a:txBody>
                  <a:tcPr marL="68580" marR="68580" marT="0" marB="0" anchor="b"/>
                </a:tc>
              </a:tr>
            </a:tbl>
          </a:graphicData>
        </a:graphic>
      </p:graphicFrame>
      <p:sp>
        <p:nvSpPr>
          <p:cNvPr id="51" name="Rectangle 25"/>
          <p:cNvSpPr>
            <a:spLocks noChangeArrowheads="1"/>
          </p:cNvSpPr>
          <p:nvPr/>
        </p:nvSpPr>
        <p:spPr bwMode="auto">
          <a:xfrm>
            <a:off x="3816350" y="36703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 name="TextBox 1"/>
          <p:cNvSpPr txBox="1"/>
          <p:nvPr/>
        </p:nvSpPr>
        <p:spPr>
          <a:xfrm>
            <a:off x="338117" y="434027"/>
            <a:ext cx="1891734" cy="400110"/>
          </a:xfrm>
          <a:prstGeom prst="rect">
            <a:avLst/>
          </a:prstGeom>
          <a:noFill/>
        </p:spPr>
        <p:txBody>
          <a:bodyPr wrap="square" rtlCol="0">
            <a:spAutoFit/>
          </a:bodyPr>
          <a:lstStyle/>
          <a:p>
            <a:r>
              <a:rPr lang="en-GB" sz="2000" b="1" u="sng" dirty="0" smtClean="0"/>
              <a:t>Physical</a:t>
            </a:r>
            <a:endParaRPr lang="en-GB" sz="2000" b="1" u="sng" dirty="0"/>
          </a:p>
        </p:txBody>
      </p:sp>
      <p:sp>
        <p:nvSpPr>
          <p:cNvPr id="3" name="Rectangle 2"/>
          <p:cNvSpPr/>
          <p:nvPr/>
        </p:nvSpPr>
        <p:spPr>
          <a:xfrm>
            <a:off x="809572" y="6141641"/>
            <a:ext cx="535724" cy="261610"/>
          </a:xfrm>
          <a:prstGeom prst="rect">
            <a:avLst/>
          </a:prstGeom>
          <a:solidFill>
            <a:srgbClr val="00B0F0"/>
          </a:solidFill>
        </p:spPr>
        <p:txBody>
          <a:bodyPr wrap="none">
            <a:spAutoFit/>
          </a:bodyPr>
          <a:lstStyle/>
          <a:p>
            <a:r>
              <a:rPr lang="en-GB" sz="1100" dirty="0"/>
              <a:t>Levels</a:t>
            </a:r>
          </a:p>
        </p:txBody>
      </p:sp>
    </p:spTree>
    <p:extLst>
      <p:ext uri="{BB962C8B-B14F-4D97-AF65-F5344CB8AC3E}">
        <p14:creationId xmlns:p14="http://schemas.microsoft.com/office/powerpoint/2010/main" val="51974025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1397878"/>
            <a:ext cx="7920880" cy="4524315"/>
          </a:xfrm>
          <a:prstGeom prst="rect">
            <a:avLst/>
          </a:prstGeom>
          <a:noFill/>
        </p:spPr>
        <p:txBody>
          <a:bodyPr wrap="square" rtlCol="0">
            <a:spAutoFit/>
          </a:bodyPr>
          <a:lstStyle/>
          <a:p>
            <a:pPr marL="342900" indent="-342900" algn="just">
              <a:buFont typeface="Arial" panose="020B0604020202020204" pitchFamily="34" charset="0"/>
              <a:buChar char="•"/>
            </a:pPr>
            <a:r>
              <a:rPr lang="en-GB" sz="2000" dirty="0"/>
              <a:t>Different age groups use the woodlands in different </a:t>
            </a:r>
            <a:r>
              <a:rPr lang="en-GB" sz="2000" dirty="0" smtClean="0"/>
              <a:t>ways.</a:t>
            </a:r>
          </a:p>
          <a:p>
            <a:pPr algn="ctr"/>
            <a:r>
              <a:rPr lang="en-GB" sz="2000" dirty="0" smtClean="0"/>
              <a:t>     Young Families with children ? O.A.P’s ?</a:t>
            </a:r>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r>
              <a:rPr lang="en-GB" sz="2000" dirty="0" smtClean="0"/>
              <a:t>Rural</a:t>
            </a:r>
            <a:r>
              <a:rPr lang="en-GB" sz="2000" dirty="0"/>
              <a:t>, as opposed to urban residents, would have differing views on the use of woodland as a recreation</a:t>
            </a:r>
            <a:r>
              <a:rPr lang="en-GB" sz="2000" dirty="0" smtClean="0"/>
              <a:t>.</a:t>
            </a:r>
          </a:p>
          <a:p>
            <a:pPr algn="just"/>
            <a:endParaRPr lang="en-GB" sz="2000" dirty="0"/>
          </a:p>
          <a:p>
            <a:pPr marL="342900" indent="-342900" algn="just">
              <a:buFont typeface="Arial" panose="020B0604020202020204" pitchFamily="34" charset="0"/>
              <a:buChar char="•"/>
            </a:pPr>
            <a:r>
              <a:rPr lang="en-GB" sz="2000" dirty="0"/>
              <a:t>Organised and non-organised activities may be viewed as appropriate and acceptable by some user groups and as anti-social behaviour by others. </a:t>
            </a:r>
            <a:endParaRPr lang="en-GB" sz="2000" dirty="0" smtClean="0"/>
          </a:p>
          <a:p>
            <a:pPr algn="just"/>
            <a:endParaRPr lang="en-GB" sz="2000" dirty="0"/>
          </a:p>
          <a:p>
            <a:pPr marL="342900" indent="-342900" algn="just">
              <a:buFont typeface="Arial" panose="020B0604020202020204" pitchFamily="34" charset="0"/>
              <a:buChar char="•"/>
            </a:pPr>
            <a:r>
              <a:rPr lang="en-GB" sz="2000" dirty="0"/>
              <a:t>The management strategies employed therefore must be all-including in equity and access, yet sympathetic to the environment</a:t>
            </a:r>
            <a:r>
              <a:rPr lang="en-GB" sz="2000" dirty="0" smtClean="0"/>
              <a:t>,</a:t>
            </a:r>
          </a:p>
          <a:p>
            <a:pPr algn="just"/>
            <a:endParaRPr lang="en-GB" sz="2400" dirty="0"/>
          </a:p>
          <a:p>
            <a:pPr algn="just"/>
            <a:endParaRPr lang="en-GB" sz="2400" dirty="0"/>
          </a:p>
        </p:txBody>
      </p:sp>
      <p:sp>
        <p:nvSpPr>
          <p:cNvPr id="3" name="Rectangle 2"/>
          <p:cNvSpPr/>
          <p:nvPr/>
        </p:nvSpPr>
        <p:spPr>
          <a:xfrm rot="20643206">
            <a:off x="376510" y="5740803"/>
            <a:ext cx="2762166" cy="369332"/>
          </a:xfrm>
          <a:prstGeom prst="rect">
            <a:avLst/>
          </a:prstGeom>
        </p:spPr>
        <p:txBody>
          <a:bodyPr wrap="none">
            <a:spAutoFit/>
          </a:bodyPr>
          <a:lstStyle/>
          <a:p>
            <a:pPr lvl="0"/>
            <a:r>
              <a:rPr lang="en-GB" dirty="0"/>
              <a:t> </a:t>
            </a:r>
            <a:r>
              <a:rPr lang="en-GB" b="1" dirty="0">
                <a:solidFill>
                  <a:srgbClr val="0070C0"/>
                </a:solidFill>
              </a:rPr>
              <a:t>Music events and concerts</a:t>
            </a:r>
          </a:p>
        </p:txBody>
      </p:sp>
      <p:sp>
        <p:nvSpPr>
          <p:cNvPr id="4" name="Rectangle 3"/>
          <p:cNvSpPr/>
          <p:nvPr/>
        </p:nvSpPr>
        <p:spPr>
          <a:xfrm>
            <a:off x="2375845" y="215044"/>
            <a:ext cx="4572000" cy="646331"/>
          </a:xfrm>
          <a:prstGeom prst="rect">
            <a:avLst/>
          </a:prstGeom>
        </p:spPr>
        <p:txBody>
          <a:bodyPr>
            <a:spAutoFit/>
          </a:bodyPr>
          <a:lstStyle/>
          <a:p>
            <a:pPr algn="ctr"/>
            <a:r>
              <a:rPr lang="en-GB" b="1" dirty="0">
                <a:solidFill>
                  <a:srgbClr val="0070C0"/>
                </a:solidFill>
              </a:rPr>
              <a:t>Motorbike scrambling, Quad and mountain biking</a:t>
            </a:r>
          </a:p>
        </p:txBody>
      </p:sp>
      <p:sp>
        <p:nvSpPr>
          <p:cNvPr id="5" name="Rectangle 4"/>
          <p:cNvSpPr/>
          <p:nvPr/>
        </p:nvSpPr>
        <p:spPr>
          <a:xfrm>
            <a:off x="2987824" y="5740803"/>
            <a:ext cx="3626185" cy="369332"/>
          </a:xfrm>
          <a:prstGeom prst="rect">
            <a:avLst/>
          </a:prstGeom>
        </p:spPr>
        <p:txBody>
          <a:bodyPr wrap="none">
            <a:spAutoFit/>
          </a:bodyPr>
          <a:lstStyle/>
          <a:p>
            <a:r>
              <a:rPr lang="en-GB" b="1" dirty="0">
                <a:solidFill>
                  <a:srgbClr val="0070C0"/>
                </a:solidFill>
              </a:rPr>
              <a:t>Camping and associated fire </a:t>
            </a:r>
            <a:r>
              <a:rPr lang="en-GB" b="1" dirty="0" smtClean="0">
                <a:solidFill>
                  <a:srgbClr val="0070C0"/>
                </a:solidFill>
              </a:rPr>
              <a:t>lighting</a:t>
            </a:r>
            <a:endParaRPr lang="en-GB" b="1" dirty="0">
              <a:solidFill>
                <a:srgbClr val="0070C0"/>
              </a:solidFill>
            </a:endParaRPr>
          </a:p>
        </p:txBody>
      </p:sp>
      <p:sp>
        <p:nvSpPr>
          <p:cNvPr id="6" name="Rectangle 5"/>
          <p:cNvSpPr/>
          <p:nvPr/>
        </p:nvSpPr>
        <p:spPr>
          <a:xfrm rot="1182122">
            <a:off x="6580177" y="5737527"/>
            <a:ext cx="2506264" cy="369332"/>
          </a:xfrm>
          <a:prstGeom prst="rect">
            <a:avLst/>
          </a:prstGeom>
        </p:spPr>
        <p:txBody>
          <a:bodyPr wrap="none">
            <a:spAutoFit/>
          </a:bodyPr>
          <a:lstStyle/>
          <a:p>
            <a:pPr lvl="0"/>
            <a:r>
              <a:rPr lang="en-GB" b="1" dirty="0">
                <a:solidFill>
                  <a:srgbClr val="0070C0"/>
                </a:solidFill>
              </a:rPr>
              <a:t>Trampling and rambling.</a:t>
            </a:r>
          </a:p>
        </p:txBody>
      </p:sp>
      <p:sp>
        <p:nvSpPr>
          <p:cNvPr id="7" name="Rectangle 6"/>
          <p:cNvSpPr/>
          <p:nvPr/>
        </p:nvSpPr>
        <p:spPr>
          <a:xfrm rot="20543110">
            <a:off x="-5190" y="363419"/>
            <a:ext cx="2605072" cy="369332"/>
          </a:xfrm>
          <a:prstGeom prst="rect">
            <a:avLst/>
          </a:prstGeom>
        </p:spPr>
        <p:txBody>
          <a:bodyPr wrap="none">
            <a:spAutoFit/>
          </a:bodyPr>
          <a:lstStyle/>
          <a:p>
            <a:r>
              <a:rPr lang="en-GB" b="1" dirty="0">
                <a:solidFill>
                  <a:srgbClr val="0070C0"/>
                </a:solidFill>
              </a:rPr>
              <a:t>Paintballing, orienteering</a:t>
            </a:r>
          </a:p>
        </p:txBody>
      </p:sp>
      <p:sp>
        <p:nvSpPr>
          <p:cNvPr id="8" name="Rectangle 7"/>
          <p:cNvSpPr/>
          <p:nvPr/>
        </p:nvSpPr>
        <p:spPr>
          <a:xfrm rot="1754172">
            <a:off x="6729492" y="578785"/>
            <a:ext cx="2589748" cy="369332"/>
          </a:xfrm>
          <a:prstGeom prst="rect">
            <a:avLst/>
          </a:prstGeom>
        </p:spPr>
        <p:txBody>
          <a:bodyPr wrap="none">
            <a:spAutoFit/>
          </a:bodyPr>
          <a:lstStyle/>
          <a:p>
            <a:r>
              <a:rPr lang="en-GB" b="1" dirty="0">
                <a:solidFill>
                  <a:srgbClr val="0070C0"/>
                </a:solidFill>
              </a:rPr>
              <a:t>Rallying, 4X4 </a:t>
            </a:r>
            <a:r>
              <a:rPr lang="en-GB" b="1" dirty="0" smtClean="0">
                <a:solidFill>
                  <a:srgbClr val="0070C0"/>
                </a:solidFill>
              </a:rPr>
              <a:t>off-roading</a:t>
            </a:r>
            <a:r>
              <a:rPr lang="en-GB" dirty="0" smtClean="0"/>
              <a:t> </a:t>
            </a:r>
            <a:endParaRPr lang="en-GB" dirty="0"/>
          </a:p>
        </p:txBody>
      </p:sp>
      <p:sp>
        <p:nvSpPr>
          <p:cNvPr id="9" name="Rectangle 8"/>
          <p:cNvSpPr/>
          <p:nvPr/>
        </p:nvSpPr>
        <p:spPr>
          <a:xfrm>
            <a:off x="4153532" y="6059041"/>
            <a:ext cx="1032655" cy="369332"/>
          </a:xfrm>
          <a:prstGeom prst="rect">
            <a:avLst/>
          </a:prstGeom>
        </p:spPr>
        <p:txBody>
          <a:bodyPr wrap="none">
            <a:spAutoFit/>
          </a:bodyPr>
          <a:lstStyle/>
          <a:p>
            <a:r>
              <a:rPr lang="en-GB" b="1" dirty="0">
                <a:solidFill>
                  <a:srgbClr val="0070C0"/>
                </a:solidFill>
              </a:rPr>
              <a:t>Shooting</a:t>
            </a:r>
          </a:p>
        </p:txBody>
      </p:sp>
      <p:sp>
        <p:nvSpPr>
          <p:cNvPr id="10" name="Rectangle 9"/>
          <p:cNvSpPr/>
          <p:nvPr/>
        </p:nvSpPr>
        <p:spPr>
          <a:xfrm>
            <a:off x="3321248" y="6428373"/>
            <a:ext cx="2959336" cy="369332"/>
          </a:xfrm>
          <a:prstGeom prst="rect">
            <a:avLst/>
          </a:prstGeom>
        </p:spPr>
        <p:txBody>
          <a:bodyPr wrap="none">
            <a:spAutoFit/>
          </a:bodyPr>
          <a:lstStyle/>
          <a:p>
            <a:pPr lvl="0"/>
            <a:r>
              <a:rPr lang="en-GB" b="1" dirty="0">
                <a:solidFill>
                  <a:srgbClr val="0070C0"/>
                </a:solidFill>
              </a:rPr>
              <a:t>Dog walking and horse </a:t>
            </a:r>
            <a:r>
              <a:rPr lang="en-GB" b="1" dirty="0" smtClean="0">
                <a:solidFill>
                  <a:srgbClr val="0070C0"/>
                </a:solidFill>
              </a:rPr>
              <a:t>riding</a:t>
            </a:r>
            <a:endParaRPr lang="en-GB" b="1" dirty="0">
              <a:solidFill>
                <a:srgbClr val="0070C0"/>
              </a:solidFill>
            </a:endParaRPr>
          </a:p>
        </p:txBody>
      </p:sp>
      <p:sp>
        <p:nvSpPr>
          <p:cNvPr id="11" name="Rectangle 10"/>
          <p:cNvSpPr/>
          <p:nvPr/>
        </p:nvSpPr>
        <p:spPr>
          <a:xfrm>
            <a:off x="3545160" y="5325870"/>
            <a:ext cx="2749279" cy="369332"/>
          </a:xfrm>
          <a:prstGeom prst="rect">
            <a:avLst/>
          </a:prstGeom>
        </p:spPr>
        <p:txBody>
          <a:bodyPr wrap="none">
            <a:spAutoFit/>
          </a:bodyPr>
          <a:lstStyle/>
          <a:p>
            <a:r>
              <a:rPr lang="en-GB" b="1" dirty="0">
                <a:solidFill>
                  <a:srgbClr val="0070C0"/>
                </a:solidFill>
              </a:rPr>
              <a:t>Fly-tipping and </a:t>
            </a:r>
            <a:r>
              <a:rPr lang="en-GB" b="1" dirty="0" smtClean="0">
                <a:solidFill>
                  <a:srgbClr val="0070C0"/>
                </a:solidFill>
              </a:rPr>
              <a:t>vandalism </a:t>
            </a:r>
            <a:endParaRPr lang="en-GB" b="1" dirty="0">
              <a:solidFill>
                <a:srgbClr val="0070C0"/>
              </a:solidFill>
            </a:endParaRPr>
          </a:p>
        </p:txBody>
      </p:sp>
      <p:sp>
        <p:nvSpPr>
          <p:cNvPr id="12" name="TextBox 11"/>
          <p:cNvSpPr txBox="1"/>
          <p:nvPr/>
        </p:nvSpPr>
        <p:spPr>
          <a:xfrm>
            <a:off x="917429" y="861375"/>
            <a:ext cx="3150515" cy="461665"/>
          </a:xfrm>
          <a:prstGeom prst="rect">
            <a:avLst/>
          </a:prstGeom>
          <a:solidFill>
            <a:srgbClr val="00B0F0"/>
          </a:solidFill>
        </p:spPr>
        <p:txBody>
          <a:bodyPr wrap="square" rtlCol="0">
            <a:spAutoFit/>
          </a:bodyPr>
          <a:lstStyle/>
          <a:p>
            <a:r>
              <a:rPr lang="en-GB" sz="2400" b="1" dirty="0" smtClean="0"/>
              <a:t>Community Damage</a:t>
            </a:r>
            <a:endParaRPr lang="en-GB" sz="2400" b="1" dirty="0"/>
          </a:p>
        </p:txBody>
      </p:sp>
    </p:spTree>
    <p:extLst>
      <p:ext uri="{BB962C8B-B14F-4D97-AF65-F5344CB8AC3E}">
        <p14:creationId xmlns:p14="http://schemas.microsoft.com/office/powerpoint/2010/main" val="2608656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ppt_x"/>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gtEl>
                                        <p:attrNameLst>
                                          <p:attrName>style.visibility</p:attrName>
                                        </p:attrNameLst>
                                      </p:cBhvr>
                                      <p:to>
                                        <p:strVal val="visible"/>
                                      </p:to>
                                    </p:set>
                                    <p:anim calcmode="lin" valueType="num">
                                      <p:cBhvr additive="base">
                                        <p:cTn id="37" dur="500" fill="hold"/>
                                        <p:tgtEl>
                                          <p:spTgt spid="4"/>
                                        </p:tgtEl>
                                        <p:attrNameLst>
                                          <p:attrName>ppt_x</p:attrName>
                                        </p:attrNameLst>
                                      </p:cBhvr>
                                      <p:tavLst>
                                        <p:tav tm="0">
                                          <p:val>
                                            <p:strVal val="#ppt_x"/>
                                          </p:val>
                                        </p:tav>
                                        <p:tav tm="100000">
                                          <p:val>
                                            <p:strVal val="#ppt_x"/>
                                          </p:val>
                                        </p:tav>
                                      </p:tavLst>
                                    </p:anim>
                                    <p:anim calcmode="lin" valueType="num">
                                      <p:cBhvr additive="base">
                                        <p:cTn id="3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 calcmode="lin" valueType="num">
                                      <p:cBhvr additive="base">
                                        <p:cTn id="43" dur="500" fill="hold"/>
                                        <p:tgtEl>
                                          <p:spTgt spid="10"/>
                                        </p:tgtEl>
                                        <p:attrNameLst>
                                          <p:attrName>ppt_x</p:attrName>
                                        </p:attrNameLst>
                                      </p:cBhvr>
                                      <p:tavLst>
                                        <p:tav tm="0">
                                          <p:val>
                                            <p:strVal val="#ppt_x"/>
                                          </p:val>
                                        </p:tav>
                                        <p:tav tm="100000">
                                          <p:val>
                                            <p:strVal val="#ppt_x"/>
                                          </p:val>
                                        </p:tav>
                                      </p:tavLst>
                                    </p:anim>
                                    <p:anim calcmode="lin" valueType="num">
                                      <p:cBhvr additive="base">
                                        <p:cTn id="4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9"/>
                                        </p:tgtEl>
                                        <p:attrNameLst>
                                          <p:attrName>style.visibility</p:attrName>
                                        </p:attrNameLst>
                                      </p:cBhvr>
                                      <p:to>
                                        <p:strVal val="visible"/>
                                      </p:to>
                                    </p:set>
                                    <p:anim calcmode="lin" valueType="num">
                                      <p:cBhvr additive="base">
                                        <p:cTn id="49" dur="500" fill="hold"/>
                                        <p:tgtEl>
                                          <p:spTgt spid="9"/>
                                        </p:tgtEl>
                                        <p:attrNameLst>
                                          <p:attrName>ppt_x</p:attrName>
                                        </p:attrNameLst>
                                      </p:cBhvr>
                                      <p:tavLst>
                                        <p:tav tm="0">
                                          <p:val>
                                            <p:strVal val="#ppt_x"/>
                                          </p:val>
                                        </p:tav>
                                        <p:tav tm="100000">
                                          <p:val>
                                            <p:strVal val="#ppt_x"/>
                                          </p:val>
                                        </p:tav>
                                      </p:tavLst>
                                    </p:anim>
                                    <p:anim calcmode="lin" valueType="num">
                                      <p:cBhvr additive="base">
                                        <p:cTn id="5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5"/>
                                        </p:tgtEl>
                                        <p:attrNameLst>
                                          <p:attrName>style.visibility</p:attrName>
                                        </p:attrNameLst>
                                      </p:cBhvr>
                                      <p:to>
                                        <p:strVal val="visible"/>
                                      </p:to>
                                    </p:set>
                                    <p:anim calcmode="lin" valueType="num">
                                      <p:cBhvr additive="base">
                                        <p:cTn id="55" dur="500" fill="hold"/>
                                        <p:tgtEl>
                                          <p:spTgt spid="5"/>
                                        </p:tgtEl>
                                        <p:attrNameLst>
                                          <p:attrName>ppt_x</p:attrName>
                                        </p:attrNameLst>
                                      </p:cBhvr>
                                      <p:tavLst>
                                        <p:tav tm="0">
                                          <p:val>
                                            <p:strVal val="#ppt_x"/>
                                          </p:val>
                                        </p:tav>
                                        <p:tav tm="100000">
                                          <p:val>
                                            <p:strVal val="#ppt_x"/>
                                          </p:val>
                                        </p:tav>
                                      </p:tavLst>
                                    </p:anim>
                                    <p:anim calcmode="lin" valueType="num">
                                      <p:cBhvr additive="base">
                                        <p:cTn id="5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P spid="8" grpId="0"/>
      <p:bldP spid="9" grpId="0"/>
      <p:bldP spid="10" grpId="0"/>
      <p:bldP spid="11"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03453" y="908720"/>
            <a:ext cx="8424936" cy="5632311"/>
          </a:xfrm>
          <a:prstGeom prst="rect">
            <a:avLst/>
          </a:prstGeom>
        </p:spPr>
        <p:txBody>
          <a:bodyPr wrap="square">
            <a:spAutoFit/>
          </a:bodyPr>
          <a:lstStyle/>
          <a:p>
            <a:pPr marL="285750" indent="-285750" algn="just">
              <a:buFont typeface="Arial" panose="020B0604020202020204" pitchFamily="34" charset="0"/>
              <a:buChar char="•"/>
            </a:pPr>
            <a:r>
              <a:rPr lang="en-GB" dirty="0"/>
              <a:t>People’s perceptions of the woods however govern how they use them. </a:t>
            </a:r>
            <a:endParaRPr lang="en-GB" dirty="0" smtClean="0"/>
          </a:p>
          <a:p>
            <a:pPr algn="just"/>
            <a:endParaRPr lang="en-GB" dirty="0"/>
          </a:p>
          <a:p>
            <a:pPr marL="285750" indent="-285750" algn="just">
              <a:buFont typeface="Arial" panose="020B0604020202020204" pitchFamily="34" charset="0"/>
              <a:buChar char="•"/>
            </a:pPr>
            <a:r>
              <a:rPr lang="en-GB" b="1" dirty="0" smtClean="0">
                <a:solidFill>
                  <a:srgbClr val="0070C0"/>
                </a:solidFill>
              </a:rPr>
              <a:t>Vulnerability</a:t>
            </a:r>
            <a:r>
              <a:rPr lang="en-GB" dirty="0" smtClean="0"/>
              <a:t> </a:t>
            </a:r>
            <a:r>
              <a:rPr lang="en-GB" dirty="0"/>
              <a:t>or fear </a:t>
            </a:r>
            <a:r>
              <a:rPr lang="en-GB" dirty="0" smtClean="0"/>
              <a:t>of accidents </a:t>
            </a:r>
            <a:r>
              <a:rPr lang="en-GB" dirty="0"/>
              <a:t>or attack then they will stay away. </a:t>
            </a:r>
            <a:endParaRPr lang="en-GB" dirty="0" smtClean="0"/>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smtClean="0"/>
              <a:t>Views </a:t>
            </a:r>
            <a:r>
              <a:rPr lang="en-GB" dirty="0"/>
              <a:t>will differ on what can be termed ‘anti-social’ activity but some users, and uses, may by their actions or very nature discourage others. </a:t>
            </a:r>
            <a:r>
              <a:rPr lang="en-GB" dirty="0" smtClean="0"/>
              <a:t>Debate </a:t>
            </a:r>
            <a:r>
              <a:rPr lang="en-GB" dirty="0"/>
              <a:t>is an </a:t>
            </a:r>
            <a:r>
              <a:rPr lang="en-GB" b="1" dirty="0">
                <a:solidFill>
                  <a:srgbClr val="0070C0"/>
                </a:solidFill>
              </a:rPr>
              <a:t>anthropocentric</a:t>
            </a:r>
            <a:r>
              <a:rPr lang="en-GB" dirty="0"/>
              <a:t> </a:t>
            </a:r>
            <a:r>
              <a:rPr lang="en-GB" dirty="0" smtClean="0"/>
              <a:t> one. </a:t>
            </a:r>
            <a:r>
              <a:rPr lang="en-GB" b="1" dirty="0" smtClean="0">
                <a:solidFill>
                  <a:srgbClr val="0070C0"/>
                </a:solidFill>
              </a:rPr>
              <a:t>Conflict </a:t>
            </a:r>
            <a:r>
              <a:rPr lang="en-GB" b="1" dirty="0">
                <a:solidFill>
                  <a:srgbClr val="0070C0"/>
                </a:solidFill>
              </a:rPr>
              <a:t>generated in both respect for the environment and respect for community acceptability in use. </a:t>
            </a:r>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r>
              <a:rPr lang="en-GB" b="1" dirty="0" smtClean="0">
                <a:solidFill>
                  <a:srgbClr val="0070C0"/>
                </a:solidFill>
              </a:rPr>
              <a:t>Personal </a:t>
            </a:r>
            <a:r>
              <a:rPr lang="en-GB" b="1" dirty="0">
                <a:solidFill>
                  <a:srgbClr val="0070C0"/>
                </a:solidFill>
              </a:rPr>
              <a:t>safety </a:t>
            </a:r>
            <a:r>
              <a:rPr lang="en-GB" b="1" dirty="0" smtClean="0">
                <a:solidFill>
                  <a:srgbClr val="0070C0"/>
                </a:solidFill>
              </a:rPr>
              <a:t> </a:t>
            </a:r>
            <a:r>
              <a:rPr lang="en-GB" dirty="0" smtClean="0"/>
              <a:t>- bad </a:t>
            </a:r>
            <a:r>
              <a:rPr lang="en-GB" dirty="0"/>
              <a:t>media publicity in recent years has linked woodland to serious crime and vandalism, which remains within the public perception and psyche. </a:t>
            </a:r>
            <a:endParaRPr lang="en-GB" dirty="0" smtClean="0"/>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smtClean="0"/>
              <a:t>Reports </a:t>
            </a:r>
            <a:r>
              <a:rPr lang="en-GB" dirty="0"/>
              <a:t>of muggings of lone walkers and even murders have had a hugely negative impact and have done little to support the efforts of the environmental groups. </a:t>
            </a:r>
            <a:endParaRPr lang="en-GB" dirty="0" smtClean="0"/>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r>
              <a:rPr lang="en-GB" b="1" dirty="0" smtClean="0">
                <a:solidFill>
                  <a:srgbClr val="0070C0"/>
                </a:solidFill>
              </a:rPr>
              <a:t>We can use this negativity  !!!</a:t>
            </a:r>
          </a:p>
          <a:p>
            <a:pPr marL="285750" indent="-285750" algn="just">
              <a:buFont typeface="Arial" panose="020B0604020202020204" pitchFamily="34" charset="0"/>
              <a:buChar char="•"/>
            </a:pPr>
            <a:r>
              <a:rPr lang="en-GB" b="1" dirty="0" smtClean="0">
                <a:solidFill>
                  <a:srgbClr val="0070C0"/>
                </a:solidFill>
              </a:rPr>
              <a:t>Awareness </a:t>
            </a:r>
            <a:r>
              <a:rPr lang="en-GB" b="1" dirty="0">
                <a:solidFill>
                  <a:srgbClr val="0070C0"/>
                </a:solidFill>
              </a:rPr>
              <a:t>of negative perceptions may positively inform reactions and response</a:t>
            </a:r>
            <a:r>
              <a:rPr lang="en-GB" dirty="0"/>
              <a:t>, management style and marketing. </a:t>
            </a:r>
            <a:r>
              <a:rPr lang="en-GB" dirty="0" smtClean="0"/>
              <a:t>Service </a:t>
            </a:r>
            <a:r>
              <a:rPr lang="en-GB" dirty="0"/>
              <a:t>and usage can be adapted, while provision and marketing may develop to specifically address and hopefully remove ‘community damage’ through fears. </a:t>
            </a:r>
          </a:p>
        </p:txBody>
      </p:sp>
      <p:sp>
        <p:nvSpPr>
          <p:cNvPr id="4" name="TextBox 3"/>
          <p:cNvSpPr txBox="1"/>
          <p:nvPr/>
        </p:nvSpPr>
        <p:spPr>
          <a:xfrm>
            <a:off x="467544" y="6398170"/>
            <a:ext cx="6696744" cy="369332"/>
          </a:xfrm>
          <a:prstGeom prst="rect">
            <a:avLst/>
          </a:prstGeom>
          <a:noFill/>
        </p:spPr>
        <p:txBody>
          <a:bodyPr wrap="square" rtlCol="0">
            <a:spAutoFit/>
          </a:bodyPr>
          <a:lstStyle/>
          <a:p>
            <a:r>
              <a:rPr lang="en-GB" dirty="0" smtClean="0"/>
              <a:t>     </a:t>
            </a:r>
            <a:endParaRPr lang="en-GB" dirty="0"/>
          </a:p>
        </p:txBody>
      </p:sp>
      <p:sp>
        <p:nvSpPr>
          <p:cNvPr id="5" name="Rectangle 4"/>
          <p:cNvSpPr/>
          <p:nvPr/>
        </p:nvSpPr>
        <p:spPr>
          <a:xfrm>
            <a:off x="539552" y="260648"/>
            <a:ext cx="2787814" cy="461665"/>
          </a:xfrm>
          <a:prstGeom prst="rect">
            <a:avLst/>
          </a:prstGeom>
          <a:solidFill>
            <a:srgbClr val="00B0F0"/>
          </a:solidFill>
        </p:spPr>
        <p:txBody>
          <a:bodyPr wrap="none">
            <a:spAutoFit/>
          </a:bodyPr>
          <a:lstStyle/>
          <a:p>
            <a:r>
              <a:rPr lang="en-GB" sz="2400" b="1" dirty="0"/>
              <a:t>Community Damage</a:t>
            </a:r>
          </a:p>
        </p:txBody>
      </p:sp>
    </p:spTree>
    <p:extLst>
      <p:ext uri="{BB962C8B-B14F-4D97-AF65-F5344CB8AC3E}">
        <p14:creationId xmlns:p14="http://schemas.microsoft.com/office/powerpoint/2010/main" val="384284589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620688"/>
            <a:ext cx="8064896" cy="5909310"/>
          </a:xfrm>
          <a:prstGeom prst="rect">
            <a:avLst/>
          </a:prstGeom>
        </p:spPr>
        <p:txBody>
          <a:bodyPr wrap="square">
            <a:spAutoFit/>
          </a:bodyPr>
          <a:lstStyle/>
          <a:p>
            <a:pPr algn="just"/>
            <a:r>
              <a:rPr lang="en-GB" dirty="0"/>
              <a:t>The increased concentration of Carbon Dioxide </a:t>
            </a:r>
            <a:r>
              <a:rPr lang="en-GB" dirty="0" smtClean="0"/>
              <a:t>brings associated </a:t>
            </a:r>
            <a:r>
              <a:rPr lang="en-GB" b="1" dirty="0">
                <a:solidFill>
                  <a:srgbClr val="0070C0"/>
                </a:solidFill>
              </a:rPr>
              <a:t>temperature rise, increases in rainfall and its patterns, unpredictable seasonality</a:t>
            </a:r>
            <a:r>
              <a:rPr lang="en-GB" dirty="0"/>
              <a:t>, </a:t>
            </a:r>
            <a:r>
              <a:rPr lang="en-GB" b="1" dirty="0">
                <a:solidFill>
                  <a:srgbClr val="0070C0"/>
                </a:solidFill>
              </a:rPr>
              <a:t>wind speed rise, cloud cover and humidity levels. These environmental changes will affect growth patterns in trees and the distribution and life cycle of flora and fauna </a:t>
            </a:r>
            <a:r>
              <a:rPr lang="en-GB" b="1" dirty="0" smtClean="0">
                <a:solidFill>
                  <a:srgbClr val="0070C0"/>
                </a:solidFill>
              </a:rPr>
              <a:t>species in woodland </a:t>
            </a:r>
            <a:r>
              <a:rPr lang="en-GB" b="1" dirty="0">
                <a:solidFill>
                  <a:srgbClr val="0070C0"/>
                </a:solidFill>
              </a:rPr>
              <a:t>to include</a:t>
            </a:r>
            <a:r>
              <a:rPr lang="en-GB" b="1" dirty="0" smtClean="0">
                <a:solidFill>
                  <a:srgbClr val="0070C0"/>
                </a:solidFill>
              </a:rPr>
              <a:t>:</a:t>
            </a:r>
          </a:p>
          <a:p>
            <a:pPr algn="just"/>
            <a:endParaRPr lang="en-GB" dirty="0"/>
          </a:p>
          <a:p>
            <a:pPr marL="285750" lvl="0" indent="-285750">
              <a:buFont typeface="Arial" panose="020B0604020202020204" pitchFamily="34" charset="0"/>
              <a:buChar char="•"/>
            </a:pPr>
            <a:r>
              <a:rPr lang="en-GB" dirty="0"/>
              <a:t>Changes in the conditions at existing sites – temperature, hydrology, humidity</a:t>
            </a:r>
            <a:r>
              <a:rPr lang="en-GB" dirty="0" smtClean="0"/>
              <a:t>.</a:t>
            </a: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r>
              <a:rPr lang="en-GB" dirty="0"/>
              <a:t>Changes in habitat requirements of species within a given climatic envelope</a:t>
            </a:r>
            <a:r>
              <a:rPr lang="en-GB" dirty="0" smtClean="0"/>
              <a:t>.</a:t>
            </a: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r>
              <a:rPr lang="en-GB" dirty="0"/>
              <a:t>Changes in the annual cycle timing of biological events, such as migration, flowering and pollination, breeding and nesting (Phenology</a:t>
            </a:r>
            <a:r>
              <a:rPr lang="en-GB" dirty="0" smtClean="0"/>
              <a:t>).</a:t>
            </a: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r>
              <a:rPr lang="en-GB" dirty="0"/>
              <a:t>The effects of adverse weather conditions during migration to a given area leading to higher mortality rates</a:t>
            </a:r>
            <a:r>
              <a:rPr lang="en-GB" dirty="0" smtClean="0"/>
              <a:t>.</a:t>
            </a: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r>
              <a:rPr lang="en-GB" dirty="0"/>
              <a:t>Total loss of the required habitat for a rare species</a:t>
            </a:r>
            <a:r>
              <a:rPr lang="en-GB" dirty="0" smtClean="0"/>
              <a:t>.</a:t>
            </a:r>
          </a:p>
          <a:p>
            <a:pPr marL="285750" lvl="0" indent="-285750">
              <a:buFont typeface="Arial" panose="020B0604020202020204" pitchFamily="34" charset="0"/>
              <a:buChar char="•"/>
            </a:pPr>
            <a:endParaRPr lang="en-GB" dirty="0" smtClean="0"/>
          </a:p>
          <a:p>
            <a:pPr marL="285750" lvl="0" indent="-285750" algn="just">
              <a:buFont typeface="Arial" panose="020B0604020202020204" pitchFamily="34" charset="0"/>
              <a:buChar char="•"/>
            </a:pPr>
            <a:r>
              <a:rPr lang="en-GB" dirty="0"/>
              <a:t>Carbon Dioxide affects the growth of trees directly. Increased CO</a:t>
            </a:r>
            <a:r>
              <a:rPr lang="en-GB" baseline="-25000" dirty="0"/>
              <a:t>2</a:t>
            </a:r>
            <a:r>
              <a:rPr lang="en-GB" dirty="0"/>
              <a:t> concentrations in the atmosphere enhance growth rates in young trees, and affect stomatal conductance in leaf water </a:t>
            </a:r>
            <a:r>
              <a:rPr lang="en-GB" dirty="0" smtClean="0"/>
              <a:t>evaporation. (</a:t>
            </a:r>
            <a:r>
              <a:rPr lang="en-GB" dirty="0" err="1"/>
              <a:t>Medlyn</a:t>
            </a:r>
            <a:r>
              <a:rPr lang="en-GB" dirty="0"/>
              <a:t> </a:t>
            </a:r>
            <a:r>
              <a:rPr lang="en-GB" i="1" dirty="0"/>
              <a:t>et al</a:t>
            </a:r>
            <a:r>
              <a:rPr lang="en-GB" dirty="0"/>
              <a:t>, 2001). </a:t>
            </a:r>
          </a:p>
        </p:txBody>
      </p:sp>
      <p:sp>
        <p:nvSpPr>
          <p:cNvPr id="4" name="TextBox 3"/>
          <p:cNvSpPr txBox="1"/>
          <p:nvPr/>
        </p:nvSpPr>
        <p:spPr>
          <a:xfrm>
            <a:off x="395536" y="116632"/>
            <a:ext cx="2520280" cy="523220"/>
          </a:xfrm>
          <a:prstGeom prst="rect">
            <a:avLst/>
          </a:prstGeom>
          <a:solidFill>
            <a:srgbClr val="00B0F0"/>
          </a:solidFill>
        </p:spPr>
        <p:txBody>
          <a:bodyPr wrap="square" rtlCol="0">
            <a:spAutoFit/>
          </a:bodyPr>
          <a:lstStyle/>
          <a:p>
            <a:r>
              <a:rPr lang="en-GB" sz="2800" dirty="0" smtClean="0">
                <a:solidFill>
                  <a:sysClr val="windowText" lastClr="000000"/>
                </a:solidFill>
              </a:rPr>
              <a:t>Climate Change</a:t>
            </a:r>
            <a:endParaRPr lang="en-GB" sz="2800" dirty="0">
              <a:solidFill>
                <a:sysClr val="windowText" lastClr="000000"/>
              </a:solidFill>
            </a:endParaRPr>
          </a:p>
        </p:txBody>
      </p:sp>
    </p:spTree>
    <p:extLst>
      <p:ext uri="{BB962C8B-B14F-4D97-AF65-F5344CB8AC3E}">
        <p14:creationId xmlns:p14="http://schemas.microsoft.com/office/powerpoint/2010/main" val="263773044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611560" y="548680"/>
            <a:ext cx="6120680" cy="523220"/>
          </a:xfrm>
          <a:prstGeom prst="rect">
            <a:avLst/>
          </a:prstGeom>
          <a:solidFill>
            <a:srgbClr val="00B0F0"/>
          </a:solidFill>
        </p:spPr>
        <p:txBody>
          <a:bodyPr wrap="square" rtlCol="0">
            <a:spAutoFit/>
          </a:bodyPr>
          <a:lstStyle/>
          <a:p>
            <a:r>
              <a:rPr lang="en-GB" sz="2800" dirty="0" smtClean="0"/>
              <a:t>Phenological Changes applicable to CC</a:t>
            </a:r>
            <a:endParaRPr lang="en-GB" sz="2800" dirty="0"/>
          </a:p>
        </p:txBody>
      </p:sp>
      <p:sp>
        <p:nvSpPr>
          <p:cNvPr id="3" name="Rectangle 2"/>
          <p:cNvSpPr/>
          <p:nvPr/>
        </p:nvSpPr>
        <p:spPr>
          <a:xfrm>
            <a:off x="317879" y="1628800"/>
            <a:ext cx="8280920" cy="4247317"/>
          </a:xfrm>
          <a:prstGeom prst="rect">
            <a:avLst/>
          </a:prstGeom>
        </p:spPr>
        <p:txBody>
          <a:bodyPr wrap="square">
            <a:spAutoFit/>
          </a:bodyPr>
          <a:lstStyle/>
          <a:p>
            <a:pPr marL="285750" indent="-285750" algn="just">
              <a:buFont typeface="Arial" panose="020B0604020202020204" pitchFamily="34" charset="0"/>
              <a:buChar char="•"/>
            </a:pPr>
            <a:r>
              <a:rPr lang="en-GB" dirty="0"/>
              <a:t>Phenological examples include the timing of ‘bud-burst’ in trees, flowering in low level plants susceptible to trampling, and hence the timing of the emergence of the insects seeking to pollinate these plants, or the timing of the breeding and nesting of bird species and the abundance of food available to fledgling chicks. </a:t>
            </a:r>
            <a:endParaRPr lang="en-GB" dirty="0" smtClean="0"/>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smtClean="0"/>
              <a:t>Damaged </a:t>
            </a:r>
            <a:r>
              <a:rPr lang="en-GB" dirty="0"/>
              <a:t>trees are more susceptible to disease and, given that forestry pests that predominate in UK woodland, such as </a:t>
            </a:r>
            <a:r>
              <a:rPr lang="en-GB" i="1" dirty="0" err="1"/>
              <a:t>Dendroctonus</a:t>
            </a:r>
            <a:r>
              <a:rPr lang="en-GB" i="1" dirty="0"/>
              <a:t> </a:t>
            </a:r>
            <a:r>
              <a:rPr lang="en-GB" i="1" dirty="0" err="1"/>
              <a:t>micans</a:t>
            </a:r>
            <a:r>
              <a:rPr lang="en-GB" i="1" dirty="0"/>
              <a:t> </a:t>
            </a:r>
            <a:r>
              <a:rPr lang="en-GB" dirty="0"/>
              <a:t>and</a:t>
            </a:r>
            <a:r>
              <a:rPr lang="en-GB" i="1" dirty="0"/>
              <a:t> </a:t>
            </a:r>
            <a:r>
              <a:rPr lang="en-GB" i="1" dirty="0" err="1"/>
              <a:t>Cameraria</a:t>
            </a:r>
            <a:r>
              <a:rPr lang="en-GB" i="1" dirty="0"/>
              <a:t> </a:t>
            </a:r>
            <a:r>
              <a:rPr lang="en-GB" i="1" dirty="0" err="1"/>
              <a:t>ohridella</a:t>
            </a:r>
            <a:r>
              <a:rPr lang="en-GB" i="1" dirty="0"/>
              <a:t>, </a:t>
            </a:r>
            <a:r>
              <a:rPr lang="en-GB" dirty="0"/>
              <a:t>would thrive in increased summer drought,</a:t>
            </a:r>
            <a:r>
              <a:rPr lang="en-GB" i="1" dirty="0"/>
              <a:t> </a:t>
            </a:r>
            <a:r>
              <a:rPr lang="en-GB" dirty="0"/>
              <a:t>the importance of climate change to woodland management is irrefutable (</a:t>
            </a:r>
            <a:r>
              <a:rPr lang="en-GB" dirty="0" err="1"/>
              <a:t>Broadmeadow</a:t>
            </a:r>
            <a:r>
              <a:rPr lang="en-GB" dirty="0"/>
              <a:t>, 2005). </a:t>
            </a:r>
            <a:endParaRPr lang="en-GB" dirty="0" smtClean="0"/>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err="1" smtClean="0"/>
              <a:t>Broadmeadow</a:t>
            </a:r>
            <a:r>
              <a:rPr lang="en-GB" dirty="0" smtClean="0"/>
              <a:t> </a:t>
            </a:r>
            <a:r>
              <a:rPr lang="en-GB" dirty="0"/>
              <a:t>&amp; Ray (2005) and Ray et al (2010) both highlight the challenge faced by woodland due to climate change and rising CO</a:t>
            </a:r>
            <a:r>
              <a:rPr lang="en-GB" baseline="-25000" dirty="0"/>
              <a:t>2</a:t>
            </a:r>
            <a:r>
              <a:rPr lang="en-GB" dirty="0"/>
              <a:t> levels, given the projected increase in temperature globally, changes in seasonality of rainfall and in the frequency of extreme storm events, leading to increased probability of wind damage to older tree stands ( Hulme </a:t>
            </a:r>
            <a:r>
              <a:rPr lang="en-GB" i="1" dirty="0"/>
              <a:t>et al</a:t>
            </a:r>
            <a:r>
              <a:rPr lang="en-GB" dirty="0"/>
              <a:t>, 2002; UKCP, 2009). </a:t>
            </a:r>
          </a:p>
        </p:txBody>
      </p:sp>
    </p:spTree>
    <p:extLst>
      <p:ext uri="{BB962C8B-B14F-4D97-AF65-F5344CB8AC3E}">
        <p14:creationId xmlns:p14="http://schemas.microsoft.com/office/powerpoint/2010/main" val="404069483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normAutofit/>
          </a:bodyPr>
          <a:lstStyle/>
          <a:p>
            <a:r>
              <a:rPr lang="en-GB" sz="4000" u="sng" dirty="0" smtClean="0"/>
              <a:t>The Literature</a:t>
            </a:r>
            <a:endParaRPr lang="en-GB" sz="4000" u="sng" dirty="0"/>
          </a:p>
        </p:txBody>
      </p:sp>
      <p:sp>
        <p:nvSpPr>
          <p:cNvPr id="3" name="Content Placeholder 2"/>
          <p:cNvSpPr>
            <a:spLocks noGrp="1"/>
          </p:cNvSpPr>
          <p:nvPr>
            <p:ph idx="1"/>
          </p:nvPr>
        </p:nvSpPr>
        <p:spPr>
          <a:xfrm>
            <a:off x="428596" y="980728"/>
            <a:ext cx="8501122" cy="5688632"/>
          </a:xfrm>
        </p:spPr>
        <p:txBody>
          <a:bodyPr>
            <a:normAutofit fontScale="92500" lnSpcReduction="10000"/>
          </a:bodyPr>
          <a:lstStyle/>
          <a:p>
            <a:r>
              <a:rPr lang="en-GB" sz="1600" b="1" dirty="0" smtClean="0"/>
              <a:t>Wilson, E.O (1984) – </a:t>
            </a:r>
            <a:r>
              <a:rPr lang="en-GB" sz="1600" i="1" dirty="0" smtClean="0"/>
              <a:t>Biophilia. The Human Bond with Other Species. </a:t>
            </a:r>
            <a:r>
              <a:rPr lang="en-GB" sz="1600" dirty="0" smtClean="0"/>
              <a:t>Harvard University Press. </a:t>
            </a:r>
          </a:p>
          <a:p>
            <a:r>
              <a:rPr lang="en-GB" sz="1600" b="1" dirty="0" smtClean="0"/>
              <a:t>Wells, N.M. (2006) </a:t>
            </a:r>
            <a:r>
              <a:rPr lang="en-GB" sz="1600" dirty="0" smtClean="0"/>
              <a:t>  - </a:t>
            </a:r>
            <a:r>
              <a:rPr lang="en-GB" sz="1600" i="1" dirty="0" smtClean="0"/>
              <a:t>Nature and the life course. Pathways from adulthood nature experiences to adult environmentalism.</a:t>
            </a:r>
            <a:endParaRPr lang="en-GB" sz="1600" dirty="0" smtClean="0"/>
          </a:p>
          <a:p>
            <a:r>
              <a:rPr lang="en-GB" sz="1600" b="1" dirty="0" smtClean="0"/>
              <a:t>Bird, W. (2007) </a:t>
            </a:r>
            <a:r>
              <a:rPr lang="en-GB" sz="1600" dirty="0" smtClean="0"/>
              <a:t>– </a:t>
            </a:r>
            <a:r>
              <a:rPr lang="en-GB" sz="1600" i="1" dirty="0" smtClean="0"/>
              <a:t>Natural Thinking. The Environment, Biodiversity and Mental Health</a:t>
            </a:r>
            <a:endParaRPr lang="en-GB" sz="1600" dirty="0" smtClean="0"/>
          </a:p>
          <a:p>
            <a:pPr>
              <a:buNone/>
            </a:pPr>
            <a:r>
              <a:rPr lang="en-GB" sz="1600" dirty="0" smtClean="0"/>
              <a:t>        RSPB report.</a:t>
            </a:r>
          </a:p>
          <a:p>
            <a:pPr algn="just"/>
            <a:r>
              <a:rPr lang="en-GB" sz="1600" b="1" dirty="0" smtClean="0"/>
              <a:t>The Kings Fund Summit (2007)</a:t>
            </a:r>
            <a:r>
              <a:rPr lang="en-GB" sz="1600" dirty="0" smtClean="0"/>
              <a:t> – </a:t>
            </a:r>
            <a:r>
              <a:rPr lang="en-GB" sz="1600" i="1" dirty="0" smtClean="0"/>
              <a:t>Our</a:t>
            </a:r>
            <a:r>
              <a:rPr lang="en-GB" sz="1600" dirty="0" smtClean="0"/>
              <a:t> </a:t>
            </a:r>
            <a:r>
              <a:rPr lang="en-GB" sz="1600" i="1" dirty="0" smtClean="0"/>
              <a:t>Future Secured</a:t>
            </a:r>
            <a:r>
              <a:rPr lang="en-GB" sz="1600" dirty="0" smtClean="0"/>
              <a:t> - </a:t>
            </a:r>
            <a:r>
              <a:rPr lang="en-GB" sz="1600" i="1" dirty="0" smtClean="0"/>
              <a:t>Funding Health Care 2008 and beyond.  </a:t>
            </a:r>
            <a:r>
              <a:rPr lang="en-GB" sz="1600" dirty="0" smtClean="0"/>
              <a:t>Report of the King’s Fund Leeds Castle Summit.</a:t>
            </a:r>
          </a:p>
          <a:p>
            <a:pPr algn="just"/>
            <a:r>
              <a:rPr lang="en-GB" sz="1600" b="1" dirty="0" smtClean="0"/>
              <a:t>The Kings Fund (2008) – </a:t>
            </a:r>
            <a:r>
              <a:rPr lang="en-GB" sz="1600" i="1" dirty="0" smtClean="0"/>
              <a:t>Paying the Price – the Cost of Mental Health Care in England to 2026.</a:t>
            </a:r>
            <a:endParaRPr lang="en-GB" sz="1600" dirty="0" smtClean="0"/>
          </a:p>
          <a:p>
            <a:pPr algn="just"/>
            <a:endParaRPr lang="en-GB" sz="1600" dirty="0" smtClean="0"/>
          </a:p>
          <a:p>
            <a:pPr algn="just"/>
            <a:endParaRPr lang="en-GB" sz="1600" dirty="0" smtClean="0"/>
          </a:p>
          <a:p>
            <a:pPr algn="just"/>
            <a:endParaRPr lang="en-GB" sz="1600" dirty="0" smtClean="0"/>
          </a:p>
          <a:p>
            <a:r>
              <a:rPr lang="en-GB" sz="1600" b="1" dirty="0" smtClean="0"/>
              <a:t>Leopold, L.B. (1969) </a:t>
            </a:r>
            <a:r>
              <a:rPr lang="en-GB" sz="1600" dirty="0" smtClean="0"/>
              <a:t>– </a:t>
            </a:r>
            <a:r>
              <a:rPr lang="en-GB" sz="1600" i="1" dirty="0" smtClean="0"/>
              <a:t>Quantitative comparison of some aesthetic factors among rivers. </a:t>
            </a:r>
            <a:r>
              <a:rPr lang="en-GB" sz="1600" dirty="0" smtClean="0"/>
              <a:t>U.S. Geological Survey.</a:t>
            </a:r>
            <a:r>
              <a:rPr lang="en-GB" sz="1600" i="1" dirty="0" smtClean="0"/>
              <a:t> </a:t>
            </a:r>
            <a:endParaRPr lang="en-GB" sz="1600" dirty="0" smtClean="0"/>
          </a:p>
          <a:p>
            <a:r>
              <a:rPr lang="en-GB" sz="1600" b="1" dirty="0" smtClean="0"/>
              <a:t>Littlemore, J. (2001)</a:t>
            </a:r>
            <a:r>
              <a:rPr lang="en-GB" sz="1600" dirty="0" smtClean="0"/>
              <a:t> – </a:t>
            </a:r>
            <a:r>
              <a:rPr lang="en-GB" sz="1600" i="1" dirty="0" smtClean="0"/>
              <a:t>Resolving Conflicts between recreation and conservation in Britain’s urban woodlands – A management Guide. </a:t>
            </a:r>
            <a:r>
              <a:rPr lang="en-GB" sz="1600" dirty="0" smtClean="0"/>
              <a:t>Quarterly Journal of Forestry, Vol. 2, pp. 29-36.</a:t>
            </a:r>
          </a:p>
          <a:p>
            <a:r>
              <a:rPr lang="en-GB" sz="1600" b="1" dirty="0" smtClean="0"/>
              <a:t>Littlemore, J. &amp; Barker, S. (2003)</a:t>
            </a:r>
            <a:r>
              <a:rPr lang="en-GB" sz="1600" dirty="0" smtClean="0"/>
              <a:t> – </a:t>
            </a:r>
            <a:r>
              <a:rPr lang="en-GB" sz="1600" i="1" dirty="0" smtClean="0"/>
              <a:t>The ecological response of forest ground flora and soils to experimental trampling in British urban woodlands. </a:t>
            </a:r>
            <a:r>
              <a:rPr lang="en-GB" sz="1600" dirty="0" smtClean="0"/>
              <a:t>Urban Ecosystems, 5, pp.257-276 . Kluwer Academic Publishers.</a:t>
            </a:r>
          </a:p>
          <a:p>
            <a:pPr algn="just"/>
            <a:r>
              <a:rPr lang="en-GB" sz="1600" b="1" dirty="0" smtClean="0"/>
              <a:t>Ode, A. &amp; Fry, G. (2005) – </a:t>
            </a:r>
            <a:r>
              <a:rPr lang="en-GB" sz="1600" i="1" dirty="0" smtClean="0"/>
              <a:t>A model for quantifying and predicting urban pressure on woodland. </a:t>
            </a:r>
            <a:r>
              <a:rPr lang="en-GB" sz="1600" dirty="0" smtClean="0"/>
              <a:t>Journal Landscape and Urban Planning. Vol. 77, pp.17-27.</a:t>
            </a:r>
          </a:p>
          <a:p>
            <a:r>
              <a:rPr lang="en-GB" sz="1600" b="1" dirty="0" smtClean="0"/>
              <a:t>Rusterholz, H. &amp; Kissling, M. &amp; Baur, B.</a:t>
            </a:r>
            <a:r>
              <a:rPr lang="en-GB" sz="1600" dirty="0" smtClean="0"/>
              <a:t> </a:t>
            </a:r>
            <a:r>
              <a:rPr lang="en-GB" sz="1600" b="1" dirty="0" smtClean="0"/>
              <a:t>(2008)</a:t>
            </a:r>
            <a:r>
              <a:rPr lang="en-GB" sz="1600" dirty="0" smtClean="0"/>
              <a:t> – </a:t>
            </a:r>
            <a:r>
              <a:rPr lang="en-GB" sz="1600" i="1" dirty="0" smtClean="0"/>
              <a:t>Disturbances by human trampling alter the performance, sexual reproduction and genetic diversity in a clonal woodland herb.</a:t>
            </a:r>
            <a:r>
              <a:rPr lang="en-GB" sz="1600" dirty="0" smtClean="0"/>
              <a:t> Journal Perspectives in Plant Ecology, Evolution and Systematics. Vol.11, pp.17-29.</a:t>
            </a:r>
          </a:p>
          <a:p>
            <a:pPr>
              <a:buNone/>
            </a:pPr>
            <a:r>
              <a:rPr lang="en-GB" sz="1600" dirty="0" smtClean="0"/>
              <a:t> </a:t>
            </a:r>
          </a:p>
          <a:p>
            <a:pPr algn="just"/>
            <a:endParaRPr lang="en-GB" sz="1600" dirty="0" smtClean="0"/>
          </a:p>
        </p:txBody>
      </p:sp>
      <p:sp>
        <p:nvSpPr>
          <p:cNvPr id="4" name="TextBox 3"/>
          <p:cNvSpPr txBox="1"/>
          <p:nvPr/>
        </p:nvSpPr>
        <p:spPr>
          <a:xfrm>
            <a:off x="179512" y="548680"/>
            <a:ext cx="357190" cy="2554545"/>
          </a:xfrm>
          <a:prstGeom prst="rect">
            <a:avLst/>
          </a:prstGeom>
          <a:noFill/>
        </p:spPr>
        <p:txBody>
          <a:bodyPr wrap="square" rtlCol="0">
            <a:spAutoFit/>
          </a:bodyPr>
          <a:lstStyle/>
          <a:p>
            <a:r>
              <a:rPr lang="en-GB" sz="1600" b="1" dirty="0" smtClean="0">
                <a:solidFill>
                  <a:srgbClr val="00B050"/>
                </a:solidFill>
              </a:rPr>
              <a:t>Open </a:t>
            </a:r>
          </a:p>
          <a:p>
            <a:endParaRPr lang="en-GB" sz="1600" b="1" dirty="0" smtClean="0">
              <a:solidFill>
                <a:srgbClr val="00B050"/>
              </a:solidFill>
            </a:endParaRPr>
          </a:p>
          <a:p>
            <a:r>
              <a:rPr lang="en-GB" sz="1600" b="1" dirty="0" smtClean="0">
                <a:solidFill>
                  <a:srgbClr val="00B050"/>
                </a:solidFill>
              </a:rPr>
              <a:t>Space</a:t>
            </a:r>
          </a:p>
        </p:txBody>
      </p:sp>
      <p:sp>
        <p:nvSpPr>
          <p:cNvPr id="5" name="Rectangle 4"/>
          <p:cNvSpPr/>
          <p:nvPr/>
        </p:nvSpPr>
        <p:spPr>
          <a:xfrm>
            <a:off x="179512" y="3717032"/>
            <a:ext cx="357190" cy="2031325"/>
          </a:xfrm>
          <a:prstGeom prst="rect">
            <a:avLst/>
          </a:prstGeom>
        </p:spPr>
        <p:txBody>
          <a:bodyPr wrap="square">
            <a:spAutoFit/>
          </a:bodyPr>
          <a:lstStyle/>
          <a:p>
            <a:r>
              <a:rPr lang="en-GB" dirty="0" smtClean="0">
                <a:solidFill>
                  <a:srgbClr val="FF0000"/>
                </a:solidFill>
              </a:rPr>
              <a:t>Damage</a:t>
            </a:r>
          </a:p>
          <a:p>
            <a:endParaRPr lang="en-GB" dirty="0">
              <a:solidFill>
                <a:srgbClr val="FF0000"/>
              </a:solidFill>
            </a:endParaRPr>
          </a:p>
        </p:txBody>
      </p:sp>
      <p:sp>
        <p:nvSpPr>
          <p:cNvPr id="6" name="TextBox 5"/>
          <p:cNvSpPr txBox="1"/>
          <p:nvPr/>
        </p:nvSpPr>
        <p:spPr>
          <a:xfrm>
            <a:off x="3491880" y="2996952"/>
            <a:ext cx="2232248" cy="369332"/>
          </a:xfrm>
          <a:prstGeom prst="rect">
            <a:avLst/>
          </a:prstGeom>
          <a:noFill/>
        </p:spPr>
        <p:txBody>
          <a:bodyPr wrap="square" rtlCol="0">
            <a:spAutoFit/>
          </a:bodyPr>
          <a:lstStyle/>
          <a:p>
            <a:r>
              <a:rPr lang="en-GB" dirty="0" smtClean="0"/>
              <a:t>-----------------------------</a:t>
            </a:r>
            <a:endParaRPr lang="en-GB"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80801" y="980728"/>
            <a:ext cx="8136904" cy="1477328"/>
          </a:xfrm>
          <a:prstGeom prst="rect">
            <a:avLst/>
          </a:prstGeom>
        </p:spPr>
        <p:txBody>
          <a:bodyPr wrap="square">
            <a:spAutoFit/>
          </a:bodyPr>
          <a:lstStyle/>
          <a:p>
            <a:pPr marL="285750" indent="-285750" algn="just">
              <a:buFont typeface="Arial" panose="020B0604020202020204" pitchFamily="34" charset="0"/>
              <a:buChar char="•"/>
            </a:pPr>
            <a:r>
              <a:rPr lang="en-GB" dirty="0"/>
              <a:t>There exist methodologies utilised by Governments for the assessment of major environmental disasters in times of crisis. A major event, such as seismic activity, may be measured numerically against the Richter scale. This is an environmental event, affecting both natural environment and community, whose broad numeric scale is de-lineated as a measure of damage extent. </a:t>
            </a:r>
          </a:p>
        </p:txBody>
      </p:sp>
      <p:sp>
        <p:nvSpPr>
          <p:cNvPr id="3" name="Rectangle 2"/>
          <p:cNvSpPr/>
          <p:nvPr/>
        </p:nvSpPr>
        <p:spPr>
          <a:xfrm>
            <a:off x="467544" y="4653136"/>
            <a:ext cx="8136904" cy="646331"/>
          </a:xfrm>
          <a:prstGeom prst="rect">
            <a:avLst/>
          </a:prstGeom>
        </p:spPr>
        <p:txBody>
          <a:bodyPr wrap="square">
            <a:spAutoFit/>
          </a:bodyPr>
          <a:lstStyle/>
          <a:p>
            <a:pPr marL="285750" indent="-285750" algn="just">
              <a:buFont typeface="Arial" panose="020B0604020202020204" pitchFamily="34" charset="0"/>
              <a:buChar char="•"/>
            </a:pPr>
            <a:r>
              <a:rPr lang="en-GB" dirty="0"/>
              <a:t>The scientific community and legislative bodies respond more readily and positively to a numeric scale of measurement. </a:t>
            </a:r>
            <a:r>
              <a:rPr lang="en-GB" b="1" dirty="0" smtClean="0">
                <a:solidFill>
                  <a:srgbClr val="0070C0"/>
                </a:solidFill>
              </a:rPr>
              <a:t>(MORE OBJECTIVE)</a:t>
            </a:r>
            <a:endParaRPr lang="en-GB" b="1" dirty="0">
              <a:solidFill>
                <a:srgbClr val="0070C0"/>
              </a:solidFill>
            </a:endParaRPr>
          </a:p>
        </p:txBody>
      </p:sp>
      <p:sp>
        <p:nvSpPr>
          <p:cNvPr id="4" name="Rectangle 3"/>
          <p:cNvSpPr/>
          <p:nvPr/>
        </p:nvSpPr>
        <p:spPr>
          <a:xfrm>
            <a:off x="467086" y="5661248"/>
            <a:ext cx="8281377" cy="923330"/>
          </a:xfrm>
          <a:prstGeom prst="rect">
            <a:avLst/>
          </a:prstGeom>
        </p:spPr>
        <p:txBody>
          <a:bodyPr wrap="square">
            <a:spAutoFit/>
          </a:bodyPr>
          <a:lstStyle/>
          <a:p>
            <a:pPr marL="285750" indent="-285750">
              <a:buFont typeface="Arial" panose="020B0604020202020204" pitchFamily="34" charset="0"/>
              <a:buChar char="•"/>
            </a:pPr>
            <a:r>
              <a:rPr lang="en-GB" b="1" dirty="0" smtClean="0">
                <a:solidFill>
                  <a:srgbClr val="0070C0"/>
                </a:solidFill>
              </a:rPr>
              <a:t>Environmental Impact </a:t>
            </a:r>
            <a:r>
              <a:rPr lang="en-GB" b="1" dirty="0">
                <a:solidFill>
                  <a:srgbClr val="0070C0"/>
                </a:solidFill>
              </a:rPr>
              <a:t>assessment is currently utilised as a verbal, frequently ambiguous and bias, descriptor of possible environmental damage caused by proposed activity. </a:t>
            </a:r>
          </a:p>
        </p:txBody>
      </p:sp>
      <p:sp>
        <p:nvSpPr>
          <p:cNvPr id="5" name="TextBox 4"/>
          <p:cNvSpPr txBox="1"/>
          <p:nvPr/>
        </p:nvSpPr>
        <p:spPr>
          <a:xfrm>
            <a:off x="467086" y="332656"/>
            <a:ext cx="5401057" cy="523220"/>
          </a:xfrm>
          <a:prstGeom prst="rect">
            <a:avLst/>
          </a:prstGeom>
          <a:solidFill>
            <a:srgbClr val="00B0F0"/>
          </a:solidFill>
        </p:spPr>
        <p:txBody>
          <a:bodyPr wrap="square" rtlCol="0">
            <a:spAutoFit/>
          </a:bodyPr>
          <a:lstStyle/>
          <a:p>
            <a:r>
              <a:rPr lang="en-GB" sz="2800" dirty="0" smtClean="0"/>
              <a:t>How do we measure damage ?</a:t>
            </a:r>
            <a:endParaRPr lang="en-GB" sz="2800" dirty="0"/>
          </a:p>
        </p:txBody>
      </p:sp>
      <p:sp>
        <p:nvSpPr>
          <p:cNvPr id="6" name="Rectangle 5"/>
          <p:cNvSpPr/>
          <p:nvPr/>
        </p:nvSpPr>
        <p:spPr>
          <a:xfrm>
            <a:off x="575327" y="2636912"/>
            <a:ext cx="7956656" cy="1754326"/>
          </a:xfrm>
          <a:prstGeom prst="rect">
            <a:avLst/>
          </a:prstGeom>
        </p:spPr>
        <p:txBody>
          <a:bodyPr wrap="square">
            <a:spAutoFit/>
          </a:bodyPr>
          <a:lstStyle/>
          <a:p>
            <a:pPr marL="285750" indent="-285750" algn="just">
              <a:buFont typeface="Arial" panose="020B0604020202020204" pitchFamily="34" charset="0"/>
              <a:buChar char="•"/>
            </a:pPr>
            <a:r>
              <a:rPr lang="en-GB" b="1" dirty="0" smtClean="0">
                <a:solidFill>
                  <a:srgbClr val="0070C0"/>
                </a:solidFill>
              </a:rPr>
              <a:t>Literature </a:t>
            </a:r>
            <a:r>
              <a:rPr lang="en-GB" b="1" dirty="0">
                <a:solidFill>
                  <a:srgbClr val="0070C0"/>
                </a:solidFill>
              </a:rPr>
              <a:t>illustrates that impacts have been researched in isolation</a:t>
            </a:r>
            <a:r>
              <a:rPr lang="en-GB" dirty="0"/>
              <a:t>, but cumulative impacts compound one another, with some management solutions counteracting each other in retrograde step</a:t>
            </a:r>
            <a:r>
              <a:rPr lang="en-GB" dirty="0" smtClean="0"/>
              <a:t>.</a:t>
            </a:r>
            <a:r>
              <a:rPr lang="en-GB" dirty="0"/>
              <a:t> </a:t>
            </a:r>
            <a:r>
              <a:rPr lang="en-GB" b="1" dirty="0">
                <a:solidFill>
                  <a:srgbClr val="0070C0"/>
                </a:solidFill>
              </a:rPr>
              <a:t>Journal and internet searches </a:t>
            </a:r>
            <a:r>
              <a:rPr lang="en-GB" b="1" dirty="0" smtClean="0">
                <a:solidFill>
                  <a:srgbClr val="0070C0"/>
                </a:solidFill>
              </a:rPr>
              <a:t>failed </a:t>
            </a:r>
            <a:r>
              <a:rPr lang="en-GB" b="1" dirty="0">
                <a:solidFill>
                  <a:srgbClr val="0070C0"/>
                </a:solidFill>
              </a:rPr>
              <a:t>to locate an existing multivariate numerical matrix which can be utilised to fully evaluate collective environmental impact by activity, with urban woodland, on a local community scale. </a:t>
            </a:r>
          </a:p>
        </p:txBody>
      </p:sp>
    </p:spTree>
    <p:extLst>
      <p:ext uri="{BB962C8B-B14F-4D97-AF65-F5344CB8AC3E}">
        <p14:creationId xmlns:p14="http://schemas.microsoft.com/office/powerpoint/2010/main" val="1077642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6"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8"/>
          </a:xfrm>
        </p:spPr>
        <p:txBody>
          <a:bodyPr>
            <a:normAutofit/>
          </a:bodyPr>
          <a:lstStyle/>
          <a:p>
            <a:r>
              <a:rPr lang="en-GB" sz="4000" u="sng" dirty="0" smtClean="0"/>
              <a:t>Rationale </a:t>
            </a:r>
            <a:endParaRPr lang="en-GB" sz="4000" u="sng" dirty="0"/>
          </a:p>
        </p:txBody>
      </p:sp>
      <p:sp>
        <p:nvSpPr>
          <p:cNvPr id="3" name="Content Placeholder 2"/>
          <p:cNvSpPr>
            <a:spLocks noGrp="1"/>
          </p:cNvSpPr>
          <p:nvPr>
            <p:ph idx="1"/>
          </p:nvPr>
        </p:nvSpPr>
        <p:spPr>
          <a:xfrm>
            <a:off x="500034" y="1071546"/>
            <a:ext cx="8229600" cy="5572164"/>
          </a:xfrm>
        </p:spPr>
        <p:txBody>
          <a:bodyPr>
            <a:normAutofit/>
          </a:bodyPr>
          <a:lstStyle/>
          <a:p>
            <a:endParaRPr lang="en-GB" sz="1900" dirty="0" smtClean="0"/>
          </a:p>
          <a:p>
            <a:pPr marL="859536" lvl="1" indent="-457200">
              <a:buFont typeface="+mj-lt"/>
              <a:buAutoNum type="arabicPeriod"/>
            </a:pPr>
            <a:endParaRPr lang="en-GB" sz="1900" dirty="0" smtClean="0"/>
          </a:p>
          <a:p>
            <a:pPr>
              <a:buNone/>
            </a:pPr>
            <a:endParaRPr lang="en-GB" sz="2000" dirty="0"/>
          </a:p>
        </p:txBody>
      </p:sp>
      <p:sp>
        <p:nvSpPr>
          <p:cNvPr id="4" name="TextBox 3"/>
          <p:cNvSpPr txBox="1"/>
          <p:nvPr/>
        </p:nvSpPr>
        <p:spPr>
          <a:xfrm>
            <a:off x="611560" y="1124744"/>
            <a:ext cx="7992888" cy="4893647"/>
          </a:xfrm>
          <a:prstGeom prst="rect">
            <a:avLst/>
          </a:prstGeom>
          <a:noFill/>
        </p:spPr>
        <p:txBody>
          <a:bodyPr wrap="square" rtlCol="0">
            <a:spAutoFit/>
          </a:bodyPr>
          <a:lstStyle/>
          <a:p>
            <a:pPr marL="342900" indent="-342900" algn="just">
              <a:buFontTx/>
              <a:buAutoNum type="arabicPeriod"/>
            </a:pPr>
            <a:r>
              <a:rPr lang="en-GB" sz="2400" dirty="0" smtClean="0"/>
              <a:t>There exists conflict between recreational use, community and conservation.</a:t>
            </a:r>
          </a:p>
          <a:p>
            <a:pPr marL="342900" indent="-342900" algn="just">
              <a:buAutoNum type="arabicPeriod"/>
            </a:pPr>
            <a:r>
              <a:rPr lang="en-GB" sz="2400" dirty="0" smtClean="0"/>
              <a:t>A growing trend for outdoor recreation has led to more intense and high risk activities being accepted into ‘normal’ use. </a:t>
            </a:r>
          </a:p>
          <a:p>
            <a:pPr marL="342900" indent="-342900" algn="just">
              <a:buAutoNum type="arabicPeriod"/>
            </a:pPr>
            <a:r>
              <a:rPr lang="en-GB" sz="2400" dirty="0" smtClean="0"/>
              <a:t>Literature review revealed landform and ecological impacts numerically evaluated in isolation...</a:t>
            </a:r>
          </a:p>
          <a:p>
            <a:pPr marL="342900" indent="-342900" algn="just"/>
            <a:r>
              <a:rPr lang="en-GB" sz="2400" dirty="0" smtClean="0"/>
              <a:t>	but failed to locate any numerical multivariate model that incorporates the wide range of stressors and impacts that are present and affective within recreational woodland use.</a:t>
            </a:r>
          </a:p>
          <a:p>
            <a:pPr marL="342900" indent="-342900" algn="just"/>
            <a:r>
              <a:rPr lang="en-GB" sz="2400" dirty="0" smtClean="0"/>
              <a:t>4. This was not to be a comparative study, but research to establish and test an original multivariate technique.</a:t>
            </a:r>
          </a:p>
          <a:p>
            <a:pPr marL="342900" indent="-342900" algn="just"/>
            <a:endParaRPr lang="en-GB" sz="2400" dirty="0" smtClean="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00100" y="2428868"/>
            <a:ext cx="7286676" cy="2246769"/>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2800" b="1" dirty="0" smtClean="0">
                <a:solidFill>
                  <a:schemeClr val="tx1"/>
                </a:solidFill>
                <a:latin typeface="Calibri" pitchFamily="34" charset="0"/>
                <a:cs typeface="Calibri" pitchFamily="34" charset="0"/>
              </a:rPr>
              <a:t>To evaluate, through the establishment, application and testing of a multivariate analysis, the potential impacts of recreational use on two different urban woodland sites in the Swansea area.</a:t>
            </a:r>
            <a:endParaRPr lang="en-GB" sz="2800" b="1"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
        <p:nvSpPr>
          <p:cNvPr id="4" name="TextBox 3"/>
          <p:cNvSpPr txBox="1"/>
          <p:nvPr/>
        </p:nvSpPr>
        <p:spPr>
          <a:xfrm>
            <a:off x="3059832" y="642918"/>
            <a:ext cx="3528392"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The Aim</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23528" y="1556792"/>
            <a:ext cx="8568952" cy="4462760"/>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lvl="1" algn="just" fontAlgn="base">
              <a:spcBef>
                <a:spcPct val="0"/>
              </a:spcBef>
              <a:spcAft>
                <a:spcPct val="0"/>
              </a:spcAft>
            </a:pPr>
            <a:endParaRPr lang="en-GB" sz="2400" dirty="0" smtClean="0">
              <a:solidFill>
                <a:schemeClr val="bg1"/>
              </a:solidFill>
              <a:latin typeface="Tw Cen MT Condensed Extra Bold" pitchFamily="34" charset="0"/>
            </a:endParaRPr>
          </a:p>
          <a:p>
            <a:pPr algn="just" eaLnBrk="0" fontAlgn="base" hangingPunct="0">
              <a:spcBef>
                <a:spcPct val="0"/>
              </a:spcBef>
              <a:spcAft>
                <a:spcPct val="0"/>
              </a:spcAft>
            </a:pPr>
            <a:r>
              <a:rPr lang="en-GB" sz="2000" b="1" dirty="0" smtClean="0">
                <a:solidFill>
                  <a:srgbClr val="0070C0"/>
                </a:solidFill>
                <a:latin typeface="Calibri" pitchFamily="34" charset="0"/>
                <a:ea typeface="Calibri" pitchFamily="34" charset="0"/>
                <a:cs typeface="Calibri" pitchFamily="34" charset="0"/>
              </a:rPr>
              <a:t>Objective1.</a:t>
            </a:r>
            <a:r>
              <a:rPr lang="en-GB" sz="2000" b="1" dirty="0" smtClean="0">
                <a:solidFill>
                  <a:schemeClr val="bg1"/>
                </a:solidFill>
                <a:latin typeface="Calibri" pitchFamily="34" charset="0"/>
                <a:ea typeface="Calibri" pitchFamily="34" charset="0"/>
                <a:cs typeface="Calibri" pitchFamily="34" charset="0"/>
              </a:rPr>
              <a:t> </a:t>
            </a:r>
            <a:r>
              <a:rPr lang="en-GB" sz="2000" b="1" dirty="0" smtClean="0">
                <a:solidFill>
                  <a:schemeClr val="tx1"/>
                </a:solidFill>
                <a:latin typeface="Calibri" pitchFamily="34" charset="0"/>
                <a:ea typeface="Calibri" pitchFamily="34" charset="0"/>
                <a:cs typeface="Calibri" pitchFamily="34" charset="0"/>
              </a:rPr>
              <a:t>To identify the impacts that recreational activities have upon 	  	      woodland.</a:t>
            </a:r>
          </a:p>
          <a:p>
            <a:pPr lvl="0" algn="just" eaLnBrk="0" fontAlgn="base" hangingPunct="0">
              <a:spcBef>
                <a:spcPct val="0"/>
              </a:spcBef>
              <a:spcAft>
                <a:spcPct val="0"/>
              </a:spcAft>
            </a:pPr>
            <a:endParaRPr lang="en-GB" sz="2000" dirty="0" smtClean="0">
              <a:solidFill>
                <a:schemeClr val="bg1"/>
              </a:solidFill>
              <a:latin typeface="Calibri" pitchFamily="34" charset="0"/>
              <a:ea typeface="Calibri" pitchFamily="34" charset="0"/>
              <a:cs typeface="Calibri" pitchFamily="34" charset="0"/>
            </a:endParaRPr>
          </a:p>
          <a:p>
            <a:pPr lvl="0" algn="just" eaLnBrk="0" fontAlgn="base" hangingPunct="0">
              <a:spcBef>
                <a:spcPct val="0"/>
              </a:spcBef>
              <a:spcAft>
                <a:spcPct val="0"/>
              </a:spcAft>
            </a:pPr>
            <a:r>
              <a:rPr lang="en-GB" sz="2000" b="1" dirty="0" smtClean="0">
                <a:solidFill>
                  <a:srgbClr val="0070C0"/>
                </a:solidFill>
                <a:latin typeface="Calibri" pitchFamily="34" charset="0"/>
                <a:ea typeface="Calibri" pitchFamily="34" charset="0"/>
                <a:cs typeface="Calibri" pitchFamily="34" charset="0"/>
              </a:rPr>
              <a:t>Objective 2.</a:t>
            </a:r>
            <a:r>
              <a:rPr lang="en-GB" sz="2000" b="1" dirty="0" smtClean="0">
                <a:solidFill>
                  <a:schemeClr val="bg1"/>
                </a:solidFill>
                <a:latin typeface="Calibri" pitchFamily="34" charset="0"/>
                <a:ea typeface="Calibri" pitchFamily="34" charset="0"/>
                <a:cs typeface="Calibri" pitchFamily="34" charset="0"/>
              </a:rPr>
              <a:t> </a:t>
            </a:r>
            <a:r>
              <a:rPr lang="en-GB" sz="2000" b="1" dirty="0" smtClean="0">
                <a:solidFill>
                  <a:schemeClr val="tx1"/>
                </a:solidFill>
                <a:latin typeface="Calibri" pitchFamily="34" charset="0"/>
                <a:ea typeface="Calibri" pitchFamily="34" charset="0"/>
                <a:cs typeface="Calibri" pitchFamily="34" charset="0"/>
              </a:rPr>
              <a:t>To propose and test an innovative and original multivariate 	     	      numerical matrix to assess impacts. </a:t>
            </a:r>
          </a:p>
          <a:p>
            <a:pPr lvl="0" algn="just" eaLnBrk="0" fontAlgn="base" hangingPunct="0">
              <a:spcBef>
                <a:spcPct val="0"/>
              </a:spcBef>
              <a:spcAft>
                <a:spcPct val="0"/>
              </a:spcAft>
              <a:buFontTx/>
              <a:buChar char="•"/>
            </a:pPr>
            <a:endParaRPr lang="en-GB" sz="2000" dirty="0" smtClean="0">
              <a:solidFill>
                <a:schemeClr val="bg1"/>
              </a:solidFill>
              <a:latin typeface="Calibri" pitchFamily="34" charset="0"/>
              <a:cs typeface="Calibri" pitchFamily="34" charset="0"/>
            </a:endParaRPr>
          </a:p>
          <a:p>
            <a:pPr lvl="0" algn="just" eaLnBrk="0" fontAlgn="base" hangingPunct="0">
              <a:spcBef>
                <a:spcPct val="0"/>
              </a:spcBef>
              <a:spcAft>
                <a:spcPct val="0"/>
              </a:spcAft>
            </a:pPr>
            <a:r>
              <a:rPr lang="en-GB" sz="2000" b="1" dirty="0" smtClean="0">
                <a:solidFill>
                  <a:srgbClr val="0070C0"/>
                </a:solidFill>
                <a:latin typeface="Calibri" pitchFamily="34" charset="0"/>
                <a:ea typeface="Calibri" pitchFamily="34" charset="0"/>
                <a:cs typeface="Calibri" pitchFamily="34" charset="0"/>
              </a:rPr>
              <a:t>Objective3.</a:t>
            </a:r>
            <a:r>
              <a:rPr lang="en-GB" sz="2000" b="1" dirty="0" smtClean="0">
                <a:solidFill>
                  <a:schemeClr val="bg1"/>
                </a:solidFill>
                <a:latin typeface="Calibri" pitchFamily="34" charset="0"/>
                <a:ea typeface="Calibri" pitchFamily="34" charset="0"/>
                <a:cs typeface="Calibri" pitchFamily="34" charset="0"/>
              </a:rPr>
              <a:t> </a:t>
            </a:r>
            <a:r>
              <a:rPr lang="en-GB" sz="2000" b="1" dirty="0" smtClean="0">
                <a:solidFill>
                  <a:schemeClr val="tx1"/>
                </a:solidFill>
                <a:latin typeface="Calibri" pitchFamily="34" charset="0"/>
                <a:ea typeface="Calibri" pitchFamily="34" charset="0"/>
                <a:cs typeface="Calibri" pitchFamily="34" charset="0"/>
              </a:rPr>
              <a:t>To generate a ‘damage indicator’ scale for selective and collective 	          	      evaluation of activities in woodland.</a:t>
            </a:r>
          </a:p>
          <a:p>
            <a:pPr lvl="0" algn="just" eaLnBrk="0" fontAlgn="base" hangingPunct="0">
              <a:spcBef>
                <a:spcPct val="0"/>
              </a:spcBef>
              <a:spcAft>
                <a:spcPct val="0"/>
              </a:spcAft>
              <a:buFontTx/>
              <a:buChar char="•"/>
            </a:pPr>
            <a:endParaRPr lang="en-GB" sz="2000" dirty="0" smtClean="0">
              <a:solidFill>
                <a:schemeClr val="bg1"/>
              </a:solidFill>
              <a:latin typeface="Calibri" pitchFamily="34" charset="0"/>
              <a:cs typeface="Calibri" pitchFamily="34" charset="0"/>
            </a:endParaRPr>
          </a:p>
          <a:p>
            <a:pPr lvl="0" algn="just" eaLnBrk="0" fontAlgn="base" hangingPunct="0">
              <a:spcBef>
                <a:spcPct val="0"/>
              </a:spcBef>
              <a:spcAft>
                <a:spcPct val="0"/>
              </a:spcAft>
            </a:pPr>
            <a:r>
              <a:rPr lang="en-GB" sz="2000" b="1" dirty="0" smtClean="0">
                <a:solidFill>
                  <a:srgbClr val="0070C0"/>
                </a:solidFill>
                <a:latin typeface="Calibri" pitchFamily="34" charset="0"/>
                <a:ea typeface="Calibri" pitchFamily="34" charset="0"/>
                <a:cs typeface="Calibri" pitchFamily="34" charset="0"/>
              </a:rPr>
              <a:t>Objective 4.</a:t>
            </a:r>
            <a:r>
              <a:rPr lang="en-GB" sz="2000" dirty="0" smtClean="0">
                <a:solidFill>
                  <a:schemeClr val="bg1"/>
                </a:solidFill>
                <a:latin typeface="Calibri" pitchFamily="34" charset="0"/>
                <a:ea typeface="Calibri" pitchFamily="34" charset="0"/>
                <a:cs typeface="Calibri" pitchFamily="34" charset="0"/>
              </a:rPr>
              <a:t> </a:t>
            </a:r>
            <a:r>
              <a:rPr lang="en-GB" sz="2000" b="1" dirty="0" smtClean="0">
                <a:solidFill>
                  <a:schemeClr val="tx1"/>
                </a:solidFill>
                <a:latin typeface="Calibri" pitchFamily="34" charset="0"/>
                <a:ea typeface="Calibri" pitchFamily="34" charset="0"/>
                <a:cs typeface="Calibri" pitchFamily="34" charset="0"/>
              </a:rPr>
              <a:t>To consider the implications for the matrix and damage indicator 	      	       upon woodland management policy and open space policy as </a:t>
            </a:r>
          </a:p>
          <a:p>
            <a:pPr lvl="0" algn="just" eaLnBrk="0" fontAlgn="base" hangingPunct="0">
              <a:spcBef>
                <a:spcPct val="0"/>
              </a:spcBef>
              <a:spcAft>
                <a:spcPct val="0"/>
              </a:spcAft>
            </a:pPr>
            <a:r>
              <a:rPr lang="en-GB" sz="2000" b="1" dirty="0" smtClean="0">
                <a:solidFill>
                  <a:schemeClr val="tx1"/>
                </a:solidFill>
                <a:latin typeface="Calibri" pitchFamily="34" charset="0"/>
                <a:ea typeface="Calibri" pitchFamily="34" charset="0"/>
                <a:cs typeface="Calibri" pitchFamily="34" charset="0"/>
              </a:rPr>
              <a:t>	       a whole. </a:t>
            </a:r>
          </a:p>
          <a:p>
            <a:pPr lvl="0" algn="just" eaLnBrk="0" fontAlgn="base" hangingPunct="0">
              <a:spcBef>
                <a:spcPct val="0"/>
              </a:spcBef>
              <a:spcAft>
                <a:spcPct val="0"/>
              </a:spcAft>
            </a:pPr>
            <a:endParaRPr lang="en-GB" sz="2000" dirty="0" smtClean="0">
              <a:solidFill>
                <a:schemeClr val="bg1"/>
              </a:solidFill>
              <a:latin typeface="Tw Cen MT Condensed" pitchFamily="34" charset="0"/>
              <a:cs typeface="Microsoft Sans Serif" pitchFamily="34" charset="0"/>
            </a:endParaRPr>
          </a:p>
        </p:txBody>
      </p:sp>
      <p:sp>
        <p:nvSpPr>
          <p:cNvPr id="4" name="TextBox 3"/>
          <p:cNvSpPr txBox="1"/>
          <p:nvPr/>
        </p:nvSpPr>
        <p:spPr>
          <a:xfrm>
            <a:off x="857224" y="642918"/>
            <a:ext cx="7715304"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The Objectives</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anim calcmode="lin" valueType="num">
                                      <p:cBhvr additive="base">
                                        <p:cTn id="2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63688" y="2492896"/>
            <a:ext cx="6120680" cy="707886"/>
          </a:xfrm>
          <a:prstGeom prst="rect">
            <a:avLst/>
          </a:prstGeom>
          <a:noFill/>
        </p:spPr>
        <p:txBody>
          <a:bodyPr wrap="square" rtlCol="0">
            <a:spAutoFit/>
          </a:bodyPr>
          <a:lstStyle/>
          <a:p>
            <a:r>
              <a:rPr lang="en-GB" sz="4000" dirty="0" smtClean="0"/>
              <a:t>WHAT IS OUR NEXT STEP ?</a:t>
            </a:r>
            <a:endParaRPr lang="en-GB" sz="4000" dirty="0"/>
          </a:p>
        </p:txBody>
      </p:sp>
    </p:spTree>
    <p:extLst>
      <p:ext uri="{BB962C8B-B14F-4D97-AF65-F5344CB8AC3E}">
        <p14:creationId xmlns:p14="http://schemas.microsoft.com/office/powerpoint/2010/main" val="320213648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43608" y="332656"/>
            <a:ext cx="7200800"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just"/>
            <a:r>
              <a:rPr lang="en-GB" sz="4000" u="sng" dirty="0" smtClean="0">
                <a:solidFill>
                  <a:schemeClr val="tx1"/>
                </a:solidFill>
                <a:latin typeface="Calibri" pitchFamily="34" charset="0"/>
                <a:cs typeface="Calibri" pitchFamily="34" charset="0"/>
              </a:rPr>
              <a:t>Locations chosen for the research</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
        <p:nvSpPr>
          <p:cNvPr id="8193" name="Rectangle 1"/>
          <p:cNvSpPr>
            <a:spLocks noChangeArrowheads="1"/>
          </p:cNvSpPr>
          <p:nvPr/>
        </p:nvSpPr>
        <p:spPr bwMode="auto">
          <a:xfrm>
            <a:off x="323528" y="286672"/>
            <a:ext cx="8424936" cy="712502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tabLst>
                <a:tab pos="5187950" algn="l"/>
              </a:tabLst>
            </a:pPr>
            <a:endParaRPr lang="en-GB" sz="2800" b="1" dirty="0" smtClean="0">
              <a:solidFill>
                <a:srgbClr val="0070C0"/>
              </a:solidFill>
              <a:latin typeface="Calibri" pitchFamily="34" charset="0"/>
              <a:ea typeface="Calibri" pitchFamily="34" charset="0"/>
              <a:cs typeface="Calibri" pitchFamily="34" charset="0"/>
            </a:endParaRPr>
          </a:p>
          <a:p>
            <a:pPr marL="0" marR="0" lvl="0" indent="0" algn="just" defTabSz="914400" rtl="0" eaLnBrk="1" fontAlgn="base" latinLnBrk="0" hangingPunct="1">
              <a:lnSpc>
                <a:spcPct val="100000"/>
              </a:lnSpc>
              <a:spcBef>
                <a:spcPct val="0"/>
              </a:spcBef>
              <a:spcAft>
                <a:spcPct val="0"/>
              </a:spcAft>
              <a:buClrTx/>
              <a:buSzTx/>
              <a:tabLst>
                <a:tab pos="5187950" algn="l"/>
              </a:tabLst>
            </a:pPr>
            <a:endParaRPr lang="en-GB" sz="2800" b="1" dirty="0" smtClean="0">
              <a:solidFill>
                <a:srgbClr val="0070C0"/>
              </a:solidFill>
              <a:latin typeface="Calibri" pitchFamily="34" charset="0"/>
              <a:ea typeface="Calibri" pitchFamily="34" charset="0"/>
              <a:cs typeface="Calibri" pitchFamily="34" charset="0"/>
            </a:endParaRPr>
          </a:p>
          <a:p>
            <a:pPr marL="0" marR="0" lvl="0" indent="0" algn="just" defTabSz="914400" rtl="0" eaLnBrk="1" fontAlgn="base" latinLnBrk="0" hangingPunct="1">
              <a:lnSpc>
                <a:spcPct val="100000"/>
              </a:lnSpc>
              <a:spcBef>
                <a:spcPct val="0"/>
              </a:spcBef>
              <a:spcAft>
                <a:spcPct val="0"/>
              </a:spcAft>
              <a:buClrTx/>
              <a:buSzTx/>
              <a:tabLst>
                <a:tab pos="5187950" algn="l"/>
              </a:tabLst>
            </a:pPr>
            <a:r>
              <a:rPr lang="en-GB" sz="2800" b="1" dirty="0" smtClean="0">
                <a:solidFill>
                  <a:srgbClr val="0070C0"/>
                </a:solidFill>
                <a:latin typeface="Calibri" pitchFamily="34" charset="0"/>
                <a:ea typeface="Calibri" pitchFamily="34" charset="0"/>
                <a:cs typeface="Calibri" pitchFamily="34" charset="0"/>
              </a:rPr>
              <a:t>A. </a:t>
            </a:r>
            <a:r>
              <a:rPr kumimoji="0" lang="en-GB" sz="2800" b="1" i="0" u="none" strike="noStrike" cap="none" normalizeH="0" baseline="0" dirty="0" smtClean="0">
                <a:ln>
                  <a:noFill/>
                </a:ln>
                <a:solidFill>
                  <a:srgbClr val="0070C0"/>
                </a:solidFill>
                <a:effectLst/>
                <a:latin typeface="Calibri" pitchFamily="34" charset="0"/>
                <a:ea typeface="Calibri" pitchFamily="34" charset="0"/>
                <a:cs typeface="Calibri" pitchFamily="34" charset="0"/>
              </a:rPr>
              <a:t>Bishop’s Wood </a:t>
            </a:r>
          </a:p>
          <a:p>
            <a:pPr marL="0" marR="0" lvl="0" indent="0" algn="just" defTabSz="914400" rtl="0" eaLnBrk="1" fontAlgn="base" latinLnBrk="0" hangingPunct="1">
              <a:lnSpc>
                <a:spcPct val="150000"/>
              </a:lnSpc>
              <a:spcBef>
                <a:spcPct val="0"/>
              </a:spcBef>
              <a:spcAft>
                <a:spcPct val="0"/>
              </a:spcAft>
              <a:buClrTx/>
              <a:buSzTx/>
              <a:buFont typeface="Arial" pitchFamily="34" charset="0"/>
              <a:buChar char="•"/>
              <a:tabLst>
                <a:tab pos="5187950" algn="l"/>
              </a:tabLst>
            </a:pPr>
            <a:r>
              <a:rPr lang="en-GB" sz="2000" dirty="0" smtClean="0">
                <a:latin typeface="Calibri" pitchFamily="34" charset="0"/>
                <a:ea typeface="Calibri" pitchFamily="34" charset="0"/>
                <a:cs typeface="Calibri" pitchFamily="34" charset="0"/>
              </a:rPr>
              <a:t> </a:t>
            </a:r>
            <a:r>
              <a:rPr lang="en-GB" dirty="0" smtClean="0">
                <a:latin typeface="Calibri" pitchFamily="34" charset="0"/>
                <a:ea typeface="Calibri" pitchFamily="34" charset="0"/>
                <a:cs typeface="Calibri" pitchFamily="34" charset="0"/>
              </a:rPr>
              <a:t>E</a:t>
            </a: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nclosed and sheltered.</a:t>
            </a:r>
          </a:p>
          <a:p>
            <a:pPr marL="0" marR="0" lvl="0" indent="0" algn="just" defTabSz="914400" rtl="0" eaLnBrk="1" fontAlgn="base" latinLnBrk="0" hangingPunct="1">
              <a:lnSpc>
                <a:spcPct val="150000"/>
              </a:lnSpc>
              <a:spcBef>
                <a:spcPct val="0"/>
              </a:spcBef>
              <a:spcAft>
                <a:spcPct val="0"/>
              </a:spcAft>
              <a:buClrTx/>
              <a:buSzTx/>
              <a:buFont typeface="Arial" pitchFamily="34" charset="0"/>
              <a:buChar char="•"/>
              <a:tabLst>
                <a:tab pos="5187950" algn="l"/>
              </a:tabLst>
            </a:pPr>
            <a:r>
              <a:rPr lang="en-GB" dirty="0" smtClean="0">
                <a:latin typeface="Calibri" pitchFamily="34" charset="0"/>
                <a:ea typeface="Calibri" pitchFamily="34" charset="0"/>
                <a:cs typeface="Calibri" pitchFamily="34" charset="0"/>
              </a:rPr>
              <a:t> W</a:t>
            </a: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ell utilised community woodland of easy</a:t>
            </a:r>
            <a:r>
              <a:rPr kumimoji="0" lang="en-GB" b="0" i="0" u="none" strike="noStrike" cap="none" normalizeH="0" dirty="0" smtClean="0">
                <a:ln>
                  <a:noFill/>
                </a:ln>
                <a:solidFill>
                  <a:schemeClr val="tx1"/>
                </a:solidFill>
                <a:effectLst/>
                <a:latin typeface="Calibri" pitchFamily="34" charset="0"/>
                <a:ea typeface="Calibri" pitchFamily="34" charset="0"/>
                <a:cs typeface="Calibri" pitchFamily="34" charset="0"/>
              </a:rPr>
              <a:t> acc</a:t>
            </a: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ess.</a:t>
            </a:r>
          </a:p>
          <a:p>
            <a:pPr marL="0" marR="0" lvl="0" indent="0" algn="just" defTabSz="914400" rtl="0" eaLnBrk="1" fontAlgn="base" latinLnBrk="0" hangingPunct="1">
              <a:spcBef>
                <a:spcPct val="0"/>
              </a:spcBef>
              <a:spcAft>
                <a:spcPct val="0"/>
              </a:spcAft>
              <a:buClrTx/>
              <a:buSzTx/>
              <a:buFont typeface="Arial" pitchFamily="34" charset="0"/>
              <a:buChar char="•"/>
              <a:tabLst>
                <a:tab pos="5187950" algn="l"/>
              </a:tabLst>
            </a:pPr>
            <a:r>
              <a:rPr lang="en-GB" dirty="0" smtClean="0">
                <a:latin typeface="Calibri" pitchFamily="34" charset="0"/>
                <a:ea typeface="Calibri" pitchFamily="34" charset="0"/>
                <a:cs typeface="Calibri" pitchFamily="34" charset="0"/>
              </a:rPr>
              <a:t> Es</a:t>
            </a: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tablished environmental assessment and management</a:t>
            </a:r>
          </a:p>
          <a:p>
            <a:pPr marL="0" marR="0" lvl="0" indent="0" algn="just" defTabSz="914400" rtl="0" eaLnBrk="1" fontAlgn="base" latinLnBrk="0" hangingPunct="1">
              <a:spcBef>
                <a:spcPct val="0"/>
              </a:spcBef>
              <a:spcAft>
                <a:spcPct val="0"/>
              </a:spcAft>
              <a:buClrTx/>
              <a:buSzTx/>
              <a:tabLst>
                <a:tab pos="5187950" algn="l"/>
              </a:tabLst>
            </a:pP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plan. </a:t>
            </a:r>
          </a:p>
          <a:p>
            <a:pPr marL="0" marR="0" lvl="0" indent="0" algn="just" defTabSz="914400" rtl="0" eaLnBrk="1" fontAlgn="base" latinLnBrk="0" hangingPunct="1">
              <a:spcBef>
                <a:spcPct val="0"/>
              </a:spcBef>
              <a:spcAft>
                <a:spcPct val="0"/>
              </a:spcAft>
              <a:buClrTx/>
              <a:buSzTx/>
              <a:buFont typeface="Arial" pitchFamily="34" charset="0"/>
              <a:buChar char="•"/>
              <a:tabLst>
                <a:tab pos="5187950" algn="l"/>
              </a:tabLst>
            </a:pP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Quantifiable impact of use, significantly less </a:t>
            </a:r>
            <a:r>
              <a:rPr lang="en-GB" dirty="0" smtClean="0">
                <a:latin typeface="Calibri" pitchFamily="34" charset="0"/>
                <a:ea typeface="Calibri" pitchFamily="34" charset="0"/>
                <a:cs typeface="Calibri" pitchFamily="34" charset="0"/>
              </a:rPr>
              <a:t>than B.</a:t>
            </a: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a:t>
            </a:r>
          </a:p>
          <a:p>
            <a:pPr marL="0" marR="0" lvl="0" indent="0" algn="just" defTabSz="914400" rtl="0" eaLnBrk="1" fontAlgn="base" latinLnBrk="0" hangingPunct="1">
              <a:spcBef>
                <a:spcPct val="0"/>
              </a:spcBef>
              <a:spcAft>
                <a:spcPct val="0"/>
              </a:spcAft>
              <a:buClrTx/>
              <a:buSzTx/>
              <a:tabLst>
                <a:tab pos="5187950" algn="l"/>
              </a:tabLst>
            </a:pPr>
            <a:r>
              <a:rPr lang="en-GB" dirty="0" smtClean="0">
                <a:latin typeface="Calibri" pitchFamily="34" charset="0"/>
                <a:ea typeface="Calibri" pitchFamily="34" charset="0"/>
                <a:cs typeface="Calibri" pitchFamily="34" charset="0"/>
              </a:rPr>
              <a:t>   </a:t>
            </a:r>
            <a:endPar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a:p>
            <a:pPr marL="0" marR="0" lvl="0" indent="0" algn="just" defTabSz="914400" rtl="0" eaLnBrk="0" fontAlgn="base" latinLnBrk="0" hangingPunct="0">
              <a:lnSpc>
                <a:spcPct val="100000"/>
              </a:lnSpc>
              <a:spcBef>
                <a:spcPct val="0"/>
              </a:spcBef>
              <a:spcAft>
                <a:spcPct val="0"/>
              </a:spcAft>
              <a:buClrTx/>
              <a:buSzTx/>
              <a:tabLst>
                <a:tab pos="5187950" algn="l"/>
              </a:tabLst>
            </a:pPr>
            <a:r>
              <a:rPr lang="en-GB" sz="2800" b="1" dirty="0" smtClean="0">
                <a:solidFill>
                  <a:srgbClr val="0070C0"/>
                </a:solidFill>
                <a:latin typeface="Calibri" pitchFamily="34" charset="0"/>
                <a:ea typeface="Calibri" pitchFamily="34" charset="0"/>
                <a:cs typeface="Calibri" pitchFamily="34" charset="0"/>
              </a:rPr>
              <a:t>B. </a:t>
            </a:r>
            <a:r>
              <a:rPr kumimoji="0" lang="en-GB" sz="2800" b="1" i="0" u="none" strike="noStrike" cap="none" normalizeH="0" baseline="0" dirty="0" smtClean="0">
                <a:ln>
                  <a:noFill/>
                </a:ln>
                <a:solidFill>
                  <a:srgbClr val="0070C0"/>
                </a:solidFill>
                <a:effectLst/>
                <a:latin typeface="Calibri" pitchFamily="34" charset="0"/>
                <a:ea typeface="Calibri" pitchFamily="34" charset="0"/>
                <a:cs typeface="Calibri" pitchFamily="34" charset="0"/>
              </a:rPr>
              <a:t>Kilvey Hill </a:t>
            </a:r>
          </a:p>
          <a:p>
            <a:pPr lvl="0" algn="just" eaLnBrk="0" fontAlgn="base" hangingPunct="0">
              <a:spcBef>
                <a:spcPct val="0"/>
              </a:spcBef>
              <a:spcAft>
                <a:spcPct val="0"/>
              </a:spcAft>
              <a:buFont typeface="Arial" pitchFamily="34" charset="0"/>
              <a:buChar char="•"/>
              <a:tabLst>
                <a:tab pos="5187950" algn="l"/>
              </a:tabLst>
            </a:pPr>
            <a:r>
              <a:rPr lang="en-GB" dirty="0" smtClean="0">
                <a:latin typeface="Calibri" pitchFamily="34" charset="0"/>
                <a:ea typeface="Calibri" pitchFamily="34" charset="0"/>
                <a:cs typeface="Calibri" pitchFamily="34" charset="0"/>
              </a:rPr>
              <a:t>Exposed to severe weather conditions on steeply sloping </a:t>
            </a:r>
          </a:p>
          <a:p>
            <a:pPr lvl="0" algn="just" eaLnBrk="0" fontAlgn="base" hangingPunct="0">
              <a:spcBef>
                <a:spcPct val="0"/>
              </a:spcBef>
              <a:spcAft>
                <a:spcPct val="0"/>
              </a:spcAft>
              <a:tabLst>
                <a:tab pos="5187950" algn="l"/>
              </a:tabLst>
            </a:pPr>
            <a:r>
              <a:rPr lang="en-GB" dirty="0" smtClean="0">
                <a:latin typeface="Calibri" pitchFamily="34" charset="0"/>
                <a:ea typeface="Calibri" pitchFamily="34" charset="0"/>
                <a:cs typeface="Calibri" pitchFamily="34" charset="0"/>
              </a:rPr>
              <a:t>  ground.</a:t>
            </a:r>
          </a:p>
          <a:p>
            <a:pPr lvl="0" algn="just" eaLnBrk="0" fontAlgn="base" hangingPunct="0">
              <a:spcBef>
                <a:spcPct val="0"/>
              </a:spcBef>
              <a:spcAft>
                <a:spcPct val="0"/>
              </a:spcAft>
              <a:tabLst>
                <a:tab pos="5187950" algn="l"/>
              </a:tabLst>
            </a:pPr>
            <a:endParaRPr kumimoji="0" lang="en-GB" b="1" i="0" u="none" strike="noStrike" cap="none" normalizeH="0" baseline="0" dirty="0" smtClean="0">
              <a:ln>
                <a:noFill/>
              </a:ln>
              <a:solidFill>
                <a:srgbClr val="0070C0"/>
              </a:solidFill>
              <a:effectLst/>
              <a:latin typeface="Calibri" pitchFamily="34" charset="0"/>
              <a:ea typeface="Calibri" pitchFamily="34" charset="0"/>
              <a:cs typeface="Calibri" pitchFamily="34" charset="0"/>
            </a:endParaRPr>
          </a:p>
          <a:p>
            <a:pPr marL="0" marR="0" lvl="0" indent="0" algn="just" defTabSz="914400" rtl="0" eaLnBrk="0" fontAlgn="base" latinLnBrk="0" hangingPunct="0">
              <a:spcBef>
                <a:spcPct val="0"/>
              </a:spcBef>
              <a:spcAft>
                <a:spcPct val="0"/>
              </a:spcAft>
              <a:buClrTx/>
              <a:buSzTx/>
              <a:buFont typeface="Arial" pitchFamily="34" charset="0"/>
              <a:buChar char="•"/>
              <a:tabLst>
                <a:tab pos="5187950" algn="l"/>
              </a:tabLst>
            </a:pP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Open area of well utilised community woodland of poor </a:t>
            </a:r>
          </a:p>
          <a:p>
            <a:pPr marL="0" marR="0" lvl="0" indent="0" algn="just" defTabSz="914400" rtl="0" eaLnBrk="0" fontAlgn="base" latinLnBrk="0" hangingPunct="0">
              <a:spcBef>
                <a:spcPct val="0"/>
              </a:spcBef>
              <a:spcAft>
                <a:spcPct val="0"/>
              </a:spcAft>
              <a:buClrTx/>
              <a:buSzTx/>
              <a:tabLst>
                <a:tab pos="5187950" algn="l"/>
              </a:tabLst>
            </a:pPr>
            <a:r>
              <a:rPr lang="en-GB" dirty="0" smtClean="0">
                <a:latin typeface="Calibri" pitchFamily="34" charset="0"/>
                <a:ea typeface="Calibri" pitchFamily="34" charset="0"/>
                <a:cs typeface="Calibri" pitchFamily="34" charset="0"/>
              </a:rPr>
              <a:t>   </a:t>
            </a: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access.</a:t>
            </a:r>
          </a:p>
          <a:p>
            <a:pPr marL="0" marR="0" lvl="0" indent="0" algn="just" defTabSz="914400" rtl="0" eaLnBrk="0" fontAlgn="base" latinLnBrk="0" hangingPunct="0">
              <a:lnSpc>
                <a:spcPct val="150000"/>
              </a:lnSpc>
              <a:spcBef>
                <a:spcPct val="0"/>
              </a:spcBef>
              <a:spcAft>
                <a:spcPct val="0"/>
              </a:spcAft>
              <a:buClrTx/>
              <a:buSzTx/>
              <a:buFont typeface="Arial" pitchFamily="34" charset="0"/>
              <a:buChar char="•"/>
              <a:tabLst>
                <a:tab pos="5187950" algn="l"/>
              </a:tabLst>
            </a:pP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No established environmental assessment but quantifiable</a:t>
            </a:r>
          </a:p>
          <a:p>
            <a:pPr marL="0" marR="0" lvl="0" indent="0" algn="just" defTabSz="914400" rtl="0" eaLnBrk="0" fontAlgn="base" latinLnBrk="0" hangingPunct="0">
              <a:lnSpc>
                <a:spcPct val="150000"/>
              </a:lnSpc>
              <a:spcBef>
                <a:spcPct val="0"/>
              </a:spcBef>
              <a:spcAft>
                <a:spcPct val="0"/>
              </a:spcAft>
              <a:buClrTx/>
              <a:buSzTx/>
              <a:tabLst>
                <a:tab pos="5187950" algn="l"/>
              </a:tabLst>
            </a:pPr>
            <a:r>
              <a:rPr lang="en-GB" dirty="0" smtClean="0">
                <a:latin typeface="Calibri" pitchFamily="34" charset="0"/>
                <a:ea typeface="Calibri" pitchFamily="34" charset="0"/>
                <a:cs typeface="Calibri" pitchFamily="34" charset="0"/>
              </a:rPr>
              <a:t>  </a:t>
            </a: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impact of use. </a:t>
            </a:r>
          </a:p>
          <a:p>
            <a:pPr marL="0" marR="0" lvl="0" indent="0" algn="just" defTabSz="914400" rtl="0" eaLnBrk="0" fontAlgn="base" latinLnBrk="0" hangingPunct="0">
              <a:lnSpc>
                <a:spcPct val="150000"/>
              </a:lnSpc>
              <a:spcBef>
                <a:spcPct val="0"/>
              </a:spcBef>
              <a:spcAft>
                <a:spcPct val="0"/>
              </a:spcAft>
              <a:buClrTx/>
              <a:buSzTx/>
              <a:buFont typeface="Arial" pitchFamily="34" charset="0"/>
              <a:buChar char="•"/>
              <a:tabLst>
                <a:tab pos="5187950" algn="l"/>
              </a:tabLst>
            </a:pPr>
            <a:r>
              <a:rPr lang="en-GB" dirty="0" smtClean="0">
                <a:latin typeface="Calibri" pitchFamily="34" charset="0"/>
                <a:ea typeface="Calibri" pitchFamily="34" charset="0"/>
                <a:cs typeface="Calibri" pitchFamily="34" charset="0"/>
              </a:rPr>
              <a:t> Subject to high intensity recreational activity.</a:t>
            </a:r>
            <a:endPar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a:p>
            <a:pPr marL="0" marR="0" lvl="0" indent="0" algn="just" defTabSz="914400" rtl="0" eaLnBrk="0" fontAlgn="base" latinLnBrk="0" hangingPunct="0">
              <a:lnSpc>
                <a:spcPct val="150000"/>
              </a:lnSpc>
              <a:spcBef>
                <a:spcPct val="0"/>
              </a:spcBef>
              <a:spcAft>
                <a:spcPct val="0"/>
              </a:spcAft>
              <a:buClrTx/>
              <a:buSzTx/>
              <a:tabLst>
                <a:tab pos="5187950" algn="l"/>
              </a:tabLst>
            </a:pPr>
            <a:endPar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5187950" algn="l"/>
              </a:tabLst>
            </a:pPr>
            <a:endPar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p:txBody>
      </p:sp>
      <p:pic>
        <p:nvPicPr>
          <p:cNvPr id="5" name="Picture 4" descr="IMG_0022.JPG"/>
          <p:cNvPicPr/>
          <p:nvPr/>
        </p:nvPicPr>
        <p:blipFill>
          <a:blip r:embed="rId2" cstate="print"/>
          <a:stretch>
            <a:fillRect/>
          </a:stretch>
        </p:blipFill>
        <p:spPr>
          <a:xfrm>
            <a:off x="6588224" y="1340768"/>
            <a:ext cx="2358844" cy="2088232"/>
          </a:xfrm>
          <a:prstGeom prst="rect">
            <a:avLst/>
          </a:prstGeom>
        </p:spPr>
      </p:pic>
      <p:pic>
        <p:nvPicPr>
          <p:cNvPr id="6" name="Picture 5" descr="IMG_0058.JPG"/>
          <p:cNvPicPr/>
          <p:nvPr/>
        </p:nvPicPr>
        <p:blipFill>
          <a:blip r:embed="rId3" cstate="print"/>
          <a:stretch>
            <a:fillRect/>
          </a:stretch>
        </p:blipFill>
        <p:spPr>
          <a:xfrm>
            <a:off x="6286512" y="4357694"/>
            <a:ext cx="2720892" cy="1788800"/>
          </a:xfrm>
          <a:prstGeom prst="rect">
            <a:avLst/>
          </a:prstGeom>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115616" y="404664"/>
            <a:ext cx="7200800"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just"/>
            <a:r>
              <a:rPr lang="en-GB" sz="4000" u="sng" dirty="0" smtClean="0">
                <a:solidFill>
                  <a:schemeClr val="tx1"/>
                </a:solidFill>
                <a:latin typeface="Calibri" pitchFamily="34" charset="0"/>
                <a:cs typeface="Calibri" pitchFamily="34" charset="0"/>
              </a:rPr>
              <a:t>Locations chosen for the research</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
        <p:nvSpPr>
          <p:cNvPr id="8193" name="Rectangle 1"/>
          <p:cNvSpPr>
            <a:spLocks noChangeArrowheads="1"/>
          </p:cNvSpPr>
          <p:nvPr/>
        </p:nvSpPr>
        <p:spPr bwMode="auto">
          <a:xfrm>
            <a:off x="500034" y="201997"/>
            <a:ext cx="8176422" cy="489364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tab pos="5187950" algn="l"/>
              </a:tabLst>
            </a:pPr>
            <a:endParaRPr kumimoji="0" lang="en-GB" sz="1600"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5187950" algn="l"/>
              </a:tabLst>
            </a:pPr>
            <a:endParaRPr kumimoji="0" lang="en-GB" sz="2000"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5187950" algn="l"/>
              </a:tabLst>
            </a:pPr>
            <a:endParaRPr lang="en-GB" sz="2000" dirty="0" smtClean="0">
              <a:latin typeface="Calibri" pitchFamily="34" charset="0"/>
              <a:ea typeface="Calibri" pitchFamily="34" charset="0"/>
              <a:cs typeface="Calibri"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5187950" algn="l"/>
              </a:tabLst>
            </a:pPr>
            <a:endParaRPr kumimoji="0" lang="en-GB" sz="2000"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5187950" algn="l"/>
              </a:tabLst>
            </a:pPr>
            <a:endParaRPr lang="en-GB" sz="2000" dirty="0" smtClean="0">
              <a:latin typeface="Calibri" pitchFamily="34" charset="0"/>
              <a:ea typeface="Calibri" pitchFamily="34" charset="0"/>
              <a:cs typeface="Calibri" pitchFamily="34" charset="0"/>
            </a:endParaRPr>
          </a:p>
          <a:p>
            <a:pPr marL="0" marR="0" lvl="0" indent="0" defTabSz="914400" rtl="0" eaLnBrk="0" fontAlgn="base" latinLnBrk="0" hangingPunct="0">
              <a:lnSpc>
                <a:spcPct val="100000"/>
              </a:lnSpc>
              <a:spcBef>
                <a:spcPct val="0"/>
              </a:spcBef>
              <a:spcAft>
                <a:spcPct val="0"/>
              </a:spcAft>
              <a:buClrTx/>
              <a:buSzTx/>
              <a:buFontTx/>
              <a:buNone/>
              <a:tabLst>
                <a:tab pos="5187950" algn="l"/>
              </a:tabLst>
            </a:pPr>
            <a:r>
              <a:rPr kumimoji="0" lang="en-GB" sz="2800" b="1" i="0" u="none" strike="noStrike" cap="none" normalizeH="0" baseline="0" dirty="0" smtClean="0">
                <a:ln>
                  <a:noFill/>
                </a:ln>
                <a:solidFill>
                  <a:srgbClr val="0070C0"/>
                </a:solidFill>
                <a:effectLst/>
                <a:latin typeface="Calibri" pitchFamily="34" charset="0"/>
                <a:ea typeface="Calibri" pitchFamily="34" charset="0"/>
                <a:cs typeface="Calibri" pitchFamily="34" charset="0"/>
              </a:rPr>
              <a:t>These two sites were chosen for the research </a:t>
            </a:r>
          </a:p>
          <a:p>
            <a:pPr marL="0" marR="0" lvl="0" indent="0" defTabSz="914400" rtl="0" eaLnBrk="0" fontAlgn="base" latinLnBrk="0" hangingPunct="0">
              <a:lnSpc>
                <a:spcPct val="100000"/>
              </a:lnSpc>
              <a:spcBef>
                <a:spcPct val="0"/>
              </a:spcBef>
              <a:spcAft>
                <a:spcPct val="0"/>
              </a:spcAft>
              <a:buClrTx/>
              <a:buSzTx/>
              <a:buFontTx/>
              <a:buNone/>
              <a:tabLst>
                <a:tab pos="5187950" algn="l"/>
              </a:tabLst>
            </a:pPr>
            <a:r>
              <a:rPr kumimoji="0" lang="en-GB" sz="2800" b="1" i="0" u="none" strike="noStrike" cap="none" normalizeH="0" baseline="0" dirty="0" smtClean="0">
                <a:ln>
                  <a:noFill/>
                </a:ln>
                <a:solidFill>
                  <a:srgbClr val="0070C0"/>
                </a:solidFill>
                <a:effectLst/>
                <a:latin typeface="Calibri" pitchFamily="34" charset="0"/>
                <a:ea typeface="Calibri" pitchFamily="34" charset="0"/>
                <a:cs typeface="Calibri" pitchFamily="34" charset="0"/>
              </a:rPr>
              <a:t>as they were:</a:t>
            </a:r>
          </a:p>
          <a:p>
            <a:pPr marL="0" marR="0" lvl="0" indent="0" algn="just" defTabSz="914400" rtl="0" eaLnBrk="0" fontAlgn="base" latinLnBrk="0" hangingPunct="0">
              <a:lnSpc>
                <a:spcPct val="100000"/>
              </a:lnSpc>
              <a:spcBef>
                <a:spcPct val="0"/>
              </a:spcBef>
              <a:spcAft>
                <a:spcPct val="0"/>
              </a:spcAft>
              <a:buClrTx/>
              <a:buSzTx/>
              <a:buFontTx/>
              <a:buNone/>
              <a:tabLst>
                <a:tab pos="5187950" algn="l"/>
              </a:tabLst>
            </a:pPr>
            <a:endParaRPr kumimoji="0" lang="en-GB" sz="2000"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a:p>
            <a:pPr marL="0" marR="0" lvl="0" indent="0" defTabSz="914400" rtl="0" eaLnBrk="0" fontAlgn="base" latinLnBrk="0" hangingPunct="0">
              <a:lnSpc>
                <a:spcPct val="100000"/>
              </a:lnSpc>
              <a:spcBef>
                <a:spcPct val="0"/>
              </a:spcBef>
              <a:spcAft>
                <a:spcPct val="0"/>
              </a:spcAft>
              <a:buClrTx/>
              <a:buSzTx/>
              <a:buFont typeface="Arial" pitchFamily="34" charset="0"/>
              <a:buChar char="•"/>
              <a:tabLst>
                <a:tab pos="5187950" algn="l"/>
              </a:tabLst>
            </a:pPr>
            <a:r>
              <a:rPr kumimoji="0" lang="en-GB" sz="2000"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Typical urban woodland, at opposite ends of the management scale.</a:t>
            </a:r>
            <a:r>
              <a:rPr kumimoji="0" lang="en-GB" sz="2000" b="0" i="0" u="none" strike="noStrike" cap="none" normalizeH="0" dirty="0" smtClean="0">
                <a:ln>
                  <a:noFill/>
                </a:ln>
                <a:solidFill>
                  <a:schemeClr val="tx1"/>
                </a:solidFill>
                <a:effectLst/>
                <a:latin typeface="Calibri" pitchFamily="34" charset="0"/>
                <a:ea typeface="Calibri" pitchFamily="34" charset="0"/>
                <a:cs typeface="Calibri" pitchFamily="34" charset="0"/>
              </a:rPr>
              <a:t> </a:t>
            </a:r>
          </a:p>
          <a:p>
            <a:pPr marL="0" marR="0" lvl="0" indent="0" defTabSz="914400" rtl="0" eaLnBrk="0" fontAlgn="base" latinLnBrk="0" hangingPunct="0">
              <a:lnSpc>
                <a:spcPct val="100000"/>
              </a:lnSpc>
              <a:spcBef>
                <a:spcPct val="0"/>
              </a:spcBef>
              <a:spcAft>
                <a:spcPct val="0"/>
              </a:spcAft>
              <a:buClrTx/>
              <a:buSzTx/>
              <a:buFont typeface="Arial" pitchFamily="34" charset="0"/>
              <a:buChar char="•"/>
              <a:tabLst>
                <a:tab pos="5187950" algn="l"/>
              </a:tabLst>
            </a:pPr>
            <a:endParaRPr kumimoji="0" lang="en-GB" sz="2000" b="0" i="0" u="none" strike="noStrike" cap="none" normalizeH="0" dirty="0" smtClean="0">
              <a:ln>
                <a:noFill/>
              </a:ln>
              <a:solidFill>
                <a:schemeClr val="tx1"/>
              </a:solidFill>
              <a:effectLst/>
              <a:latin typeface="Calibri" pitchFamily="34" charset="0"/>
              <a:ea typeface="Calibri" pitchFamily="34" charset="0"/>
              <a:cs typeface="Calibri" pitchFamily="34" charset="0"/>
            </a:endParaRPr>
          </a:p>
          <a:p>
            <a:pPr marL="0" marR="0" lvl="0" indent="0" defTabSz="914400" rtl="0" eaLnBrk="0" fontAlgn="base" latinLnBrk="0" hangingPunct="0">
              <a:lnSpc>
                <a:spcPct val="100000"/>
              </a:lnSpc>
              <a:spcBef>
                <a:spcPct val="0"/>
              </a:spcBef>
              <a:spcAft>
                <a:spcPct val="0"/>
              </a:spcAft>
              <a:buClrTx/>
              <a:buSzTx/>
              <a:buFont typeface="Arial" pitchFamily="34" charset="0"/>
              <a:buChar char="•"/>
              <a:tabLst>
                <a:tab pos="5187950" algn="l"/>
              </a:tabLst>
            </a:pPr>
            <a:r>
              <a:rPr kumimoji="0" lang="en-GB" sz="2000"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Within easy commutable distance from the city centre for visitors.</a:t>
            </a:r>
          </a:p>
          <a:p>
            <a:pPr marL="0" marR="0" lvl="0" indent="0" defTabSz="914400" rtl="0" eaLnBrk="0" fontAlgn="base" latinLnBrk="0" hangingPunct="0">
              <a:lnSpc>
                <a:spcPct val="100000"/>
              </a:lnSpc>
              <a:spcBef>
                <a:spcPct val="0"/>
              </a:spcBef>
              <a:spcAft>
                <a:spcPct val="0"/>
              </a:spcAft>
              <a:buClrTx/>
              <a:buSzTx/>
              <a:buFont typeface="Arial" pitchFamily="34" charset="0"/>
              <a:buChar char="•"/>
              <a:tabLst>
                <a:tab pos="5187950" algn="l"/>
              </a:tabLst>
            </a:pPr>
            <a:endParaRPr kumimoji="0" lang="en-GB" sz="2000"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a:p>
            <a:pPr marL="0" marR="0" lvl="0" indent="0" defTabSz="914400" rtl="0" eaLnBrk="0" fontAlgn="base" latinLnBrk="0" hangingPunct="0">
              <a:lnSpc>
                <a:spcPct val="100000"/>
              </a:lnSpc>
              <a:spcBef>
                <a:spcPct val="0"/>
              </a:spcBef>
              <a:spcAft>
                <a:spcPct val="0"/>
              </a:spcAft>
              <a:buClrTx/>
              <a:buSzTx/>
              <a:buFont typeface="Arial" pitchFamily="34" charset="0"/>
              <a:buChar char="•"/>
              <a:tabLst>
                <a:tab pos="5187950" algn="l"/>
              </a:tabLst>
            </a:pPr>
            <a:r>
              <a:rPr kumimoji="0" lang="en-GB" sz="2000"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Well used by a wide range of individuals, community groups and activity. </a:t>
            </a:r>
            <a:r>
              <a:rPr kumimoji="0" lang="en-GB" sz="2000" b="0" i="0" u="none" strike="noStrike" cap="none" normalizeH="0" dirty="0" smtClean="0">
                <a:ln>
                  <a:noFill/>
                </a:ln>
                <a:solidFill>
                  <a:schemeClr val="tx1"/>
                </a:solidFill>
                <a:effectLst/>
                <a:latin typeface="Calibri" pitchFamily="34" charset="0"/>
                <a:ea typeface="Calibri" pitchFamily="34" charset="0"/>
                <a:cs typeface="Calibri" pitchFamily="34" charset="0"/>
              </a:rPr>
              <a:t>                	   </a:t>
            </a:r>
            <a:endParaRPr kumimoji="0" lang="en-GB" sz="2000"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a:p>
            <a:pPr marL="0" marR="0" lvl="0" indent="0" defTabSz="914400" rtl="0" eaLnBrk="0" fontAlgn="base" latinLnBrk="0" hangingPunct="0">
              <a:lnSpc>
                <a:spcPct val="100000"/>
              </a:lnSpc>
              <a:spcBef>
                <a:spcPct val="0"/>
              </a:spcBef>
              <a:spcAft>
                <a:spcPct val="0"/>
              </a:spcAft>
              <a:buClrTx/>
              <a:buSzTx/>
              <a:buFont typeface="Arial" pitchFamily="34" charset="0"/>
              <a:buChar char="•"/>
              <a:tabLst>
                <a:tab pos="5187950" algn="l"/>
              </a:tabLst>
            </a:pPr>
            <a:r>
              <a:rPr kumimoji="0" lang="en-GB" sz="2000"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a:t>
            </a:r>
            <a:r>
              <a:rPr lang="en-GB" sz="2000" dirty="0" smtClean="0">
                <a:latin typeface="Calibri" pitchFamily="34" charset="0"/>
                <a:ea typeface="Calibri" pitchFamily="34" charset="0"/>
                <a:cs typeface="Calibri" pitchFamily="34" charset="0"/>
              </a:rPr>
              <a:t>O</a:t>
            </a:r>
            <a:r>
              <a:rPr kumimoji="0" lang="en-GB" sz="2000"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ffering good evidence of stressor and associated impact. </a:t>
            </a:r>
            <a:endParaRPr kumimoji="0" lang="en-GB" sz="2000" b="0" i="0" u="none" strike="noStrike" cap="none" normalizeH="0" baseline="0" dirty="0" smtClean="0">
              <a:ln>
                <a:noFill/>
              </a:ln>
              <a:solidFill>
                <a:schemeClr val="tx1"/>
              </a:solidFill>
              <a:effectLst/>
              <a:latin typeface="Calibri" pitchFamily="34" charset="0"/>
              <a:cs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193">
                                            <p:txEl>
                                              <p:pRg st="8" end="8"/>
                                            </p:txEl>
                                          </p:spTgt>
                                        </p:tgtEl>
                                        <p:attrNameLst>
                                          <p:attrName>style.visibility</p:attrName>
                                        </p:attrNameLst>
                                      </p:cBhvr>
                                      <p:to>
                                        <p:strVal val="visible"/>
                                      </p:to>
                                    </p:set>
                                    <p:anim calcmode="lin" valueType="num">
                                      <p:cBhvr additive="base">
                                        <p:cTn id="7" dur="500" fill="hold"/>
                                        <p:tgtEl>
                                          <p:spTgt spid="8193">
                                            <p:txEl>
                                              <p:pRg st="8" end="8"/>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19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193">
                                            <p:txEl>
                                              <p:pRg st="10" end="10"/>
                                            </p:txEl>
                                          </p:spTgt>
                                        </p:tgtEl>
                                        <p:attrNameLst>
                                          <p:attrName>style.visibility</p:attrName>
                                        </p:attrNameLst>
                                      </p:cBhvr>
                                      <p:to>
                                        <p:strVal val="visible"/>
                                      </p:to>
                                    </p:set>
                                    <p:anim calcmode="lin" valueType="num">
                                      <p:cBhvr additive="base">
                                        <p:cTn id="13" dur="500" fill="hold"/>
                                        <p:tgtEl>
                                          <p:spTgt spid="8193">
                                            <p:txEl>
                                              <p:pRg st="10" end="1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19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193">
                                            <p:txEl>
                                              <p:pRg st="12" end="12"/>
                                            </p:txEl>
                                          </p:spTgt>
                                        </p:tgtEl>
                                        <p:attrNameLst>
                                          <p:attrName>style.visibility</p:attrName>
                                        </p:attrNameLst>
                                      </p:cBhvr>
                                      <p:to>
                                        <p:strVal val="visible"/>
                                      </p:to>
                                    </p:set>
                                    <p:anim calcmode="lin" valueType="num">
                                      <p:cBhvr additive="base">
                                        <p:cTn id="19" dur="500" fill="hold"/>
                                        <p:tgtEl>
                                          <p:spTgt spid="8193">
                                            <p:txEl>
                                              <p:pRg st="12" end="1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19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8193">
                                            <p:txEl>
                                              <p:pRg st="13" end="13"/>
                                            </p:txEl>
                                          </p:spTgt>
                                        </p:tgtEl>
                                        <p:attrNameLst>
                                          <p:attrName>style.visibility</p:attrName>
                                        </p:attrNameLst>
                                      </p:cBhvr>
                                      <p:to>
                                        <p:strVal val="visible"/>
                                      </p:to>
                                    </p:set>
                                    <p:anim calcmode="lin" valueType="num">
                                      <p:cBhvr additive="base">
                                        <p:cTn id="25" dur="500" fill="hold"/>
                                        <p:tgtEl>
                                          <p:spTgt spid="8193">
                                            <p:txEl>
                                              <p:pRg st="13" end="1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193">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5841" y="177668"/>
            <a:ext cx="2592633" cy="523220"/>
          </a:xfrm>
          <a:prstGeom prst="rect">
            <a:avLst/>
          </a:prstGeom>
          <a:solidFill>
            <a:srgbClr val="00B0F0"/>
          </a:solidFill>
        </p:spPr>
        <p:txBody>
          <a:bodyPr wrap="none">
            <a:spAutoFit/>
          </a:bodyPr>
          <a:lstStyle/>
          <a:p>
            <a:r>
              <a:rPr lang="en-GB" sz="2800" dirty="0"/>
              <a:t>BISHOP’s WOOD</a:t>
            </a:r>
          </a:p>
        </p:txBody>
      </p:sp>
      <p:sp>
        <p:nvSpPr>
          <p:cNvPr id="3" name="Rectangle 2"/>
          <p:cNvSpPr/>
          <p:nvPr/>
        </p:nvSpPr>
        <p:spPr>
          <a:xfrm>
            <a:off x="389352" y="1052735"/>
            <a:ext cx="8496944" cy="5355312"/>
          </a:xfrm>
          <a:prstGeom prst="rect">
            <a:avLst/>
          </a:prstGeom>
        </p:spPr>
        <p:txBody>
          <a:bodyPr wrap="square">
            <a:spAutoFit/>
          </a:bodyPr>
          <a:lstStyle/>
          <a:p>
            <a:pPr marL="285750" indent="-285750" algn="just">
              <a:buFont typeface="Arial" panose="020B0604020202020204" pitchFamily="34" charset="0"/>
              <a:buChar char="•"/>
            </a:pPr>
            <a:r>
              <a:rPr lang="en-GB" dirty="0"/>
              <a:t>It was </a:t>
            </a:r>
            <a:r>
              <a:rPr lang="en-GB" b="1" dirty="0">
                <a:solidFill>
                  <a:srgbClr val="0070C0"/>
                </a:solidFill>
              </a:rPr>
              <a:t>designated a Local Nature Reserve </a:t>
            </a:r>
            <a:r>
              <a:rPr lang="en-GB" dirty="0"/>
              <a:t>(LNR) in 1975, 10 hectares of the land was designated SSSI status in March 2003 and consequently designated a Special Area of Conservation in December 2004</a:t>
            </a:r>
            <a:r>
              <a:rPr lang="en-GB" dirty="0" smtClean="0"/>
              <a:t>.</a:t>
            </a:r>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r>
              <a:rPr lang="en-GB" dirty="0"/>
              <a:t>Funding for the reserve is made by the Countryside Council for Wales, and by the Forestry Commissions “Better Woods for Wales” Grant Scheme (CCR, 2005). </a:t>
            </a:r>
            <a:endParaRPr lang="en-GB" dirty="0" smtClean="0"/>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There have been </a:t>
            </a:r>
            <a:r>
              <a:rPr lang="en-GB" b="1" dirty="0">
                <a:solidFill>
                  <a:srgbClr val="0070C0"/>
                </a:solidFill>
              </a:rPr>
              <a:t>extensive floral and faunal surveys </a:t>
            </a:r>
            <a:r>
              <a:rPr lang="en-GB" dirty="0"/>
              <a:t>carried out on the reserve since 1966, the definitive species list (CCR, 2005</a:t>
            </a:r>
            <a:r>
              <a:rPr lang="en-GB" dirty="0" smtClean="0"/>
              <a:t>)</a:t>
            </a:r>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r>
              <a:rPr lang="en-GB" dirty="0"/>
              <a:t>The reserve is in close proximity of one of the Gower’s most popular beaches and holiday chalets. </a:t>
            </a:r>
            <a:endParaRPr lang="en-GB" dirty="0" smtClean="0"/>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r>
              <a:rPr lang="en-GB" dirty="0" smtClean="0"/>
              <a:t>This </a:t>
            </a:r>
            <a:r>
              <a:rPr lang="en-GB" dirty="0"/>
              <a:t>is a major tourist area, heavily </a:t>
            </a:r>
            <a:endParaRPr lang="en-GB" dirty="0" smtClean="0"/>
          </a:p>
          <a:p>
            <a:pPr algn="just"/>
            <a:r>
              <a:rPr lang="en-GB" dirty="0" smtClean="0"/>
              <a:t>      populated </a:t>
            </a:r>
            <a:r>
              <a:rPr lang="en-GB" dirty="0"/>
              <a:t>during the summer months. </a:t>
            </a:r>
            <a:endParaRPr lang="en-GB" dirty="0" smtClean="0"/>
          </a:p>
          <a:p>
            <a:pPr algn="just"/>
            <a:r>
              <a:rPr lang="en-GB" dirty="0"/>
              <a:t> </a:t>
            </a:r>
            <a:r>
              <a:rPr lang="en-GB" dirty="0" smtClean="0"/>
              <a:t>     There </a:t>
            </a:r>
            <a:r>
              <a:rPr lang="en-GB" dirty="0"/>
              <a:t>is a </a:t>
            </a:r>
            <a:r>
              <a:rPr lang="en-GB" b="1" dirty="0" smtClean="0">
                <a:solidFill>
                  <a:srgbClr val="0070C0"/>
                </a:solidFill>
              </a:rPr>
              <a:t>major car park </a:t>
            </a:r>
            <a:r>
              <a:rPr lang="en-GB" b="1" dirty="0">
                <a:solidFill>
                  <a:srgbClr val="0070C0"/>
                </a:solidFill>
              </a:rPr>
              <a:t>at the entrance to the </a:t>
            </a:r>
            <a:r>
              <a:rPr lang="en-GB" b="1" dirty="0" smtClean="0">
                <a:solidFill>
                  <a:srgbClr val="0070C0"/>
                </a:solidFill>
              </a:rPr>
              <a:t>reserve </a:t>
            </a:r>
          </a:p>
          <a:p>
            <a:pPr algn="just"/>
            <a:r>
              <a:rPr lang="en-GB" b="1" dirty="0">
                <a:solidFill>
                  <a:srgbClr val="0070C0"/>
                </a:solidFill>
              </a:rPr>
              <a:t> </a:t>
            </a:r>
            <a:r>
              <a:rPr lang="en-GB" b="1" dirty="0" smtClean="0">
                <a:solidFill>
                  <a:srgbClr val="0070C0"/>
                </a:solidFill>
              </a:rPr>
              <a:t>     and </a:t>
            </a:r>
            <a:r>
              <a:rPr lang="en-GB" b="1" dirty="0">
                <a:solidFill>
                  <a:srgbClr val="0070C0"/>
                </a:solidFill>
              </a:rPr>
              <a:t>this </a:t>
            </a:r>
            <a:r>
              <a:rPr lang="en-GB" b="1" dirty="0" smtClean="0">
                <a:solidFill>
                  <a:srgbClr val="0070C0"/>
                </a:solidFill>
              </a:rPr>
              <a:t>causes </a:t>
            </a:r>
            <a:r>
              <a:rPr lang="en-GB" b="1" dirty="0">
                <a:solidFill>
                  <a:srgbClr val="0070C0"/>
                </a:solidFill>
              </a:rPr>
              <a:t>severe parking problems at peak season, </a:t>
            </a:r>
            <a:endParaRPr lang="en-GB" b="1" dirty="0" smtClean="0">
              <a:solidFill>
                <a:srgbClr val="0070C0"/>
              </a:solidFill>
            </a:endParaRPr>
          </a:p>
          <a:p>
            <a:pPr algn="just"/>
            <a:r>
              <a:rPr lang="en-GB" b="1" dirty="0">
                <a:solidFill>
                  <a:srgbClr val="0070C0"/>
                </a:solidFill>
              </a:rPr>
              <a:t> </a:t>
            </a:r>
            <a:r>
              <a:rPr lang="en-GB" b="1" dirty="0" smtClean="0">
                <a:solidFill>
                  <a:srgbClr val="0070C0"/>
                </a:solidFill>
              </a:rPr>
              <a:t>     with </a:t>
            </a:r>
            <a:r>
              <a:rPr lang="en-GB" b="1" dirty="0">
                <a:solidFill>
                  <a:srgbClr val="0070C0"/>
                </a:solidFill>
              </a:rPr>
              <a:t>attendant noise and pollution. </a:t>
            </a:r>
            <a:endParaRPr lang="en-GB" b="1" dirty="0" smtClean="0">
              <a:solidFill>
                <a:srgbClr val="0070C0"/>
              </a:solidFill>
            </a:endParaRPr>
          </a:p>
          <a:p>
            <a:pPr marL="285750" indent="-285750">
              <a:buFont typeface="Arial" panose="020B0604020202020204" pitchFamily="34" charset="0"/>
              <a:buChar char="•"/>
            </a:pPr>
            <a:endParaRPr lang="en-GB" dirty="0"/>
          </a:p>
        </p:txBody>
      </p:sp>
      <p:pic>
        <p:nvPicPr>
          <p:cNvPr id="4" name="Picture 3" descr="G:\Photographs\Entrance to Bishop's Wood.jpg"/>
          <p:cNvPicPr/>
          <p:nvPr/>
        </p:nvPicPr>
        <p:blipFill>
          <a:blip r:embed="rId2" cstate="print"/>
          <a:srcRect/>
          <a:stretch>
            <a:fillRect/>
          </a:stretch>
        </p:blipFill>
        <p:spPr bwMode="auto">
          <a:xfrm>
            <a:off x="6156176" y="4298031"/>
            <a:ext cx="2879338" cy="2472938"/>
          </a:xfrm>
          <a:prstGeom prst="rect">
            <a:avLst/>
          </a:prstGeom>
          <a:noFill/>
          <a:ln w="9525">
            <a:noFill/>
            <a:miter lim="800000"/>
            <a:headEnd/>
            <a:tailEnd/>
          </a:ln>
        </p:spPr>
      </p:pic>
    </p:spTree>
    <p:extLst>
      <p:ext uri="{BB962C8B-B14F-4D97-AF65-F5344CB8AC3E}">
        <p14:creationId xmlns:p14="http://schemas.microsoft.com/office/powerpoint/2010/main" val="268582432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1340768"/>
            <a:ext cx="8136904" cy="2585323"/>
          </a:xfrm>
          <a:prstGeom prst="rect">
            <a:avLst/>
          </a:prstGeom>
        </p:spPr>
        <p:txBody>
          <a:bodyPr wrap="square">
            <a:spAutoFit/>
          </a:bodyPr>
          <a:lstStyle/>
          <a:p>
            <a:pPr marL="285750" indent="-285750">
              <a:buFont typeface="Arial" panose="020B0604020202020204" pitchFamily="34" charset="0"/>
              <a:buChar char="•"/>
            </a:pPr>
            <a:r>
              <a:rPr lang="en-GB" dirty="0"/>
              <a:t>The reserve </a:t>
            </a:r>
            <a:r>
              <a:rPr lang="en-GB" b="1" dirty="0">
                <a:solidFill>
                  <a:srgbClr val="0070C0"/>
                </a:solidFill>
              </a:rPr>
              <a:t>has a policy of no cycling or camping</a:t>
            </a:r>
            <a:r>
              <a:rPr lang="en-GB" dirty="0"/>
              <a:t>, but both occur regularly to the annoyance of the walkers. </a:t>
            </a: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smtClean="0">
                <a:solidFill>
                  <a:srgbClr val="0070C0"/>
                </a:solidFill>
              </a:rPr>
              <a:t>Fly </a:t>
            </a:r>
            <a:r>
              <a:rPr lang="en-GB" b="1" dirty="0">
                <a:solidFill>
                  <a:srgbClr val="0070C0"/>
                </a:solidFill>
              </a:rPr>
              <a:t>tipping and vandalism is evident</a:t>
            </a:r>
            <a:r>
              <a:rPr lang="en-GB" dirty="0"/>
              <a:t>, though minor.</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a:t>
            </a:r>
            <a:r>
              <a:rPr lang="en-GB" b="1" dirty="0">
                <a:solidFill>
                  <a:srgbClr val="0070C0"/>
                </a:solidFill>
              </a:rPr>
              <a:t>entrance is deliberately impassable to motor vehicles.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Woodlands have been </a:t>
            </a:r>
            <a:r>
              <a:rPr lang="en-GB" b="1" dirty="0">
                <a:solidFill>
                  <a:srgbClr val="0070C0"/>
                </a:solidFill>
              </a:rPr>
              <a:t>managed over last 30 years with selective felling, timber extraction and coppicing and thinning. </a:t>
            </a:r>
          </a:p>
        </p:txBody>
      </p:sp>
      <p:sp>
        <p:nvSpPr>
          <p:cNvPr id="3" name="Rectangle 2"/>
          <p:cNvSpPr/>
          <p:nvPr/>
        </p:nvSpPr>
        <p:spPr>
          <a:xfrm>
            <a:off x="639625" y="404664"/>
            <a:ext cx="2592633" cy="523220"/>
          </a:xfrm>
          <a:prstGeom prst="rect">
            <a:avLst/>
          </a:prstGeom>
          <a:solidFill>
            <a:srgbClr val="00B0F0"/>
          </a:solidFill>
        </p:spPr>
        <p:txBody>
          <a:bodyPr wrap="none">
            <a:spAutoFit/>
          </a:bodyPr>
          <a:lstStyle/>
          <a:p>
            <a:r>
              <a:rPr lang="en-GB" sz="2800" dirty="0"/>
              <a:t>BISHOP’s WOOD</a:t>
            </a:r>
          </a:p>
        </p:txBody>
      </p:sp>
      <p:sp>
        <p:nvSpPr>
          <p:cNvPr id="4" name="Rectangle 3"/>
          <p:cNvSpPr/>
          <p:nvPr/>
        </p:nvSpPr>
        <p:spPr>
          <a:xfrm>
            <a:off x="639624" y="4149080"/>
            <a:ext cx="7748799" cy="2031325"/>
          </a:xfrm>
          <a:prstGeom prst="rect">
            <a:avLst/>
          </a:prstGeom>
        </p:spPr>
        <p:txBody>
          <a:bodyPr wrap="square">
            <a:spAutoFit/>
          </a:bodyPr>
          <a:lstStyle/>
          <a:p>
            <a:pPr marL="285750" indent="-285750">
              <a:buFont typeface="Arial" panose="020B0604020202020204" pitchFamily="34" charset="0"/>
              <a:buChar char="•"/>
            </a:pPr>
            <a:r>
              <a:rPr lang="en-GB" b="1" dirty="0">
                <a:solidFill>
                  <a:srgbClr val="0070C0"/>
                </a:solidFill>
              </a:rPr>
              <a:t>Aerial photos are generally undertaken at least every 10 years to monitor the development of the woodland. </a:t>
            </a:r>
            <a:endParaRPr lang="en-GB" b="1" dirty="0" smtClean="0">
              <a:solidFill>
                <a:srgbClr val="0070C0"/>
              </a:solidFill>
            </a:endParaRPr>
          </a:p>
          <a:p>
            <a:pPr marL="285750" indent="-285750">
              <a:buFont typeface="Arial" panose="020B0604020202020204" pitchFamily="34" charset="0"/>
              <a:buChar char="•"/>
            </a:pPr>
            <a:endParaRPr lang="en-GB" b="1" dirty="0">
              <a:solidFill>
                <a:srgbClr val="0070C0"/>
              </a:solidFill>
            </a:endParaRPr>
          </a:p>
          <a:p>
            <a:pPr marL="285750" indent="-285750" algn="just">
              <a:buFont typeface="Arial" panose="020B0604020202020204" pitchFamily="34" charset="0"/>
              <a:buChar char="•"/>
            </a:pPr>
            <a:r>
              <a:rPr lang="en-GB" b="1" dirty="0" smtClean="0">
                <a:solidFill>
                  <a:srgbClr val="0070C0"/>
                </a:solidFill>
              </a:rPr>
              <a:t>There </a:t>
            </a:r>
            <a:r>
              <a:rPr lang="en-GB" b="1" dirty="0">
                <a:solidFill>
                  <a:srgbClr val="0070C0"/>
                </a:solidFill>
              </a:rPr>
              <a:t>is a general focus upon environmental conservation and education</a:t>
            </a:r>
            <a:r>
              <a:rPr lang="en-GB" dirty="0"/>
              <a:t>. The roundhouse was constructed in 2003 as a focus for educational events. There is a strong educational link to schools with guided tours and events being undertaken (CCS, 2005).</a:t>
            </a:r>
          </a:p>
        </p:txBody>
      </p:sp>
    </p:spTree>
    <p:extLst>
      <p:ext uri="{BB962C8B-B14F-4D97-AF65-F5344CB8AC3E}">
        <p14:creationId xmlns:p14="http://schemas.microsoft.com/office/powerpoint/2010/main" val="242621595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erial"/>
          <p:cNvPicPr/>
          <p:nvPr/>
        </p:nvPicPr>
        <p:blipFill>
          <a:blip r:embed="rId2" cstate="print"/>
          <a:srcRect/>
          <a:stretch>
            <a:fillRect/>
          </a:stretch>
        </p:blipFill>
        <p:spPr bwMode="auto">
          <a:xfrm>
            <a:off x="3159799" y="1124744"/>
            <a:ext cx="5704205" cy="4385310"/>
          </a:xfrm>
          <a:prstGeom prst="rect">
            <a:avLst/>
          </a:prstGeom>
          <a:noFill/>
          <a:ln w="19050">
            <a:solidFill>
              <a:schemeClr val="tx1"/>
            </a:solidFill>
            <a:miter lim="800000"/>
            <a:headEnd/>
            <a:tailEnd/>
          </a:ln>
        </p:spPr>
      </p:pic>
      <p:pic>
        <p:nvPicPr>
          <p:cNvPr id="4" name="Picture 3" descr="G:\Photographs\Vandalism.JPG"/>
          <p:cNvPicPr/>
          <p:nvPr/>
        </p:nvPicPr>
        <p:blipFill>
          <a:blip r:embed="rId3" cstate="print"/>
          <a:srcRect/>
          <a:stretch>
            <a:fillRect/>
          </a:stretch>
        </p:blipFill>
        <p:spPr bwMode="auto">
          <a:xfrm>
            <a:off x="495566" y="1147763"/>
            <a:ext cx="2479040" cy="1860550"/>
          </a:xfrm>
          <a:prstGeom prst="rect">
            <a:avLst/>
          </a:prstGeom>
          <a:noFill/>
          <a:ln w="19050">
            <a:solidFill>
              <a:schemeClr val="tx1"/>
            </a:solidFill>
            <a:miter lim="800000"/>
            <a:headEnd/>
            <a:tailEnd/>
          </a:ln>
        </p:spPr>
      </p:pic>
      <p:pic>
        <p:nvPicPr>
          <p:cNvPr id="5" name="Picture 4" descr="G:\Photographs\Bishops wood Littering.JPG"/>
          <p:cNvPicPr/>
          <p:nvPr/>
        </p:nvPicPr>
        <p:blipFill>
          <a:blip r:embed="rId4" cstate="print"/>
          <a:srcRect/>
          <a:stretch>
            <a:fillRect/>
          </a:stretch>
        </p:blipFill>
        <p:spPr bwMode="auto">
          <a:xfrm>
            <a:off x="469562" y="3543272"/>
            <a:ext cx="2479040" cy="1934845"/>
          </a:xfrm>
          <a:prstGeom prst="rect">
            <a:avLst/>
          </a:prstGeom>
          <a:noFill/>
          <a:ln w="19050">
            <a:solidFill>
              <a:schemeClr val="tx1"/>
            </a:solidFill>
            <a:miter lim="800000"/>
            <a:headEnd/>
            <a:tailEnd/>
          </a:ln>
        </p:spPr>
      </p:pic>
      <p:sp>
        <p:nvSpPr>
          <p:cNvPr id="6" name="Rectangle 5"/>
          <p:cNvSpPr/>
          <p:nvPr/>
        </p:nvSpPr>
        <p:spPr>
          <a:xfrm>
            <a:off x="2898175" y="5445224"/>
            <a:ext cx="6193204" cy="646331"/>
          </a:xfrm>
          <a:prstGeom prst="rect">
            <a:avLst/>
          </a:prstGeom>
        </p:spPr>
        <p:txBody>
          <a:bodyPr wrap="square">
            <a:spAutoFit/>
          </a:bodyPr>
          <a:lstStyle/>
          <a:p>
            <a:r>
              <a:rPr lang="en-GB" b="1" dirty="0"/>
              <a:t> </a:t>
            </a:r>
            <a:endParaRPr lang="en-GB" dirty="0"/>
          </a:p>
          <a:p>
            <a:r>
              <a:rPr lang="en-GB" b="1" dirty="0"/>
              <a:t> </a:t>
            </a:r>
            <a:r>
              <a:rPr lang="en-GB" b="1" dirty="0" smtClean="0"/>
              <a:t>Photograph:</a:t>
            </a:r>
            <a:r>
              <a:rPr lang="en-GB" dirty="0" smtClean="0"/>
              <a:t> </a:t>
            </a:r>
            <a:r>
              <a:rPr lang="en-GB" dirty="0"/>
              <a:t>Aerial View – Bishop’s Wood, Swansea. (CCS, 2005)</a:t>
            </a:r>
          </a:p>
        </p:txBody>
      </p:sp>
      <p:sp>
        <p:nvSpPr>
          <p:cNvPr id="7" name="TextBox 6"/>
          <p:cNvSpPr txBox="1"/>
          <p:nvPr/>
        </p:nvSpPr>
        <p:spPr>
          <a:xfrm>
            <a:off x="371970" y="260648"/>
            <a:ext cx="2720329" cy="523220"/>
          </a:xfrm>
          <a:prstGeom prst="rect">
            <a:avLst/>
          </a:prstGeom>
          <a:solidFill>
            <a:srgbClr val="00B0F0"/>
          </a:solidFill>
        </p:spPr>
        <p:txBody>
          <a:bodyPr wrap="square" rtlCol="0">
            <a:spAutoFit/>
          </a:bodyPr>
          <a:lstStyle/>
          <a:p>
            <a:r>
              <a:rPr lang="en-GB" sz="2800" dirty="0" smtClean="0"/>
              <a:t>BISHOP’s WOOD</a:t>
            </a:r>
            <a:endParaRPr lang="en-GB" sz="2800" dirty="0"/>
          </a:p>
        </p:txBody>
      </p:sp>
    </p:spTree>
    <p:extLst>
      <p:ext uri="{BB962C8B-B14F-4D97-AF65-F5344CB8AC3E}">
        <p14:creationId xmlns:p14="http://schemas.microsoft.com/office/powerpoint/2010/main" val="103119110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Photographs\Bishops wood RIDE.JPG"/>
          <p:cNvPicPr/>
          <p:nvPr/>
        </p:nvPicPr>
        <p:blipFill>
          <a:blip r:embed="rId2" cstate="print"/>
          <a:srcRect/>
          <a:stretch>
            <a:fillRect/>
          </a:stretch>
        </p:blipFill>
        <p:spPr bwMode="auto">
          <a:xfrm>
            <a:off x="309010" y="348350"/>
            <a:ext cx="2822830" cy="2472054"/>
          </a:xfrm>
          <a:prstGeom prst="rect">
            <a:avLst/>
          </a:prstGeom>
          <a:noFill/>
          <a:ln w="9525">
            <a:noFill/>
            <a:miter lim="800000"/>
            <a:headEnd/>
            <a:tailEnd/>
          </a:ln>
        </p:spPr>
      </p:pic>
      <p:pic>
        <p:nvPicPr>
          <p:cNvPr id="3" name="Picture 2" descr="IMG_0022.JPG"/>
          <p:cNvPicPr/>
          <p:nvPr/>
        </p:nvPicPr>
        <p:blipFill>
          <a:blip r:embed="rId3" cstate="print"/>
          <a:stretch>
            <a:fillRect/>
          </a:stretch>
        </p:blipFill>
        <p:spPr>
          <a:xfrm>
            <a:off x="3203848" y="344539"/>
            <a:ext cx="2664296" cy="2475865"/>
          </a:xfrm>
          <a:prstGeom prst="rect">
            <a:avLst/>
          </a:prstGeom>
        </p:spPr>
      </p:pic>
      <p:pic>
        <p:nvPicPr>
          <p:cNvPr id="4" name="Picture 3" descr="IMG_0014.JPG"/>
          <p:cNvPicPr/>
          <p:nvPr/>
        </p:nvPicPr>
        <p:blipFill>
          <a:blip r:embed="rId4" cstate="print"/>
          <a:stretch>
            <a:fillRect/>
          </a:stretch>
        </p:blipFill>
        <p:spPr>
          <a:xfrm>
            <a:off x="309010" y="3501008"/>
            <a:ext cx="2790963" cy="2434078"/>
          </a:xfrm>
          <a:prstGeom prst="rect">
            <a:avLst/>
          </a:prstGeom>
        </p:spPr>
      </p:pic>
      <p:pic>
        <p:nvPicPr>
          <p:cNvPr id="5" name="Picture 4" descr="IMG_0004.JPG"/>
          <p:cNvPicPr/>
          <p:nvPr/>
        </p:nvPicPr>
        <p:blipFill>
          <a:blip r:embed="rId5" cstate="print"/>
          <a:stretch>
            <a:fillRect/>
          </a:stretch>
        </p:blipFill>
        <p:spPr>
          <a:xfrm>
            <a:off x="3203848" y="3501008"/>
            <a:ext cx="2664296" cy="2450559"/>
          </a:xfrm>
          <a:prstGeom prst="rect">
            <a:avLst/>
          </a:prstGeom>
        </p:spPr>
      </p:pic>
      <p:pic>
        <p:nvPicPr>
          <p:cNvPr id="6" name="Picture 5" descr="IMG_0007.JPG"/>
          <p:cNvPicPr/>
          <p:nvPr/>
        </p:nvPicPr>
        <p:blipFill>
          <a:blip r:embed="rId6" cstate="print"/>
          <a:stretch>
            <a:fillRect/>
          </a:stretch>
        </p:blipFill>
        <p:spPr>
          <a:xfrm>
            <a:off x="5948506" y="348350"/>
            <a:ext cx="2689860" cy="2472055"/>
          </a:xfrm>
          <a:prstGeom prst="rect">
            <a:avLst/>
          </a:prstGeom>
        </p:spPr>
      </p:pic>
      <p:sp>
        <p:nvSpPr>
          <p:cNvPr id="7" name="Rectangle 6"/>
          <p:cNvSpPr/>
          <p:nvPr/>
        </p:nvSpPr>
        <p:spPr>
          <a:xfrm>
            <a:off x="309010" y="2924944"/>
            <a:ext cx="7863390" cy="369332"/>
          </a:xfrm>
          <a:prstGeom prst="rect">
            <a:avLst/>
          </a:prstGeom>
        </p:spPr>
        <p:txBody>
          <a:bodyPr wrap="square">
            <a:spAutoFit/>
          </a:bodyPr>
          <a:lstStyle/>
          <a:p>
            <a:r>
              <a:rPr lang="en-GB" dirty="0"/>
              <a:t>Bishop’s Wood horse bridle path and open nature of the wood. (Author, 2011)</a:t>
            </a:r>
          </a:p>
        </p:txBody>
      </p:sp>
      <p:sp>
        <p:nvSpPr>
          <p:cNvPr id="8" name="Rectangle 7"/>
          <p:cNvSpPr/>
          <p:nvPr/>
        </p:nvSpPr>
        <p:spPr>
          <a:xfrm>
            <a:off x="309010" y="6093296"/>
            <a:ext cx="8439454" cy="646331"/>
          </a:xfrm>
          <a:prstGeom prst="rect">
            <a:avLst/>
          </a:prstGeom>
        </p:spPr>
        <p:txBody>
          <a:bodyPr wrap="square">
            <a:spAutoFit/>
          </a:bodyPr>
          <a:lstStyle/>
          <a:p>
            <a:r>
              <a:rPr lang="en-GB" dirty="0" smtClean="0"/>
              <a:t>Bishop’s </a:t>
            </a:r>
            <a:r>
              <a:rPr lang="en-GB" dirty="0"/>
              <a:t>Wood soil compaction pooling and picnic area burning and de-vegetation. (Author, 2011)</a:t>
            </a:r>
          </a:p>
        </p:txBody>
      </p:sp>
    </p:spTree>
    <p:extLst>
      <p:ext uri="{BB962C8B-B14F-4D97-AF65-F5344CB8AC3E}">
        <p14:creationId xmlns:p14="http://schemas.microsoft.com/office/powerpoint/2010/main" val="3290953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0245" y="980728"/>
            <a:ext cx="8352928" cy="923330"/>
          </a:xfrm>
          <a:prstGeom prst="rect">
            <a:avLst/>
          </a:prstGeom>
        </p:spPr>
        <p:txBody>
          <a:bodyPr wrap="square">
            <a:spAutoFit/>
          </a:bodyPr>
          <a:lstStyle/>
          <a:p>
            <a:pPr marL="285750" indent="-285750">
              <a:buFont typeface="Arial" panose="020B0604020202020204" pitchFamily="34" charset="0"/>
              <a:buChar char="•"/>
            </a:pPr>
            <a:r>
              <a:rPr lang="en-GB" b="1" dirty="0">
                <a:solidFill>
                  <a:srgbClr val="0070C0"/>
                </a:solidFill>
              </a:rPr>
              <a:t>The Forestry Commission proclaim Kilvey Hill in Swansea to be: </a:t>
            </a:r>
            <a:endParaRPr lang="en-GB" b="1" dirty="0" smtClean="0">
              <a:solidFill>
                <a:srgbClr val="0070C0"/>
              </a:solidFill>
            </a:endParaRPr>
          </a:p>
          <a:p>
            <a:r>
              <a:rPr lang="en-GB" b="1" i="1" dirty="0">
                <a:solidFill>
                  <a:srgbClr val="0070C0"/>
                </a:solidFill>
              </a:rPr>
              <a:t> </a:t>
            </a:r>
            <a:r>
              <a:rPr lang="en-GB" b="1" i="1" dirty="0" smtClean="0">
                <a:solidFill>
                  <a:srgbClr val="0070C0"/>
                </a:solidFill>
              </a:rPr>
              <a:t>    ‘</a:t>
            </a:r>
            <a:r>
              <a:rPr lang="en-GB" b="1" i="1" dirty="0">
                <a:solidFill>
                  <a:srgbClr val="0070C0"/>
                </a:solidFill>
              </a:rPr>
              <a:t>A haven for wildlife...incorporating a variety of habitats, woodland, heath</a:t>
            </a:r>
            <a:r>
              <a:rPr lang="en-GB" b="1" i="1" dirty="0" smtClean="0">
                <a:solidFill>
                  <a:srgbClr val="0070C0"/>
                </a:solidFill>
              </a:rPr>
              <a:t>,</a:t>
            </a:r>
          </a:p>
          <a:p>
            <a:r>
              <a:rPr lang="en-GB" b="1" i="1" dirty="0">
                <a:solidFill>
                  <a:srgbClr val="0070C0"/>
                </a:solidFill>
              </a:rPr>
              <a:t> </a:t>
            </a:r>
            <a:r>
              <a:rPr lang="en-GB" b="1" i="1" dirty="0" smtClean="0">
                <a:solidFill>
                  <a:srgbClr val="0070C0"/>
                </a:solidFill>
              </a:rPr>
              <a:t>    wetland </a:t>
            </a:r>
            <a:r>
              <a:rPr lang="en-GB" b="1" i="1" dirty="0">
                <a:solidFill>
                  <a:srgbClr val="0070C0"/>
                </a:solidFill>
              </a:rPr>
              <a:t>and meadow...’ </a:t>
            </a:r>
            <a:r>
              <a:rPr lang="en-GB" b="1" i="1" dirty="0" smtClean="0">
                <a:solidFill>
                  <a:srgbClr val="0070C0"/>
                </a:solidFill>
              </a:rPr>
              <a:t> !!!!!!</a:t>
            </a:r>
            <a:endParaRPr lang="en-GB" b="1" dirty="0">
              <a:solidFill>
                <a:srgbClr val="0070C0"/>
              </a:solidFill>
            </a:endParaRPr>
          </a:p>
        </p:txBody>
      </p:sp>
      <p:sp>
        <p:nvSpPr>
          <p:cNvPr id="3" name="Rectangle 2"/>
          <p:cNvSpPr/>
          <p:nvPr/>
        </p:nvSpPr>
        <p:spPr>
          <a:xfrm>
            <a:off x="179512" y="3076988"/>
            <a:ext cx="8136904" cy="3416320"/>
          </a:xfrm>
          <a:prstGeom prst="rect">
            <a:avLst/>
          </a:prstGeom>
        </p:spPr>
        <p:txBody>
          <a:bodyPr wrap="square">
            <a:spAutoFit/>
          </a:bodyPr>
          <a:lstStyle/>
          <a:p>
            <a:pPr marL="285750" indent="-285750">
              <a:buFont typeface="Arial" panose="020B0604020202020204" pitchFamily="34" charset="0"/>
              <a:buChar char="•"/>
            </a:pPr>
            <a:r>
              <a:rPr lang="en-GB" dirty="0"/>
              <a:t>Situated in the Swansea East urban area, this Semi-Marilyn is 633 feet high, with the river Tawe to the West and the Crymlyn marsh (S.S.S.I.) to the East. </a:t>
            </a: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The </a:t>
            </a:r>
            <a:r>
              <a:rPr lang="en-GB" dirty="0"/>
              <a:t>underlying geology is that of the Carboniferous Lower Coal series, with massive cross bedded Pennant Sandstone forming the bulk of the hill. </a:t>
            </a: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Coal </a:t>
            </a:r>
            <a:r>
              <a:rPr lang="en-GB" dirty="0"/>
              <a:t>seams are exposed on the </a:t>
            </a:r>
            <a:r>
              <a:rPr lang="en-GB" b="1" dirty="0">
                <a:solidFill>
                  <a:srgbClr val="0070C0"/>
                </a:solidFill>
              </a:rPr>
              <a:t>steeply dipping Northern face</a:t>
            </a:r>
            <a:r>
              <a:rPr lang="en-GB" dirty="0"/>
              <a:t>. </a:t>
            </a: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smtClean="0">
                <a:solidFill>
                  <a:srgbClr val="0070C0"/>
                </a:solidFill>
              </a:rPr>
              <a:t>Evidence </a:t>
            </a:r>
            <a:r>
              <a:rPr lang="en-GB" b="1" dirty="0">
                <a:solidFill>
                  <a:srgbClr val="0070C0"/>
                </a:solidFill>
              </a:rPr>
              <a:t>of both its archaeological and </a:t>
            </a:r>
            <a:r>
              <a:rPr lang="en-GB" b="1" dirty="0" smtClean="0">
                <a:solidFill>
                  <a:srgbClr val="0070C0"/>
                </a:solidFill>
              </a:rPr>
              <a:t>industrial</a:t>
            </a:r>
          </a:p>
          <a:p>
            <a:r>
              <a:rPr lang="en-GB" b="1" dirty="0">
                <a:solidFill>
                  <a:srgbClr val="0070C0"/>
                </a:solidFill>
              </a:rPr>
              <a:t> </a:t>
            </a:r>
            <a:r>
              <a:rPr lang="en-GB" b="1" dirty="0" smtClean="0">
                <a:solidFill>
                  <a:srgbClr val="0070C0"/>
                </a:solidFill>
              </a:rPr>
              <a:t>    </a:t>
            </a:r>
            <a:r>
              <a:rPr lang="en-GB" b="1" dirty="0">
                <a:solidFill>
                  <a:srgbClr val="0070C0"/>
                </a:solidFill>
              </a:rPr>
              <a:t>(copper smelting and coal mining) history</a:t>
            </a:r>
            <a:r>
              <a:rPr lang="en-GB" dirty="0"/>
              <a:t> is </a:t>
            </a:r>
            <a:endParaRPr lang="en-GB" dirty="0" smtClean="0"/>
          </a:p>
          <a:p>
            <a:r>
              <a:rPr lang="en-GB" dirty="0"/>
              <a:t> </a:t>
            </a:r>
            <a:r>
              <a:rPr lang="en-GB" dirty="0" smtClean="0"/>
              <a:t>    discernible </a:t>
            </a:r>
            <a:r>
              <a:rPr lang="en-GB" dirty="0"/>
              <a:t>in the colour and </a:t>
            </a:r>
            <a:endParaRPr lang="en-GB" dirty="0" smtClean="0"/>
          </a:p>
          <a:p>
            <a:r>
              <a:rPr lang="en-GB" dirty="0"/>
              <a:t> </a:t>
            </a:r>
            <a:r>
              <a:rPr lang="en-GB" dirty="0" smtClean="0"/>
              <a:t>    texture </a:t>
            </a:r>
            <a:r>
              <a:rPr lang="en-GB" dirty="0"/>
              <a:t>of the ground surface and features. </a:t>
            </a:r>
          </a:p>
        </p:txBody>
      </p:sp>
      <p:sp>
        <p:nvSpPr>
          <p:cNvPr id="6" name="Rectangle 5"/>
          <p:cNvSpPr/>
          <p:nvPr/>
        </p:nvSpPr>
        <p:spPr>
          <a:xfrm>
            <a:off x="353476" y="116632"/>
            <a:ext cx="1789016" cy="584775"/>
          </a:xfrm>
          <a:prstGeom prst="rect">
            <a:avLst/>
          </a:prstGeom>
          <a:solidFill>
            <a:srgbClr val="00B0F0"/>
          </a:solidFill>
        </p:spPr>
        <p:txBody>
          <a:bodyPr wrap="none">
            <a:spAutoFit/>
          </a:bodyPr>
          <a:lstStyle/>
          <a:p>
            <a:r>
              <a:rPr lang="en-GB" sz="3200" dirty="0"/>
              <a:t>Kilvey Hill</a:t>
            </a:r>
          </a:p>
        </p:txBody>
      </p:sp>
      <p:pic>
        <p:nvPicPr>
          <p:cNvPr id="7" name="Picture 6" descr="IMG_0058.JPG"/>
          <p:cNvPicPr/>
          <p:nvPr/>
        </p:nvPicPr>
        <p:blipFill>
          <a:blip r:embed="rId2" cstate="print"/>
          <a:stretch>
            <a:fillRect/>
          </a:stretch>
        </p:blipFill>
        <p:spPr>
          <a:xfrm>
            <a:off x="6444208" y="4919356"/>
            <a:ext cx="2699792" cy="1923294"/>
          </a:xfrm>
          <a:prstGeom prst="rect">
            <a:avLst/>
          </a:prstGeom>
          <a:ln w="19050">
            <a:solidFill>
              <a:schemeClr val="tx1"/>
            </a:solidFill>
          </a:ln>
        </p:spPr>
      </p:pic>
      <p:sp>
        <p:nvSpPr>
          <p:cNvPr id="8" name="TextBox 7"/>
          <p:cNvSpPr txBox="1"/>
          <p:nvPr/>
        </p:nvSpPr>
        <p:spPr>
          <a:xfrm>
            <a:off x="330245" y="1904058"/>
            <a:ext cx="8706251" cy="1477328"/>
          </a:xfrm>
          <a:prstGeom prst="rect">
            <a:avLst/>
          </a:prstGeom>
          <a:noFill/>
        </p:spPr>
        <p:txBody>
          <a:bodyPr wrap="square" rtlCol="0">
            <a:spAutoFit/>
          </a:bodyPr>
          <a:lstStyle/>
          <a:p>
            <a:r>
              <a:rPr lang="en-GB" dirty="0" smtClean="0"/>
              <a:t>Signage : </a:t>
            </a:r>
            <a:r>
              <a:rPr lang="en-GB" dirty="0"/>
              <a:t>‘</a:t>
            </a:r>
            <a:r>
              <a:rPr lang="en-GB" i="1" dirty="0"/>
              <a:t>welcome to walk and cycle on the forest land, with due consideration to others</a:t>
            </a:r>
            <a:r>
              <a:rPr lang="en-GB" dirty="0" smtClean="0"/>
              <a:t>’  </a:t>
            </a:r>
          </a:p>
          <a:p>
            <a:r>
              <a:rPr lang="en-GB" dirty="0" smtClean="0"/>
              <a:t>and  - </a:t>
            </a:r>
          </a:p>
          <a:p>
            <a:r>
              <a:rPr lang="en-GB" b="1" dirty="0" smtClean="0">
                <a:solidFill>
                  <a:srgbClr val="0070C0"/>
                </a:solidFill>
              </a:rPr>
              <a:t>The website - </a:t>
            </a:r>
            <a:r>
              <a:rPr lang="en-GB" i="1" u="sng" dirty="0" smtClean="0">
                <a:hlinkClick r:id="rId3"/>
              </a:rPr>
              <a:t>www.moredirt.co.uk</a:t>
            </a:r>
            <a:r>
              <a:rPr lang="en-GB" i="1" dirty="0"/>
              <a:t>,</a:t>
            </a:r>
            <a:r>
              <a:rPr lang="en-GB" dirty="0"/>
              <a:t> as ‘</a:t>
            </a:r>
            <a:r>
              <a:rPr lang="en-GB" i="1" dirty="0"/>
              <a:t>very rooty and rocky</a:t>
            </a:r>
            <a:r>
              <a:rPr lang="en-GB" dirty="0"/>
              <a:t>’ possessing ‘</a:t>
            </a:r>
            <a:r>
              <a:rPr lang="en-GB" i="1" dirty="0"/>
              <a:t>severe difficulty level</a:t>
            </a:r>
            <a:r>
              <a:rPr lang="en-GB" dirty="0"/>
              <a:t>’ courses. </a:t>
            </a:r>
          </a:p>
          <a:p>
            <a:endParaRPr lang="en-GB" b="1" dirty="0">
              <a:solidFill>
                <a:srgbClr val="0070C0"/>
              </a:solidFill>
            </a:endParaRPr>
          </a:p>
        </p:txBody>
      </p:sp>
    </p:spTree>
    <p:extLst>
      <p:ext uri="{BB962C8B-B14F-4D97-AF65-F5344CB8AC3E}">
        <p14:creationId xmlns:p14="http://schemas.microsoft.com/office/powerpoint/2010/main" val="365558681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7948" y="3573016"/>
            <a:ext cx="7848872" cy="2308324"/>
          </a:xfrm>
          <a:prstGeom prst="rect">
            <a:avLst/>
          </a:prstGeom>
        </p:spPr>
        <p:txBody>
          <a:bodyPr wrap="square">
            <a:spAutoFit/>
          </a:bodyPr>
          <a:lstStyle/>
          <a:p>
            <a:pPr marL="285750" indent="-285750">
              <a:buFont typeface="Arial" panose="020B0604020202020204" pitchFamily="34" charset="0"/>
              <a:buChar char="•"/>
            </a:pPr>
            <a:r>
              <a:rPr lang="en-GB" b="1" dirty="0">
                <a:solidFill>
                  <a:srgbClr val="0070C0"/>
                </a:solidFill>
              </a:rPr>
              <a:t>The Lower Swansea Valley Project </a:t>
            </a:r>
            <a:r>
              <a:rPr lang="en-GB" dirty="0"/>
              <a:t>of the late 1960’s sought to revitalise this bleak industrial landscape and Kilvey was extensively afforested by the Forestry Commission in the 1960’s and 1970’s, with almost </a:t>
            </a:r>
            <a:r>
              <a:rPr lang="en-GB" b="1" dirty="0">
                <a:solidFill>
                  <a:srgbClr val="0070C0"/>
                </a:solidFill>
              </a:rPr>
              <a:t>200 acres being replanted with conifer and pine forest on its Northern face. </a:t>
            </a:r>
            <a:endParaRPr lang="en-GB" b="1" dirty="0" smtClean="0">
              <a:solidFill>
                <a:srgbClr val="0070C0"/>
              </a:solidFill>
            </a:endParaRPr>
          </a:p>
          <a:p>
            <a:pPr marL="285750" indent="-285750">
              <a:buFont typeface="Arial" panose="020B0604020202020204" pitchFamily="34" charset="0"/>
              <a:buChar char="•"/>
            </a:pPr>
            <a:endParaRPr lang="en-GB" dirty="0"/>
          </a:p>
          <a:p>
            <a:pPr marL="285750" indent="-285750" algn="just">
              <a:buFont typeface="Arial" panose="020B0604020202020204" pitchFamily="34" charset="0"/>
              <a:buChar char="•"/>
            </a:pPr>
            <a:r>
              <a:rPr lang="en-GB" b="1" dirty="0" smtClean="0">
                <a:solidFill>
                  <a:srgbClr val="0070C0"/>
                </a:solidFill>
              </a:rPr>
              <a:t>With </a:t>
            </a:r>
            <a:r>
              <a:rPr lang="en-GB" b="1" dirty="0">
                <a:solidFill>
                  <a:srgbClr val="0070C0"/>
                </a:solidFill>
              </a:rPr>
              <a:t>the poor nature of the soil and the species of tree used to forest the area, little if any ground cover species are able to grow in situ within the woodland area. </a:t>
            </a:r>
          </a:p>
        </p:txBody>
      </p:sp>
      <p:sp>
        <p:nvSpPr>
          <p:cNvPr id="3" name="Rectangle 2"/>
          <p:cNvSpPr/>
          <p:nvPr/>
        </p:nvSpPr>
        <p:spPr>
          <a:xfrm>
            <a:off x="590645" y="2348880"/>
            <a:ext cx="7797778" cy="923330"/>
          </a:xfrm>
          <a:prstGeom prst="rect">
            <a:avLst/>
          </a:prstGeom>
        </p:spPr>
        <p:txBody>
          <a:bodyPr wrap="square">
            <a:spAutoFit/>
          </a:bodyPr>
          <a:lstStyle/>
          <a:p>
            <a:pPr marL="285750" indent="-285750">
              <a:buFont typeface="Arial" panose="020B0604020202020204" pitchFamily="34" charset="0"/>
              <a:buChar char="•"/>
            </a:pPr>
            <a:r>
              <a:rPr lang="en-GB" b="1" dirty="0" smtClean="0">
                <a:solidFill>
                  <a:srgbClr val="0070C0"/>
                </a:solidFill>
              </a:rPr>
              <a:t>Virtual </a:t>
            </a:r>
            <a:r>
              <a:rPr lang="en-GB" b="1" dirty="0">
                <a:solidFill>
                  <a:srgbClr val="0070C0"/>
                </a:solidFill>
              </a:rPr>
              <a:t>ecological desert up until the 1950’s. </a:t>
            </a:r>
            <a:r>
              <a:rPr lang="en-GB" dirty="0"/>
              <a:t>The topsoil, without the binding plant roots, was washed from the hill side, leaving the subsoil to be eroded by the extreme weather into deep gullies (Hilton, 1967). </a:t>
            </a:r>
          </a:p>
        </p:txBody>
      </p:sp>
      <p:sp>
        <p:nvSpPr>
          <p:cNvPr id="4" name="Rectangle 3"/>
          <p:cNvSpPr/>
          <p:nvPr/>
        </p:nvSpPr>
        <p:spPr>
          <a:xfrm>
            <a:off x="560340" y="1196752"/>
            <a:ext cx="7828084" cy="923330"/>
          </a:xfrm>
          <a:prstGeom prst="rect">
            <a:avLst/>
          </a:prstGeom>
        </p:spPr>
        <p:txBody>
          <a:bodyPr wrap="square">
            <a:spAutoFit/>
          </a:bodyPr>
          <a:lstStyle/>
          <a:p>
            <a:pPr marL="285750" indent="-285750" algn="just">
              <a:buFont typeface="Arial" panose="020B0604020202020204" pitchFamily="34" charset="0"/>
              <a:buChar char="•"/>
            </a:pPr>
            <a:r>
              <a:rPr lang="en-GB" b="1" dirty="0">
                <a:solidFill>
                  <a:srgbClr val="0070C0"/>
                </a:solidFill>
              </a:rPr>
              <a:t>Stripped of its indigenous sessile oak and birch tree, grass and heather ground cover by the poisonous industrial sulphurous smoke from the Swansea copper smelting works in the </a:t>
            </a:r>
            <a:r>
              <a:rPr lang="en-GB" b="1" dirty="0" smtClean="0">
                <a:solidFill>
                  <a:srgbClr val="0070C0"/>
                </a:solidFill>
              </a:rPr>
              <a:t>1800’s</a:t>
            </a:r>
            <a:endParaRPr lang="en-GB" b="1" dirty="0">
              <a:solidFill>
                <a:srgbClr val="0070C0"/>
              </a:solidFill>
            </a:endParaRPr>
          </a:p>
        </p:txBody>
      </p:sp>
      <p:sp>
        <p:nvSpPr>
          <p:cNvPr id="5" name="Rectangle 4"/>
          <p:cNvSpPr/>
          <p:nvPr/>
        </p:nvSpPr>
        <p:spPr>
          <a:xfrm>
            <a:off x="551740" y="342039"/>
            <a:ext cx="1789016" cy="584775"/>
          </a:xfrm>
          <a:prstGeom prst="rect">
            <a:avLst/>
          </a:prstGeom>
          <a:solidFill>
            <a:srgbClr val="00B0F0"/>
          </a:solidFill>
        </p:spPr>
        <p:txBody>
          <a:bodyPr wrap="none">
            <a:spAutoFit/>
          </a:bodyPr>
          <a:lstStyle/>
          <a:p>
            <a:r>
              <a:rPr lang="en-GB" sz="3200" dirty="0"/>
              <a:t>Kilvey Hill</a:t>
            </a:r>
          </a:p>
        </p:txBody>
      </p:sp>
    </p:spTree>
    <p:extLst>
      <p:ext uri="{BB962C8B-B14F-4D97-AF65-F5344CB8AC3E}">
        <p14:creationId xmlns:p14="http://schemas.microsoft.com/office/powerpoint/2010/main" val="2331008762"/>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5361" y="781263"/>
            <a:ext cx="8165071" cy="5632311"/>
          </a:xfrm>
          <a:prstGeom prst="rect">
            <a:avLst/>
          </a:prstGeom>
        </p:spPr>
        <p:txBody>
          <a:bodyPr wrap="square">
            <a:spAutoFit/>
          </a:bodyPr>
          <a:lstStyle/>
          <a:p>
            <a:pPr marL="285750" indent="-285750" algn="just">
              <a:buFont typeface="Arial" panose="020B0604020202020204" pitchFamily="34" charset="0"/>
              <a:buChar char="•"/>
            </a:pPr>
            <a:r>
              <a:rPr lang="en-GB" dirty="0"/>
              <a:t>Recreational dog walking, horse riding and rambling is exercised, mainly to take in the panoramic views of the bay from the southern slope, but to a lesser weekly usage than Site 1. </a:t>
            </a:r>
            <a:endParaRPr lang="en-GB" dirty="0" smtClean="0"/>
          </a:p>
          <a:p>
            <a:pPr algn="just"/>
            <a:endParaRPr lang="en-GB" dirty="0"/>
          </a:p>
          <a:p>
            <a:pPr marL="285750" indent="-285750" algn="just">
              <a:buFont typeface="Arial" panose="020B0604020202020204" pitchFamily="34" charset="0"/>
              <a:buChar char="•"/>
            </a:pPr>
            <a:r>
              <a:rPr lang="en-GB" b="1" dirty="0">
                <a:solidFill>
                  <a:srgbClr val="0070C0"/>
                </a:solidFill>
              </a:rPr>
              <a:t>E</a:t>
            </a:r>
            <a:r>
              <a:rPr lang="en-GB" b="1" dirty="0" smtClean="0">
                <a:solidFill>
                  <a:srgbClr val="0070C0"/>
                </a:solidFill>
              </a:rPr>
              <a:t>xtensive </a:t>
            </a:r>
            <a:r>
              <a:rPr lang="en-GB" b="1" dirty="0">
                <a:solidFill>
                  <a:srgbClr val="0070C0"/>
                </a:solidFill>
              </a:rPr>
              <a:t>use of scrambler and mountain biking </a:t>
            </a:r>
            <a:r>
              <a:rPr lang="en-GB" dirty="0"/>
              <a:t>across the reserve. Kilvey is, due to its many secluded access points and extensive land area, </a:t>
            </a:r>
            <a:r>
              <a:rPr lang="en-GB" b="1" dirty="0">
                <a:solidFill>
                  <a:srgbClr val="0070C0"/>
                </a:solidFill>
              </a:rPr>
              <a:t>utilised for the dumping of stolen cars, which are frequently burnt out</a:t>
            </a:r>
            <a:r>
              <a:rPr lang="en-GB" dirty="0"/>
              <a:t>, causing damage to surrounding flora and, on occasion, extensive fires. </a:t>
            </a:r>
            <a:endParaRPr lang="en-GB" dirty="0" smtClean="0"/>
          </a:p>
          <a:p>
            <a:pPr algn="just"/>
            <a:endParaRPr lang="en-GB" dirty="0"/>
          </a:p>
          <a:p>
            <a:pPr marL="285750" indent="-285750" algn="just">
              <a:buFont typeface="Arial" panose="020B0604020202020204" pitchFamily="34" charset="0"/>
              <a:buChar char="•"/>
            </a:pPr>
            <a:r>
              <a:rPr lang="en-GB" b="1" dirty="0" smtClean="0">
                <a:solidFill>
                  <a:srgbClr val="0070C0"/>
                </a:solidFill>
              </a:rPr>
              <a:t>Littering </a:t>
            </a:r>
            <a:r>
              <a:rPr lang="en-GB" b="1" dirty="0">
                <a:solidFill>
                  <a:srgbClr val="0070C0"/>
                </a:solidFill>
              </a:rPr>
              <a:t>and vandalism to benches is evident, along with camping and cutting of trees to build bike courses and jumps. </a:t>
            </a:r>
            <a:endParaRPr lang="en-GB" b="1" dirty="0" smtClean="0">
              <a:solidFill>
                <a:srgbClr val="0070C0"/>
              </a:solidFill>
            </a:endParaRPr>
          </a:p>
          <a:p>
            <a:pPr algn="just"/>
            <a:endParaRPr lang="en-GB" dirty="0"/>
          </a:p>
          <a:p>
            <a:pPr marL="285750" indent="-285750" algn="just">
              <a:buFont typeface="Arial" panose="020B0604020202020204" pitchFamily="34" charset="0"/>
              <a:buChar char="•"/>
            </a:pPr>
            <a:r>
              <a:rPr lang="en-GB" dirty="0" smtClean="0"/>
              <a:t>No </a:t>
            </a:r>
            <a:r>
              <a:rPr lang="en-GB" dirty="0"/>
              <a:t>separate horse bridle way is demarked and as a result all users must utilise the same pathway space and width, with no segregation of walkers from other users. </a:t>
            </a:r>
            <a:endParaRPr lang="en-GB" dirty="0" smtClean="0"/>
          </a:p>
          <a:p>
            <a:pPr algn="just"/>
            <a:endParaRPr lang="en-GB" dirty="0"/>
          </a:p>
          <a:p>
            <a:pPr marL="285750" indent="-285750" algn="just">
              <a:buFont typeface="Arial" panose="020B0604020202020204" pitchFamily="34" charset="0"/>
              <a:buChar char="•"/>
            </a:pPr>
            <a:r>
              <a:rPr lang="en-GB" dirty="0" smtClean="0"/>
              <a:t>Access </a:t>
            </a:r>
            <a:r>
              <a:rPr lang="en-GB" dirty="0"/>
              <a:t>for prams or wheelchair is extremely difficult due to the steepness of the claim and the narrowness of the access. The probability for collision is high, with pathways utilised by walkers crossing the informal bike tracks that have been cut into the ground surface manually or by compaction, with thick vegetation cover blocking vision on all sides. </a:t>
            </a:r>
          </a:p>
        </p:txBody>
      </p:sp>
      <p:sp>
        <p:nvSpPr>
          <p:cNvPr id="3" name="Rectangle 2"/>
          <p:cNvSpPr/>
          <p:nvPr/>
        </p:nvSpPr>
        <p:spPr>
          <a:xfrm>
            <a:off x="323527" y="188640"/>
            <a:ext cx="1581459" cy="523220"/>
          </a:xfrm>
          <a:prstGeom prst="rect">
            <a:avLst/>
          </a:prstGeom>
          <a:solidFill>
            <a:srgbClr val="00B0F0"/>
          </a:solidFill>
        </p:spPr>
        <p:txBody>
          <a:bodyPr wrap="none">
            <a:spAutoFit/>
          </a:bodyPr>
          <a:lstStyle/>
          <a:p>
            <a:r>
              <a:rPr lang="en-GB" sz="2800" dirty="0"/>
              <a:t>Kilvey Hill</a:t>
            </a:r>
          </a:p>
        </p:txBody>
      </p:sp>
    </p:spTree>
    <p:extLst>
      <p:ext uri="{BB962C8B-B14F-4D97-AF65-F5344CB8AC3E}">
        <p14:creationId xmlns:p14="http://schemas.microsoft.com/office/powerpoint/2010/main" val="3236928422"/>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G_0058.JPG"/>
          <p:cNvPicPr/>
          <p:nvPr/>
        </p:nvPicPr>
        <p:blipFill>
          <a:blip r:embed="rId2" cstate="print"/>
          <a:stretch>
            <a:fillRect/>
          </a:stretch>
        </p:blipFill>
        <p:spPr>
          <a:xfrm>
            <a:off x="539552" y="332656"/>
            <a:ext cx="8208911" cy="5245185"/>
          </a:xfrm>
          <a:prstGeom prst="rect">
            <a:avLst/>
          </a:prstGeom>
        </p:spPr>
      </p:pic>
      <p:sp>
        <p:nvSpPr>
          <p:cNvPr id="3" name="Rectangle 2"/>
          <p:cNvSpPr/>
          <p:nvPr/>
        </p:nvSpPr>
        <p:spPr>
          <a:xfrm>
            <a:off x="421896" y="5775011"/>
            <a:ext cx="8496944" cy="646331"/>
          </a:xfrm>
          <a:prstGeom prst="rect">
            <a:avLst/>
          </a:prstGeom>
        </p:spPr>
        <p:txBody>
          <a:bodyPr wrap="square">
            <a:spAutoFit/>
          </a:bodyPr>
          <a:lstStyle/>
          <a:p>
            <a:r>
              <a:rPr lang="en-GB" dirty="0" smtClean="0"/>
              <a:t>Kilvey </a:t>
            </a:r>
            <a:r>
              <a:rPr lang="en-GB" dirty="0"/>
              <a:t>Hill western slope showing re-seeded heather and afforested central band. (Author, 2011)</a:t>
            </a:r>
          </a:p>
        </p:txBody>
      </p:sp>
      <p:sp>
        <p:nvSpPr>
          <p:cNvPr id="4" name="TextBox 3"/>
          <p:cNvSpPr txBox="1"/>
          <p:nvPr/>
        </p:nvSpPr>
        <p:spPr>
          <a:xfrm>
            <a:off x="539552" y="332656"/>
            <a:ext cx="1224136" cy="369332"/>
          </a:xfrm>
          <a:prstGeom prst="rect">
            <a:avLst/>
          </a:prstGeom>
          <a:solidFill>
            <a:schemeClr val="accent1">
              <a:lumMod val="40000"/>
              <a:lumOff val="60000"/>
            </a:schemeClr>
          </a:solidFill>
          <a:ln w="3175">
            <a:solidFill>
              <a:schemeClr val="tx1"/>
            </a:solidFill>
          </a:ln>
        </p:spPr>
        <p:txBody>
          <a:bodyPr wrap="square" rtlCol="0">
            <a:spAutoFit/>
          </a:bodyPr>
          <a:lstStyle/>
          <a:p>
            <a:r>
              <a:rPr lang="en-GB" dirty="0" smtClean="0"/>
              <a:t>Kilvey Hill</a:t>
            </a:r>
            <a:endParaRPr lang="en-GB" dirty="0"/>
          </a:p>
        </p:txBody>
      </p:sp>
    </p:spTree>
    <p:extLst>
      <p:ext uri="{BB962C8B-B14F-4D97-AF65-F5344CB8AC3E}">
        <p14:creationId xmlns:p14="http://schemas.microsoft.com/office/powerpoint/2010/main" val="2396782838"/>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G_0039.JPG"/>
          <p:cNvPicPr/>
          <p:nvPr/>
        </p:nvPicPr>
        <p:blipFill>
          <a:blip r:embed="rId2" cstate="print"/>
          <a:stretch>
            <a:fillRect/>
          </a:stretch>
        </p:blipFill>
        <p:spPr>
          <a:xfrm>
            <a:off x="467545" y="1268760"/>
            <a:ext cx="3827544" cy="3312368"/>
          </a:xfrm>
          <a:prstGeom prst="rect">
            <a:avLst/>
          </a:prstGeom>
          <a:ln w="19050">
            <a:solidFill>
              <a:schemeClr val="tx1"/>
            </a:solidFill>
          </a:ln>
        </p:spPr>
      </p:pic>
      <p:pic>
        <p:nvPicPr>
          <p:cNvPr id="3" name="Picture 2" descr="IMG_0049.JPG"/>
          <p:cNvPicPr/>
          <p:nvPr/>
        </p:nvPicPr>
        <p:blipFill>
          <a:blip r:embed="rId3" cstate="print"/>
          <a:stretch>
            <a:fillRect/>
          </a:stretch>
        </p:blipFill>
        <p:spPr>
          <a:xfrm>
            <a:off x="4536403" y="1268760"/>
            <a:ext cx="3961368" cy="3312368"/>
          </a:xfrm>
          <a:prstGeom prst="rect">
            <a:avLst/>
          </a:prstGeom>
          <a:ln w="19050">
            <a:solidFill>
              <a:schemeClr val="tx1"/>
            </a:solidFill>
          </a:ln>
        </p:spPr>
      </p:pic>
      <p:sp>
        <p:nvSpPr>
          <p:cNvPr id="4" name="Rectangle 3"/>
          <p:cNvSpPr/>
          <p:nvPr/>
        </p:nvSpPr>
        <p:spPr>
          <a:xfrm>
            <a:off x="622679" y="5085184"/>
            <a:ext cx="7849800" cy="646331"/>
          </a:xfrm>
          <a:prstGeom prst="rect">
            <a:avLst/>
          </a:prstGeom>
        </p:spPr>
        <p:txBody>
          <a:bodyPr wrap="square">
            <a:spAutoFit/>
          </a:bodyPr>
          <a:lstStyle/>
          <a:p>
            <a:r>
              <a:rPr lang="en-GB" dirty="0" smtClean="0"/>
              <a:t>Kilvey </a:t>
            </a:r>
            <a:r>
              <a:rPr lang="en-GB" dirty="0"/>
              <a:t>woodland 6 ft. high ramp construction alongside a walkway and a log-run with associated soil compaction ‘pooling’ and de-vegetation. (Author, 2011)</a:t>
            </a:r>
          </a:p>
        </p:txBody>
      </p:sp>
    </p:spTree>
    <p:extLst>
      <p:ext uri="{BB962C8B-B14F-4D97-AF65-F5344CB8AC3E}">
        <p14:creationId xmlns:p14="http://schemas.microsoft.com/office/powerpoint/2010/main" val="407476426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G_0029.JPG"/>
          <p:cNvPicPr/>
          <p:nvPr/>
        </p:nvPicPr>
        <p:blipFill>
          <a:blip r:embed="rId2" cstate="print"/>
          <a:stretch>
            <a:fillRect/>
          </a:stretch>
        </p:blipFill>
        <p:spPr>
          <a:xfrm>
            <a:off x="467544" y="1052736"/>
            <a:ext cx="4147950" cy="3242806"/>
          </a:xfrm>
          <a:prstGeom prst="rect">
            <a:avLst/>
          </a:prstGeom>
          <a:ln w="19050">
            <a:solidFill>
              <a:schemeClr val="tx1"/>
            </a:solidFill>
          </a:ln>
        </p:spPr>
      </p:pic>
      <p:pic>
        <p:nvPicPr>
          <p:cNvPr id="3" name="Picture 2" descr="IMG_0015.JPG"/>
          <p:cNvPicPr/>
          <p:nvPr/>
        </p:nvPicPr>
        <p:blipFill>
          <a:blip r:embed="rId3" cstate="print"/>
          <a:stretch>
            <a:fillRect/>
          </a:stretch>
        </p:blipFill>
        <p:spPr>
          <a:xfrm>
            <a:off x="5004048" y="1052736"/>
            <a:ext cx="3888432" cy="3242806"/>
          </a:xfrm>
          <a:prstGeom prst="rect">
            <a:avLst/>
          </a:prstGeom>
          <a:ln w="19050">
            <a:solidFill>
              <a:schemeClr val="tx1"/>
            </a:solidFill>
          </a:ln>
        </p:spPr>
      </p:pic>
      <p:sp>
        <p:nvSpPr>
          <p:cNvPr id="4" name="Rectangle 3"/>
          <p:cNvSpPr/>
          <p:nvPr/>
        </p:nvSpPr>
        <p:spPr>
          <a:xfrm>
            <a:off x="470635" y="4581128"/>
            <a:ext cx="8289717" cy="646331"/>
          </a:xfrm>
          <a:prstGeom prst="rect">
            <a:avLst/>
          </a:prstGeom>
        </p:spPr>
        <p:txBody>
          <a:bodyPr wrap="square">
            <a:spAutoFit/>
          </a:bodyPr>
          <a:lstStyle/>
          <a:p>
            <a:r>
              <a:rPr lang="en-GB" dirty="0" smtClean="0"/>
              <a:t>Kilvey </a:t>
            </a:r>
            <a:r>
              <a:rPr lang="en-GB" dirty="0"/>
              <a:t>ramps and jumps hand dug and built by Mountain and Rally Bikers. </a:t>
            </a:r>
            <a:endParaRPr lang="en-GB" dirty="0" smtClean="0"/>
          </a:p>
          <a:p>
            <a:r>
              <a:rPr lang="en-GB" dirty="0" smtClean="0"/>
              <a:t>(</a:t>
            </a:r>
            <a:r>
              <a:rPr lang="en-GB" dirty="0"/>
              <a:t>Author, 2011)</a:t>
            </a:r>
          </a:p>
        </p:txBody>
      </p:sp>
    </p:spTree>
    <p:extLst>
      <p:ext uri="{BB962C8B-B14F-4D97-AF65-F5344CB8AC3E}">
        <p14:creationId xmlns:p14="http://schemas.microsoft.com/office/powerpoint/2010/main" val="2398159938"/>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G_0015.JPG"/>
          <p:cNvPicPr/>
          <p:nvPr/>
        </p:nvPicPr>
        <p:blipFill>
          <a:blip r:embed="rId2" cstate="print"/>
          <a:stretch>
            <a:fillRect/>
          </a:stretch>
        </p:blipFill>
        <p:spPr>
          <a:xfrm>
            <a:off x="251520" y="188640"/>
            <a:ext cx="8712968" cy="6411158"/>
          </a:xfrm>
          <a:prstGeom prst="rect">
            <a:avLst/>
          </a:prstGeom>
          <a:ln w="19050">
            <a:solidFill>
              <a:schemeClr val="tx1"/>
            </a:solidFill>
          </a:ln>
        </p:spPr>
      </p:pic>
    </p:spTree>
    <p:extLst>
      <p:ext uri="{BB962C8B-B14F-4D97-AF65-F5344CB8AC3E}">
        <p14:creationId xmlns:p14="http://schemas.microsoft.com/office/powerpoint/2010/main" val="3772297115"/>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G_0047.JPG"/>
          <p:cNvPicPr/>
          <p:nvPr/>
        </p:nvPicPr>
        <p:blipFill>
          <a:blip r:embed="rId2" cstate="print"/>
          <a:stretch>
            <a:fillRect/>
          </a:stretch>
        </p:blipFill>
        <p:spPr>
          <a:xfrm>
            <a:off x="539552" y="692696"/>
            <a:ext cx="3528392" cy="3888432"/>
          </a:xfrm>
          <a:prstGeom prst="rect">
            <a:avLst/>
          </a:prstGeom>
          <a:ln w="28575">
            <a:solidFill>
              <a:schemeClr val="tx1"/>
            </a:solidFill>
          </a:ln>
        </p:spPr>
      </p:pic>
      <p:pic>
        <p:nvPicPr>
          <p:cNvPr id="3" name="Picture 2" descr="IMG_0032.JPG"/>
          <p:cNvPicPr/>
          <p:nvPr/>
        </p:nvPicPr>
        <p:blipFill>
          <a:blip r:embed="rId3" cstate="print"/>
          <a:stretch>
            <a:fillRect/>
          </a:stretch>
        </p:blipFill>
        <p:spPr>
          <a:xfrm>
            <a:off x="4427984" y="1041222"/>
            <a:ext cx="4387071" cy="3514328"/>
          </a:xfrm>
          <a:prstGeom prst="rect">
            <a:avLst/>
          </a:prstGeom>
          <a:ln w="19050">
            <a:solidFill>
              <a:schemeClr val="tx1"/>
            </a:solidFill>
          </a:ln>
        </p:spPr>
      </p:pic>
      <p:sp>
        <p:nvSpPr>
          <p:cNvPr id="4" name="Rectangle 3"/>
          <p:cNvSpPr/>
          <p:nvPr/>
        </p:nvSpPr>
        <p:spPr>
          <a:xfrm>
            <a:off x="546859" y="4978042"/>
            <a:ext cx="8242548" cy="646331"/>
          </a:xfrm>
          <a:prstGeom prst="rect">
            <a:avLst/>
          </a:prstGeom>
        </p:spPr>
        <p:txBody>
          <a:bodyPr wrap="square">
            <a:spAutoFit/>
          </a:bodyPr>
          <a:lstStyle/>
          <a:p>
            <a:r>
              <a:rPr lang="en-GB" dirty="0" smtClean="0"/>
              <a:t>Kilvey </a:t>
            </a:r>
            <a:r>
              <a:rPr lang="en-GB" dirty="0"/>
              <a:t>sign at the junction to a walker / biker possible collision point and camp site littering in densely wooded pine forest. (Author, 2011)</a:t>
            </a:r>
          </a:p>
        </p:txBody>
      </p:sp>
    </p:spTree>
    <p:extLst>
      <p:ext uri="{BB962C8B-B14F-4D97-AF65-F5344CB8AC3E}">
        <p14:creationId xmlns:p14="http://schemas.microsoft.com/office/powerpoint/2010/main" val="3039401993"/>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568" y="1806208"/>
            <a:ext cx="7848872" cy="3539430"/>
          </a:xfrm>
          <a:prstGeom prst="rect">
            <a:avLst/>
          </a:prstGeom>
          <a:noFill/>
        </p:spPr>
        <p:txBody>
          <a:bodyPr wrap="square" rtlCol="0">
            <a:spAutoFit/>
          </a:bodyPr>
          <a:lstStyle/>
          <a:p>
            <a:pPr algn="ctr"/>
            <a:r>
              <a:rPr lang="en-GB" sz="2800" b="1" dirty="0" smtClean="0">
                <a:solidFill>
                  <a:srgbClr val="0070C0"/>
                </a:solidFill>
              </a:rPr>
              <a:t>Given the fact that Kilvey Hill was a virtual desert until the early 1960’s,</a:t>
            </a:r>
          </a:p>
          <a:p>
            <a:pPr algn="ctr"/>
            <a:r>
              <a:rPr lang="en-GB" sz="2800" b="1" dirty="0" smtClean="0">
                <a:solidFill>
                  <a:srgbClr val="0070C0"/>
                </a:solidFill>
              </a:rPr>
              <a:t>And that the land was re-forested to give the land back to the community,</a:t>
            </a:r>
          </a:p>
          <a:p>
            <a:pPr algn="ctr"/>
            <a:endParaRPr lang="en-GB" sz="2800" b="1" dirty="0">
              <a:solidFill>
                <a:srgbClr val="0070C0"/>
              </a:solidFill>
            </a:endParaRPr>
          </a:p>
          <a:p>
            <a:pPr algn="ctr"/>
            <a:endParaRPr lang="en-GB" sz="2800" b="1" dirty="0" smtClean="0">
              <a:solidFill>
                <a:srgbClr val="0070C0"/>
              </a:solidFill>
            </a:endParaRPr>
          </a:p>
          <a:p>
            <a:pPr algn="ctr"/>
            <a:r>
              <a:rPr lang="en-GB" sz="2800" b="1" dirty="0" smtClean="0">
                <a:solidFill>
                  <a:srgbClr val="0070C0"/>
                </a:solidFill>
              </a:rPr>
              <a:t>Do you think the use it currently experiences  is justified ??</a:t>
            </a:r>
            <a:endParaRPr lang="en-GB" sz="2800" b="1" dirty="0">
              <a:solidFill>
                <a:srgbClr val="0070C0"/>
              </a:solidFill>
            </a:endParaRPr>
          </a:p>
        </p:txBody>
      </p:sp>
      <p:sp>
        <p:nvSpPr>
          <p:cNvPr id="3" name="TextBox 2"/>
          <p:cNvSpPr txBox="1"/>
          <p:nvPr/>
        </p:nvSpPr>
        <p:spPr>
          <a:xfrm>
            <a:off x="1839640" y="748918"/>
            <a:ext cx="5472608" cy="523220"/>
          </a:xfrm>
          <a:prstGeom prst="rect">
            <a:avLst/>
          </a:prstGeom>
          <a:noFill/>
        </p:spPr>
        <p:txBody>
          <a:bodyPr wrap="square" rtlCol="0">
            <a:spAutoFit/>
          </a:bodyPr>
          <a:lstStyle/>
          <a:p>
            <a:pPr algn="ctr"/>
            <a:r>
              <a:rPr lang="en-GB" sz="2800" b="1" u="sng" dirty="0" smtClean="0"/>
              <a:t>There is a conflict of opinion</a:t>
            </a:r>
            <a:endParaRPr lang="en-GB" sz="2800" b="1" u="sng" dirty="0"/>
          </a:p>
        </p:txBody>
      </p:sp>
    </p:spTree>
    <p:extLst>
      <p:ext uri="{BB962C8B-B14F-4D97-AF65-F5344CB8AC3E}">
        <p14:creationId xmlns:p14="http://schemas.microsoft.com/office/powerpoint/2010/main" val="3098199032"/>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91680" y="2348880"/>
            <a:ext cx="6048672" cy="1754326"/>
          </a:xfrm>
          <a:prstGeom prst="rect">
            <a:avLst/>
          </a:prstGeom>
          <a:noFill/>
        </p:spPr>
        <p:txBody>
          <a:bodyPr wrap="square" rtlCol="0">
            <a:spAutoFit/>
          </a:bodyPr>
          <a:lstStyle/>
          <a:p>
            <a:pPr algn="ctr"/>
            <a:r>
              <a:rPr lang="en-GB" sz="3600" dirty="0" smtClean="0"/>
              <a:t>How do we go about compiling data that  links our impacts to our stressors ??</a:t>
            </a:r>
            <a:endParaRPr lang="en-GB" sz="3600" dirty="0"/>
          </a:p>
        </p:txBody>
      </p:sp>
    </p:spTree>
    <p:extLst>
      <p:ext uri="{BB962C8B-B14F-4D97-AF65-F5344CB8AC3E}">
        <p14:creationId xmlns:p14="http://schemas.microsoft.com/office/powerpoint/2010/main" val="2092946121"/>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21196"/>
            <a:ext cx="8229600" cy="1143000"/>
          </a:xfrm>
        </p:spPr>
        <p:txBody>
          <a:bodyPr>
            <a:normAutofit fontScale="90000"/>
          </a:bodyPr>
          <a:lstStyle/>
          <a:p>
            <a:r>
              <a:rPr lang="en-GB" sz="4000" u="sng" dirty="0" smtClean="0"/>
              <a:t>Compilation of the Matrix</a:t>
            </a:r>
            <a:r>
              <a:rPr lang="en-GB" sz="4000" dirty="0" smtClean="0">
                <a:effectLst>
                  <a:outerShdw blurRad="38100" dist="38100" dir="2700000" algn="tl">
                    <a:srgbClr val="000000">
                      <a:alpha val="43137"/>
                    </a:srgbClr>
                  </a:outerShdw>
                </a:effectLst>
                <a:latin typeface="Calibri" pitchFamily="34" charset="0"/>
                <a:cs typeface="Calibri" pitchFamily="34" charset="0"/>
              </a:rPr>
              <a:t/>
            </a:r>
            <a:br>
              <a:rPr lang="en-GB" sz="4000" dirty="0" smtClean="0">
                <a:effectLst>
                  <a:outerShdw blurRad="38100" dist="38100" dir="2700000" algn="tl">
                    <a:srgbClr val="000000">
                      <a:alpha val="43137"/>
                    </a:srgbClr>
                  </a:outerShdw>
                </a:effectLst>
                <a:latin typeface="Calibri" pitchFamily="34" charset="0"/>
                <a:cs typeface="Calibri" pitchFamily="34" charset="0"/>
              </a:rPr>
            </a:br>
            <a:endParaRPr lang="en-GB" sz="4000" u="sng" dirty="0"/>
          </a:p>
        </p:txBody>
      </p:sp>
      <p:sp>
        <p:nvSpPr>
          <p:cNvPr id="3" name="Content Placeholder 2"/>
          <p:cNvSpPr>
            <a:spLocks noGrp="1"/>
          </p:cNvSpPr>
          <p:nvPr>
            <p:ph idx="1"/>
          </p:nvPr>
        </p:nvSpPr>
        <p:spPr/>
        <p:txBody>
          <a:bodyPr>
            <a:noAutofit/>
          </a:bodyPr>
          <a:lstStyle/>
          <a:p>
            <a:pPr lvl="0" algn="just"/>
            <a:r>
              <a:rPr lang="en-GB" sz="2000" b="1" dirty="0" smtClean="0">
                <a:solidFill>
                  <a:srgbClr val="0070C0"/>
                </a:solidFill>
              </a:rPr>
              <a:t>A survey of community attitudes to use </a:t>
            </a:r>
            <a:r>
              <a:rPr lang="en-GB" sz="2000" dirty="0" smtClean="0"/>
              <a:t>was carried out by verbal discussion on site with casual users and recreational activity participants. </a:t>
            </a:r>
            <a:r>
              <a:rPr lang="en-GB" sz="1400" dirty="0" smtClean="0"/>
              <a:t>(Littlemore, 2001) </a:t>
            </a:r>
          </a:p>
          <a:p>
            <a:pPr lvl="0" algn="just">
              <a:buNone/>
            </a:pPr>
            <a:endParaRPr lang="en-GB" sz="2000" dirty="0" smtClean="0"/>
          </a:p>
          <a:p>
            <a:pPr lvl="0" algn="just"/>
            <a:r>
              <a:rPr lang="en-GB" sz="2000" b="1" dirty="0" smtClean="0">
                <a:solidFill>
                  <a:srgbClr val="0070C0"/>
                </a:solidFill>
              </a:rPr>
              <a:t>The potential physical, ecological and community stressors and impacts associated with the site were identified through desk study and on-site observations (30 hrs / site). </a:t>
            </a:r>
            <a:r>
              <a:rPr lang="en-GB" sz="2000" dirty="0" smtClean="0"/>
              <a:t> </a:t>
            </a:r>
            <a:r>
              <a:rPr lang="en-GB" sz="1400" dirty="0" smtClean="0"/>
              <a:t>(Littlemore &amp; Barker, 2003; Ode &amp; Fry, 2005) </a:t>
            </a:r>
          </a:p>
          <a:p>
            <a:pPr lvl="0" algn="just"/>
            <a:endParaRPr lang="en-GB" sz="2000" dirty="0" smtClean="0"/>
          </a:p>
          <a:p>
            <a:pPr lvl="0" algn="just"/>
            <a:r>
              <a:rPr lang="en-GB" sz="2000" b="1" dirty="0" smtClean="0">
                <a:solidFill>
                  <a:srgbClr val="0070C0"/>
                </a:solidFill>
              </a:rPr>
              <a:t>The causes of the impacts were linked to activity by visual perception</a:t>
            </a:r>
            <a:r>
              <a:rPr lang="en-GB" sz="2000" dirty="0" smtClean="0"/>
              <a:t>, </a:t>
            </a:r>
            <a:r>
              <a:rPr lang="en-GB" sz="2000" b="1" dirty="0" smtClean="0">
                <a:solidFill>
                  <a:srgbClr val="0070C0"/>
                </a:solidFill>
              </a:rPr>
              <a:t>in observation of stressors present and their movement around the sites.</a:t>
            </a:r>
          </a:p>
          <a:p>
            <a:pPr lvl="0" algn="just"/>
            <a:endParaRPr lang="en-GB" sz="2000" dirty="0" smtClean="0"/>
          </a:p>
          <a:p>
            <a:pPr lvl="0" algn="just"/>
            <a:r>
              <a:rPr lang="en-GB" sz="2000" b="1" dirty="0" smtClean="0">
                <a:solidFill>
                  <a:srgbClr val="0070C0"/>
                </a:solidFill>
              </a:rPr>
              <a:t>The impacts were quantified numerically by subjective estimate, utilising impact ratings attributed according to a delineated scale </a:t>
            </a:r>
            <a:r>
              <a:rPr lang="en-GB" sz="2000" dirty="0" smtClean="0"/>
              <a:t>to minimise homogenous scoring. Written notes and photographs aided the rating process. </a:t>
            </a:r>
            <a:r>
              <a:rPr lang="en-GB" sz="1400" dirty="0" smtClean="0"/>
              <a:t>(Leopold, 1969)</a:t>
            </a:r>
          </a:p>
          <a:p>
            <a:pPr algn="just">
              <a:buNone/>
            </a:pPr>
            <a:endParaRPr lang="en-GB" sz="1600" dirty="0"/>
          </a:p>
        </p:txBody>
      </p:sp>
      <p:sp>
        <p:nvSpPr>
          <p:cNvPr id="4" name="TextBox 3"/>
          <p:cNvSpPr txBox="1"/>
          <p:nvPr/>
        </p:nvSpPr>
        <p:spPr>
          <a:xfrm>
            <a:off x="1115616" y="692696"/>
            <a:ext cx="7200800"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Methodology</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u="sng" dirty="0" smtClean="0"/>
              <a:t>Methodology</a:t>
            </a:r>
            <a:endParaRPr lang="en-GB" sz="3600" u="sng" dirty="0"/>
          </a:p>
        </p:txBody>
      </p:sp>
      <p:sp>
        <p:nvSpPr>
          <p:cNvPr id="3" name="Content Placeholder 2"/>
          <p:cNvSpPr>
            <a:spLocks noGrp="1"/>
          </p:cNvSpPr>
          <p:nvPr>
            <p:ph idx="1"/>
          </p:nvPr>
        </p:nvSpPr>
        <p:spPr>
          <a:xfrm>
            <a:off x="428596" y="1500174"/>
            <a:ext cx="8229600" cy="4309120"/>
          </a:xfrm>
        </p:spPr>
        <p:txBody>
          <a:bodyPr>
            <a:noAutofit/>
          </a:bodyPr>
          <a:lstStyle/>
          <a:p>
            <a:pPr lvl="0"/>
            <a:r>
              <a:rPr lang="en-GB" sz="2000" b="1" dirty="0" smtClean="0">
                <a:solidFill>
                  <a:srgbClr val="0070C0"/>
                </a:solidFill>
              </a:rPr>
              <a:t>Frequency of use, Intensity of activity and Seasonal Risk factoring (taking account of phenological factors) was applied utilising delineated scales. </a:t>
            </a:r>
          </a:p>
          <a:p>
            <a:pPr lvl="0">
              <a:buNone/>
            </a:pPr>
            <a:r>
              <a:rPr lang="en-GB" sz="1400" dirty="0" smtClean="0"/>
              <a:t>         (Rusterholz et al, 2008)</a:t>
            </a:r>
          </a:p>
          <a:p>
            <a:pPr lvl="0">
              <a:buNone/>
            </a:pPr>
            <a:endParaRPr lang="en-GB" sz="1400" dirty="0" smtClean="0"/>
          </a:p>
          <a:p>
            <a:pPr lvl="0"/>
            <a:r>
              <a:rPr lang="en-GB" sz="2000" b="1" dirty="0" smtClean="0">
                <a:solidFill>
                  <a:srgbClr val="0070C0"/>
                </a:solidFill>
              </a:rPr>
              <a:t>An overall numerical impact score was established for each receptor.</a:t>
            </a:r>
            <a:r>
              <a:rPr lang="en-GB" sz="2000" dirty="0" smtClean="0"/>
              <a:t> </a:t>
            </a:r>
          </a:p>
          <a:p>
            <a:pPr lvl="0">
              <a:buNone/>
            </a:pPr>
            <a:r>
              <a:rPr lang="en-GB" sz="1400" dirty="0" smtClean="0"/>
              <a:t>        (Littlemore &amp; Barker, 2003) 	</a:t>
            </a:r>
          </a:p>
          <a:p>
            <a:pPr lvl="0">
              <a:buNone/>
            </a:pPr>
            <a:endParaRPr lang="en-GB" sz="2000" dirty="0" smtClean="0"/>
          </a:p>
          <a:p>
            <a:r>
              <a:rPr lang="en-GB" sz="2000" b="1" dirty="0" smtClean="0">
                <a:solidFill>
                  <a:srgbClr val="0070C0"/>
                </a:solidFill>
              </a:rPr>
              <a:t>A total cumulative impact score was established </a:t>
            </a:r>
            <a:r>
              <a:rPr lang="en-GB" sz="2000" dirty="0" smtClean="0"/>
              <a:t>for each stressor. </a:t>
            </a:r>
          </a:p>
          <a:p>
            <a:pPr>
              <a:buNone/>
            </a:pPr>
            <a:r>
              <a:rPr lang="en-GB" sz="2000" dirty="0" smtClean="0"/>
              <a:t>      (Physical + Ecological + Community impact X Risk Factoring per activity).</a:t>
            </a:r>
          </a:p>
          <a:p>
            <a:pPr lvl="0"/>
            <a:endParaRPr lang="en-GB" sz="2000" dirty="0" smtClean="0"/>
          </a:p>
          <a:p>
            <a:pPr lvl="0"/>
            <a:r>
              <a:rPr lang="en-GB" sz="2000" dirty="0" smtClean="0"/>
              <a:t>A ‘damage indicator’ value was calculated by activity – </a:t>
            </a:r>
          </a:p>
          <a:p>
            <a:pPr lvl="0">
              <a:buNone/>
            </a:pPr>
            <a:r>
              <a:rPr lang="en-GB" sz="2000" dirty="0" smtClean="0"/>
              <a:t>      </a:t>
            </a:r>
            <a:r>
              <a:rPr lang="en-GB" sz="2000" b="1" dirty="0" smtClean="0">
                <a:solidFill>
                  <a:srgbClr val="0070C0"/>
                </a:solidFill>
              </a:rPr>
              <a:t>Total Impact Score by Stressor / Total possible Impact Rating.</a:t>
            </a:r>
          </a:p>
          <a:p>
            <a:pPr>
              <a:buNone/>
            </a:pPr>
            <a:r>
              <a:rPr lang="en-GB" sz="2000" b="1" dirty="0" smtClean="0">
                <a:solidFill>
                  <a:srgbClr val="0070C0"/>
                </a:solidFill>
              </a:rPr>
              <a:t> </a:t>
            </a:r>
          </a:p>
        </p:txBody>
      </p:sp>
      <p:sp>
        <p:nvSpPr>
          <p:cNvPr id="4" name="TextBox 3"/>
          <p:cNvSpPr txBox="1"/>
          <p:nvPr/>
        </p:nvSpPr>
        <p:spPr>
          <a:xfrm>
            <a:off x="1115616" y="404664"/>
            <a:ext cx="7200800"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Methodology</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496944" cy="1200329"/>
          </a:xfrm>
          <a:prstGeom prst="rect">
            <a:avLst/>
          </a:prstGeom>
        </p:spPr>
        <p:txBody>
          <a:bodyPr wrap="square">
            <a:spAutoFit/>
          </a:bodyPr>
          <a:lstStyle/>
          <a:p>
            <a:pPr algn="ctr"/>
            <a:r>
              <a:rPr lang="en-GB" dirty="0"/>
              <a:t>Impact ratings for all the receptor categories were attributed according to the scale </a:t>
            </a:r>
            <a:r>
              <a:rPr lang="en-GB" dirty="0" smtClean="0"/>
              <a:t>shown </a:t>
            </a:r>
            <a:r>
              <a:rPr lang="en-GB" dirty="0"/>
              <a:t>for each of the stressors present.</a:t>
            </a:r>
          </a:p>
          <a:p>
            <a:pPr algn="ctr"/>
            <a:r>
              <a:rPr lang="en-GB" dirty="0"/>
              <a:t>Frequencies of use, Intensity of use and Seasonal risk factors were scored on the following scales as indicated in </a:t>
            </a:r>
            <a:r>
              <a:rPr lang="en-GB" dirty="0" smtClean="0"/>
              <a:t>Tables.</a:t>
            </a:r>
            <a:endParaRPr lang="en-GB" dirty="0"/>
          </a:p>
        </p:txBody>
      </p:sp>
      <p:graphicFrame>
        <p:nvGraphicFramePr>
          <p:cNvPr id="3" name="Table 2"/>
          <p:cNvGraphicFramePr>
            <a:graphicFrameLocks noGrp="1"/>
          </p:cNvGraphicFramePr>
          <p:nvPr>
            <p:extLst>
              <p:ext uri="{D42A27DB-BD31-4B8C-83A1-F6EECF244321}">
                <p14:modId xmlns:p14="http://schemas.microsoft.com/office/powerpoint/2010/main" val="3612746528"/>
              </p:ext>
            </p:extLst>
          </p:nvPr>
        </p:nvGraphicFramePr>
        <p:xfrm>
          <a:off x="539552" y="1988840"/>
          <a:ext cx="2451100" cy="1156716"/>
        </p:xfrm>
        <a:graphic>
          <a:graphicData uri="http://schemas.openxmlformats.org/drawingml/2006/table">
            <a:tbl>
              <a:tblPr firstRow="1" firstCol="1" bandRow="1">
                <a:tableStyleId>{5C22544A-7EE6-4342-B048-85BDC9FD1C3A}</a:tableStyleId>
              </a:tblPr>
              <a:tblGrid>
                <a:gridCol w="360680"/>
                <a:gridCol w="1148080"/>
                <a:gridCol w="168910"/>
                <a:gridCol w="773430"/>
              </a:tblGrid>
              <a:tr h="161290">
                <a:tc>
                  <a:txBody>
                    <a:bodyPr/>
                    <a:lstStyle/>
                    <a:p>
                      <a:pPr algn="ctr">
                        <a:lnSpc>
                          <a:spcPct val="115000"/>
                        </a:lnSpc>
                        <a:spcAft>
                          <a:spcPts val="0"/>
                        </a:spcAft>
                      </a:pPr>
                      <a:r>
                        <a:rPr lang="en-GB" sz="1100">
                          <a:effectLst/>
                        </a:rPr>
                        <a:t>0</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No impact</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61290">
                <a:tc>
                  <a:txBody>
                    <a:bodyPr/>
                    <a:lstStyle/>
                    <a:p>
                      <a:pPr algn="ctr">
                        <a:lnSpc>
                          <a:spcPct val="115000"/>
                        </a:lnSpc>
                        <a:spcAft>
                          <a:spcPts val="0"/>
                        </a:spcAft>
                      </a:pPr>
                      <a:r>
                        <a:rPr lang="en-GB" sz="1100">
                          <a:effectLst/>
                        </a:rPr>
                        <a:t>1</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Low</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61290">
                <a:tc>
                  <a:txBody>
                    <a:bodyPr/>
                    <a:lstStyle/>
                    <a:p>
                      <a:pPr algn="ctr">
                        <a:lnSpc>
                          <a:spcPct val="115000"/>
                        </a:lnSpc>
                        <a:spcAft>
                          <a:spcPts val="0"/>
                        </a:spcAft>
                      </a:pPr>
                      <a:r>
                        <a:rPr lang="en-GB" sz="1100">
                          <a:effectLst/>
                        </a:rPr>
                        <a:t>2</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Low/Mild</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61290">
                <a:tc>
                  <a:txBody>
                    <a:bodyPr/>
                    <a:lstStyle/>
                    <a:p>
                      <a:pPr algn="ctr">
                        <a:lnSpc>
                          <a:spcPct val="115000"/>
                        </a:lnSpc>
                        <a:spcAft>
                          <a:spcPts val="0"/>
                        </a:spcAft>
                      </a:pPr>
                      <a:r>
                        <a:rPr lang="en-GB" sz="1100">
                          <a:effectLst/>
                        </a:rPr>
                        <a:t>3</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Mild / Medium</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61290">
                <a:tc>
                  <a:txBody>
                    <a:bodyPr/>
                    <a:lstStyle/>
                    <a:p>
                      <a:pPr algn="ctr">
                        <a:lnSpc>
                          <a:spcPct val="115000"/>
                        </a:lnSpc>
                        <a:spcAft>
                          <a:spcPts val="0"/>
                        </a:spcAft>
                      </a:pPr>
                      <a:r>
                        <a:rPr lang="en-GB" sz="1100">
                          <a:effectLst/>
                        </a:rPr>
                        <a:t>4</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Medium / High</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61290">
                <a:tc>
                  <a:txBody>
                    <a:bodyPr/>
                    <a:lstStyle/>
                    <a:p>
                      <a:pPr algn="ctr">
                        <a:lnSpc>
                          <a:spcPct val="115000"/>
                        </a:lnSpc>
                        <a:spcAft>
                          <a:spcPts val="0"/>
                        </a:spcAft>
                      </a:pPr>
                      <a:r>
                        <a:rPr lang="en-GB" sz="1100">
                          <a:effectLst/>
                        </a:rPr>
                        <a:t>5</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High </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dirty="0">
                          <a:effectLst/>
                        </a:rPr>
                        <a:t> </a:t>
                      </a:r>
                      <a:endParaRPr lang="en-GB" sz="1100" dirty="0">
                        <a:effectLst/>
                        <a:latin typeface="Calibri"/>
                        <a:ea typeface="Calibri"/>
                        <a:cs typeface="Times New Roman"/>
                      </a:endParaRPr>
                    </a:p>
                  </a:txBody>
                  <a:tcPr marL="68580" marR="68580" marT="0" marB="0" anchor="b"/>
                </a:tc>
              </a:tr>
            </a:tbl>
          </a:graphicData>
        </a:graphic>
      </p:graphicFrame>
      <p:sp>
        <p:nvSpPr>
          <p:cNvPr id="4" name="Rectangle 1"/>
          <p:cNvSpPr>
            <a:spLocks noChangeArrowheads="1"/>
          </p:cNvSpPr>
          <p:nvPr/>
        </p:nvSpPr>
        <p:spPr bwMode="auto">
          <a:xfrm>
            <a:off x="3346450" y="3284538"/>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5" name="Rectangle 4"/>
          <p:cNvSpPr/>
          <p:nvPr/>
        </p:nvSpPr>
        <p:spPr>
          <a:xfrm>
            <a:off x="539552" y="1556792"/>
            <a:ext cx="2169505" cy="369332"/>
          </a:xfrm>
          <a:prstGeom prst="rect">
            <a:avLst/>
          </a:prstGeom>
        </p:spPr>
        <p:txBody>
          <a:bodyPr wrap="none">
            <a:spAutoFit/>
          </a:bodyPr>
          <a:lstStyle/>
          <a:p>
            <a:r>
              <a:rPr lang="en-GB" b="1" dirty="0"/>
              <a:t>Impact rating scores:</a:t>
            </a:r>
            <a:endParaRPr lang="en-GB" dirty="0"/>
          </a:p>
        </p:txBody>
      </p:sp>
      <p:graphicFrame>
        <p:nvGraphicFramePr>
          <p:cNvPr id="6" name="Table 5"/>
          <p:cNvGraphicFramePr>
            <a:graphicFrameLocks noGrp="1"/>
          </p:cNvGraphicFramePr>
          <p:nvPr>
            <p:extLst>
              <p:ext uri="{D42A27DB-BD31-4B8C-83A1-F6EECF244321}">
                <p14:modId xmlns:p14="http://schemas.microsoft.com/office/powerpoint/2010/main" val="4270279240"/>
              </p:ext>
            </p:extLst>
          </p:nvPr>
        </p:nvGraphicFramePr>
        <p:xfrm>
          <a:off x="5076057" y="1924328"/>
          <a:ext cx="3439758" cy="2478795"/>
        </p:xfrm>
        <a:graphic>
          <a:graphicData uri="http://schemas.openxmlformats.org/drawingml/2006/table">
            <a:tbl>
              <a:tblPr firstRow="1" firstCol="1" bandRow="1">
                <a:tableStyleId>{5C22544A-7EE6-4342-B048-85BDC9FD1C3A}</a:tableStyleId>
              </a:tblPr>
              <a:tblGrid>
                <a:gridCol w="653579"/>
                <a:gridCol w="2374979"/>
                <a:gridCol w="205600"/>
                <a:gridCol w="205600"/>
              </a:tblGrid>
              <a:tr h="202485">
                <a:tc gridSpan="4">
                  <a:txBody>
                    <a:bodyPr/>
                    <a:lstStyle/>
                    <a:p>
                      <a:pPr>
                        <a:lnSpc>
                          <a:spcPct val="115000"/>
                        </a:lnSpc>
                        <a:spcAft>
                          <a:spcPts val="0"/>
                        </a:spcAft>
                      </a:pPr>
                      <a:r>
                        <a:rPr lang="en-GB" sz="1000">
                          <a:effectLst/>
                        </a:rPr>
                        <a:t>Frequency of Use Index  (Events per week) :</a:t>
                      </a:r>
                      <a:endParaRPr lang="en-GB" sz="1100">
                        <a:effectLst/>
                        <a:latin typeface="Calibri"/>
                        <a:ea typeface="Calibri"/>
                        <a:cs typeface="Times New Roman"/>
                      </a:endParaRPr>
                    </a:p>
                  </a:txBody>
                  <a:tcPr marL="68580" marR="68580" marT="0" marB="0" anchor="b"/>
                </a:tc>
                <a:tc hMerge="1">
                  <a:txBody>
                    <a:bodyPr/>
                    <a:lstStyle/>
                    <a:p>
                      <a:endParaRPr lang="en-GB"/>
                    </a:p>
                  </a:txBody>
                  <a:tcPr/>
                </a:tc>
                <a:tc hMerge="1">
                  <a:txBody>
                    <a:bodyPr/>
                    <a:lstStyle/>
                    <a:p>
                      <a:endParaRPr lang="en-GB"/>
                    </a:p>
                  </a:txBody>
                  <a:tcPr/>
                </a:tc>
                <a:tc hMerge="1">
                  <a:txBody>
                    <a:bodyPr/>
                    <a:lstStyle/>
                    <a:p>
                      <a:endParaRPr lang="en-GB"/>
                    </a:p>
                  </a:txBody>
                  <a:tcPr/>
                </a:tc>
              </a:tr>
              <a:tr h="202485">
                <a:tc>
                  <a:txBody>
                    <a:bodyPr/>
                    <a:lstStyle/>
                    <a:p>
                      <a:pPr algn="ctr">
                        <a:lnSpc>
                          <a:spcPct val="115000"/>
                        </a:lnSpc>
                        <a:spcAft>
                          <a:spcPts val="0"/>
                        </a:spcAft>
                      </a:pPr>
                      <a:r>
                        <a:rPr lang="en-GB" sz="1100">
                          <a:effectLst/>
                        </a:rPr>
                        <a:t>1.00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 no events/wk</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tr>
              <a:tr h="202485">
                <a:tc>
                  <a:txBody>
                    <a:bodyPr/>
                    <a:lstStyle/>
                    <a:p>
                      <a:pPr algn="ctr">
                        <a:lnSpc>
                          <a:spcPct val="115000"/>
                        </a:lnSpc>
                        <a:spcAft>
                          <a:spcPts val="0"/>
                        </a:spcAft>
                      </a:pPr>
                      <a:r>
                        <a:rPr lang="en-GB" sz="1100">
                          <a:effectLst/>
                        </a:rPr>
                        <a:t>1.10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1.1=1 to 10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tr>
              <a:tr h="202485">
                <a:tc>
                  <a:txBody>
                    <a:bodyPr/>
                    <a:lstStyle/>
                    <a:p>
                      <a:pPr algn="ctr">
                        <a:lnSpc>
                          <a:spcPct val="115000"/>
                        </a:lnSpc>
                        <a:spcAft>
                          <a:spcPts val="0"/>
                        </a:spcAft>
                      </a:pPr>
                      <a:r>
                        <a:rPr lang="en-GB" sz="1100">
                          <a:effectLst/>
                        </a:rPr>
                        <a:t>1.20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1.2=10 to 50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tr>
              <a:tr h="202485">
                <a:tc>
                  <a:txBody>
                    <a:bodyPr/>
                    <a:lstStyle/>
                    <a:p>
                      <a:pPr algn="ctr">
                        <a:lnSpc>
                          <a:spcPct val="115000"/>
                        </a:lnSpc>
                        <a:spcAft>
                          <a:spcPts val="0"/>
                        </a:spcAft>
                      </a:pPr>
                      <a:r>
                        <a:rPr lang="en-GB" sz="1100">
                          <a:effectLst/>
                        </a:rPr>
                        <a:t>1.30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1.3=50 to 100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tr>
              <a:tr h="202485">
                <a:tc>
                  <a:txBody>
                    <a:bodyPr/>
                    <a:lstStyle/>
                    <a:p>
                      <a:pPr algn="ctr">
                        <a:lnSpc>
                          <a:spcPct val="115000"/>
                        </a:lnSpc>
                        <a:spcAft>
                          <a:spcPts val="0"/>
                        </a:spcAft>
                      </a:pPr>
                      <a:r>
                        <a:rPr lang="en-GB" sz="1100">
                          <a:effectLst/>
                        </a:rPr>
                        <a:t>1.40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1.4=100 to 150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tr>
              <a:tr h="202485">
                <a:tc>
                  <a:txBody>
                    <a:bodyPr/>
                    <a:lstStyle/>
                    <a:p>
                      <a:pPr algn="ctr">
                        <a:lnSpc>
                          <a:spcPct val="115000"/>
                        </a:lnSpc>
                        <a:spcAft>
                          <a:spcPts val="0"/>
                        </a:spcAft>
                      </a:pPr>
                      <a:r>
                        <a:rPr lang="en-GB" sz="1100">
                          <a:effectLst/>
                        </a:rPr>
                        <a:t>1.50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1.5=150 to 250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tr>
              <a:tr h="202485">
                <a:tc>
                  <a:txBody>
                    <a:bodyPr/>
                    <a:lstStyle/>
                    <a:p>
                      <a:pPr algn="ctr">
                        <a:lnSpc>
                          <a:spcPct val="115000"/>
                        </a:lnSpc>
                        <a:spcAft>
                          <a:spcPts val="0"/>
                        </a:spcAft>
                      </a:pPr>
                      <a:r>
                        <a:rPr lang="en-GB" sz="1100">
                          <a:effectLst/>
                        </a:rPr>
                        <a:t>1.60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1.6=250 to 500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tr>
              <a:tr h="202485">
                <a:tc>
                  <a:txBody>
                    <a:bodyPr/>
                    <a:lstStyle/>
                    <a:p>
                      <a:pPr algn="ctr">
                        <a:lnSpc>
                          <a:spcPct val="115000"/>
                        </a:lnSpc>
                        <a:spcAft>
                          <a:spcPts val="0"/>
                        </a:spcAft>
                      </a:pPr>
                      <a:r>
                        <a:rPr lang="en-GB" sz="1100">
                          <a:effectLst/>
                        </a:rPr>
                        <a:t>1.70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1.7=500 to 1000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tr>
              <a:tr h="202485">
                <a:tc>
                  <a:txBody>
                    <a:bodyPr/>
                    <a:lstStyle/>
                    <a:p>
                      <a:pPr algn="ctr">
                        <a:lnSpc>
                          <a:spcPct val="115000"/>
                        </a:lnSpc>
                        <a:spcAft>
                          <a:spcPts val="0"/>
                        </a:spcAft>
                      </a:pPr>
                      <a:r>
                        <a:rPr lang="en-GB" sz="1100">
                          <a:effectLst/>
                        </a:rPr>
                        <a:t>1.80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1.8=1000+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tr>
              <a:tr h="202485">
                <a:tc>
                  <a:txBody>
                    <a:bodyPr/>
                    <a:lstStyle/>
                    <a:p>
                      <a:pPr algn="ctr">
                        <a:lnSpc>
                          <a:spcPct val="115000"/>
                        </a:lnSpc>
                        <a:spcAft>
                          <a:spcPts val="0"/>
                        </a:spcAft>
                      </a:pPr>
                      <a:r>
                        <a:rPr lang="en-GB" sz="1100">
                          <a:effectLst/>
                        </a:rPr>
                        <a:t>1.90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1.9=5000+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tr>
              <a:tr h="249662">
                <a:tc>
                  <a:txBody>
                    <a:bodyPr/>
                    <a:lstStyle/>
                    <a:p>
                      <a:pPr>
                        <a:lnSpc>
                          <a:spcPct val="150000"/>
                        </a:lnSpc>
                        <a:spcAft>
                          <a:spcPts val="0"/>
                        </a:spcAft>
                      </a:pPr>
                      <a:r>
                        <a:rPr lang="en-GB" sz="900">
                          <a:effectLst/>
                        </a:rPr>
                        <a:t> </a:t>
                      </a:r>
                      <a:endParaRPr lang="en-GB" sz="1100">
                        <a:effectLst/>
                        <a:latin typeface="Calibri"/>
                        <a:ea typeface="Calibri"/>
                        <a:cs typeface="Times New Roman"/>
                      </a:endParaRPr>
                    </a:p>
                  </a:txBody>
                  <a:tcPr marL="68580" marR="68580" marT="0" marB="0" anchor="b"/>
                </a:tc>
                <a:tc>
                  <a:txBody>
                    <a:bodyPr/>
                    <a:lstStyle/>
                    <a:p>
                      <a:pPr>
                        <a:lnSpc>
                          <a:spcPct val="150000"/>
                        </a:lnSpc>
                        <a:spcAft>
                          <a:spcPts val="0"/>
                        </a:spcAft>
                      </a:pPr>
                      <a:r>
                        <a:rPr lang="en-GB" sz="900">
                          <a:effectLst/>
                        </a:rPr>
                        <a:t> </a:t>
                      </a:r>
                      <a:endParaRPr lang="en-GB" sz="1100">
                        <a:effectLst/>
                        <a:latin typeface="Calibri"/>
                        <a:ea typeface="Calibri"/>
                        <a:cs typeface="Times New Roman"/>
                      </a:endParaRPr>
                    </a:p>
                  </a:txBody>
                  <a:tcPr marL="68580" marR="68580" marT="0" marB="0" anchor="b"/>
                </a:tc>
                <a:tc>
                  <a:txBody>
                    <a:bodyPr/>
                    <a:lstStyle/>
                    <a:p>
                      <a:pPr>
                        <a:lnSpc>
                          <a:spcPct val="150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50000"/>
                        </a:lnSpc>
                        <a:spcAft>
                          <a:spcPts val="0"/>
                        </a:spcAft>
                      </a:pPr>
                      <a:r>
                        <a:rPr lang="en-GB" sz="1100" dirty="0">
                          <a:effectLst/>
                        </a:rPr>
                        <a:t> </a:t>
                      </a:r>
                      <a:endParaRPr lang="en-GB" sz="1100" dirty="0">
                        <a:effectLst/>
                        <a:latin typeface="Calibri"/>
                        <a:ea typeface="Calibri"/>
                        <a:cs typeface="Times New Roman"/>
                      </a:endParaRPr>
                    </a:p>
                  </a:txBody>
                  <a:tcPr marL="68580" marR="68580" marT="0" marB="0" anchor="b"/>
                </a:tc>
              </a:tr>
            </a:tbl>
          </a:graphicData>
        </a:graphic>
      </p:graphicFrame>
      <p:sp>
        <p:nvSpPr>
          <p:cNvPr id="7" name="Rectangle 6"/>
          <p:cNvSpPr/>
          <p:nvPr/>
        </p:nvSpPr>
        <p:spPr>
          <a:xfrm>
            <a:off x="4587316" y="1555902"/>
            <a:ext cx="4340740" cy="369332"/>
          </a:xfrm>
          <a:prstGeom prst="rect">
            <a:avLst/>
          </a:prstGeom>
        </p:spPr>
        <p:txBody>
          <a:bodyPr wrap="none">
            <a:spAutoFit/>
          </a:bodyPr>
          <a:lstStyle/>
          <a:p>
            <a:r>
              <a:rPr lang="en-GB" b="1" dirty="0"/>
              <a:t>Frequency of Use Index  (Events per week) :</a:t>
            </a:r>
            <a:endParaRPr lang="en-GB" dirty="0"/>
          </a:p>
        </p:txBody>
      </p:sp>
      <p:graphicFrame>
        <p:nvGraphicFramePr>
          <p:cNvPr id="8" name="Table 7"/>
          <p:cNvGraphicFramePr>
            <a:graphicFrameLocks noGrp="1"/>
          </p:cNvGraphicFramePr>
          <p:nvPr>
            <p:extLst>
              <p:ext uri="{D42A27DB-BD31-4B8C-83A1-F6EECF244321}">
                <p14:modId xmlns:p14="http://schemas.microsoft.com/office/powerpoint/2010/main" val="2581554452"/>
              </p:ext>
            </p:extLst>
          </p:nvPr>
        </p:nvGraphicFramePr>
        <p:xfrm>
          <a:off x="539552" y="3745638"/>
          <a:ext cx="2722986" cy="1339596"/>
        </p:xfrm>
        <a:graphic>
          <a:graphicData uri="http://schemas.openxmlformats.org/drawingml/2006/table">
            <a:tbl>
              <a:tblPr firstRow="1" firstCol="1" bandRow="1">
                <a:tableStyleId>{5C22544A-7EE6-4342-B048-85BDC9FD1C3A}</a:tableStyleId>
              </a:tblPr>
              <a:tblGrid>
                <a:gridCol w="435048"/>
                <a:gridCol w="1962818"/>
                <a:gridCol w="162560"/>
                <a:gridCol w="162560"/>
              </a:tblGrid>
              <a:tr h="182880">
                <a:tc gridSpan="4">
                  <a:txBody>
                    <a:bodyPr/>
                    <a:lstStyle/>
                    <a:p>
                      <a:pPr>
                        <a:lnSpc>
                          <a:spcPct val="115000"/>
                        </a:lnSpc>
                        <a:spcAft>
                          <a:spcPts val="0"/>
                        </a:spcAft>
                      </a:pPr>
                      <a:r>
                        <a:rPr lang="en-GB" sz="1000" dirty="0">
                          <a:effectLst/>
                        </a:rPr>
                        <a:t>Intensity of Use Index :</a:t>
                      </a:r>
                      <a:endParaRPr lang="en-GB" sz="1100" dirty="0">
                        <a:effectLst/>
                        <a:latin typeface="Calibri"/>
                        <a:ea typeface="Calibri"/>
                        <a:cs typeface="Times New Roman"/>
                      </a:endParaRPr>
                    </a:p>
                  </a:txBody>
                  <a:tcPr marL="68580" marR="68580" marT="0" marB="0" anchor="b"/>
                </a:tc>
                <a:tc hMerge="1">
                  <a:txBody>
                    <a:bodyPr/>
                    <a:lstStyle/>
                    <a:p>
                      <a:endParaRPr lang="en-GB"/>
                    </a:p>
                  </a:txBody>
                  <a:tcPr/>
                </a:tc>
                <a:tc hMerge="1">
                  <a:txBody>
                    <a:bodyPr/>
                    <a:lstStyle/>
                    <a:p>
                      <a:endParaRPr lang="en-GB"/>
                    </a:p>
                  </a:txBody>
                  <a:tcPr/>
                </a:tc>
                <a:tc hMerge="1">
                  <a:txBody>
                    <a:bodyPr/>
                    <a:lstStyle/>
                    <a:p>
                      <a:endParaRPr lang="en-GB"/>
                    </a:p>
                  </a:txBody>
                  <a:tcPr/>
                </a:tc>
              </a:tr>
              <a:tr h="190500">
                <a:tc>
                  <a:txBody>
                    <a:bodyPr/>
                    <a:lstStyle/>
                    <a:p>
                      <a:pPr algn="r">
                        <a:lnSpc>
                          <a:spcPct val="115000"/>
                        </a:lnSpc>
                        <a:spcAft>
                          <a:spcPts val="0"/>
                        </a:spcAft>
                      </a:pPr>
                      <a:r>
                        <a:rPr lang="en-GB" sz="1100">
                          <a:effectLst/>
                        </a:rPr>
                        <a:t>1.00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 No Intensity</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90500">
                <a:tc>
                  <a:txBody>
                    <a:bodyPr/>
                    <a:lstStyle/>
                    <a:p>
                      <a:pPr algn="r">
                        <a:lnSpc>
                          <a:spcPct val="115000"/>
                        </a:lnSpc>
                        <a:spcAft>
                          <a:spcPts val="0"/>
                        </a:spcAft>
                      </a:pPr>
                      <a:r>
                        <a:rPr lang="en-GB" sz="1100">
                          <a:effectLst/>
                        </a:rPr>
                        <a:t>2.00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dirty="0">
                          <a:effectLst/>
                        </a:rPr>
                        <a:t>2= Low Intensity</a:t>
                      </a:r>
                      <a:endParaRPr lang="en-GB" sz="1100" dirty="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82880">
                <a:tc>
                  <a:txBody>
                    <a:bodyPr/>
                    <a:lstStyle/>
                    <a:p>
                      <a:pPr algn="r">
                        <a:lnSpc>
                          <a:spcPct val="115000"/>
                        </a:lnSpc>
                        <a:spcAft>
                          <a:spcPts val="0"/>
                        </a:spcAft>
                      </a:pPr>
                      <a:r>
                        <a:rPr lang="en-GB" sz="1100">
                          <a:effectLst/>
                        </a:rPr>
                        <a:t>3.00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3= Mild Intensity</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82880">
                <a:tc>
                  <a:txBody>
                    <a:bodyPr/>
                    <a:lstStyle/>
                    <a:p>
                      <a:pPr algn="r">
                        <a:lnSpc>
                          <a:spcPct val="115000"/>
                        </a:lnSpc>
                        <a:spcAft>
                          <a:spcPts val="0"/>
                        </a:spcAft>
                      </a:pPr>
                      <a:r>
                        <a:rPr lang="en-GB" sz="1100">
                          <a:effectLst/>
                        </a:rPr>
                        <a:t>4.00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4= Medium Intensity</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69498">
                <a:tc>
                  <a:txBody>
                    <a:bodyPr/>
                    <a:lstStyle/>
                    <a:p>
                      <a:pPr algn="r">
                        <a:lnSpc>
                          <a:spcPct val="115000"/>
                        </a:lnSpc>
                        <a:spcAft>
                          <a:spcPts val="0"/>
                        </a:spcAft>
                      </a:pPr>
                      <a:r>
                        <a:rPr lang="en-GB" sz="1100">
                          <a:effectLst/>
                        </a:rPr>
                        <a:t>5.00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5= High Intensity</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90500">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dirty="0">
                          <a:effectLst/>
                        </a:rPr>
                        <a:t> </a:t>
                      </a:r>
                      <a:endParaRPr lang="en-GB" sz="1100" dirty="0">
                        <a:effectLst/>
                        <a:latin typeface="Calibri"/>
                        <a:ea typeface="Calibri"/>
                        <a:cs typeface="Times New Roman"/>
                      </a:endParaRPr>
                    </a:p>
                  </a:txBody>
                  <a:tcPr marL="68580" marR="68580" marT="0" marB="0" anchor="b"/>
                </a:tc>
              </a:tr>
            </a:tbl>
          </a:graphicData>
        </a:graphic>
      </p:graphicFrame>
      <p:sp>
        <p:nvSpPr>
          <p:cNvPr id="9" name="Rectangle 8"/>
          <p:cNvSpPr/>
          <p:nvPr/>
        </p:nvSpPr>
        <p:spPr>
          <a:xfrm>
            <a:off x="514442" y="3328472"/>
            <a:ext cx="3029163" cy="369332"/>
          </a:xfrm>
          <a:prstGeom prst="rect">
            <a:avLst/>
          </a:prstGeom>
        </p:spPr>
        <p:txBody>
          <a:bodyPr wrap="none">
            <a:spAutoFit/>
          </a:bodyPr>
          <a:lstStyle/>
          <a:p>
            <a:r>
              <a:rPr lang="en-GB" b="1" dirty="0"/>
              <a:t>Intensity of Use factor scoring</a:t>
            </a:r>
            <a:endParaRPr lang="en-GB" dirty="0"/>
          </a:p>
        </p:txBody>
      </p:sp>
      <p:graphicFrame>
        <p:nvGraphicFramePr>
          <p:cNvPr id="10" name="Table 9"/>
          <p:cNvGraphicFramePr>
            <a:graphicFrameLocks noGrp="1"/>
          </p:cNvGraphicFramePr>
          <p:nvPr>
            <p:extLst>
              <p:ext uri="{D42A27DB-BD31-4B8C-83A1-F6EECF244321}">
                <p14:modId xmlns:p14="http://schemas.microsoft.com/office/powerpoint/2010/main" val="3439370000"/>
              </p:ext>
            </p:extLst>
          </p:nvPr>
        </p:nvGraphicFramePr>
        <p:xfrm>
          <a:off x="5148063" y="5229199"/>
          <a:ext cx="3271769" cy="1352169"/>
        </p:xfrm>
        <a:graphic>
          <a:graphicData uri="http://schemas.openxmlformats.org/drawingml/2006/table">
            <a:tbl>
              <a:tblPr firstRow="1" firstCol="1" bandRow="1">
                <a:tableStyleId>{5C22544A-7EE6-4342-B048-85BDC9FD1C3A}</a:tableStyleId>
              </a:tblPr>
              <a:tblGrid>
                <a:gridCol w="641624"/>
                <a:gridCol w="2240927"/>
                <a:gridCol w="194609"/>
                <a:gridCol w="194609"/>
              </a:tblGrid>
              <a:tr h="193167">
                <a:tc gridSpan="4">
                  <a:txBody>
                    <a:bodyPr/>
                    <a:lstStyle/>
                    <a:p>
                      <a:pPr>
                        <a:lnSpc>
                          <a:spcPct val="115000"/>
                        </a:lnSpc>
                        <a:spcAft>
                          <a:spcPts val="0"/>
                        </a:spcAft>
                      </a:pPr>
                      <a:r>
                        <a:rPr lang="en-GB" sz="1000">
                          <a:effectLst/>
                        </a:rPr>
                        <a:t>Seasonal Risk Index :</a:t>
                      </a:r>
                      <a:endParaRPr lang="en-GB" sz="1100">
                        <a:effectLst/>
                        <a:latin typeface="Calibri"/>
                        <a:ea typeface="Calibri"/>
                        <a:cs typeface="Times New Roman"/>
                      </a:endParaRPr>
                    </a:p>
                  </a:txBody>
                  <a:tcPr marL="68580" marR="68580" marT="0" marB="0" anchor="b"/>
                </a:tc>
                <a:tc hMerge="1">
                  <a:txBody>
                    <a:bodyPr/>
                    <a:lstStyle/>
                    <a:p>
                      <a:endParaRPr lang="en-GB"/>
                    </a:p>
                  </a:txBody>
                  <a:tcPr/>
                </a:tc>
                <a:tc hMerge="1">
                  <a:txBody>
                    <a:bodyPr/>
                    <a:lstStyle/>
                    <a:p>
                      <a:endParaRPr lang="en-GB"/>
                    </a:p>
                  </a:txBody>
                  <a:tcPr/>
                </a:tc>
                <a:tc hMerge="1">
                  <a:txBody>
                    <a:bodyPr/>
                    <a:lstStyle/>
                    <a:p>
                      <a:endParaRPr lang="en-GB"/>
                    </a:p>
                  </a:txBody>
                  <a:tcPr/>
                </a:tc>
              </a:tr>
              <a:tr h="193167">
                <a:tc>
                  <a:txBody>
                    <a:bodyPr/>
                    <a:lstStyle/>
                    <a:p>
                      <a:pPr algn="r">
                        <a:lnSpc>
                          <a:spcPct val="115000"/>
                        </a:lnSpc>
                        <a:spcAft>
                          <a:spcPts val="0"/>
                        </a:spcAft>
                      </a:pPr>
                      <a:r>
                        <a:rPr lang="en-GB" sz="1100">
                          <a:effectLst/>
                        </a:rPr>
                        <a:t>1.00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 No Risk</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93167">
                <a:tc>
                  <a:txBody>
                    <a:bodyPr/>
                    <a:lstStyle/>
                    <a:p>
                      <a:pPr algn="r">
                        <a:lnSpc>
                          <a:spcPct val="115000"/>
                        </a:lnSpc>
                        <a:spcAft>
                          <a:spcPts val="0"/>
                        </a:spcAft>
                      </a:pPr>
                      <a:r>
                        <a:rPr lang="en-GB" sz="1100">
                          <a:effectLst/>
                        </a:rPr>
                        <a:t>2.00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2= Low Risk</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93167">
                <a:tc>
                  <a:txBody>
                    <a:bodyPr/>
                    <a:lstStyle/>
                    <a:p>
                      <a:pPr algn="r">
                        <a:lnSpc>
                          <a:spcPct val="115000"/>
                        </a:lnSpc>
                        <a:spcAft>
                          <a:spcPts val="0"/>
                        </a:spcAft>
                      </a:pPr>
                      <a:r>
                        <a:rPr lang="en-GB" sz="1100">
                          <a:effectLst/>
                        </a:rPr>
                        <a:t>3.00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3= Mild Risk</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93167">
                <a:tc>
                  <a:txBody>
                    <a:bodyPr/>
                    <a:lstStyle/>
                    <a:p>
                      <a:pPr algn="r">
                        <a:lnSpc>
                          <a:spcPct val="115000"/>
                        </a:lnSpc>
                        <a:spcAft>
                          <a:spcPts val="0"/>
                        </a:spcAft>
                      </a:pPr>
                      <a:r>
                        <a:rPr lang="en-GB" sz="1100">
                          <a:effectLst/>
                        </a:rPr>
                        <a:t>4.00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4= Medium Risk</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93167">
                <a:tc>
                  <a:txBody>
                    <a:bodyPr/>
                    <a:lstStyle/>
                    <a:p>
                      <a:pPr algn="r">
                        <a:lnSpc>
                          <a:spcPct val="115000"/>
                        </a:lnSpc>
                        <a:spcAft>
                          <a:spcPts val="0"/>
                        </a:spcAft>
                      </a:pPr>
                      <a:r>
                        <a:rPr lang="en-GB" sz="1100">
                          <a:effectLst/>
                        </a:rPr>
                        <a:t>5.00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5= High Risk</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93167">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dirty="0">
                          <a:effectLst/>
                        </a:rPr>
                        <a:t> </a:t>
                      </a:r>
                      <a:endParaRPr lang="en-GB" sz="1100" dirty="0">
                        <a:effectLst/>
                        <a:latin typeface="Calibri"/>
                        <a:ea typeface="Calibri"/>
                        <a:cs typeface="Times New Roman"/>
                      </a:endParaRPr>
                    </a:p>
                  </a:txBody>
                  <a:tcPr marL="68580" marR="68580" marT="0" marB="0" anchor="b"/>
                </a:tc>
              </a:tr>
            </a:tbl>
          </a:graphicData>
        </a:graphic>
      </p:graphicFrame>
      <p:sp>
        <p:nvSpPr>
          <p:cNvPr id="11" name="Rectangle 10"/>
          <p:cNvSpPr/>
          <p:nvPr/>
        </p:nvSpPr>
        <p:spPr>
          <a:xfrm>
            <a:off x="5148064" y="4869160"/>
            <a:ext cx="2140779" cy="369332"/>
          </a:xfrm>
          <a:prstGeom prst="rect">
            <a:avLst/>
          </a:prstGeom>
        </p:spPr>
        <p:txBody>
          <a:bodyPr wrap="none">
            <a:spAutoFit/>
          </a:bodyPr>
          <a:lstStyle/>
          <a:p>
            <a:r>
              <a:rPr lang="en-GB" b="1" dirty="0"/>
              <a:t>Seasonal Risk factor </a:t>
            </a:r>
            <a:endParaRPr lang="en-GB" dirty="0"/>
          </a:p>
        </p:txBody>
      </p:sp>
      <p:sp>
        <p:nvSpPr>
          <p:cNvPr id="12" name="Rectangle 11"/>
          <p:cNvSpPr/>
          <p:nvPr/>
        </p:nvSpPr>
        <p:spPr>
          <a:xfrm>
            <a:off x="182406" y="5352550"/>
            <a:ext cx="3852593" cy="369332"/>
          </a:xfrm>
          <a:prstGeom prst="rect">
            <a:avLst/>
          </a:prstGeom>
        </p:spPr>
        <p:txBody>
          <a:bodyPr wrap="none">
            <a:spAutoFit/>
          </a:bodyPr>
          <a:lstStyle/>
          <a:p>
            <a:r>
              <a:rPr lang="en-GB" b="1" dirty="0"/>
              <a:t>Total Impact = CIS X ((FF) + (IF) + (SRF))</a:t>
            </a:r>
            <a:endParaRPr lang="en-GB" dirty="0"/>
          </a:p>
        </p:txBody>
      </p:sp>
      <p:sp>
        <p:nvSpPr>
          <p:cNvPr id="13" name="Rectangle 12"/>
          <p:cNvSpPr/>
          <p:nvPr/>
        </p:nvSpPr>
        <p:spPr>
          <a:xfrm>
            <a:off x="251520" y="5708679"/>
            <a:ext cx="4572000" cy="954107"/>
          </a:xfrm>
          <a:prstGeom prst="rect">
            <a:avLst/>
          </a:prstGeom>
        </p:spPr>
        <p:txBody>
          <a:bodyPr>
            <a:spAutoFit/>
          </a:bodyPr>
          <a:lstStyle/>
          <a:p>
            <a:r>
              <a:rPr lang="en-GB" sz="1400" b="1" dirty="0"/>
              <a:t>CIS</a:t>
            </a:r>
            <a:r>
              <a:rPr lang="en-GB" sz="1400" dirty="0"/>
              <a:t> = Cumulative Impact Score.</a:t>
            </a:r>
          </a:p>
          <a:p>
            <a:r>
              <a:rPr lang="en-GB" sz="1400" b="1" dirty="0"/>
              <a:t>FF </a:t>
            </a:r>
            <a:r>
              <a:rPr lang="en-GB" sz="1400" dirty="0"/>
              <a:t>= Frequency of Use factor.</a:t>
            </a:r>
          </a:p>
          <a:p>
            <a:r>
              <a:rPr lang="en-GB" sz="1400" b="1" dirty="0"/>
              <a:t>IF</a:t>
            </a:r>
            <a:r>
              <a:rPr lang="en-GB" sz="1400" dirty="0"/>
              <a:t> = Intensity of Use Factor.</a:t>
            </a:r>
          </a:p>
          <a:p>
            <a:r>
              <a:rPr lang="en-GB" sz="1400" b="1" dirty="0"/>
              <a:t>SRF</a:t>
            </a:r>
            <a:r>
              <a:rPr lang="en-GB" sz="1400" dirty="0"/>
              <a:t> = Seasonal Risk Factor</a:t>
            </a:r>
          </a:p>
        </p:txBody>
      </p:sp>
    </p:spTree>
    <p:extLst>
      <p:ext uri="{BB962C8B-B14F-4D97-AF65-F5344CB8AC3E}">
        <p14:creationId xmlns:p14="http://schemas.microsoft.com/office/powerpoint/2010/main" val="263222237"/>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23528" y="1124744"/>
            <a:ext cx="8352928" cy="3970318"/>
          </a:xfrm>
          <a:prstGeom prst="rect">
            <a:avLst/>
          </a:prstGeom>
        </p:spPr>
        <p:txBody>
          <a:bodyPr wrap="square">
            <a:spAutoFit/>
          </a:bodyPr>
          <a:lstStyle/>
          <a:p>
            <a:r>
              <a:rPr lang="en-GB" dirty="0"/>
              <a:t>Total impact final scores were ‘flagged’ on the matrix on a scale of</a:t>
            </a:r>
            <a:r>
              <a:rPr lang="en-GB" dirty="0" smtClean="0"/>
              <a:t>:</a:t>
            </a:r>
          </a:p>
          <a:p>
            <a:endParaRPr lang="en-GB" dirty="0"/>
          </a:p>
          <a:p>
            <a:pPr lvl="0"/>
            <a:r>
              <a:rPr lang="en-GB" dirty="0" smtClean="0"/>
              <a:t> </a:t>
            </a:r>
            <a:r>
              <a:rPr lang="en-GB" b="1" dirty="0" smtClean="0">
                <a:solidFill>
                  <a:srgbClr val="00B050"/>
                </a:solidFill>
              </a:rPr>
              <a:t>Green </a:t>
            </a:r>
            <a:r>
              <a:rPr lang="en-GB" b="1" dirty="0">
                <a:solidFill>
                  <a:srgbClr val="00B050"/>
                </a:solidFill>
              </a:rPr>
              <a:t>flag </a:t>
            </a:r>
            <a:r>
              <a:rPr lang="en-GB" dirty="0"/>
              <a:t>(lower threshold)</a:t>
            </a:r>
          </a:p>
          <a:p>
            <a:pPr lvl="0"/>
            <a:r>
              <a:rPr lang="en-GB" dirty="0"/>
              <a:t> </a:t>
            </a:r>
            <a:r>
              <a:rPr lang="en-GB" b="1" dirty="0">
                <a:ln>
                  <a:solidFill>
                    <a:schemeClr val="tx1"/>
                  </a:solidFill>
                </a:ln>
                <a:solidFill>
                  <a:srgbClr val="FFFF00"/>
                </a:solidFill>
              </a:rPr>
              <a:t>Amber flag </a:t>
            </a:r>
            <a:r>
              <a:rPr lang="en-GB" dirty="0"/>
              <a:t>(middle threshold)</a:t>
            </a:r>
          </a:p>
          <a:p>
            <a:pPr lvl="0"/>
            <a:r>
              <a:rPr lang="en-GB" dirty="0"/>
              <a:t> </a:t>
            </a:r>
            <a:r>
              <a:rPr lang="en-GB" b="1" dirty="0">
                <a:solidFill>
                  <a:srgbClr val="FF0000"/>
                </a:solidFill>
              </a:rPr>
              <a:t>Red flag </a:t>
            </a:r>
            <a:r>
              <a:rPr lang="en-GB" dirty="0"/>
              <a:t>(upper threshold</a:t>
            </a:r>
            <a:r>
              <a:rPr lang="en-GB" dirty="0" smtClean="0"/>
              <a:t>)</a:t>
            </a:r>
          </a:p>
          <a:p>
            <a:pPr lvl="0"/>
            <a:endParaRPr lang="en-GB" dirty="0"/>
          </a:p>
          <a:p>
            <a:r>
              <a:rPr lang="en-GB" dirty="0"/>
              <a:t>Where:</a:t>
            </a:r>
          </a:p>
          <a:p>
            <a:pPr lvl="0"/>
            <a:r>
              <a:rPr lang="en-GB" dirty="0"/>
              <a:t>Green indicates a total impact score of </a:t>
            </a:r>
            <a:r>
              <a:rPr lang="en-GB" b="1" dirty="0"/>
              <a:t>25 points or less</a:t>
            </a:r>
            <a:r>
              <a:rPr lang="en-GB" dirty="0"/>
              <a:t> (where 25 points is the lower threshold limit</a:t>
            </a:r>
            <a:r>
              <a:rPr lang="en-GB" dirty="0" smtClean="0"/>
              <a:t>).</a:t>
            </a:r>
          </a:p>
          <a:p>
            <a:pPr lvl="0"/>
            <a:endParaRPr lang="en-GB" dirty="0"/>
          </a:p>
          <a:p>
            <a:pPr lvl="0"/>
            <a:r>
              <a:rPr lang="en-GB" dirty="0"/>
              <a:t>Amber indicates an impact score of between </a:t>
            </a:r>
            <a:r>
              <a:rPr lang="en-GB" b="1" dirty="0"/>
              <a:t>26 and 75 points</a:t>
            </a:r>
            <a:r>
              <a:rPr lang="en-GB" dirty="0"/>
              <a:t> (where 75 points is the middle threshold limit</a:t>
            </a:r>
            <a:r>
              <a:rPr lang="en-GB" dirty="0" smtClean="0"/>
              <a:t>).</a:t>
            </a:r>
          </a:p>
          <a:p>
            <a:pPr lvl="0"/>
            <a:endParaRPr lang="en-GB" dirty="0"/>
          </a:p>
          <a:p>
            <a:pPr lvl="0"/>
            <a:r>
              <a:rPr lang="en-GB" dirty="0"/>
              <a:t>Red indicates an impact score of </a:t>
            </a:r>
            <a:r>
              <a:rPr lang="en-GB" b="1" dirty="0"/>
              <a:t>76 points or above</a:t>
            </a:r>
            <a:r>
              <a:rPr lang="en-GB" dirty="0"/>
              <a:t> (the upper threshold). </a:t>
            </a:r>
          </a:p>
        </p:txBody>
      </p:sp>
      <p:sp>
        <p:nvSpPr>
          <p:cNvPr id="4" name="TextBox 3"/>
          <p:cNvSpPr txBox="1"/>
          <p:nvPr/>
        </p:nvSpPr>
        <p:spPr>
          <a:xfrm>
            <a:off x="336607" y="535708"/>
            <a:ext cx="4104456" cy="369332"/>
          </a:xfrm>
          <a:prstGeom prst="rect">
            <a:avLst/>
          </a:prstGeom>
          <a:noFill/>
        </p:spPr>
        <p:txBody>
          <a:bodyPr wrap="square" rtlCol="0">
            <a:spAutoFit/>
          </a:bodyPr>
          <a:lstStyle/>
          <a:p>
            <a:r>
              <a:rPr lang="en-GB" dirty="0" smtClean="0">
                <a:solidFill>
                  <a:srgbClr val="0070C0"/>
                </a:solidFill>
              </a:rPr>
              <a:t> * HANDOUT – KILVEY HILL Scoping Matrix</a:t>
            </a:r>
            <a:endParaRPr lang="en-GB" dirty="0">
              <a:solidFill>
                <a:srgbClr val="0070C0"/>
              </a:solidFill>
            </a:endParaRPr>
          </a:p>
        </p:txBody>
      </p:sp>
      <p:sp>
        <p:nvSpPr>
          <p:cNvPr id="5" name="Rectangle 4"/>
          <p:cNvSpPr/>
          <p:nvPr/>
        </p:nvSpPr>
        <p:spPr>
          <a:xfrm>
            <a:off x="329432" y="5373216"/>
            <a:ext cx="8280920" cy="923330"/>
          </a:xfrm>
          <a:prstGeom prst="rect">
            <a:avLst/>
          </a:prstGeom>
        </p:spPr>
        <p:txBody>
          <a:bodyPr wrap="square">
            <a:spAutoFit/>
          </a:bodyPr>
          <a:lstStyle/>
          <a:p>
            <a:r>
              <a:rPr lang="en-GB" dirty="0"/>
              <a:t>These initial scales were set to test the sensitivity of lesser impact levels, and allowed for higher impact totals to be quickly identified as requiring further investigation and possible remedial action. </a:t>
            </a:r>
          </a:p>
        </p:txBody>
      </p:sp>
    </p:spTree>
    <p:extLst>
      <p:ext uri="{BB962C8B-B14F-4D97-AF65-F5344CB8AC3E}">
        <p14:creationId xmlns:p14="http://schemas.microsoft.com/office/powerpoint/2010/main" val="1415818948"/>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5"/>
            <a:ext cx="8136904" cy="5940088"/>
          </a:xfrm>
          <a:prstGeom prst="rect">
            <a:avLst/>
          </a:prstGeom>
        </p:spPr>
        <p:txBody>
          <a:bodyPr wrap="square">
            <a:spAutoFit/>
          </a:bodyPr>
          <a:lstStyle/>
          <a:p>
            <a:r>
              <a:rPr lang="en-GB" dirty="0"/>
              <a:t>The damage indicator for each on site stressor was generated as follows</a:t>
            </a:r>
            <a:r>
              <a:rPr lang="en-GB" dirty="0" smtClean="0"/>
              <a:t>:</a:t>
            </a:r>
          </a:p>
          <a:p>
            <a:endParaRPr lang="en-GB" dirty="0"/>
          </a:p>
          <a:p>
            <a:endParaRPr lang="en-GB" dirty="0"/>
          </a:p>
          <a:p>
            <a:r>
              <a:rPr lang="en-GB" sz="2800" b="1" dirty="0"/>
              <a:t>Damage Indicator = TIS / </a:t>
            </a:r>
            <a:r>
              <a:rPr lang="en-GB" sz="2800" b="1" dirty="0" smtClean="0"/>
              <a:t>TPIR</a:t>
            </a:r>
          </a:p>
          <a:p>
            <a:endParaRPr lang="en-GB" sz="2800" b="1" dirty="0"/>
          </a:p>
          <a:p>
            <a:r>
              <a:rPr lang="en-GB" b="1" dirty="0" smtClean="0">
                <a:solidFill>
                  <a:srgbClr val="0070C0"/>
                </a:solidFill>
              </a:rPr>
              <a:t>Where:</a:t>
            </a:r>
          </a:p>
          <a:p>
            <a:endParaRPr lang="en-GB" dirty="0"/>
          </a:p>
          <a:p>
            <a:r>
              <a:rPr lang="en-GB" b="1" dirty="0" smtClean="0"/>
              <a:t>TIS</a:t>
            </a:r>
            <a:r>
              <a:rPr lang="en-GB" dirty="0" smtClean="0"/>
              <a:t> </a:t>
            </a:r>
            <a:r>
              <a:rPr lang="en-GB" dirty="0"/>
              <a:t>= Total Impact by Stressor</a:t>
            </a:r>
          </a:p>
          <a:p>
            <a:r>
              <a:rPr lang="en-GB" b="1" dirty="0"/>
              <a:t>TPIR</a:t>
            </a:r>
            <a:r>
              <a:rPr lang="en-GB" dirty="0"/>
              <a:t> = Total Possible Impact Rating	</a:t>
            </a:r>
            <a:endParaRPr lang="en-GB" dirty="0" smtClean="0"/>
          </a:p>
          <a:p>
            <a:endParaRPr lang="en-GB" dirty="0"/>
          </a:p>
          <a:p>
            <a:endParaRPr lang="en-GB" dirty="0"/>
          </a:p>
          <a:p>
            <a:r>
              <a:rPr lang="en-GB" dirty="0"/>
              <a:t>For both </a:t>
            </a:r>
            <a:r>
              <a:rPr lang="en-GB" dirty="0" smtClean="0"/>
              <a:t>matrices (Bishop’s Wood and Kilvey Hill)  generations….</a:t>
            </a:r>
          </a:p>
          <a:p>
            <a:r>
              <a:rPr lang="en-GB" dirty="0" smtClean="0"/>
              <a:t>the </a:t>
            </a:r>
            <a:r>
              <a:rPr lang="en-GB" dirty="0"/>
              <a:t>TPIR was equal to </a:t>
            </a:r>
            <a:r>
              <a:rPr lang="en-GB" b="1" dirty="0"/>
              <a:t>2023</a:t>
            </a:r>
            <a:r>
              <a:rPr lang="en-GB" dirty="0"/>
              <a:t>, </a:t>
            </a:r>
            <a:endParaRPr lang="en-GB" dirty="0" smtClean="0"/>
          </a:p>
          <a:p>
            <a:endParaRPr lang="en-GB" dirty="0"/>
          </a:p>
          <a:p>
            <a:r>
              <a:rPr lang="en-GB" b="1" dirty="0">
                <a:solidFill>
                  <a:srgbClr val="0070C0"/>
                </a:solidFill>
              </a:rPr>
              <a:t>D</a:t>
            </a:r>
            <a:r>
              <a:rPr lang="en-GB" b="1" dirty="0" smtClean="0">
                <a:solidFill>
                  <a:srgbClr val="0070C0"/>
                </a:solidFill>
              </a:rPr>
              <a:t>erived </a:t>
            </a:r>
            <a:r>
              <a:rPr lang="en-GB" b="1" dirty="0">
                <a:solidFill>
                  <a:srgbClr val="0070C0"/>
                </a:solidFill>
              </a:rPr>
              <a:t>from</a:t>
            </a:r>
            <a:r>
              <a:rPr lang="en-GB" b="1" dirty="0" smtClean="0">
                <a:solidFill>
                  <a:srgbClr val="0070C0"/>
                </a:solidFill>
              </a:rPr>
              <a:t>:</a:t>
            </a:r>
          </a:p>
          <a:p>
            <a:endParaRPr lang="en-GB" dirty="0"/>
          </a:p>
          <a:p>
            <a:r>
              <a:rPr lang="en-GB" dirty="0"/>
              <a:t>Total possible impact ratings at a maximum value of 5 (170 points) multiplied by the cumulative possible maximum FF, IF and SRF values (11.9 factor points</a:t>
            </a:r>
            <a:r>
              <a:rPr lang="en-GB" dirty="0" smtClean="0"/>
              <a:t>).</a:t>
            </a:r>
          </a:p>
          <a:p>
            <a:endParaRPr lang="en-GB" dirty="0"/>
          </a:p>
          <a:p>
            <a:r>
              <a:rPr lang="en-GB" dirty="0"/>
              <a:t> </a:t>
            </a:r>
            <a:r>
              <a:rPr lang="en-GB" dirty="0" smtClean="0"/>
              <a:t>                                                         = </a:t>
            </a:r>
            <a:r>
              <a:rPr lang="en-GB" dirty="0"/>
              <a:t>170 X 11.9 = </a:t>
            </a:r>
            <a:r>
              <a:rPr lang="en-GB" b="1" dirty="0"/>
              <a:t>2023</a:t>
            </a:r>
          </a:p>
        </p:txBody>
      </p:sp>
    </p:spTree>
    <p:extLst>
      <p:ext uri="{BB962C8B-B14F-4D97-AF65-F5344CB8AC3E}">
        <p14:creationId xmlns:p14="http://schemas.microsoft.com/office/powerpoint/2010/main" val="4247544059"/>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5656" y="116632"/>
            <a:ext cx="6480720" cy="432048"/>
          </a:xfrm>
        </p:spPr>
        <p:txBody>
          <a:bodyPr>
            <a:normAutofit fontScale="90000"/>
          </a:bodyPr>
          <a:lstStyle/>
          <a:p>
            <a:r>
              <a:rPr lang="en-GB" sz="2700" u="sng" dirty="0" smtClean="0"/>
              <a:t>Impact matrix summary score.</a:t>
            </a:r>
            <a:endParaRPr lang="en-GB" sz="4000" u="sng" dirty="0"/>
          </a:p>
        </p:txBody>
      </p:sp>
      <p:pic>
        <p:nvPicPr>
          <p:cNvPr id="1026" name="Picture 2"/>
          <p:cNvPicPr>
            <a:picLocks noGrp="1" noChangeAspect="1" noChangeArrowheads="1"/>
          </p:cNvPicPr>
          <p:nvPr>
            <p:ph idx="1"/>
          </p:nvPr>
        </p:nvPicPr>
        <p:blipFill>
          <a:blip r:embed="rId3" cstate="print"/>
          <a:srcRect/>
          <a:stretch>
            <a:fillRect/>
          </a:stretch>
        </p:blipFill>
        <p:spPr bwMode="auto">
          <a:xfrm>
            <a:off x="96918" y="1340768"/>
            <a:ext cx="4403644" cy="5256584"/>
          </a:xfrm>
          <a:prstGeom prst="rect">
            <a:avLst/>
          </a:prstGeom>
          <a:noFill/>
          <a:ln w="9525">
            <a:noFill/>
            <a:miter lim="800000"/>
            <a:headEnd/>
            <a:tailEnd/>
          </a:ln>
        </p:spPr>
      </p:pic>
      <p:sp>
        <p:nvSpPr>
          <p:cNvPr id="5" name="TextBox 4"/>
          <p:cNvSpPr txBox="1"/>
          <p:nvPr/>
        </p:nvSpPr>
        <p:spPr>
          <a:xfrm>
            <a:off x="1500166" y="928670"/>
            <a:ext cx="1368152" cy="369332"/>
          </a:xfrm>
          <a:prstGeom prst="rect">
            <a:avLst/>
          </a:prstGeom>
          <a:noFill/>
        </p:spPr>
        <p:txBody>
          <a:bodyPr wrap="square" rtlCol="0">
            <a:spAutoFit/>
          </a:bodyPr>
          <a:lstStyle/>
          <a:p>
            <a:r>
              <a:rPr lang="en-GB" dirty="0" smtClean="0"/>
              <a:t>KILVEY HILL</a:t>
            </a:r>
            <a:endParaRPr lang="en-GB" dirty="0"/>
          </a:p>
        </p:txBody>
      </p:sp>
      <p:pic>
        <p:nvPicPr>
          <p:cNvPr id="1027" name="Picture 3"/>
          <p:cNvPicPr>
            <a:picLocks noChangeAspect="1" noChangeArrowheads="1"/>
          </p:cNvPicPr>
          <p:nvPr/>
        </p:nvPicPr>
        <p:blipFill>
          <a:blip r:embed="rId4" cstate="print"/>
          <a:srcRect/>
          <a:stretch>
            <a:fillRect/>
          </a:stretch>
        </p:blipFill>
        <p:spPr bwMode="auto">
          <a:xfrm>
            <a:off x="4589349" y="1357298"/>
            <a:ext cx="4483245" cy="5256584"/>
          </a:xfrm>
          <a:prstGeom prst="rect">
            <a:avLst/>
          </a:prstGeom>
          <a:noFill/>
          <a:ln w="9525">
            <a:noFill/>
            <a:miter lim="800000"/>
            <a:headEnd/>
            <a:tailEnd/>
          </a:ln>
        </p:spPr>
      </p:pic>
      <p:sp>
        <p:nvSpPr>
          <p:cNvPr id="7" name="TextBox 6"/>
          <p:cNvSpPr txBox="1"/>
          <p:nvPr/>
        </p:nvSpPr>
        <p:spPr>
          <a:xfrm>
            <a:off x="5929322" y="928670"/>
            <a:ext cx="1872208" cy="369332"/>
          </a:xfrm>
          <a:prstGeom prst="rect">
            <a:avLst/>
          </a:prstGeom>
          <a:noFill/>
        </p:spPr>
        <p:txBody>
          <a:bodyPr wrap="square" rtlCol="0">
            <a:spAutoFit/>
          </a:bodyPr>
          <a:lstStyle/>
          <a:p>
            <a:r>
              <a:rPr lang="en-GB" dirty="0" smtClean="0"/>
              <a:t>BISHOP’S WOOD</a:t>
            </a:r>
            <a:endParaRPr lang="en-GB" dirty="0"/>
          </a:p>
        </p:txBody>
      </p:sp>
      <p:sp>
        <p:nvSpPr>
          <p:cNvPr id="8" name="TextBox 7"/>
          <p:cNvSpPr txBox="1"/>
          <p:nvPr/>
        </p:nvSpPr>
        <p:spPr>
          <a:xfrm>
            <a:off x="1071538" y="142852"/>
            <a:ext cx="7200800" cy="646331"/>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3600" u="sng" dirty="0" smtClean="0">
                <a:solidFill>
                  <a:schemeClr val="tx1"/>
                </a:solidFill>
                <a:latin typeface="Calibri" pitchFamily="34" charset="0"/>
                <a:cs typeface="Calibri" pitchFamily="34" charset="0"/>
              </a:rPr>
              <a:t>Impact Matrix summary score</a:t>
            </a:r>
            <a:endParaRPr lang="en-GB" sz="36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
        <p:nvSpPr>
          <p:cNvPr id="9" name="Rectangle 8"/>
          <p:cNvSpPr/>
          <p:nvPr/>
        </p:nvSpPr>
        <p:spPr>
          <a:xfrm>
            <a:off x="0" y="6550223"/>
            <a:ext cx="1540230" cy="307777"/>
          </a:xfrm>
          <a:prstGeom prst="rect">
            <a:avLst/>
          </a:prstGeom>
        </p:spPr>
        <p:txBody>
          <a:bodyPr wrap="square">
            <a:spAutoFit/>
          </a:bodyPr>
          <a:lstStyle/>
          <a:p>
            <a:r>
              <a:rPr lang="en-GB" sz="1400" dirty="0" smtClean="0"/>
              <a:t>(Author, 2011)</a:t>
            </a:r>
            <a:endParaRPr lang="en-GB" sz="1400" dirty="0"/>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a:r>
              <a:rPr lang="en-GB" sz="2800" dirty="0" smtClean="0">
                <a:ea typeface="Calibri" pitchFamily="34" charset="0"/>
                <a:cs typeface="Arial" pitchFamily="34" charset="0"/>
              </a:rPr>
              <a:t>Damage indicator scores by stressor.</a:t>
            </a:r>
            <a:r>
              <a:rPr lang="en-GB" sz="2800" dirty="0" smtClean="0">
                <a:cs typeface="Arial" pitchFamily="34" charset="0"/>
              </a:rPr>
              <a:t/>
            </a:r>
            <a:br>
              <a:rPr lang="en-GB" sz="2800" dirty="0" smtClean="0">
                <a:cs typeface="Arial" pitchFamily="34" charset="0"/>
              </a:rPr>
            </a:br>
            <a:endParaRPr lang="en-GB" sz="2800" u="sng" dirty="0"/>
          </a:p>
        </p:txBody>
      </p:sp>
      <p:sp>
        <p:nvSpPr>
          <p:cNvPr id="3" name="Content Placeholder 2"/>
          <p:cNvSpPr>
            <a:spLocks noGrp="1"/>
          </p:cNvSpPr>
          <p:nvPr>
            <p:ph idx="1"/>
          </p:nvPr>
        </p:nvSpPr>
        <p:spPr>
          <a:xfrm>
            <a:off x="428596" y="1500174"/>
            <a:ext cx="8229600" cy="4309120"/>
          </a:xfrm>
        </p:spPr>
        <p:txBody>
          <a:bodyPr>
            <a:noAutofit/>
          </a:bodyPr>
          <a:lstStyle/>
          <a:p>
            <a:pPr>
              <a:buNone/>
            </a:pPr>
            <a:endParaRPr lang="en-GB" sz="2000" dirty="0" smtClean="0"/>
          </a:p>
          <a:p>
            <a:pPr>
              <a:buNone/>
            </a:pPr>
            <a:endParaRPr lang="en-GB" sz="2000" dirty="0" smtClean="0"/>
          </a:p>
        </p:txBody>
      </p:sp>
      <p:graphicFrame>
        <p:nvGraphicFramePr>
          <p:cNvPr id="4" name="Chart 3"/>
          <p:cNvGraphicFramePr/>
          <p:nvPr/>
        </p:nvGraphicFramePr>
        <p:xfrm>
          <a:off x="285720" y="1268760"/>
          <a:ext cx="8501122" cy="4946322"/>
        </p:xfrm>
        <a:graphic>
          <a:graphicData uri="http://schemas.openxmlformats.org/drawingml/2006/chart">
            <c:chart xmlns:c="http://schemas.openxmlformats.org/drawingml/2006/chart" xmlns:r="http://schemas.openxmlformats.org/officeDocument/2006/relationships" r:id="rId3"/>
          </a:graphicData>
        </a:graphic>
      </p:graphicFrame>
      <p:sp>
        <p:nvSpPr>
          <p:cNvPr id="5" name="TextBox 4"/>
          <p:cNvSpPr txBox="1"/>
          <p:nvPr/>
        </p:nvSpPr>
        <p:spPr>
          <a:xfrm>
            <a:off x="1043608" y="188640"/>
            <a:ext cx="7200800" cy="646331"/>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3600" u="sng" dirty="0" smtClean="0">
                <a:solidFill>
                  <a:schemeClr val="tx1"/>
                </a:solidFill>
                <a:latin typeface="Calibri" pitchFamily="34" charset="0"/>
                <a:cs typeface="Calibri" pitchFamily="34" charset="0"/>
              </a:rPr>
              <a:t>Damage Indicator score by stressor</a:t>
            </a:r>
            <a:endParaRPr lang="en-GB" sz="36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
        <p:nvSpPr>
          <p:cNvPr id="6" name="Rectangle 5"/>
          <p:cNvSpPr/>
          <p:nvPr/>
        </p:nvSpPr>
        <p:spPr>
          <a:xfrm>
            <a:off x="214282" y="6286520"/>
            <a:ext cx="1240019" cy="307777"/>
          </a:xfrm>
          <a:prstGeom prst="rect">
            <a:avLst/>
          </a:prstGeom>
        </p:spPr>
        <p:txBody>
          <a:bodyPr wrap="none">
            <a:spAutoFit/>
          </a:bodyPr>
          <a:lstStyle/>
          <a:p>
            <a:r>
              <a:rPr lang="en-GB" sz="1400" dirty="0" smtClean="0"/>
              <a:t>(Author, 2011)</a:t>
            </a:r>
            <a:endParaRPr lang="en-GB" sz="1400" dirty="0"/>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GB" sz="4000" u="sng" dirty="0" smtClean="0"/>
              <a:t>Results</a:t>
            </a:r>
            <a:endParaRPr lang="en-GB" sz="4000" u="sng" dirty="0"/>
          </a:p>
        </p:txBody>
      </p:sp>
      <p:sp>
        <p:nvSpPr>
          <p:cNvPr id="3" name="Content Placeholder 2"/>
          <p:cNvSpPr>
            <a:spLocks noGrp="1"/>
          </p:cNvSpPr>
          <p:nvPr>
            <p:ph idx="1"/>
          </p:nvPr>
        </p:nvSpPr>
        <p:spPr>
          <a:xfrm>
            <a:off x="323528" y="692696"/>
            <a:ext cx="8229600" cy="4093096"/>
          </a:xfrm>
        </p:spPr>
        <p:txBody>
          <a:bodyPr>
            <a:noAutofit/>
          </a:bodyPr>
          <a:lstStyle/>
          <a:p>
            <a:endParaRPr lang="en-GB" sz="1600" dirty="0" smtClean="0"/>
          </a:p>
          <a:p>
            <a:pPr>
              <a:buNone/>
            </a:pPr>
            <a:r>
              <a:rPr lang="en-GB" sz="1800" b="1" dirty="0" smtClean="0"/>
              <a:t>       Through the establishment of the multivariate numerical matrix to assess and evaluate impacts</a:t>
            </a:r>
          </a:p>
          <a:p>
            <a:pPr>
              <a:buNone/>
            </a:pPr>
            <a:endParaRPr lang="en-GB" sz="1800" b="1" dirty="0"/>
          </a:p>
          <a:p>
            <a:r>
              <a:rPr lang="en-GB" sz="2000" dirty="0" smtClean="0"/>
              <a:t>That there are fears for users, attitudes to use and issues with bonding within the community as a result of permitted use, whether sanctioned or otherwise. </a:t>
            </a:r>
          </a:p>
          <a:p>
            <a:pPr lvl="0"/>
            <a:endParaRPr lang="en-GB" sz="2000" dirty="0" smtClean="0"/>
          </a:p>
          <a:p>
            <a:pPr lvl="0"/>
            <a:r>
              <a:rPr lang="en-GB" sz="2000" dirty="0" smtClean="0"/>
              <a:t>That there is associated damage to the ecology through recreational use. </a:t>
            </a:r>
          </a:p>
          <a:p>
            <a:pPr lvl="0"/>
            <a:endParaRPr lang="en-GB" sz="2000" dirty="0" smtClean="0"/>
          </a:p>
          <a:p>
            <a:pPr lvl="0"/>
            <a:r>
              <a:rPr lang="en-GB" sz="2000" dirty="0" smtClean="0"/>
              <a:t>That there is severe erosion to landform through excessive recreational use.</a:t>
            </a:r>
          </a:p>
          <a:p>
            <a:pPr lvl="0"/>
            <a:endParaRPr lang="en-GB" sz="2000" dirty="0" smtClean="0"/>
          </a:p>
          <a:p>
            <a:pPr lvl="0"/>
            <a:r>
              <a:rPr lang="en-GB" sz="2000" dirty="0" smtClean="0"/>
              <a:t>That the numerical matrix method is successful in establishing which stressors are impacting the site and to what extent.</a:t>
            </a:r>
          </a:p>
          <a:p>
            <a:pPr lvl="0"/>
            <a:endParaRPr lang="en-GB" sz="1600" dirty="0" smtClean="0"/>
          </a:p>
        </p:txBody>
      </p:sp>
      <p:sp>
        <p:nvSpPr>
          <p:cNvPr id="4" name="TextBox 3"/>
          <p:cNvSpPr txBox="1"/>
          <p:nvPr/>
        </p:nvSpPr>
        <p:spPr>
          <a:xfrm>
            <a:off x="1043608" y="188640"/>
            <a:ext cx="7200800"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Results</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GB" sz="4000" u="sng" dirty="0" smtClean="0"/>
              <a:t>Results</a:t>
            </a:r>
            <a:endParaRPr lang="en-GB" sz="4000" u="sng" dirty="0"/>
          </a:p>
        </p:txBody>
      </p:sp>
      <p:sp>
        <p:nvSpPr>
          <p:cNvPr id="3" name="Content Placeholder 2"/>
          <p:cNvSpPr>
            <a:spLocks noGrp="1"/>
          </p:cNvSpPr>
          <p:nvPr>
            <p:ph idx="1"/>
          </p:nvPr>
        </p:nvSpPr>
        <p:spPr>
          <a:xfrm>
            <a:off x="395536" y="620688"/>
            <a:ext cx="8229600" cy="4093096"/>
          </a:xfrm>
        </p:spPr>
        <p:txBody>
          <a:bodyPr>
            <a:noAutofit/>
          </a:bodyPr>
          <a:lstStyle/>
          <a:p>
            <a:endParaRPr lang="en-GB" sz="1600" dirty="0" smtClean="0"/>
          </a:p>
          <a:p>
            <a:pPr lvl="0"/>
            <a:endParaRPr lang="en-GB" sz="1600" b="1" dirty="0" smtClean="0"/>
          </a:p>
          <a:p>
            <a:pPr lvl="0"/>
            <a:r>
              <a:rPr lang="en-GB" sz="2000" dirty="0" smtClean="0"/>
              <a:t>That the matrix is successful in establishing a damage indicator value of impact, with some currently ‘accepted’ recreational uses showing a significant damage indicator when evaluated by the matrix.</a:t>
            </a:r>
          </a:p>
          <a:p>
            <a:pPr lvl="0"/>
            <a:endParaRPr lang="en-GB" sz="2000" dirty="0" smtClean="0"/>
          </a:p>
          <a:p>
            <a:pPr lvl="0"/>
            <a:r>
              <a:rPr lang="en-GB" sz="2000" dirty="0" smtClean="0"/>
              <a:t>That some currently accepted uses on Site B need remedial action, new management policy or even legislation.</a:t>
            </a:r>
          </a:p>
          <a:p>
            <a:pPr lvl="0"/>
            <a:endParaRPr lang="en-GB" sz="2000" dirty="0" smtClean="0"/>
          </a:p>
          <a:p>
            <a:pPr lvl="0"/>
            <a:r>
              <a:rPr lang="en-GB" sz="2000" dirty="0" smtClean="0"/>
              <a:t>That a social inclusion policy review may be needed for certain currently accepted uses.  </a:t>
            </a:r>
          </a:p>
          <a:p>
            <a:pPr>
              <a:buNone/>
            </a:pPr>
            <a:endParaRPr lang="en-GB" sz="1600" dirty="0" smtClean="0"/>
          </a:p>
        </p:txBody>
      </p:sp>
      <p:sp>
        <p:nvSpPr>
          <p:cNvPr id="4" name="TextBox 3"/>
          <p:cNvSpPr txBox="1"/>
          <p:nvPr/>
        </p:nvSpPr>
        <p:spPr>
          <a:xfrm>
            <a:off x="1043608" y="188640"/>
            <a:ext cx="7200800"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Results</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
        <p:nvSpPr>
          <p:cNvPr id="5" name="TextBox 4"/>
          <p:cNvSpPr txBox="1"/>
          <p:nvPr/>
        </p:nvSpPr>
        <p:spPr>
          <a:xfrm>
            <a:off x="935596" y="4941168"/>
            <a:ext cx="7416824" cy="461665"/>
          </a:xfrm>
          <a:prstGeom prst="rect">
            <a:avLst/>
          </a:prstGeom>
          <a:noFill/>
        </p:spPr>
        <p:txBody>
          <a:bodyPr wrap="square" rtlCol="0">
            <a:spAutoFit/>
          </a:bodyPr>
          <a:lstStyle/>
          <a:p>
            <a:pPr algn="ctr"/>
            <a:r>
              <a:rPr lang="en-GB" sz="2400" b="1" dirty="0" smtClean="0">
                <a:solidFill>
                  <a:srgbClr val="0070C0"/>
                </a:solidFill>
              </a:rPr>
              <a:t>What limitations can you detect in the procedure used?</a:t>
            </a:r>
            <a:endParaRPr lang="en-GB" sz="2400"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u="sng" dirty="0" smtClean="0"/>
              <a:t>Limitations </a:t>
            </a:r>
            <a:r>
              <a:rPr lang="en-GB" sz="2400" u="sng" dirty="0" smtClean="0"/>
              <a:t>on reflection of process</a:t>
            </a:r>
            <a:endParaRPr lang="en-GB" sz="2400" u="sng" dirty="0"/>
          </a:p>
        </p:txBody>
      </p:sp>
      <p:sp>
        <p:nvSpPr>
          <p:cNvPr id="3" name="TextBox 2"/>
          <p:cNvSpPr txBox="1"/>
          <p:nvPr/>
        </p:nvSpPr>
        <p:spPr>
          <a:xfrm>
            <a:off x="613188" y="1052735"/>
            <a:ext cx="8532440" cy="5632311"/>
          </a:xfrm>
          <a:prstGeom prst="rect">
            <a:avLst/>
          </a:prstGeom>
          <a:noFill/>
        </p:spPr>
        <p:txBody>
          <a:bodyPr wrap="square" rtlCol="0">
            <a:spAutoFit/>
          </a:bodyPr>
          <a:lstStyle/>
          <a:p>
            <a:pPr>
              <a:buFont typeface="Wingdings" pitchFamily="2" charset="2"/>
              <a:buChar char="q"/>
            </a:pPr>
            <a:r>
              <a:rPr lang="en-GB" dirty="0" smtClean="0"/>
              <a:t>  </a:t>
            </a:r>
            <a:r>
              <a:rPr lang="en-GB" sz="2000" dirty="0" smtClean="0"/>
              <a:t>The variables were large in number and complex to manipulate</a:t>
            </a:r>
          </a:p>
          <a:p>
            <a:r>
              <a:rPr lang="en-GB" sz="2000" dirty="0" smtClean="0"/>
              <a:t>      in completeness of consideration.</a:t>
            </a:r>
          </a:p>
          <a:p>
            <a:pPr>
              <a:buFont typeface="Wingdings" pitchFamily="2" charset="2"/>
              <a:buChar char="q"/>
            </a:pPr>
            <a:endParaRPr lang="en-GB" sz="2000" dirty="0" smtClean="0"/>
          </a:p>
          <a:p>
            <a:pPr>
              <a:buFont typeface="Wingdings" pitchFamily="2" charset="2"/>
              <a:buChar char="q"/>
            </a:pPr>
            <a:r>
              <a:rPr lang="en-GB" sz="2000" dirty="0" smtClean="0"/>
              <a:t>  The standardisation of impact scoring and risk factoring is of vital </a:t>
            </a:r>
          </a:p>
          <a:p>
            <a:r>
              <a:rPr lang="en-GB" sz="2000" dirty="0" smtClean="0"/>
              <a:t>      importance so that </a:t>
            </a:r>
            <a:r>
              <a:rPr lang="en-GB" sz="2000" b="1" dirty="0" smtClean="0">
                <a:solidFill>
                  <a:srgbClr val="0070C0"/>
                </a:solidFill>
              </a:rPr>
              <a:t>any</a:t>
            </a:r>
            <a:r>
              <a:rPr lang="en-GB" sz="2000" dirty="0" smtClean="0"/>
              <a:t> researcher would allocate identical</a:t>
            </a:r>
          </a:p>
          <a:p>
            <a:r>
              <a:rPr lang="en-GB" sz="2000" dirty="0" smtClean="0"/>
              <a:t>      scoring condition rating. </a:t>
            </a:r>
          </a:p>
          <a:p>
            <a:pPr>
              <a:buFont typeface="Wingdings" pitchFamily="2" charset="2"/>
              <a:buChar char="q"/>
            </a:pPr>
            <a:endParaRPr lang="en-GB" sz="2000" dirty="0" smtClean="0"/>
          </a:p>
          <a:p>
            <a:pPr>
              <a:buFont typeface="Wingdings" pitchFamily="2" charset="2"/>
              <a:buChar char="q"/>
            </a:pPr>
            <a:r>
              <a:rPr lang="en-GB" sz="2000" dirty="0" smtClean="0"/>
              <a:t>  A greater number of sites must be evaluated to provide ranging</a:t>
            </a:r>
          </a:p>
          <a:p>
            <a:r>
              <a:rPr lang="en-GB" sz="2000" dirty="0" smtClean="0"/>
              <a:t>      criteria for the damage indicator scale to establish low, medium </a:t>
            </a:r>
          </a:p>
          <a:p>
            <a:r>
              <a:rPr lang="en-GB" sz="2000" dirty="0" smtClean="0"/>
              <a:t>      and high threshold values.</a:t>
            </a:r>
          </a:p>
          <a:p>
            <a:pPr>
              <a:buFont typeface="Wingdings" pitchFamily="2" charset="2"/>
              <a:buChar char="q"/>
            </a:pPr>
            <a:endParaRPr lang="en-GB" sz="2000" dirty="0" smtClean="0"/>
          </a:p>
          <a:p>
            <a:pPr>
              <a:buFont typeface="Wingdings" pitchFamily="2" charset="2"/>
              <a:buChar char="q"/>
            </a:pPr>
            <a:r>
              <a:rPr lang="en-GB" sz="2000" dirty="0" smtClean="0"/>
              <a:t>  Seasonal, Intensity and Frequency factoring is more easily open </a:t>
            </a:r>
          </a:p>
          <a:p>
            <a:r>
              <a:rPr lang="en-GB" sz="2000" dirty="0" smtClean="0"/>
              <a:t>      to scaling error, but can be standardised by physical measurement </a:t>
            </a:r>
          </a:p>
          <a:p>
            <a:r>
              <a:rPr lang="en-GB" sz="2000" dirty="0" smtClean="0"/>
              <a:t>      or video evidence.</a:t>
            </a:r>
          </a:p>
          <a:p>
            <a:endParaRPr lang="en-GB" sz="2000" dirty="0" smtClean="0"/>
          </a:p>
          <a:p>
            <a:pPr>
              <a:buFont typeface="Wingdings" pitchFamily="2" charset="2"/>
              <a:buChar char="q"/>
            </a:pPr>
            <a:r>
              <a:rPr lang="en-GB" sz="2000" dirty="0" smtClean="0"/>
              <a:t>  The method needs to be sensitive enough to register small</a:t>
            </a:r>
          </a:p>
          <a:p>
            <a:r>
              <a:rPr lang="en-GB" sz="2000" dirty="0" smtClean="0"/>
              <a:t>       impact values and site specifics while also registering large </a:t>
            </a:r>
          </a:p>
          <a:p>
            <a:r>
              <a:rPr lang="en-GB" sz="2000" dirty="0" smtClean="0"/>
              <a:t>       values.</a:t>
            </a:r>
            <a:endParaRPr lang="en-GB" sz="2000" dirty="0"/>
          </a:p>
        </p:txBody>
      </p:sp>
      <p:sp>
        <p:nvSpPr>
          <p:cNvPr id="4" name="TextBox 3"/>
          <p:cNvSpPr txBox="1"/>
          <p:nvPr/>
        </p:nvSpPr>
        <p:spPr>
          <a:xfrm>
            <a:off x="1043608" y="188640"/>
            <a:ext cx="7200800"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Limitations on reflection</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 calcmode="lin" valueType="num">
                                      <p:cBhvr additive="base">
                                        <p:cTn id="3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8" end="8"/>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anim calcmode="lin" valueType="num">
                                      <p:cBhvr additive="base">
                                        <p:cTn id="3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3">
                                            <p:txEl>
                                              <p:pRg st="11" end="11"/>
                                            </p:txEl>
                                          </p:spTgt>
                                        </p:tgtEl>
                                        <p:attrNameLst>
                                          <p:attrName>style.visibility</p:attrName>
                                        </p:attrNameLst>
                                      </p:cBhvr>
                                      <p:to>
                                        <p:strVal val="visible"/>
                                      </p:to>
                                    </p:set>
                                    <p:anim calcmode="lin" valueType="num">
                                      <p:cBhvr additive="base">
                                        <p:cTn id="45"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3">
                                            <p:txEl>
                                              <p:pRg st="12" end="12"/>
                                            </p:txEl>
                                          </p:spTgt>
                                        </p:tgtEl>
                                        <p:attrNameLst>
                                          <p:attrName>style.visibility</p:attrName>
                                        </p:attrNameLst>
                                      </p:cBhvr>
                                      <p:to>
                                        <p:strVal val="visible"/>
                                      </p:to>
                                    </p:set>
                                    <p:anim calcmode="lin" valueType="num">
                                      <p:cBhvr additive="base">
                                        <p:cTn id="49"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2" end="12"/>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3">
                                            <p:txEl>
                                              <p:pRg st="13" end="13"/>
                                            </p:txEl>
                                          </p:spTgt>
                                        </p:tgtEl>
                                        <p:attrNameLst>
                                          <p:attrName>style.visibility</p:attrName>
                                        </p:attrNameLst>
                                      </p:cBhvr>
                                      <p:to>
                                        <p:strVal val="visible"/>
                                      </p:to>
                                    </p:set>
                                    <p:anim calcmode="lin" valueType="num">
                                      <p:cBhvr additive="base">
                                        <p:cTn id="53"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nodeType="clickEffect">
                                  <p:stCondLst>
                                    <p:cond delay="0"/>
                                  </p:stCondLst>
                                  <p:childTnLst>
                                    <p:set>
                                      <p:cBhvr>
                                        <p:cTn id="58" dur="1" fill="hold">
                                          <p:stCondLst>
                                            <p:cond delay="0"/>
                                          </p:stCondLst>
                                        </p:cTn>
                                        <p:tgtEl>
                                          <p:spTgt spid="3">
                                            <p:txEl>
                                              <p:pRg st="15" end="15"/>
                                            </p:txEl>
                                          </p:spTgt>
                                        </p:tgtEl>
                                        <p:attrNameLst>
                                          <p:attrName>style.visibility</p:attrName>
                                        </p:attrNameLst>
                                      </p:cBhvr>
                                      <p:to>
                                        <p:strVal val="visible"/>
                                      </p:to>
                                    </p:set>
                                    <p:anim calcmode="lin" valueType="num">
                                      <p:cBhvr additive="base">
                                        <p:cTn id="59"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15" end="15"/>
                                            </p:txEl>
                                          </p:spTgt>
                                        </p:tgtEl>
                                        <p:attrNameLst>
                                          <p:attrName>ppt_y</p:attrName>
                                        </p:attrNameLst>
                                      </p:cBhvr>
                                      <p:tavLst>
                                        <p:tav tm="0">
                                          <p:val>
                                            <p:strVal val="1+#ppt_h/2"/>
                                          </p:val>
                                        </p:tav>
                                        <p:tav tm="100000">
                                          <p:val>
                                            <p:strVal val="#ppt_y"/>
                                          </p:val>
                                        </p:tav>
                                      </p:tavLst>
                                    </p:anim>
                                  </p:childTnLst>
                                </p:cTn>
                              </p:par>
                              <p:par>
                                <p:cTn id="61" presetID="2" presetClass="entr" presetSubtype="4" fill="hold" nodeType="withEffect">
                                  <p:stCondLst>
                                    <p:cond delay="0"/>
                                  </p:stCondLst>
                                  <p:childTnLst>
                                    <p:set>
                                      <p:cBhvr>
                                        <p:cTn id="62" dur="1" fill="hold">
                                          <p:stCondLst>
                                            <p:cond delay="0"/>
                                          </p:stCondLst>
                                        </p:cTn>
                                        <p:tgtEl>
                                          <p:spTgt spid="3">
                                            <p:txEl>
                                              <p:pRg st="16" end="16"/>
                                            </p:txEl>
                                          </p:spTgt>
                                        </p:tgtEl>
                                        <p:attrNameLst>
                                          <p:attrName>style.visibility</p:attrName>
                                        </p:attrNameLst>
                                      </p:cBhvr>
                                      <p:to>
                                        <p:strVal val="visible"/>
                                      </p:to>
                                    </p:set>
                                    <p:anim calcmode="lin" valueType="num">
                                      <p:cBhvr additive="base">
                                        <p:cTn id="63" dur="500" fill="hold"/>
                                        <p:tgtEl>
                                          <p:spTgt spid="3">
                                            <p:txEl>
                                              <p:pRg st="16" end="16"/>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3">
                                            <p:txEl>
                                              <p:pRg st="16" end="16"/>
                                            </p:txEl>
                                          </p:spTgt>
                                        </p:tgtEl>
                                        <p:attrNameLst>
                                          <p:attrName>ppt_y</p:attrName>
                                        </p:attrNameLst>
                                      </p:cBhvr>
                                      <p:tavLst>
                                        <p:tav tm="0">
                                          <p:val>
                                            <p:strVal val="1+#ppt_h/2"/>
                                          </p:val>
                                        </p:tav>
                                        <p:tav tm="100000">
                                          <p:val>
                                            <p:strVal val="#ppt_y"/>
                                          </p:val>
                                        </p:tav>
                                      </p:tavLst>
                                    </p:anim>
                                  </p:childTnLst>
                                </p:cTn>
                              </p:par>
                              <p:par>
                                <p:cTn id="65" presetID="2" presetClass="entr" presetSubtype="4" fill="hold" nodeType="withEffect">
                                  <p:stCondLst>
                                    <p:cond delay="0"/>
                                  </p:stCondLst>
                                  <p:childTnLst>
                                    <p:set>
                                      <p:cBhvr>
                                        <p:cTn id="66" dur="1" fill="hold">
                                          <p:stCondLst>
                                            <p:cond delay="0"/>
                                          </p:stCondLst>
                                        </p:cTn>
                                        <p:tgtEl>
                                          <p:spTgt spid="3">
                                            <p:txEl>
                                              <p:pRg st="17" end="17"/>
                                            </p:txEl>
                                          </p:spTgt>
                                        </p:tgtEl>
                                        <p:attrNameLst>
                                          <p:attrName>style.visibility</p:attrName>
                                        </p:attrNameLst>
                                      </p:cBhvr>
                                      <p:to>
                                        <p:strVal val="visible"/>
                                      </p:to>
                                    </p:set>
                                    <p:anim calcmode="lin" valueType="num">
                                      <p:cBhvr additive="base">
                                        <p:cTn id="67" dur="500" fill="hold"/>
                                        <p:tgtEl>
                                          <p:spTgt spid="3">
                                            <p:txEl>
                                              <p:pRg st="17" end="17"/>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7" end="1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Evaluation</a:t>
            </a:r>
            <a:endParaRPr lang="en-GB" u="sng" dirty="0"/>
          </a:p>
        </p:txBody>
      </p:sp>
      <p:sp>
        <p:nvSpPr>
          <p:cNvPr id="3" name="Rectangle 2"/>
          <p:cNvSpPr/>
          <p:nvPr/>
        </p:nvSpPr>
        <p:spPr>
          <a:xfrm>
            <a:off x="251520" y="1916832"/>
            <a:ext cx="8640960" cy="5632311"/>
          </a:xfrm>
          <a:prstGeom prst="rect">
            <a:avLst/>
          </a:prstGeom>
        </p:spPr>
        <p:txBody>
          <a:bodyPr wrap="square">
            <a:spAutoFit/>
          </a:bodyPr>
          <a:lstStyle/>
          <a:p>
            <a:pPr>
              <a:buFont typeface="Wingdings" pitchFamily="2" charset="2"/>
              <a:buChar char="q"/>
            </a:pPr>
            <a:r>
              <a:rPr lang="en-GB" dirty="0" smtClean="0"/>
              <a:t>  </a:t>
            </a:r>
            <a:r>
              <a:rPr lang="en-GB" sz="2000" dirty="0" smtClean="0"/>
              <a:t>This is an original rapid assessment technique</a:t>
            </a:r>
          </a:p>
          <a:p>
            <a:r>
              <a:rPr lang="en-GB" sz="2000" dirty="0" smtClean="0"/>
              <a:t>          </a:t>
            </a:r>
          </a:p>
          <a:p>
            <a:pPr>
              <a:buFont typeface="Wingdings" pitchFamily="2" charset="2"/>
              <a:buChar char="q"/>
            </a:pPr>
            <a:r>
              <a:rPr lang="en-GB" sz="2000" dirty="0" smtClean="0"/>
              <a:t>   It is easily employed, functional, minimal in economic and resource </a:t>
            </a:r>
          </a:p>
          <a:p>
            <a:r>
              <a:rPr lang="en-GB" sz="2000" dirty="0" smtClean="0"/>
              <a:t>       requirement.</a:t>
            </a:r>
          </a:p>
          <a:p>
            <a:endParaRPr lang="en-GB" sz="2000" dirty="0" smtClean="0"/>
          </a:p>
          <a:p>
            <a:pPr>
              <a:buFont typeface="Wingdings" pitchFamily="2" charset="2"/>
              <a:buChar char="q"/>
            </a:pPr>
            <a:r>
              <a:rPr lang="en-GB" sz="2000" dirty="0" smtClean="0"/>
              <a:t>   It may be utilised nationally and internationally by</a:t>
            </a:r>
          </a:p>
          <a:p>
            <a:r>
              <a:rPr lang="en-GB" sz="2000" dirty="0" smtClean="0"/>
              <a:t>       environmental students  and experts alike.</a:t>
            </a:r>
          </a:p>
          <a:p>
            <a:endParaRPr lang="en-GB" sz="2000" dirty="0"/>
          </a:p>
          <a:p>
            <a:pPr algn="just">
              <a:buFont typeface="Wingdings" pitchFamily="2" charset="2"/>
              <a:buChar char="q"/>
            </a:pPr>
            <a:r>
              <a:rPr lang="en-GB" sz="2000" dirty="0" smtClean="0"/>
              <a:t>  The </a:t>
            </a:r>
            <a:r>
              <a:rPr lang="en-GB" sz="2000" dirty="0"/>
              <a:t>process provides the framework by which woodland managers may</a:t>
            </a:r>
          </a:p>
          <a:p>
            <a:pPr algn="just"/>
            <a:r>
              <a:rPr lang="en-GB" sz="2000" dirty="0"/>
              <a:t>      develop policy and technique for conservation.</a:t>
            </a:r>
          </a:p>
          <a:p>
            <a:pPr algn="just"/>
            <a:endParaRPr lang="en-GB" sz="2000" dirty="0"/>
          </a:p>
          <a:p>
            <a:pPr algn="just">
              <a:buFont typeface="Wingdings" pitchFamily="2" charset="2"/>
              <a:buChar char="q"/>
            </a:pPr>
            <a:r>
              <a:rPr lang="en-GB" sz="2000" dirty="0"/>
              <a:t>  The establishment of this numeric damage indicator scale will </a:t>
            </a:r>
          </a:p>
          <a:p>
            <a:pPr algn="just"/>
            <a:r>
              <a:rPr lang="en-GB" sz="2000" dirty="0"/>
              <a:t>       inform legislative process and planning decisions for active </a:t>
            </a:r>
          </a:p>
          <a:p>
            <a:pPr algn="just"/>
            <a:r>
              <a:rPr lang="en-GB" sz="2000" dirty="0"/>
              <a:t>       and proposed recreational use.</a:t>
            </a:r>
          </a:p>
          <a:p>
            <a:endParaRPr lang="en-GB" sz="2000" dirty="0" smtClean="0"/>
          </a:p>
          <a:p>
            <a:endParaRPr lang="en-GB" sz="2000" dirty="0" smtClean="0"/>
          </a:p>
          <a:p>
            <a:endParaRPr lang="en-GB" sz="2000" dirty="0" smtClean="0"/>
          </a:p>
          <a:p>
            <a:endParaRPr lang="en-GB" sz="2000" dirty="0" smtClean="0"/>
          </a:p>
        </p:txBody>
      </p:sp>
      <p:sp>
        <p:nvSpPr>
          <p:cNvPr id="4" name="TextBox 3"/>
          <p:cNvSpPr txBox="1"/>
          <p:nvPr/>
        </p:nvSpPr>
        <p:spPr>
          <a:xfrm>
            <a:off x="785786" y="500042"/>
            <a:ext cx="7200800"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Evaluation of it’s positives</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anim calcmode="lin" valueType="num">
                                      <p:cBhvr additive="base">
                                        <p:cTn id="3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8" end="8"/>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 calcmode="lin" valueType="num">
                                      <p:cBhvr additive="base">
                                        <p:cTn id="3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anim calcmode="lin" valueType="num">
                                      <p:cBhvr additive="base">
                                        <p:cTn id="4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anim calcmode="lin" valueType="num">
                                      <p:cBhvr additive="base">
                                        <p:cTn id="47"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12" end="12"/>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3">
                                            <p:txEl>
                                              <p:pRg st="13" end="13"/>
                                            </p:txEl>
                                          </p:spTgt>
                                        </p:tgtEl>
                                        <p:attrNameLst>
                                          <p:attrName>style.visibility</p:attrName>
                                        </p:attrNameLst>
                                      </p:cBhvr>
                                      <p:to>
                                        <p:strVal val="visible"/>
                                      </p:to>
                                    </p:set>
                                    <p:anim calcmode="lin" valueType="num">
                                      <p:cBhvr additive="base">
                                        <p:cTn id="51"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u="sng" dirty="0" smtClean="0"/>
              <a:t>Evaluation</a:t>
            </a:r>
            <a:endParaRPr lang="en-GB" u="sng" dirty="0"/>
          </a:p>
        </p:txBody>
      </p:sp>
      <p:sp>
        <p:nvSpPr>
          <p:cNvPr id="3" name="TextBox 2"/>
          <p:cNvSpPr txBox="1"/>
          <p:nvPr/>
        </p:nvSpPr>
        <p:spPr>
          <a:xfrm>
            <a:off x="395536" y="1052736"/>
            <a:ext cx="8464454" cy="5201424"/>
          </a:xfrm>
          <a:prstGeom prst="rect">
            <a:avLst/>
          </a:prstGeom>
          <a:noFill/>
        </p:spPr>
        <p:txBody>
          <a:bodyPr wrap="square" rtlCol="0">
            <a:spAutoFit/>
          </a:bodyPr>
          <a:lstStyle/>
          <a:p>
            <a:endParaRPr lang="en-GB" dirty="0" smtClean="0"/>
          </a:p>
          <a:p>
            <a:pPr algn="just"/>
            <a:endParaRPr lang="en-GB" sz="2000" dirty="0" smtClean="0"/>
          </a:p>
          <a:p>
            <a:pPr algn="just">
              <a:buFont typeface="Wingdings" pitchFamily="2" charset="2"/>
              <a:buChar char="q"/>
            </a:pPr>
            <a:r>
              <a:rPr lang="en-GB" sz="2000" dirty="0" smtClean="0"/>
              <a:t>  This application can be adapted for use in other environmental management </a:t>
            </a:r>
          </a:p>
          <a:p>
            <a:pPr algn="just"/>
            <a:r>
              <a:rPr lang="en-GB" sz="2000" dirty="0" smtClean="0"/>
              <a:t>      zones such as CZM and Tourism...</a:t>
            </a:r>
          </a:p>
          <a:p>
            <a:pPr algn="just"/>
            <a:r>
              <a:rPr lang="en-GB" sz="2000" dirty="0" smtClean="0"/>
              <a:t>      Or on larger site assessment such as the Centre Parks developments.</a:t>
            </a:r>
          </a:p>
          <a:p>
            <a:pPr algn="just"/>
            <a:endParaRPr lang="en-GB" sz="2000" dirty="0" smtClean="0"/>
          </a:p>
          <a:p>
            <a:pPr algn="just">
              <a:buFont typeface="Wingdings" pitchFamily="2" charset="2"/>
              <a:buChar char="q"/>
            </a:pPr>
            <a:r>
              <a:rPr lang="en-GB" sz="2000" dirty="0" smtClean="0"/>
              <a:t>   The technique identifies stressors and pinpoints impact areas requiring</a:t>
            </a:r>
          </a:p>
          <a:p>
            <a:pPr algn="just"/>
            <a:r>
              <a:rPr lang="en-GB" sz="2000" dirty="0" smtClean="0"/>
              <a:t>       additional investigation.</a:t>
            </a:r>
          </a:p>
          <a:p>
            <a:pPr algn="just"/>
            <a:endParaRPr lang="en-GB" sz="2000" dirty="0" smtClean="0"/>
          </a:p>
          <a:p>
            <a:pPr algn="just"/>
            <a:endParaRPr lang="en-GB" sz="2000" dirty="0" smtClean="0"/>
          </a:p>
          <a:p>
            <a:pPr algn="just"/>
            <a:endParaRPr lang="en-GB" sz="2000" dirty="0" smtClean="0"/>
          </a:p>
          <a:p>
            <a:pPr algn="just"/>
            <a:endParaRPr lang="en-GB" sz="2000" dirty="0" smtClean="0"/>
          </a:p>
          <a:p>
            <a:pPr algn="just"/>
            <a:endParaRPr lang="en-GB" sz="2000" dirty="0" smtClean="0"/>
          </a:p>
          <a:p>
            <a:pPr algn="just"/>
            <a:endParaRPr lang="en-GB" sz="2000" dirty="0" smtClean="0"/>
          </a:p>
          <a:p>
            <a:pPr algn="just"/>
            <a:r>
              <a:rPr lang="en-GB" sz="2000" dirty="0" smtClean="0"/>
              <a:t>  </a:t>
            </a:r>
          </a:p>
          <a:p>
            <a:endParaRPr lang="en-GB" dirty="0" smtClean="0"/>
          </a:p>
          <a:p>
            <a:endParaRPr lang="en-GB" dirty="0"/>
          </a:p>
        </p:txBody>
      </p:sp>
      <p:sp>
        <p:nvSpPr>
          <p:cNvPr id="4" name="TextBox 3"/>
          <p:cNvSpPr txBox="1"/>
          <p:nvPr/>
        </p:nvSpPr>
        <p:spPr>
          <a:xfrm>
            <a:off x="971600" y="404664"/>
            <a:ext cx="7200800"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Evaluation</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 calcmode="lin" valueType="num">
                                      <p:cBhvr additive="base">
                                        <p:cTn id="2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u="sng" dirty="0" smtClean="0"/>
              <a:t>Future Development</a:t>
            </a:r>
            <a:endParaRPr lang="en-GB" sz="4000" u="sng" dirty="0"/>
          </a:p>
        </p:txBody>
      </p:sp>
      <p:sp>
        <p:nvSpPr>
          <p:cNvPr id="3" name="Content Placeholder 2"/>
          <p:cNvSpPr>
            <a:spLocks noGrp="1"/>
          </p:cNvSpPr>
          <p:nvPr>
            <p:ph idx="1"/>
          </p:nvPr>
        </p:nvSpPr>
        <p:spPr>
          <a:xfrm>
            <a:off x="428596" y="1500174"/>
            <a:ext cx="8229600" cy="4309120"/>
          </a:xfrm>
        </p:spPr>
        <p:txBody>
          <a:bodyPr>
            <a:noAutofit/>
          </a:bodyPr>
          <a:lstStyle/>
          <a:p>
            <a:pPr algn="just">
              <a:spcBef>
                <a:spcPts val="0"/>
              </a:spcBef>
              <a:buNone/>
            </a:pPr>
            <a:endParaRPr lang="en-GB" sz="2000" dirty="0" smtClean="0"/>
          </a:p>
          <a:p>
            <a:pPr algn="just">
              <a:spcBef>
                <a:spcPts val="0"/>
              </a:spcBef>
              <a:buNone/>
            </a:pPr>
            <a:r>
              <a:rPr lang="en-GB" sz="2000" dirty="0" smtClean="0"/>
              <a:t> 1. Development of technique for the inclusion of physically measured (as opposed to wholly subjective) and scaled impact scoring.</a:t>
            </a:r>
          </a:p>
          <a:p>
            <a:pPr algn="just">
              <a:spcBef>
                <a:spcPts val="0"/>
              </a:spcBef>
              <a:buNone/>
            </a:pPr>
            <a:endParaRPr lang="en-GB" sz="2000" dirty="0" smtClean="0"/>
          </a:p>
          <a:p>
            <a:pPr algn="just">
              <a:spcBef>
                <a:spcPts val="0"/>
              </a:spcBef>
              <a:buNone/>
            </a:pPr>
            <a:r>
              <a:rPr lang="en-GB" sz="2000" dirty="0" smtClean="0"/>
              <a:t> 2. Frequency of use may be video evidenced, with risk factor scoring adjusted accordingly.</a:t>
            </a:r>
          </a:p>
          <a:p>
            <a:pPr algn="just">
              <a:spcBef>
                <a:spcPts val="0"/>
              </a:spcBef>
              <a:buNone/>
            </a:pPr>
            <a:endParaRPr lang="en-GB" sz="2000" dirty="0" smtClean="0"/>
          </a:p>
          <a:p>
            <a:pPr algn="just">
              <a:spcBef>
                <a:spcPts val="0"/>
              </a:spcBef>
              <a:buNone/>
            </a:pPr>
            <a:r>
              <a:rPr lang="en-GB" sz="2000" dirty="0" smtClean="0"/>
              <a:t> 3. Intensity of use is calculable.</a:t>
            </a:r>
          </a:p>
          <a:p>
            <a:pPr algn="just">
              <a:spcBef>
                <a:spcPts val="0"/>
              </a:spcBef>
              <a:buNone/>
            </a:pPr>
            <a:endParaRPr lang="en-GB" sz="2000" dirty="0" smtClean="0"/>
          </a:p>
          <a:p>
            <a:pPr algn="just">
              <a:spcBef>
                <a:spcPts val="0"/>
              </a:spcBef>
              <a:buNone/>
            </a:pPr>
            <a:r>
              <a:rPr lang="en-GB" sz="2000" dirty="0" smtClean="0"/>
              <a:t> 4. Additional site surveys will contribute to the damage indicator scaling.</a:t>
            </a:r>
          </a:p>
          <a:p>
            <a:pPr algn="just">
              <a:buNone/>
            </a:pPr>
            <a:r>
              <a:rPr lang="en-GB" sz="2000" dirty="0" smtClean="0"/>
              <a:t>      </a:t>
            </a:r>
          </a:p>
          <a:p>
            <a:pPr algn="just">
              <a:buNone/>
            </a:pPr>
            <a:r>
              <a:rPr lang="en-GB" sz="2000" dirty="0" smtClean="0"/>
              <a:t> 5. Accompanying software development will follow for PhD level study. </a:t>
            </a:r>
          </a:p>
          <a:p>
            <a:pPr algn="just">
              <a:buNone/>
            </a:pPr>
            <a:endParaRPr lang="en-GB" sz="2000" dirty="0" smtClean="0"/>
          </a:p>
          <a:p>
            <a:pPr algn="just">
              <a:buNone/>
            </a:pPr>
            <a:r>
              <a:rPr lang="en-GB" sz="2000" dirty="0" smtClean="0"/>
              <a:t> 6. Trend analysis may be incorporated into software development. </a:t>
            </a:r>
          </a:p>
          <a:p>
            <a:pPr algn="just">
              <a:buNone/>
            </a:pPr>
            <a:endParaRPr lang="en-GB" sz="2000" dirty="0" smtClean="0"/>
          </a:p>
          <a:p>
            <a:pPr algn="just">
              <a:buNone/>
            </a:pPr>
            <a:endParaRPr lang="en-GB" sz="2000" dirty="0" smtClean="0"/>
          </a:p>
          <a:p>
            <a:pPr algn="just">
              <a:buNone/>
            </a:pPr>
            <a:endParaRPr lang="en-GB" sz="2000" dirty="0" smtClean="0"/>
          </a:p>
          <a:p>
            <a:pPr algn="just">
              <a:buNone/>
            </a:pPr>
            <a:endParaRPr lang="en-GB" sz="2000" dirty="0" smtClean="0"/>
          </a:p>
          <a:p>
            <a:pPr algn="just">
              <a:buNone/>
            </a:pPr>
            <a:endParaRPr lang="en-GB" sz="2000" dirty="0" smtClean="0"/>
          </a:p>
        </p:txBody>
      </p:sp>
      <p:sp>
        <p:nvSpPr>
          <p:cNvPr id="4" name="TextBox 3"/>
          <p:cNvSpPr txBox="1"/>
          <p:nvPr/>
        </p:nvSpPr>
        <p:spPr>
          <a:xfrm>
            <a:off x="971600" y="296125"/>
            <a:ext cx="7200800" cy="1323439"/>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Future Development Recommendations ??</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anim calcmode="lin" valueType="num">
                                      <p:cBhvr additive="base">
                                        <p:cTn id="3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1" end="11"/>
                                            </p:txEl>
                                          </p:spTgt>
                                        </p:tgtEl>
                                        <p:attrNameLst>
                                          <p:attrName>style.visibility</p:attrName>
                                        </p:attrNameLst>
                                      </p:cBhvr>
                                      <p:to>
                                        <p:strVal val="visible"/>
                                      </p:to>
                                    </p:set>
                                    <p:anim calcmode="lin" valueType="num">
                                      <p:cBhvr additive="base">
                                        <p:cTn id="37"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encrypted-tbn3.gstatic.com/images?q=tbn:ANd9GcTqH2ZDzKxbppbNy_CbKg0782iiqU9VJWaAIylFmbpdqVpTXUuC">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3974" y="1628800"/>
            <a:ext cx="8670027" cy="244827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00514" y="2889030"/>
            <a:ext cx="4631526" cy="972018"/>
          </a:xfrm>
          <a:prstGeom prst="rect">
            <a:avLst/>
          </a:prstGeom>
          <a:solidFill>
            <a:schemeClr val="tx2"/>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smtClean="0"/>
              <a:t>Prepare, Write &amp; Present Effective Reports</a:t>
            </a:r>
            <a:endParaRPr lang="en-GB" sz="2400" b="1" dirty="0"/>
          </a:p>
        </p:txBody>
      </p:sp>
      <p:sp>
        <p:nvSpPr>
          <p:cNvPr id="2" name="TextBox 1"/>
          <p:cNvSpPr txBox="1"/>
          <p:nvPr/>
        </p:nvSpPr>
        <p:spPr>
          <a:xfrm>
            <a:off x="3347864" y="2261581"/>
            <a:ext cx="792088" cy="707886"/>
          </a:xfrm>
          <a:prstGeom prst="rect">
            <a:avLst/>
          </a:prstGeom>
          <a:noFill/>
        </p:spPr>
        <p:txBody>
          <a:bodyPr wrap="square" rtlCol="0">
            <a:spAutoFit/>
          </a:bodyPr>
          <a:lstStyle/>
          <a:p>
            <a:r>
              <a:rPr lang="en-GB" sz="4000" b="1" dirty="0" smtClean="0">
                <a:solidFill>
                  <a:schemeClr val="tx1">
                    <a:lumMod val="75000"/>
                    <a:lumOff val="25000"/>
                  </a:schemeClr>
                </a:solidFill>
              </a:rPr>
              <a:t>2</a:t>
            </a:r>
            <a:endParaRPr lang="en-US" sz="4000" b="1" dirty="0">
              <a:solidFill>
                <a:schemeClr val="tx1">
                  <a:lumMod val="75000"/>
                  <a:lumOff val="25000"/>
                </a:schemeClr>
              </a:solidFill>
            </a:endParaRPr>
          </a:p>
        </p:txBody>
      </p:sp>
    </p:spTree>
    <p:extLst>
      <p:ext uri="{BB962C8B-B14F-4D97-AF65-F5344CB8AC3E}">
        <p14:creationId xmlns:p14="http://schemas.microsoft.com/office/powerpoint/2010/main" val="2040388062"/>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246" y="1019637"/>
            <a:ext cx="8455915" cy="5693866"/>
          </a:xfrm>
          <a:prstGeom prst="rect">
            <a:avLst/>
          </a:prstGeom>
        </p:spPr>
        <p:txBody>
          <a:bodyPr wrap="square">
            <a:spAutoFit/>
          </a:bodyPr>
          <a:lstStyle/>
          <a:p>
            <a:pPr marL="285750" lvl="0" indent="-285750">
              <a:buFont typeface="Arial" panose="020B0604020202020204" pitchFamily="34" charset="0"/>
              <a:buChar char="•"/>
            </a:pPr>
            <a:r>
              <a:rPr lang="en-US" sz="2400" dirty="0" smtClean="0"/>
              <a:t>To </a:t>
            </a:r>
            <a:r>
              <a:rPr lang="en-US" sz="2400" dirty="0"/>
              <a:t>present </a:t>
            </a:r>
            <a:r>
              <a:rPr lang="en-US" sz="2400" dirty="0" smtClean="0"/>
              <a:t>specific information to an individual, or </a:t>
            </a:r>
            <a:r>
              <a:rPr lang="en-US" sz="2400" dirty="0"/>
              <a:t>to a large number of people</a:t>
            </a:r>
            <a:endParaRPr lang="en-GB" sz="2400" dirty="0"/>
          </a:p>
          <a:p>
            <a:pPr marL="285750" lvl="0" indent="-285750">
              <a:buFont typeface="Arial" panose="020B0604020202020204" pitchFamily="34" charset="0"/>
              <a:buChar char="•"/>
            </a:pPr>
            <a:r>
              <a:rPr lang="en-US" sz="2400" dirty="0"/>
              <a:t>To present </a:t>
            </a:r>
            <a:r>
              <a:rPr lang="en-US" sz="2400" b="1" dirty="0" smtClean="0">
                <a:solidFill>
                  <a:srgbClr val="0070C0"/>
                </a:solidFill>
              </a:rPr>
              <a:t>organised</a:t>
            </a:r>
            <a:r>
              <a:rPr lang="en-US" sz="2400" dirty="0" smtClean="0"/>
              <a:t> </a:t>
            </a:r>
            <a:r>
              <a:rPr lang="en-US" sz="2400" dirty="0"/>
              <a:t>information on a particular </a:t>
            </a:r>
            <a:r>
              <a:rPr lang="en-US" sz="2400" dirty="0" smtClean="0"/>
              <a:t>topic.</a:t>
            </a:r>
            <a:endParaRPr lang="en-GB" sz="2400" b="1" dirty="0">
              <a:solidFill>
                <a:srgbClr val="0070C0"/>
              </a:solidFill>
            </a:endParaRPr>
          </a:p>
          <a:p>
            <a:pPr marL="285750" lvl="0" indent="-285750">
              <a:buFont typeface="Arial" panose="020B0604020202020204" pitchFamily="34" charset="0"/>
              <a:buChar char="•"/>
            </a:pPr>
            <a:r>
              <a:rPr lang="en-US" sz="2400" dirty="0"/>
              <a:t>To make current and future planning and implement it </a:t>
            </a:r>
            <a:r>
              <a:rPr lang="en-US" sz="2400" dirty="0" smtClean="0"/>
              <a:t>(DIR)</a:t>
            </a:r>
            <a:endParaRPr lang="en-GB" sz="2400" dirty="0"/>
          </a:p>
          <a:p>
            <a:pPr marL="285750" lvl="0" indent="-285750">
              <a:buFont typeface="Arial" panose="020B0604020202020204" pitchFamily="34" charset="0"/>
              <a:buChar char="•"/>
            </a:pPr>
            <a:r>
              <a:rPr lang="en-US" sz="2400" dirty="0"/>
              <a:t>To </a:t>
            </a:r>
            <a:r>
              <a:rPr lang="en-US" sz="2400" dirty="0" smtClean="0"/>
              <a:t>evaluate task development, </a:t>
            </a:r>
            <a:r>
              <a:rPr lang="en-US" sz="2400" dirty="0"/>
              <a:t>resources and </a:t>
            </a:r>
            <a:r>
              <a:rPr lang="en-US" sz="2400" dirty="0" smtClean="0"/>
              <a:t>manpower (PCM)</a:t>
            </a:r>
            <a:endParaRPr lang="en-GB" sz="2400" dirty="0"/>
          </a:p>
          <a:p>
            <a:pPr marL="285750" lvl="0" indent="-285750">
              <a:buFont typeface="Arial" panose="020B0604020202020204" pitchFamily="34" charset="0"/>
              <a:buChar char="•"/>
            </a:pPr>
            <a:r>
              <a:rPr lang="en-US" sz="2400" dirty="0"/>
              <a:t>To compare growth, </a:t>
            </a:r>
            <a:r>
              <a:rPr lang="en-US" sz="2400" dirty="0" smtClean="0"/>
              <a:t>profits, professional achievements </a:t>
            </a:r>
            <a:r>
              <a:rPr lang="en-US" sz="2400" dirty="0"/>
              <a:t>of an </a:t>
            </a:r>
            <a:r>
              <a:rPr lang="en-US" sz="2400" dirty="0" smtClean="0"/>
              <a:t>organisation </a:t>
            </a:r>
            <a:r>
              <a:rPr lang="en-US" sz="2400" dirty="0"/>
              <a:t>with those of its </a:t>
            </a:r>
            <a:r>
              <a:rPr lang="en-US" sz="2400" dirty="0" smtClean="0"/>
              <a:t>competitors (QS)</a:t>
            </a:r>
            <a:endParaRPr lang="en-GB" sz="2400" dirty="0"/>
          </a:p>
          <a:p>
            <a:pPr marL="285750" lvl="0" indent="-285750">
              <a:buFont typeface="Arial" panose="020B0604020202020204" pitchFamily="34" charset="0"/>
              <a:buChar char="•"/>
            </a:pPr>
            <a:r>
              <a:rPr lang="en-US" sz="2400" dirty="0"/>
              <a:t>To give feedback, suggestions or recommendations on a particular </a:t>
            </a:r>
            <a:r>
              <a:rPr lang="en-US" sz="2400" dirty="0" smtClean="0"/>
              <a:t>problem (ECM)</a:t>
            </a:r>
            <a:endParaRPr lang="en-GB" sz="2400" dirty="0"/>
          </a:p>
          <a:p>
            <a:pPr marL="285750" lvl="0" indent="-285750">
              <a:buFont typeface="Arial" panose="020B0604020202020204" pitchFamily="34" charset="0"/>
              <a:buChar char="•"/>
            </a:pPr>
            <a:r>
              <a:rPr lang="en-US" sz="2400" dirty="0"/>
              <a:t>To help in taking vital decisions and </a:t>
            </a:r>
            <a:r>
              <a:rPr lang="en-US" sz="2400" dirty="0" smtClean="0"/>
              <a:t>actions (ENG)</a:t>
            </a:r>
          </a:p>
          <a:p>
            <a:pPr marL="285750" lvl="0" indent="-285750">
              <a:buFont typeface="Arial" panose="020B0604020202020204" pitchFamily="34" charset="0"/>
              <a:buChar char="•"/>
            </a:pPr>
            <a:r>
              <a:rPr lang="en-GB" sz="2400" dirty="0" smtClean="0"/>
              <a:t>To help reveal gaps in thinking</a:t>
            </a:r>
          </a:p>
          <a:p>
            <a:pPr marL="285750" indent="-285750">
              <a:buFont typeface="Arial" panose="020B0604020202020204" pitchFamily="34" charset="0"/>
              <a:buChar char="•"/>
            </a:pPr>
            <a:r>
              <a:rPr lang="en-US" sz="2400" dirty="0" smtClean="0"/>
              <a:t>To serve </a:t>
            </a:r>
            <a:r>
              <a:rPr lang="en-US" sz="2400" dirty="0"/>
              <a:t>as an important factor in determining </a:t>
            </a:r>
            <a:endParaRPr lang="en-US" sz="2400" dirty="0" smtClean="0"/>
          </a:p>
          <a:p>
            <a:r>
              <a:rPr lang="en-US" sz="2400" dirty="0"/>
              <a:t> </a:t>
            </a:r>
            <a:r>
              <a:rPr lang="en-US" sz="2400" dirty="0" smtClean="0"/>
              <a:t>    the </a:t>
            </a:r>
            <a:r>
              <a:rPr lang="en-US" sz="2400" dirty="0"/>
              <a:t>growth, progress or success of an </a:t>
            </a:r>
            <a:r>
              <a:rPr lang="en-US" sz="2400" dirty="0" smtClean="0"/>
              <a:t>organisation (ALL)</a:t>
            </a:r>
            <a:endParaRPr lang="en-US" sz="2400" dirty="0"/>
          </a:p>
          <a:p>
            <a:pPr marL="285750" indent="-285750">
              <a:buFont typeface="Arial" panose="020B0604020202020204" pitchFamily="34" charset="0"/>
              <a:buChar char="•"/>
            </a:pPr>
            <a:r>
              <a:rPr lang="en-US" sz="2800" b="1" dirty="0" smtClean="0">
                <a:solidFill>
                  <a:srgbClr val="0070C0"/>
                </a:solidFill>
              </a:rPr>
              <a:t>To </a:t>
            </a:r>
            <a:r>
              <a:rPr lang="en-US" sz="2800" b="1" dirty="0">
                <a:solidFill>
                  <a:srgbClr val="0070C0"/>
                </a:solidFill>
              </a:rPr>
              <a:t>inform, instruct and </a:t>
            </a:r>
            <a:r>
              <a:rPr lang="en-US" sz="2800" b="1" dirty="0" smtClean="0">
                <a:solidFill>
                  <a:srgbClr val="0070C0"/>
                </a:solidFill>
              </a:rPr>
              <a:t>persuade.</a:t>
            </a:r>
            <a:endParaRPr lang="en-GB" sz="2800" b="1" dirty="0">
              <a:solidFill>
                <a:srgbClr val="0070C0"/>
              </a:solidFill>
            </a:endParaRPr>
          </a:p>
          <a:p>
            <a:pPr marL="285750" lvl="0" indent="-285750">
              <a:buFont typeface="Arial" panose="020B0604020202020204" pitchFamily="34" charset="0"/>
              <a:buChar char="•"/>
            </a:pPr>
            <a:endParaRPr lang="en-GB" sz="2400" dirty="0"/>
          </a:p>
        </p:txBody>
      </p:sp>
      <p:sp>
        <p:nvSpPr>
          <p:cNvPr id="3" name="Rectangle 2"/>
          <p:cNvSpPr/>
          <p:nvPr/>
        </p:nvSpPr>
        <p:spPr>
          <a:xfrm>
            <a:off x="395536" y="188640"/>
            <a:ext cx="6511911" cy="584775"/>
          </a:xfrm>
          <a:prstGeom prst="rect">
            <a:avLst/>
          </a:prstGeom>
        </p:spPr>
        <p:txBody>
          <a:bodyPr wrap="none">
            <a:spAutoFit/>
          </a:bodyPr>
          <a:lstStyle/>
          <a:p>
            <a:r>
              <a:rPr lang="en-GB" sz="3200" b="1" dirty="0" smtClean="0"/>
              <a:t>Objectives of Reports in our industry </a:t>
            </a:r>
            <a:endParaRPr lang="en-GB" sz="3200" dirty="0"/>
          </a:p>
        </p:txBody>
      </p:sp>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092280" y="4077072"/>
            <a:ext cx="1686057" cy="12906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14695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additive="base">
                                        <p:cTn id="3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5" end="5"/>
                                            </p:txEl>
                                          </p:spTgt>
                                        </p:tgtEl>
                                        <p:attrNameLst>
                                          <p:attrName>style.visibility</p:attrName>
                                        </p:attrNameLst>
                                      </p:cBhvr>
                                      <p:to>
                                        <p:strVal val="visible"/>
                                      </p:to>
                                    </p:set>
                                    <p:anim calcmode="lin" valueType="num">
                                      <p:cBhvr additive="base">
                                        <p:cTn id="3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6" end="6"/>
                                            </p:txEl>
                                          </p:spTgt>
                                        </p:tgtEl>
                                        <p:attrNameLst>
                                          <p:attrName>style.visibility</p:attrName>
                                        </p:attrNameLst>
                                      </p:cBhvr>
                                      <p:to>
                                        <p:strVal val="visible"/>
                                      </p:to>
                                    </p:set>
                                    <p:anim calcmode="lin" valueType="num">
                                      <p:cBhvr additive="base">
                                        <p:cTn id="4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2">
                                            <p:txEl>
                                              <p:pRg st="7" end="7"/>
                                            </p:txEl>
                                          </p:spTgt>
                                        </p:tgtEl>
                                        <p:attrNameLst>
                                          <p:attrName>style.visibility</p:attrName>
                                        </p:attrNameLst>
                                      </p:cBhvr>
                                      <p:to>
                                        <p:strVal val="visible"/>
                                      </p:to>
                                    </p:set>
                                    <p:anim calcmode="lin" valueType="num">
                                      <p:cBhvr additive="base">
                                        <p:cTn id="49"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2">
                                            <p:txEl>
                                              <p:pRg st="8" end="8"/>
                                            </p:txEl>
                                          </p:spTgt>
                                        </p:tgtEl>
                                        <p:attrNameLst>
                                          <p:attrName>style.visibility</p:attrName>
                                        </p:attrNameLst>
                                      </p:cBhvr>
                                      <p:to>
                                        <p:strVal val="visible"/>
                                      </p:to>
                                    </p:set>
                                    <p:anim calcmode="lin" valueType="num">
                                      <p:cBhvr additive="base">
                                        <p:cTn id="5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
                                            <p:txEl>
                                              <p:pRg st="8" end="8"/>
                                            </p:txEl>
                                          </p:spTgt>
                                        </p:tgtEl>
                                        <p:attrNameLst>
                                          <p:attrName>ppt_y</p:attrName>
                                        </p:attrNameLst>
                                      </p:cBhvr>
                                      <p:tavLst>
                                        <p:tav tm="0">
                                          <p:val>
                                            <p:strVal val="1+#ppt_h/2"/>
                                          </p:val>
                                        </p:tav>
                                        <p:tav tm="100000">
                                          <p:val>
                                            <p:strVal val="#ppt_y"/>
                                          </p:val>
                                        </p:tav>
                                      </p:tavLst>
                                    </p:anim>
                                  </p:childTnLst>
                                </p:cTn>
                              </p:par>
                              <p:par>
                                <p:cTn id="57" presetID="2" presetClass="entr" presetSubtype="4" fill="hold" nodeType="withEffect">
                                  <p:stCondLst>
                                    <p:cond delay="0"/>
                                  </p:stCondLst>
                                  <p:childTnLst>
                                    <p:set>
                                      <p:cBhvr>
                                        <p:cTn id="58" dur="1" fill="hold">
                                          <p:stCondLst>
                                            <p:cond delay="0"/>
                                          </p:stCondLst>
                                        </p:cTn>
                                        <p:tgtEl>
                                          <p:spTgt spid="2">
                                            <p:txEl>
                                              <p:pRg st="9" end="9"/>
                                            </p:txEl>
                                          </p:spTgt>
                                        </p:tgtEl>
                                        <p:attrNameLst>
                                          <p:attrName>style.visibility</p:attrName>
                                        </p:attrNameLst>
                                      </p:cBhvr>
                                      <p:to>
                                        <p:strVal val="visible"/>
                                      </p:to>
                                    </p:set>
                                    <p:anim calcmode="lin" valueType="num">
                                      <p:cBhvr additive="base">
                                        <p:cTn id="59"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nodeType="clickEffect">
                                  <p:stCondLst>
                                    <p:cond delay="0"/>
                                  </p:stCondLst>
                                  <p:childTnLst>
                                    <p:set>
                                      <p:cBhvr>
                                        <p:cTn id="64" dur="1" fill="hold">
                                          <p:stCondLst>
                                            <p:cond delay="0"/>
                                          </p:stCondLst>
                                        </p:cTn>
                                        <p:tgtEl>
                                          <p:spTgt spid="2">
                                            <p:txEl>
                                              <p:pRg st="10" end="10"/>
                                            </p:txEl>
                                          </p:spTgt>
                                        </p:tgtEl>
                                        <p:attrNameLst>
                                          <p:attrName>style.visibility</p:attrName>
                                        </p:attrNameLst>
                                      </p:cBhvr>
                                      <p:to>
                                        <p:strVal val="visible"/>
                                      </p:to>
                                    </p:set>
                                    <p:anim calcmode="lin" valueType="num">
                                      <p:cBhvr additive="base">
                                        <p:cTn id="65"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51520" y="152400"/>
            <a:ext cx="8435280" cy="1143000"/>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4800" b="1" dirty="0" smtClean="0"/>
              <a:t>Features of Good Report Writing</a:t>
            </a:r>
            <a:endParaRPr lang="en-US" sz="4800" b="1" dirty="0"/>
          </a:p>
        </p:txBody>
      </p:sp>
      <p:sp>
        <p:nvSpPr>
          <p:cNvPr id="3" name="Content Placeholder 2"/>
          <p:cNvSpPr txBox="1">
            <a:spLocks/>
          </p:cNvSpPr>
          <p:nvPr/>
        </p:nvSpPr>
        <p:spPr>
          <a:xfrm>
            <a:off x="457200" y="1524000"/>
            <a:ext cx="8229600" cy="5029200"/>
          </a:xfrm>
          <a:prstGeom prst="rect">
            <a:avLst/>
          </a:prstGeom>
        </p:spPr>
        <p:txBody>
          <a:bodyPr>
            <a:normAutofit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2800" dirty="0" smtClean="0"/>
              <a:t>It has </a:t>
            </a:r>
            <a:r>
              <a:rPr lang="en-US" sz="2800" dirty="0"/>
              <a:t>c</a:t>
            </a:r>
            <a:r>
              <a:rPr lang="en-US" sz="2800" dirty="0" smtClean="0"/>
              <a:t>lear thoughts</a:t>
            </a:r>
          </a:p>
          <a:p>
            <a:pPr>
              <a:buFont typeface="Arial" panose="020B0604020202020204" pitchFamily="34" charset="0"/>
              <a:buNone/>
            </a:pPr>
            <a:endParaRPr lang="en-US" sz="2800" dirty="0" smtClean="0"/>
          </a:p>
          <a:p>
            <a:r>
              <a:rPr lang="en-US" sz="2800" dirty="0" smtClean="0"/>
              <a:t>It is complete &amp; self-explanatory</a:t>
            </a:r>
          </a:p>
          <a:p>
            <a:pPr>
              <a:buFont typeface="Arial" panose="020B0604020202020204" pitchFamily="34" charset="0"/>
              <a:buNone/>
            </a:pPr>
            <a:endParaRPr lang="en-US" sz="2800" dirty="0" smtClean="0"/>
          </a:p>
          <a:p>
            <a:r>
              <a:rPr lang="en-US" sz="2800" dirty="0" smtClean="0"/>
              <a:t>It is comprehensive but compact</a:t>
            </a:r>
          </a:p>
          <a:p>
            <a:pPr>
              <a:buFont typeface="Arial" panose="020B0604020202020204" pitchFamily="34" charset="0"/>
              <a:buNone/>
            </a:pPr>
            <a:endParaRPr lang="en-US" sz="2800" dirty="0" smtClean="0"/>
          </a:p>
          <a:p>
            <a:r>
              <a:rPr lang="en-US" sz="2800" dirty="0" smtClean="0"/>
              <a:t>It is accurate in all aspects</a:t>
            </a:r>
          </a:p>
          <a:p>
            <a:pPr>
              <a:buFont typeface="Arial" panose="020B0604020202020204" pitchFamily="34" charset="0"/>
              <a:buNone/>
            </a:pPr>
            <a:endParaRPr lang="en-US" sz="2800" dirty="0" smtClean="0"/>
          </a:p>
          <a:p>
            <a:r>
              <a:rPr lang="en-US" sz="2800" dirty="0" smtClean="0"/>
              <a:t>It has suitable format for </a:t>
            </a:r>
            <a:r>
              <a:rPr lang="en-US" sz="2800" dirty="0" smtClean="0"/>
              <a:t>readers, aesthetic and </a:t>
            </a:r>
            <a:r>
              <a:rPr lang="en-US" sz="2800" dirty="0"/>
              <a:t>u</a:t>
            </a:r>
            <a:r>
              <a:rPr lang="en-US" sz="2800" dirty="0" smtClean="0"/>
              <a:t>ser </a:t>
            </a:r>
            <a:r>
              <a:rPr lang="en-US" sz="2800" dirty="0"/>
              <a:t>c</a:t>
            </a:r>
            <a:r>
              <a:rPr lang="en-US" sz="2800" dirty="0" smtClean="0"/>
              <a:t>entric.</a:t>
            </a:r>
            <a:endParaRPr lang="en-US" sz="2800" dirty="0" smtClean="0"/>
          </a:p>
          <a:p>
            <a:pPr>
              <a:buFont typeface="Arial" panose="020B0604020202020204" pitchFamily="34" charset="0"/>
              <a:buNone/>
            </a:pPr>
            <a:endParaRPr lang="en-US" dirty="0" smtClean="0"/>
          </a:p>
        </p:txBody>
      </p:sp>
    </p:spTree>
    <p:extLst>
      <p:ext uri="{BB962C8B-B14F-4D97-AF65-F5344CB8AC3E}">
        <p14:creationId xmlns:p14="http://schemas.microsoft.com/office/powerpoint/2010/main" val="1465069823"/>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51520" y="152400"/>
            <a:ext cx="8435280" cy="1143000"/>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4800" b="1" dirty="0" smtClean="0"/>
              <a:t>Features of Good Report Writing</a:t>
            </a:r>
            <a:endParaRPr lang="en-US" sz="4800" b="1" dirty="0"/>
          </a:p>
        </p:txBody>
      </p:sp>
      <p:sp>
        <p:nvSpPr>
          <p:cNvPr id="4" name="Content Placeholder 2"/>
          <p:cNvSpPr txBox="1">
            <a:spLocks/>
          </p:cNvSpPr>
          <p:nvPr/>
        </p:nvSpPr>
        <p:spPr>
          <a:xfrm>
            <a:off x="612648" y="1600200"/>
            <a:ext cx="8153400" cy="4495800"/>
          </a:xfrm>
          <a:prstGeom prst="rect">
            <a:avLst/>
          </a:prstGeom>
        </p:spPr>
        <p:txBody>
          <a:bodyP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dirty="0" smtClean="0"/>
              <a:t>It is factual</a:t>
            </a:r>
          </a:p>
          <a:p>
            <a:pPr>
              <a:buFont typeface="Arial" panose="020B0604020202020204" pitchFamily="34" charset="0"/>
              <a:buNone/>
            </a:pPr>
            <a:endParaRPr lang="en-US" dirty="0" smtClean="0"/>
          </a:p>
          <a:p>
            <a:r>
              <a:rPr lang="en-US" dirty="0" smtClean="0"/>
              <a:t>It has an particular ‘style’</a:t>
            </a:r>
          </a:p>
          <a:p>
            <a:pPr>
              <a:buFont typeface="Arial" panose="020B0604020202020204" pitchFamily="34" charset="0"/>
              <a:buNone/>
            </a:pPr>
            <a:endParaRPr lang="en-US" dirty="0" smtClean="0"/>
          </a:p>
          <a:p>
            <a:r>
              <a:rPr lang="en-US" dirty="0" smtClean="0"/>
              <a:t>It has a reference to relevant further details</a:t>
            </a:r>
          </a:p>
          <a:p>
            <a:pPr>
              <a:buFont typeface="Arial" panose="020B0604020202020204" pitchFamily="34" charset="0"/>
              <a:buNone/>
            </a:pPr>
            <a:endParaRPr lang="en-US" dirty="0" smtClean="0"/>
          </a:p>
          <a:p>
            <a:r>
              <a:rPr lang="en-US" dirty="0" smtClean="0"/>
              <a:t>It follows an impartial approach</a:t>
            </a:r>
          </a:p>
        </p:txBody>
      </p:sp>
    </p:spTree>
    <p:extLst>
      <p:ext uri="{BB962C8B-B14F-4D97-AF65-F5344CB8AC3E}">
        <p14:creationId xmlns:p14="http://schemas.microsoft.com/office/powerpoint/2010/main" val="212409828"/>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51520" y="152400"/>
            <a:ext cx="8435280" cy="1143000"/>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4800" b="1" dirty="0" smtClean="0"/>
              <a:t>Features of Good Report Writing</a:t>
            </a:r>
            <a:endParaRPr lang="en-US" sz="4800" b="1" dirty="0"/>
          </a:p>
        </p:txBody>
      </p:sp>
      <p:sp>
        <p:nvSpPr>
          <p:cNvPr id="5" name="Content Placeholder 2"/>
          <p:cNvSpPr txBox="1">
            <a:spLocks/>
          </p:cNvSpPr>
          <p:nvPr/>
        </p:nvSpPr>
        <p:spPr>
          <a:xfrm>
            <a:off x="457200" y="1295400"/>
            <a:ext cx="8229600" cy="5181600"/>
          </a:xfrm>
          <a:prstGeom prst="rect">
            <a:avLst/>
          </a:prstGeom>
        </p:spPr>
        <p:txBody>
          <a:bodyP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dirty="0" smtClean="0"/>
              <a:t>It has all essential technical details</a:t>
            </a:r>
          </a:p>
          <a:p>
            <a:pPr>
              <a:buFont typeface="Arial" panose="020B0604020202020204" pitchFamily="34" charset="0"/>
              <a:buNone/>
            </a:pPr>
            <a:endParaRPr lang="en-US" dirty="0" smtClean="0"/>
          </a:p>
          <a:p>
            <a:r>
              <a:rPr lang="en-US" dirty="0" smtClean="0"/>
              <a:t>It is a reliable document in sources and text</a:t>
            </a:r>
          </a:p>
          <a:p>
            <a:pPr>
              <a:buFont typeface="Arial" panose="020B0604020202020204" pitchFamily="34" charset="0"/>
              <a:buNone/>
            </a:pPr>
            <a:endParaRPr lang="en-US" dirty="0" smtClean="0"/>
          </a:p>
          <a:p>
            <a:r>
              <a:rPr lang="en-US" dirty="0" smtClean="0"/>
              <a:t>It is arranged and presented in a logical </a:t>
            </a:r>
            <a:r>
              <a:rPr lang="en-US" dirty="0" smtClean="0"/>
              <a:t>and professional manner</a:t>
            </a:r>
            <a:endParaRPr lang="en-US" dirty="0" smtClean="0"/>
          </a:p>
        </p:txBody>
      </p:sp>
      <p:sp>
        <p:nvSpPr>
          <p:cNvPr id="3" name="TextBox 2"/>
          <p:cNvSpPr txBox="1"/>
          <p:nvPr/>
        </p:nvSpPr>
        <p:spPr>
          <a:xfrm>
            <a:off x="539552" y="5733256"/>
            <a:ext cx="7992888" cy="369332"/>
          </a:xfrm>
          <a:prstGeom prst="rect">
            <a:avLst/>
          </a:prstGeom>
          <a:noFill/>
        </p:spPr>
        <p:txBody>
          <a:bodyPr wrap="square" rtlCol="0">
            <a:spAutoFit/>
          </a:bodyPr>
          <a:lstStyle/>
          <a:p>
            <a:r>
              <a:rPr lang="en-GB" dirty="0" smtClean="0"/>
              <a:t>                       Refer back to these points for all your assignment writing</a:t>
            </a:r>
            <a:endParaRPr lang="en-GB" dirty="0"/>
          </a:p>
        </p:txBody>
      </p:sp>
    </p:spTree>
    <p:extLst>
      <p:ext uri="{BB962C8B-B14F-4D97-AF65-F5344CB8AC3E}">
        <p14:creationId xmlns:p14="http://schemas.microsoft.com/office/powerpoint/2010/main" val="1977663228"/>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rc_mi" descr="Image result for Information Flyer for Samsung Galaxy">
            <a:hlinkClick r:id="rId2"/>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1629" y="1031592"/>
            <a:ext cx="4527981" cy="5251306"/>
          </a:xfrm>
          <a:prstGeom prst="rect">
            <a:avLst/>
          </a:prstGeom>
          <a:noFill/>
          <a:ln w="12700">
            <a:solidFill>
              <a:schemeClr val="tx1"/>
            </a:solidFill>
          </a:ln>
        </p:spPr>
      </p:pic>
      <p:pic>
        <p:nvPicPr>
          <p:cNvPr id="3" name="Picture 2" descr="http://obamapacman.com/wp-content/uploads/2011/04/Best-Buy-iPad-2-April-17-sunday-flyer-580x433.jpg">
            <a:hlinkClick r:id="rId4" tooltip="&quot;Best Buy iPad 2, April 17 sunday flyer&quot;"/>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875451" y="1055279"/>
            <a:ext cx="4268549" cy="4218419"/>
          </a:xfrm>
          <a:prstGeom prst="rect">
            <a:avLst/>
          </a:prstGeom>
          <a:noFill/>
          <a:ln w="12700">
            <a:solidFill>
              <a:schemeClr val="tx1"/>
            </a:solidFill>
          </a:ln>
        </p:spPr>
      </p:pic>
      <p:pic>
        <p:nvPicPr>
          <p:cNvPr id="4" name="Picture 3" descr="SITEX 2013: ASUS Flyers">
            <a:hlinkClick r:id="rId6"/>
          </p:cNvPr>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491880" y="2330133"/>
            <a:ext cx="3121104" cy="4312226"/>
          </a:xfrm>
          <a:prstGeom prst="rect">
            <a:avLst/>
          </a:prstGeom>
          <a:noFill/>
          <a:ln w="19050">
            <a:solidFill>
              <a:schemeClr val="tx1"/>
            </a:solidFill>
          </a:ln>
        </p:spPr>
      </p:pic>
      <p:sp>
        <p:nvSpPr>
          <p:cNvPr id="5" name="TextBox 4"/>
          <p:cNvSpPr txBox="1"/>
          <p:nvPr/>
        </p:nvSpPr>
        <p:spPr>
          <a:xfrm>
            <a:off x="219711" y="188640"/>
            <a:ext cx="2376264" cy="646331"/>
          </a:xfrm>
          <a:prstGeom prst="rect">
            <a:avLst/>
          </a:prstGeom>
          <a:noFill/>
        </p:spPr>
        <p:txBody>
          <a:bodyPr wrap="square" rtlCol="0">
            <a:spAutoFit/>
          </a:bodyPr>
          <a:lstStyle/>
          <a:p>
            <a:r>
              <a:rPr lang="en-GB" sz="3600" dirty="0" smtClean="0"/>
              <a:t>EXERCISE</a:t>
            </a:r>
            <a:endParaRPr lang="en-US" sz="3600" dirty="0"/>
          </a:p>
        </p:txBody>
      </p:sp>
      <p:sp>
        <p:nvSpPr>
          <p:cNvPr id="6" name="TextBox 5"/>
          <p:cNvSpPr txBox="1"/>
          <p:nvPr/>
        </p:nvSpPr>
        <p:spPr>
          <a:xfrm>
            <a:off x="6876256" y="5696418"/>
            <a:ext cx="2798859" cy="523220"/>
          </a:xfrm>
          <a:prstGeom prst="rect">
            <a:avLst/>
          </a:prstGeom>
          <a:noFill/>
        </p:spPr>
        <p:txBody>
          <a:bodyPr wrap="square" rtlCol="0">
            <a:spAutoFit/>
          </a:bodyPr>
          <a:lstStyle/>
          <a:p>
            <a:r>
              <a:rPr lang="en-GB" sz="2800" b="1" dirty="0" smtClean="0">
                <a:solidFill>
                  <a:srgbClr val="0070C0"/>
                </a:solidFill>
              </a:rPr>
              <a:t> HANDOUTS</a:t>
            </a:r>
            <a:endParaRPr lang="en-GB" sz="2800" b="1" dirty="0">
              <a:solidFill>
                <a:srgbClr val="0070C0"/>
              </a:solidFill>
            </a:endParaRPr>
          </a:p>
        </p:txBody>
      </p:sp>
    </p:spTree>
    <p:extLst>
      <p:ext uri="{BB962C8B-B14F-4D97-AF65-F5344CB8AC3E}">
        <p14:creationId xmlns:p14="http://schemas.microsoft.com/office/powerpoint/2010/main" val="3162050332"/>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88642" y="332656"/>
            <a:ext cx="8255358" cy="2800767"/>
          </a:xfrm>
          <a:prstGeom prst="rect">
            <a:avLst/>
          </a:prstGeom>
          <a:noFill/>
        </p:spPr>
        <p:txBody>
          <a:bodyPr wrap="square" rtlCol="0">
            <a:spAutoFit/>
          </a:bodyPr>
          <a:lstStyle/>
          <a:p>
            <a:r>
              <a:rPr lang="en-GB" sz="4000" b="1" dirty="0" smtClean="0">
                <a:solidFill>
                  <a:srgbClr val="0070C0"/>
                </a:solidFill>
              </a:rPr>
              <a:t>Exercise:</a:t>
            </a:r>
          </a:p>
          <a:p>
            <a:endParaRPr lang="en-GB" sz="2800" dirty="0" smtClean="0"/>
          </a:p>
          <a:p>
            <a:r>
              <a:rPr lang="en-GB" sz="3600" b="1" dirty="0" smtClean="0">
                <a:solidFill>
                  <a:srgbClr val="0070C0"/>
                </a:solidFill>
              </a:rPr>
              <a:t>TO INFORM</a:t>
            </a:r>
            <a:r>
              <a:rPr lang="en-GB" sz="3600" b="1" dirty="0">
                <a:solidFill>
                  <a:srgbClr val="0070C0"/>
                </a:solidFill>
              </a:rPr>
              <a:t> </a:t>
            </a:r>
            <a:r>
              <a:rPr lang="en-GB" sz="3600" b="1" dirty="0" smtClean="0">
                <a:solidFill>
                  <a:srgbClr val="0070C0"/>
                </a:solidFill>
              </a:rPr>
              <a:t>   (pass on information)</a:t>
            </a:r>
          </a:p>
          <a:p>
            <a:r>
              <a:rPr lang="en-GB" sz="3600" b="1" dirty="0" smtClean="0">
                <a:solidFill>
                  <a:srgbClr val="0070C0"/>
                </a:solidFill>
              </a:rPr>
              <a:t>TO INSTRUCT</a:t>
            </a:r>
            <a:r>
              <a:rPr lang="en-GB" sz="3600" b="1" dirty="0">
                <a:solidFill>
                  <a:srgbClr val="0070C0"/>
                </a:solidFill>
              </a:rPr>
              <a:t> </a:t>
            </a:r>
            <a:r>
              <a:rPr lang="en-GB" sz="3600" b="1" dirty="0" smtClean="0">
                <a:solidFill>
                  <a:srgbClr val="0070C0"/>
                </a:solidFill>
              </a:rPr>
              <a:t>(teach…action oriented)</a:t>
            </a:r>
          </a:p>
          <a:p>
            <a:r>
              <a:rPr lang="en-GB" sz="3600" b="1" dirty="0" smtClean="0">
                <a:solidFill>
                  <a:srgbClr val="0070C0"/>
                </a:solidFill>
              </a:rPr>
              <a:t>TO PERSUADE</a:t>
            </a:r>
            <a:endParaRPr lang="en-GB" sz="3600" b="1" dirty="0">
              <a:solidFill>
                <a:srgbClr val="0070C0"/>
              </a:solidFill>
            </a:endParaRPr>
          </a:p>
        </p:txBody>
      </p:sp>
      <p:sp>
        <p:nvSpPr>
          <p:cNvPr id="3" name="TextBox 2"/>
          <p:cNvSpPr txBox="1"/>
          <p:nvPr/>
        </p:nvSpPr>
        <p:spPr>
          <a:xfrm>
            <a:off x="5940151" y="3051964"/>
            <a:ext cx="2798859" cy="523220"/>
          </a:xfrm>
          <a:prstGeom prst="rect">
            <a:avLst/>
          </a:prstGeom>
          <a:noFill/>
        </p:spPr>
        <p:txBody>
          <a:bodyPr wrap="square" rtlCol="0">
            <a:spAutoFit/>
          </a:bodyPr>
          <a:lstStyle/>
          <a:p>
            <a:r>
              <a:rPr lang="en-GB" sz="2800" b="1" dirty="0" smtClean="0">
                <a:solidFill>
                  <a:srgbClr val="0070C0"/>
                </a:solidFill>
              </a:rPr>
              <a:t> HANDOUT</a:t>
            </a:r>
            <a:endParaRPr lang="en-GB" sz="2800" b="1" dirty="0">
              <a:solidFill>
                <a:srgbClr val="0070C0"/>
              </a:solidFill>
            </a:endParaRPr>
          </a:p>
        </p:txBody>
      </p:sp>
      <p:sp>
        <p:nvSpPr>
          <p:cNvPr id="4" name="TextBox 3"/>
          <p:cNvSpPr txBox="1"/>
          <p:nvPr/>
        </p:nvSpPr>
        <p:spPr>
          <a:xfrm>
            <a:off x="650356" y="4025150"/>
            <a:ext cx="7704856" cy="2246769"/>
          </a:xfrm>
          <a:prstGeom prst="rect">
            <a:avLst/>
          </a:prstGeom>
          <a:noFill/>
        </p:spPr>
        <p:txBody>
          <a:bodyPr wrap="square" rtlCol="0">
            <a:spAutoFit/>
          </a:bodyPr>
          <a:lstStyle/>
          <a:p>
            <a:pPr algn="just"/>
            <a:r>
              <a:rPr lang="en-GB" sz="2000" b="1" dirty="0" smtClean="0">
                <a:solidFill>
                  <a:srgbClr val="0070C0"/>
                </a:solidFill>
              </a:rPr>
              <a:t>Although the information can be taken in isolation, when put together the overall purpose of the text is ‘persuasive’ </a:t>
            </a:r>
          </a:p>
          <a:p>
            <a:pPr algn="just"/>
            <a:endParaRPr lang="en-GB" sz="2000" b="1" dirty="0" smtClean="0">
              <a:solidFill>
                <a:srgbClr val="0070C0"/>
              </a:solidFill>
            </a:endParaRPr>
          </a:p>
          <a:p>
            <a:pPr algn="just"/>
            <a:r>
              <a:rPr lang="en-GB" sz="2000" b="1" dirty="0" smtClean="0">
                <a:solidFill>
                  <a:srgbClr val="0070C0"/>
                </a:solidFill>
              </a:rPr>
              <a:t>We must recognise the relevance of </a:t>
            </a:r>
            <a:r>
              <a:rPr lang="en-GB" sz="2000" b="1" u="sng" dirty="0" smtClean="0">
                <a:solidFill>
                  <a:srgbClr val="0070C0"/>
                </a:solidFill>
              </a:rPr>
              <a:t>information </a:t>
            </a:r>
            <a:r>
              <a:rPr lang="en-GB" sz="2000" b="1" u="sng" dirty="0" smtClean="0">
                <a:solidFill>
                  <a:srgbClr val="0070C0"/>
                </a:solidFill>
              </a:rPr>
              <a:t>we provide</a:t>
            </a:r>
            <a:r>
              <a:rPr lang="en-GB" sz="2000" b="1" dirty="0" smtClean="0">
                <a:solidFill>
                  <a:srgbClr val="0070C0"/>
                </a:solidFill>
              </a:rPr>
              <a:t> affects  </a:t>
            </a:r>
            <a:r>
              <a:rPr lang="en-GB" sz="2000" b="1" dirty="0" smtClean="0">
                <a:solidFill>
                  <a:srgbClr val="0070C0"/>
                </a:solidFill>
              </a:rPr>
              <a:t>the </a:t>
            </a:r>
            <a:r>
              <a:rPr lang="en-GB" sz="2000" b="1" u="sng" dirty="0" smtClean="0">
                <a:solidFill>
                  <a:srgbClr val="0070C0"/>
                </a:solidFill>
              </a:rPr>
              <a:t>overall </a:t>
            </a:r>
            <a:r>
              <a:rPr lang="en-GB" sz="2000" b="1" u="sng" dirty="0" smtClean="0">
                <a:solidFill>
                  <a:srgbClr val="0070C0"/>
                </a:solidFill>
              </a:rPr>
              <a:t>purpose </a:t>
            </a:r>
            <a:r>
              <a:rPr lang="en-GB" sz="2000" b="1" u="sng" dirty="0" smtClean="0">
                <a:solidFill>
                  <a:srgbClr val="0070C0"/>
                </a:solidFill>
              </a:rPr>
              <a:t>of the document. </a:t>
            </a:r>
          </a:p>
          <a:p>
            <a:pPr algn="just"/>
            <a:endParaRPr lang="en-GB" sz="2000" b="1" dirty="0" smtClean="0">
              <a:solidFill>
                <a:srgbClr val="0070C0"/>
              </a:solidFill>
            </a:endParaRPr>
          </a:p>
          <a:p>
            <a:pPr algn="just"/>
            <a:r>
              <a:rPr lang="en-GB" sz="2000" b="1" dirty="0" smtClean="0">
                <a:solidFill>
                  <a:srgbClr val="0070C0"/>
                </a:solidFill>
              </a:rPr>
              <a:t>Everything you read or write is written </a:t>
            </a:r>
            <a:r>
              <a:rPr lang="en-GB" sz="2000" b="1" u="sng" dirty="0" smtClean="0">
                <a:solidFill>
                  <a:srgbClr val="0070C0"/>
                </a:solidFill>
              </a:rPr>
              <a:t>for a specific purpose</a:t>
            </a:r>
            <a:r>
              <a:rPr lang="en-GB" sz="2000" b="1" dirty="0" smtClean="0">
                <a:solidFill>
                  <a:srgbClr val="0070C0"/>
                </a:solidFill>
              </a:rPr>
              <a:t>.</a:t>
            </a:r>
            <a:endParaRPr lang="en-GB" sz="2000" b="1" dirty="0">
              <a:solidFill>
                <a:srgbClr val="0070C0"/>
              </a:solidFill>
            </a:endParaRPr>
          </a:p>
        </p:txBody>
      </p:sp>
      <p:sp>
        <p:nvSpPr>
          <p:cNvPr id="6" name="Rectangle 5"/>
          <p:cNvSpPr/>
          <p:nvPr/>
        </p:nvSpPr>
        <p:spPr>
          <a:xfrm>
            <a:off x="7164288" y="6129005"/>
            <a:ext cx="1814279" cy="523220"/>
          </a:xfrm>
          <a:prstGeom prst="rect">
            <a:avLst/>
          </a:prstGeom>
        </p:spPr>
        <p:txBody>
          <a:bodyPr wrap="none">
            <a:spAutoFit/>
          </a:bodyPr>
          <a:lstStyle/>
          <a:p>
            <a:r>
              <a:rPr lang="en-GB" sz="2800" dirty="0" smtClean="0">
                <a:solidFill>
                  <a:srgbClr val="0070C0"/>
                </a:solidFill>
              </a:rPr>
              <a:t>15 </a:t>
            </a:r>
            <a:r>
              <a:rPr lang="en-GB" sz="2800" dirty="0">
                <a:solidFill>
                  <a:srgbClr val="0070C0"/>
                </a:solidFill>
              </a:rPr>
              <a:t>minutes</a:t>
            </a:r>
          </a:p>
        </p:txBody>
      </p:sp>
      <p:sp>
        <p:nvSpPr>
          <p:cNvPr id="5" name="TextBox 4"/>
          <p:cNvSpPr txBox="1"/>
          <p:nvPr/>
        </p:nvSpPr>
        <p:spPr>
          <a:xfrm>
            <a:off x="923247" y="3128908"/>
            <a:ext cx="2847108" cy="461665"/>
          </a:xfrm>
          <a:prstGeom prst="rect">
            <a:avLst/>
          </a:prstGeom>
          <a:noFill/>
        </p:spPr>
        <p:txBody>
          <a:bodyPr wrap="square" rtlCol="0">
            <a:spAutoFit/>
          </a:bodyPr>
          <a:lstStyle/>
          <a:p>
            <a:r>
              <a:rPr lang="en-GB" sz="2400" b="1" dirty="0" smtClean="0">
                <a:solidFill>
                  <a:srgbClr val="0070C0"/>
                </a:solidFill>
              </a:rPr>
              <a:t>Or a combination?</a:t>
            </a:r>
            <a:endParaRPr lang="en-GB" sz="2400" b="1" dirty="0">
              <a:solidFill>
                <a:srgbClr val="0070C0"/>
              </a:solidFill>
            </a:endParaRPr>
          </a:p>
        </p:txBody>
      </p:sp>
    </p:spTree>
    <p:extLst>
      <p:ext uri="{BB962C8B-B14F-4D97-AF65-F5344CB8AC3E}">
        <p14:creationId xmlns:p14="http://schemas.microsoft.com/office/powerpoint/2010/main" val="3031575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 calcmode="lin" valueType="num">
                                      <p:cBhvr additive="base">
                                        <p:cTn id="1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260648"/>
            <a:ext cx="6126485" cy="830997"/>
          </a:xfrm>
          <a:prstGeom prst="rect">
            <a:avLst/>
          </a:prstGeom>
        </p:spPr>
        <p:txBody>
          <a:bodyPr wrap="none">
            <a:spAutoFit/>
          </a:bodyPr>
          <a:lstStyle/>
          <a:p>
            <a:pPr lvl="0"/>
            <a:r>
              <a:rPr lang="en-US" sz="4800" b="1" dirty="0" smtClean="0">
                <a:solidFill>
                  <a:prstClr val="black"/>
                </a:solidFill>
              </a:rPr>
              <a:t>Preparation </a:t>
            </a:r>
            <a:r>
              <a:rPr lang="en-US" sz="4800" b="1" dirty="0">
                <a:solidFill>
                  <a:prstClr val="black"/>
                </a:solidFill>
              </a:rPr>
              <a:t>&amp; Planning</a:t>
            </a:r>
          </a:p>
        </p:txBody>
      </p:sp>
      <p:sp>
        <p:nvSpPr>
          <p:cNvPr id="3" name="Rectangle 2"/>
          <p:cNvSpPr/>
          <p:nvPr/>
        </p:nvSpPr>
        <p:spPr>
          <a:xfrm>
            <a:off x="467544" y="980728"/>
            <a:ext cx="7796622" cy="5262979"/>
          </a:xfrm>
          <a:prstGeom prst="rect">
            <a:avLst/>
          </a:prstGeom>
        </p:spPr>
        <p:txBody>
          <a:bodyPr wrap="none">
            <a:spAutoFit/>
          </a:bodyPr>
          <a:lstStyle/>
          <a:p>
            <a:r>
              <a:rPr lang="en-US" sz="2400" b="1" dirty="0" smtClean="0">
                <a:solidFill>
                  <a:srgbClr val="0070C0"/>
                </a:solidFill>
              </a:rPr>
              <a:t>- Assessing </a:t>
            </a:r>
            <a:r>
              <a:rPr lang="en-US" sz="2400" b="1" dirty="0">
                <a:solidFill>
                  <a:srgbClr val="0070C0"/>
                </a:solidFill>
              </a:rPr>
              <a:t>your </a:t>
            </a:r>
            <a:r>
              <a:rPr lang="en-US" sz="2400" b="1" dirty="0" smtClean="0">
                <a:solidFill>
                  <a:srgbClr val="0070C0"/>
                </a:solidFill>
              </a:rPr>
              <a:t>readership</a:t>
            </a:r>
          </a:p>
          <a:p>
            <a:endParaRPr lang="en-US" sz="2400" dirty="0"/>
          </a:p>
          <a:p>
            <a:pPr marL="342900" indent="-342900">
              <a:buFont typeface="Arial" panose="020B0604020202020204" pitchFamily="34" charset="0"/>
              <a:buChar char="•"/>
            </a:pPr>
            <a:r>
              <a:rPr lang="en-US" sz="2400" dirty="0" smtClean="0"/>
              <a:t>Identify and assess your readership </a:t>
            </a:r>
          </a:p>
          <a:p>
            <a:pPr marL="800100" lvl="1" indent="-342900">
              <a:buFont typeface="Arial" panose="020B0604020202020204" pitchFamily="34" charset="0"/>
              <a:buChar char="•"/>
            </a:pPr>
            <a:r>
              <a:rPr lang="en-US" sz="2400" dirty="0" smtClean="0"/>
              <a:t>Who are they?</a:t>
            </a:r>
          </a:p>
          <a:p>
            <a:pPr marL="800100" lvl="1" indent="-342900">
              <a:buFont typeface="Arial" panose="020B0604020202020204" pitchFamily="34" charset="0"/>
              <a:buChar char="•"/>
            </a:pPr>
            <a:r>
              <a:rPr lang="en-US" sz="2400" dirty="0" smtClean="0"/>
              <a:t>Are the readers alike or mixed?</a:t>
            </a:r>
          </a:p>
          <a:p>
            <a:pPr marL="800100" lvl="1" indent="-342900">
              <a:buFont typeface="Arial" panose="020B0604020202020204" pitchFamily="34" charset="0"/>
              <a:buChar char="•"/>
            </a:pPr>
            <a:r>
              <a:rPr lang="en-US" sz="2400" dirty="0" smtClean="0"/>
              <a:t>Are they used to reading  and understanding </a:t>
            </a:r>
            <a:r>
              <a:rPr lang="en-US" sz="2400" dirty="0" smtClean="0"/>
              <a:t>the area</a:t>
            </a:r>
            <a:r>
              <a:rPr lang="en-US" sz="2400" dirty="0" smtClean="0"/>
              <a:t>?</a:t>
            </a:r>
            <a:endParaRPr lang="en-US" sz="2400" dirty="0" smtClean="0"/>
          </a:p>
          <a:p>
            <a:pPr marL="800100" lvl="1" indent="-342900">
              <a:buFont typeface="Arial" panose="020B0604020202020204" pitchFamily="34" charset="0"/>
              <a:buChar char="•"/>
            </a:pPr>
            <a:r>
              <a:rPr lang="en-US" sz="2400" dirty="0" smtClean="0"/>
              <a:t>How much time will they spend </a:t>
            </a:r>
            <a:r>
              <a:rPr lang="en-US" sz="2400" dirty="0" smtClean="0"/>
              <a:t>this</a:t>
            </a:r>
            <a:r>
              <a:rPr lang="en-US" sz="2400" dirty="0" smtClean="0"/>
              <a:t>?</a:t>
            </a:r>
            <a:endParaRPr lang="en-US" sz="2400" dirty="0" smtClean="0"/>
          </a:p>
          <a:p>
            <a:pPr marL="800100" lvl="1" indent="-342900">
              <a:buFont typeface="Arial" panose="020B0604020202020204" pitchFamily="34" charset="0"/>
              <a:buChar char="•"/>
            </a:pPr>
            <a:r>
              <a:rPr lang="en-US" sz="2400" dirty="0" smtClean="0"/>
              <a:t>What do they already know?</a:t>
            </a:r>
          </a:p>
          <a:p>
            <a:pPr marL="800100" lvl="1" indent="-342900">
              <a:buFont typeface="Arial" panose="020B0604020202020204" pitchFamily="34" charset="0"/>
              <a:buChar char="•"/>
            </a:pPr>
            <a:r>
              <a:rPr lang="en-US" sz="2400" dirty="0" smtClean="0"/>
              <a:t>What else do they need to know?</a:t>
            </a:r>
          </a:p>
          <a:p>
            <a:pPr marL="342900" indent="-342900">
              <a:buFont typeface="Arial" panose="020B0604020202020204" pitchFamily="34" charset="0"/>
              <a:buChar char="•"/>
            </a:pPr>
            <a:r>
              <a:rPr lang="en-US" sz="2400" b="1" dirty="0" smtClean="0">
                <a:solidFill>
                  <a:srgbClr val="0070C0"/>
                </a:solidFill>
              </a:rPr>
              <a:t>Concentrate on points they will care about &amp; focus on </a:t>
            </a:r>
          </a:p>
          <a:p>
            <a:r>
              <a:rPr lang="en-US" sz="2400" b="1" dirty="0">
                <a:solidFill>
                  <a:srgbClr val="0070C0"/>
                </a:solidFill>
              </a:rPr>
              <a:t> </a:t>
            </a:r>
            <a:r>
              <a:rPr lang="en-US" sz="2400" b="1" dirty="0" smtClean="0">
                <a:solidFill>
                  <a:srgbClr val="0070C0"/>
                </a:solidFill>
              </a:rPr>
              <a:t>    their needs &amp; expectations</a:t>
            </a:r>
          </a:p>
          <a:p>
            <a:pPr marL="342900" indent="-342900">
              <a:buFont typeface="Arial" panose="020B0604020202020204" pitchFamily="34" charset="0"/>
              <a:buChar char="•"/>
            </a:pPr>
            <a:r>
              <a:rPr lang="en-US" sz="2400" dirty="0" smtClean="0"/>
              <a:t>Explanation required ?</a:t>
            </a:r>
            <a:endParaRPr lang="en-US" sz="2400" dirty="0" smtClean="0"/>
          </a:p>
          <a:p>
            <a:pPr marL="342900" indent="-342900">
              <a:buFont typeface="Arial" panose="020B0604020202020204" pitchFamily="34" charset="0"/>
              <a:buChar char="•"/>
            </a:pPr>
            <a:r>
              <a:rPr lang="en-US" sz="2400" dirty="0" smtClean="0"/>
              <a:t>Address questions and concerns </a:t>
            </a:r>
            <a:r>
              <a:rPr lang="en-US" sz="2400" dirty="0" smtClean="0"/>
              <a:t>raised</a:t>
            </a:r>
            <a:endParaRPr lang="en-US" sz="2400" dirty="0" smtClean="0"/>
          </a:p>
          <a:p>
            <a:pPr marL="342900" indent="-342900">
              <a:buFont typeface="Arial" panose="020B0604020202020204" pitchFamily="34" charset="0"/>
              <a:buChar char="•"/>
            </a:pPr>
            <a:r>
              <a:rPr lang="en-US" sz="2400" dirty="0" smtClean="0"/>
              <a:t>Make your report “reader-friendly”</a:t>
            </a:r>
            <a:endParaRPr lang="en-US" sz="2400" dirty="0"/>
          </a:p>
        </p:txBody>
      </p:sp>
    </p:spTree>
    <p:extLst>
      <p:ext uri="{BB962C8B-B14F-4D97-AF65-F5344CB8AC3E}">
        <p14:creationId xmlns:p14="http://schemas.microsoft.com/office/powerpoint/2010/main" val="3449288721"/>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99592" y="1988840"/>
            <a:ext cx="7848872" cy="707886"/>
          </a:xfrm>
          <a:prstGeom prst="rect">
            <a:avLst/>
          </a:prstGeom>
          <a:noFill/>
        </p:spPr>
        <p:txBody>
          <a:bodyPr wrap="square" rtlCol="0">
            <a:spAutoFit/>
          </a:bodyPr>
          <a:lstStyle/>
          <a:p>
            <a:r>
              <a:rPr lang="en-GB" sz="4000" b="1" dirty="0" smtClean="0">
                <a:solidFill>
                  <a:srgbClr val="0070C0"/>
                </a:solidFill>
              </a:rPr>
              <a:t>Exercise : Who is the report for?</a:t>
            </a:r>
            <a:endParaRPr lang="en-GB" sz="4000" b="1" dirty="0">
              <a:solidFill>
                <a:srgbClr val="0070C0"/>
              </a:solidFill>
            </a:endParaRPr>
          </a:p>
        </p:txBody>
      </p:sp>
      <p:sp>
        <p:nvSpPr>
          <p:cNvPr id="3" name="TextBox 2"/>
          <p:cNvSpPr txBox="1"/>
          <p:nvPr/>
        </p:nvSpPr>
        <p:spPr>
          <a:xfrm>
            <a:off x="889987" y="5301208"/>
            <a:ext cx="3960440" cy="584775"/>
          </a:xfrm>
          <a:prstGeom prst="rect">
            <a:avLst/>
          </a:prstGeom>
          <a:noFill/>
        </p:spPr>
        <p:txBody>
          <a:bodyPr wrap="square" rtlCol="0">
            <a:spAutoFit/>
          </a:bodyPr>
          <a:lstStyle/>
          <a:p>
            <a:r>
              <a:rPr lang="en-GB" sz="3200" dirty="0" smtClean="0">
                <a:solidFill>
                  <a:srgbClr val="0070C0"/>
                </a:solidFill>
              </a:rPr>
              <a:t>Handout</a:t>
            </a:r>
            <a:endParaRPr lang="en-GB" sz="3200" dirty="0">
              <a:solidFill>
                <a:srgbClr val="0070C0"/>
              </a:solidFill>
            </a:endParaRPr>
          </a:p>
        </p:txBody>
      </p:sp>
      <p:sp>
        <p:nvSpPr>
          <p:cNvPr id="4" name="TextBox 3"/>
          <p:cNvSpPr txBox="1"/>
          <p:nvPr/>
        </p:nvSpPr>
        <p:spPr>
          <a:xfrm>
            <a:off x="2000284" y="3361138"/>
            <a:ext cx="5328592" cy="1200329"/>
          </a:xfrm>
          <a:prstGeom prst="rect">
            <a:avLst/>
          </a:prstGeom>
          <a:noFill/>
        </p:spPr>
        <p:txBody>
          <a:bodyPr wrap="square" rtlCol="0">
            <a:spAutoFit/>
          </a:bodyPr>
          <a:lstStyle/>
          <a:p>
            <a:pPr algn="ctr"/>
            <a:r>
              <a:rPr lang="en-GB" sz="2400" b="1" dirty="0" smtClean="0">
                <a:solidFill>
                  <a:srgbClr val="0070C0"/>
                </a:solidFill>
              </a:rPr>
              <a:t>You control the sales department of a retail company selling TV’s, Mobile Phones, Computers and Camera’s.</a:t>
            </a:r>
            <a:endParaRPr lang="en-GB" sz="2400" b="1" dirty="0">
              <a:solidFill>
                <a:srgbClr val="0070C0"/>
              </a:solidFill>
            </a:endParaRPr>
          </a:p>
        </p:txBody>
      </p:sp>
      <p:sp>
        <p:nvSpPr>
          <p:cNvPr id="5" name="Rectangle 4"/>
          <p:cNvSpPr/>
          <p:nvPr/>
        </p:nvSpPr>
        <p:spPr>
          <a:xfrm>
            <a:off x="7020272" y="6021288"/>
            <a:ext cx="1800200" cy="461665"/>
          </a:xfrm>
          <a:prstGeom prst="rect">
            <a:avLst/>
          </a:prstGeom>
        </p:spPr>
        <p:txBody>
          <a:bodyPr wrap="square">
            <a:spAutoFit/>
          </a:bodyPr>
          <a:lstStyle/>
          <a:p>
            <a:r>
              <a:rPr lang="en-GB" sz="2400" b="1" dirty="0">
                <a:solidFill>
                  <a:srgbClr val="0070C0"/>
                </a:solidFill>
              </a:rPr>
              <a:t>15 minutes</a:t>
            </a:r>
          </a:p>
        </p:txBody>
      </p:sp>
    </p:spTree>
    <p:extLst>
      <p:ext uri="{BB962C8B-B14F-4D97-AF65-F5344CB8AC3E}">
        <p14:creationId xmlns:p14="http://schemas.microsoft.com/office/powerpoint/2010/main" val="3129940156"/>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23628" y="1268760"/>
            <a:ext cx="6696744" cy="646331"/>
          </a:xfrm>
          <a:prstGeom prst="rect">
            <a:avLst/>
          </a:prstGeom>
          <a:noFill/>
        </p:spPr>
        <p:txBody>
          <a:bodyPr wrap="square" rtlCol="0">
            <a:spAutoFit/>
          </a:bodyPr>
          <a:lstStyle/>
          <a:p>
            <a:r>
              <a:rPr lang="en-GB" sz="3600" b="1" dirty="0" smtClean="0">
                <a:solidFill>
                  <a:srgbClr val="0070C0"/>
                </a:solidFill>
              </a:rPr>
              <a:t>What does this exercise show us?</a:t>
            </a:r>
            <a:endParaRPr lang="en-US" sz="3600" b="1" dirty="0">
              <a:solidFill>
                <a:srgbClr val="0070C0"/>
              </a:solidFill>
            </a:endParaRPr>
          </a:p>
        </p:txBody>
      </p:sp>
      <p:sp>
        <p:nvSpPr>
          <p:cNvPr id="3" name="Rectangle 2"/>
          <p:cNvSpPr/>
          <p:nvPr/>
        </p:nvSpPr>
        <p:spPr>
          <a:xfrm>
            <a:off x="1475656" y="2492896"/>
            <a:ext cx="6444716" cy="2308324"/>
          </a:xfrm>
          <a:prstGeom prst="rect">
            <a:avLst/>
          </a:prstGeom>
        </p:spPr>
        <p:txBody>
          <a:bodyPr wrap="square">
            <a:spAutoFit/>
          </a:bodyPr>
          <a:lstStyle/>
          <a:p>
            <a:pPr marL="342900" lvl="0" indent="-342900" algn="just">
              <a:buFont typeface="Arial" panose="020B0604020202020204" pitchFamily="34" charset="0"/>
              <a:buChar char="•"/>
            </a:pPr>
            <a:r>
              <a:rPr lang="en-US" sz="2400" b="1" dirty="0">
                <a:solidFill>
                  <a:srgbClr val="0070C0"/>
                </a:solidFill>
              </a:rPr>
              <a:t>Reports develop certain skills in the writer, particularly being </a:t>
            </a:r>
            <a:r>
              <a:rPr lang="en-US" sz="2400" b="1" dirty="0" smtClean="0">
                <a:solidFill>
                  <a:srgbClr val="0070C0"/>
                </a:solidFill>
              </a:rPr>
              <a:t>articulate, focusing on reader centricity  </a:t>
            </a:r>
            <a:r>
              <a:rPr lang="en-US" sz="2400" b="1" dirty="0">
                <a:solidFill>
                  <a:srgbClr val="0070C0"/>
                </a:solidFill>
              </a:rPr>
              <a:t>and being persuasive</a:t>
            </a:r>
            <a:r>
              <a:rPr lang="en-US" sz="2400" b="1" dirty="0" smtClean="0">
                <a:solidFill>
                  <a:srgbClr val="0070C0"/>
                </a:solidFill>
              </a:rPr>
              <a:t>.</a:t>
            </a:r>
          </a:p>
          <a:p>
            <a:pPr marL="342900" lvl="0" indent="-342900" algn="just">
              <a:buFont typeface="Arial" panose="020B0604020202020204" pitchFamily="34" charset="0"/>
              <a:buChar char="•"/>
            </a:pPr>
            <a:endParaRPr lang="en-GB" sz="2400" b="1" dirty="0">
              <a:solidFill>
                <a:srgbClr val="0070C0"/>
              </a:solidFill>
            </a:endParaRPr>
          </a:p>
          <a:p>
            <a:pPr marL="342900" lvl="0" indent="-342900" algn="just">
              <a:buFont typeface="Arial" panose="020B0604020202020204" pitchFamily="34" charset="0"/>
              <a:buChar char="•"/>
            </a:pPr>
            <a:r>
              <a:rPr lang="en-GB" sz="2400" b="1" dirty="0" smtClean="0">
                <a:solidFill>
                  <a:srgbClr val="0070C0"/>
                </a:solidFill>
              </a:rPr>
              <a:t>Choice of the correct words is vital for readability and focus.</a:t>
            </a:r>
            <a:endParaRPr lang="en-US" sz="2400" b="1" dirty="0">
              <a:solidFill>
                <a:srgbClr val="0070C0"/>
              </a:solidFill>
            </a:endParaRPr>
          </a:p>
        </p:txBody>
      </p:sp>
    </p:spTree>
    <p:extLst>
      <p:ext uri="{BB962C8B-B14F-4D97-AF65-F5344CB8AC3E}">
        <p14:creationId xmlns:p14="http://schemas.microsoft.com/office/powerpoint/2010/main" val="1239176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5" name="Rectangle 1"/>
          <p:cNvSpPr>
            <a:spLocks noChangeArrowheads="1"/>
          </p:cNvSpPr>
          <p:nvPr/>
        </p:nvSpPr>
        <p:spPr bwMode="auto">
          <a:xfrm>
            <a:off x="251520" y="1052736"/>
            <a:ext cx="8352928" cy="236988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lang="en-GB" sz="3200" b="1" dirty="0" smtClean="0">
                <a:solidFill>
                  <a:srgbClr val="0070C0"/>
                </a:solidFill>
                <a:latin typeface="Calibri" pitchFamily="34" charset="0"/>
                <a:ea typeface="Calibri" pitchFamily="34" charset="0"/>
                <a:cs typeface="FranklinGothic-Book"/>
              </a:rPr>
              <a:t>“</a:t>
            </a:r>
            <a:r>
              <a:rPr kumimoji="0" lang="en-GB" sz="3200" b="1" i="0" u="none" strike="noStrike" cap="none" normalizeH="0" baseline="0" dirty="0" smtClean="0">
                <a:ln>
                  <a:noFill/>
                </a:ln>
                <a:solidFill>
                  <a:srgbClr val="0070C0"/>
                </a:solidFill>
                <a:effectLst/>
                <a:latin typeface="Calibri" pitchFamily="34" charset="0"/>
                <a:ea typeface="Calibri" pitchFamily="34" charset="0"/>
                <a:cs typeface="FranklinGothic-Book"/>
              </a:rPr>
              <a:t>Thirty people, carrying banners and</a:t>
            </a:r>
            <a:r>
              <a:rPr kumimoji="0" lang="en-GB" sz="3200" b="1" i="0" u="none" strike="noStrike" cap="none" normalizeH="0" dirty="0" smtClean="0">
                <a:ln>
                  <a:noFill/>
                </a:ln>
                <a:solidFill>
                  <a:srgbClr val="0070C0"/>
                </a:solidFill>
                <a:effectLst/>
                <a:latin typeface="Calibri" pitchFamily="34" charset="0"/>
                <a:ea typeface="Calibri" pitchFamily="34" charset="0"/>
                <a:cs typeface="FranklinGothic-Book"/>
              </a:rPr>
              <a:t> </a:t>
            </a:r>
            <a:r>
              <a:rPr kumimoji="0" lang="en-GB" sz="3200" b="1" i="0" u="none" strike="noStrike" cap="none" normalizeH="0" baseline="0" dirty="0" smtClean="0">
                <a:ln>
                  <a:noFill/>
                </a:ln>
                <a:solidFill>
                  <a:srgbClr val="0070C0"/>
                </a:solidFill>
                <a:effectLst/>
                <a:latin typeface="Calibri" pitchFamily="34" charset="0"/>
                <a:ea typeface="Calibri" pitchFamily="34" charset="0"/>
                <a:cs typeface="FranklinGothic-Book"/>
              </a:rPr>
              <a:t>shouting anti-government</a:t>
            </a:r>
            <a:r>
              <a:rPr kumimoji="0" lang="en-GB" sz="3200" b="1" i="0" u="none" strike="noStrike" cap="none" normalizeH="0" dirty="0" smtClean="0">
                <a:ln>
                  <a:noFill/>
                </a:ln>
                <a:solidFill>
                  <a:srgbClr val="0070C0"/>
                </a:solidFill>
                <a:effectLst/>
                <a:latin typeface="Calibri" pitchFamily="34" charset="0"/>
                <a:ea typeface="Calibri" pitchFamily="34" charset="0"/>
                <a:cs typeface="FranklinGothic-Book"/>
              </a:rPr>
              <a:t> </a:t>
            </a:r>
            <a:r>
              <a:rPr kumimoji="0" lang="en-GB" sz="3200" b="1" i="0" u="none" strike="noStrike" cap="none" normalizeH="0" baseline="0" dirty="0" smtClean="0">
                <a:ln>
                  <a:noFill/>
                </a:ln>
                <a:solidFill>
                  <a:srgbClr val="0070C0"/>
                </a:solidFill>
                <a:effectLst/>
                <a:latin typeface="Calibri" pitchFamily="34" charset="0"/>
                <a:ea typeface="Calibri" pitchFamily="34" charset="0"/>
                <a:cs typeface="FranklinGothic-Book"/>
              </a:rPr>
              <a:t>slogans, were gathered together in front of a town hall, to loudly protest against the new housing development.”</a:t>
            </a:r>
          </a:p>
          <a:p>
            <a:pPr marL="0" marR="0" lvl="0" indent="0" algn="just" defTabSz="914400" rtl="0" eaLnBrk="1" fontAlgn="base" latinLnBrk="0" hangingPunct="1">
              <a:lnSpc>
                <a:spcPct val="100000"/>
              </a:lnSpc>
              <a:spcBef>
                <a:spcPct val="0"/>
              </a:spcBef>
              <a:spcAft>
                <a:spcPct val="0"/>
              </a:spcAft>
              <a:buClrTx/>
              <a:buSzTx/>
              <a:buFontTx/>
              <a:buNone/>
              <a:tabLst/>
            </a:pPr>
            <a:endParaRPr lang="en-GB" sz="2000" dirty="0" smtClean="0">
              <a:latin typeface="Calibri" pitchFamily="34" charset="0"/>
              <a:cs typeface="Arial" pitchFamily="34" charset="0"/>
            </a:endParaRPr>
          </a:p>
        </p:txBody>
      </p:sp>
      <p:sp>
        <p:nvSpPr>
          <p:cNvPr id="3" name="Rectangle 2"/>
          <p:cNvSpPr/>
          <p:nvPr/>
        </p:nvSpPr>
        <p:spPr>
          <a:xfrm>
            <a:off x="323528" y="260648"/>
            <a:ext cx="4572000" cy="646331"/>
          </a:xfrm>
          <a:prstGeom prst="rect">
            <a:avLst/>
          </a:prstGeom>
        </p:spPr>
        <p:txBody>
          <a:bodyPr>
            <a:spAutoFit/>
          </a:bodyPr>
          <a:lstStyle/>
          <a:p>
            <a:r>
              <a:rPr lang="en-GB" sz="3600" b="1" u="sng" dirty="0" smtClean="0">
                <a:solidFill>
                  <a:srgbClr val="0070C0"/>
                </a:solidFill>
              </a:rPr>
              <a:t>Appropriate  Language</a:t>
            </a:r>
            <a:endParaRPr lang="en-GB" sz="3600" b="1" u="sng" dirty="0">
              <a:solidFill>
                <a:srgbClr val="0070C0"/>
              </a:solidFill>
            </a:endParaRPr>
          </a:p>
        </p:txBody>
      </p:sp>
      <p:sp>
        <p:nvSpPr>
          <p:cNvPr id="4" name="Rectangle 3"/>
          <p:cNvSpPr/>
          <p:nvPr/>
        </p:nvSpPr>
        <p:spPr>
          <a:xfrm>
            <a:off x="467544" y="3429000"/>
            <a:ext cx="8208912" cy="2031325"/>
          </a:xfrm>
          <a:prstGeom prst="rect">
            <a:avLst/>
          </a:prstGeom>
        </p:spPr>
        <p:txBody>
          <a:bodyPr wrap="square">
            <a:spAutoFit/>
          </a:bodyPr>
          <a:lstStyle/>
          <a:p>
            <a:pPr lvl="0" algn="just" eaLnBrk="0" fontAlgn="base" hangingPunct="0">
              <a:spcBef>
                <a:spcPct val="0"/>
              </a:spcBef>
              <a:spcAft>
                <a:spcPct val="0"/>
              </a:spcAft>
            </a:pPr>
            <a:r>
              <a:rPr lang="en-GB" b="1" dirty="0" smtClean="0">
                <a:latin typeface="Calibri" pitchFamily="34" charset="0"/>
                <a:ea typeface="Calibri" pitchFamily="34" charset="0"/>
                <a:cs typeface="FranklinGothic-Book"/>
              </a:rPr>
              <a:t>1. Who would describe the scene as a riot? Why do you say that?</a:t>
            </a:r>
          </a:p>
          <a:p>
            <a:pPr lvl="0" algn="just" eaLnBrk="0" fontAlgn="base" hangingPunct="0">
              <a:spcBef>
                <a:spcPct val="0"/>
              </a:spcBef>
              <a:spcAft>
                <a:spcPct val="0"/>
              </a:spcAft>
            </a:pPr>
            <a:endParaRPr lang="en-GB" b="1" dirty="0" smtClean="0">
              <a:latin typeface="Arial" pitchFamily="34" charset="0"/>
              <a:cs typeface="Arial" pitchFamily="34" charset="0"/>
            </a:endParaRPr>
          </a:p>
          <a:p>
            <a:pPr lvl="0" algn="just" eaLnBrk="0" fontAlgn="base" hangingPunct="0">
              <a:spcBef>
                <a:spcPct val="0"/>
              </a:spcBef>
              <a:spcAft>
                <a:spcPct val="0"/>
              </a:spcAft>
            </a:pPr>
            <a:r>
              <a:rPr lang="en-GB" b="1" dirty="0" smtClean="0">
                <a:latin typeface="Calibri" pitchFamily="34" charset="0"/>
                <a:ea typeface="Calibri" pitchFamily="34" charset="0"/>
                <a:cs typeface="FranklinGothic-Book"/>
              </a:rPr>
              <a:t>2. Who would describe it as a peaceful protest? Why do you say that?</a:t>
            </a:r>
          </a:p>
          <a:p>
            <a:pPr lvl="0" algn="just" eaLnBrk="0" fontAlgn="base" hangingPunct="0">
              <a:spcBef>
                <a:spcPct val="0"/>
              </a:spcBef>
              <a:spcAft>
                <a:spcPct val="0"/>
              </a:spcAft>
            </a:pPr>
            <a:endParaRPr lang="en-GB" b="1" dirty="0" smtClean="0">
              <a:latin typeface="Arial" pitchFamily="34" charset="0"/>
              <a:cs typeface="Arial" pitchFamily="34" charset="0"/>
            </a:endParaRPr>
          </a:p>
          <a:p>
            <a:pPr lvl="0" algn="just" eaLnBrk="0" fontAlgn="base" hangingPunct="0">
              <a:spcBef>
                <a:spcPct val="0"/>
              </a:spcBef>
              <a:spcAft>
                <a:spcPct val="0"/>
              </a:spcAft>
            </a:pPr>
            <a:r>
              <a:rPr lang="en-GB" b="1" dirty="0" smtClean="0">
                <a:latin typeface="Calibri" pitchFamily="34" charset="0"/>
                <a:ea typeface="Calibri" pitchFamily="34" charset="0"/>
                <a:cs typeface="FranklinGothic-Book"/>
              </a:rPr>
              <a:t>3. How could you re-write the sentence so it could only be interpreted in one way?</a:t>
            </a:r>
          </a:p>
          <a:p>
            <a:pPr lvl="0" algn="just" eaLnBrk="0" fontAlgn="base" hangingPunct="0">
              <a:spcBef>
                <a:spcPct val="0"/>
              </a:spcBef>
              <a:spcAft>
                <a:spcPct val="0"/>
              </a:spcAft>
            </a:pPr>
            <a:endParaRPr lang="en-GB" b="1" dirty="0" smtClean="0">
              <a:latin typeface="Calibri" pitchFamily="34" charset="0"/>
              <a:cs typeface="Arial" pitchFamily="34" charset="0"/>
            </a:endParaRPr>
          </a:p>
          <a:p>
            <a:pPr lvl="0" algn="just" eaLnBrk="0" fontAlgn="base" hangingPunct="0">
              <a:spcBef>
                <a:spcPct val="0"/>
              </a:spcBef>
              <a:spcAft>
                <a:spcPct val="0"/>
              </a:spcAft>
            </a:pPr>
            <a:r>
              <a:rPr lang="en-GB" b="1" dirty="0" smtClean="0">
                <a:latin typeface="Calibri" pitchFamily="34" charset="0"/>
                <a:cs typeface="Arial" pitchFamily="34" charset="0"/>
              </a:rPr>
              <a:t>4. What does this show us?</a:t>
            </a:r>
            <a:endParaRPr lang="en-GB" b="1" dirty="0" smtClean="0">
              <a:latin typeface="Arial" pitchFamily="34" charset="0"/>
              <a:cs typeface="Arial" pitchFamily="34" charset="0"/>
            </a:endParaRPr>
          </a:p>
        </p:txBody>
      </p:sp>
    </p:spTree>
    <p:extLst>
      <p:ext uri="{BB962C8B-B14F-4D97-AF65-F5344CB8AC3E}">
        <p14:creationId xmlns:p14="http://schemas.microsoft.com/office/powerpoint/2010/main" val="2460880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 calcmode="lin" valueType="num">
                                      <p:cBhvr additive="base">
                                        <p:cTn id="1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6" end="6"/>
                                            </p:txEl>
                                          </p:spTgt>
                                        </p:tgtEl>
                                        <p:attrNameLst>
                                          <p:attrName>style.visibility</p:attrName>
                                        </p:attrNameLst>
                                      </p:cBhvr>
                                      <p:to>
                                        <p:strVal val="visible"/>
                                      </p:to>
                                    </p:set>
                                    <p:anim calcmode="lin" valueType="num">
                                      <p:cBhvr additive="base">
                                        <p:cTn id="25"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1530878" y="620688"/>
            <a:ext cx="6010235" cy="646331"/>
          </a:xfrm>
          <a:prstGeom prst="rect">
            <a:avLst/>
          </a:prstGeom>
        </p:spPr>
        <p:txBody>
          <a:bodyPr wrap="none">
            <a:spAutoFit/>
          </a:bodyPr>
          <a:lstStyle/>
          <a:p>
            <a:r>
              <a:rPr lang="en-GB" sz="3600" b="1" dirty="0">
                <a:solidFill>
                  <a:srgbClr val="0070C0"/>
                </a:solidFill>
              </a:rPr>
              <a:t>Exercise: Persuasive Argument</a:t>
            </a:r>
          </a:p>
        </p:txBody>
      </p:sp>
      <p:sp>
        <p:nvSpPr>
          <p:cNvPr id="3" name="TextBox 2"/>
          <p:cNvSpPr txBox="1"/>
          <p:nvPr/>
        </p:nvSpPr>
        <p:spPr>
          <a:xfrm>
            <a:off x="467544" y="1772816"/>
            <a:ext cx="8136904" cy="2062103"/>
          </a:xfrm>
          <a:prstGeom prst="rect">
            <a:avLst/>
          </a:prstGeom>
          <a:noFill/>
        </p:spPr>
        <p:txBody>
          <a:bodyPr wrap="square" rtlCol="0">
            <a:spAutoFit/>
          </a:bodyPr>
          <a:lstStyle/>
          <a:p>
            <a:pPr algn="ctr"/>
            <a:r>
              <a:rPr lang="en-GB" sz="3200" dirty="0" smtClean="0"/>
              <a:t>“SPEED CAMERAS ARE AN IMPORTANT ROAD SAFETY TOOL, CATCH ALL OFFENDERS  AND PROVIDE A VALUABLE SERVICE TO SOCIETY. THEIR NUMBERS SHOULD BE INCREASED”</a:t>
            </a:r>
            <a:endParaRPr lang="en-US" sz="3200" dirty="0"/>
          </a:p>
        </p:txBody>
      </p:sp>
      <p:sp>
        <p:nvSpPr>
          <p:cNvPr id="4" name="TextBox 3"/>
          <p:cNvSpPr txBox="1"/>
          <p:nvPr/>
        </p:nvSpPr>
        <p:spPr>
          <a:xfrm>
            <a:off x="6427423" y="5589240"/>
            <a:ext cx="2177025" cy="584775"/>
          </a:xfrm>
          <a:prstGeom prst="rect">
            <a:avLst/>
          </a:prstGeom>
          <a:noFill/>
        </p:spPr>
        <p:txBody>
          <a:bodyPr wrap="square" rtlCol="0">
            <a:spAutoFit/>
          </a:bodyPr>
          <a:lstStyle/>
          <a:p>
            <a:r>
              <a:rPr lang="en-GB" sz="3200" dirty="0" smtClean="0"/>
              <a:t>10 minutes</a:t>
            </a:r>
            <a:endParaRPr lang="en-US" sz="3200" dirty="0"/>
          </a:p>
        </p:txBody>
      </p:sp>
    </p:spTree>
    <p:extLst>
      <p:ext uri="{BB962C8B-B14F-4D97-AF65-F5344CB8AC3E}">
        <p14:creationId xmlns:p14="http://schemas.microsoft.com/office/powerpoint/2010/main" val="72379913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1691680" y="764704"/>
            <a:ext cx="5976664" cy="830997"/>
          </a:xfrm>
          <a:prstGeom prst="rect">
            <a:avLst/>
          </a:prstGeom>
          <a:noFill/>
        </p:spPr>
        <p:txBody>
          <a:bodyPr wrap="square" rtlCol="0">
            <a:spAutoFit/>
          </a:bodyPr>
          <a:lstStyle/>
          <a:p>
            <a:pPr algn="ctr"/>
            <a:r>
              <a:rPr lang="en-GB" sz="4800" u="sng" dirty="0" smtClean="0"/>
              <a:t>FEEDBACK</a:t>
            </a:r>
            <a:endParaRPr lang="en-US" sz="4800" u="sng" dirty="0"/>
          </a:p>
        </p:txBody>
      </p:sp>
    </p:spTree>
    <p:extLst>
      <p:ext uri="{BB962C8B-B14F-4D97-AF65-F5344CB8AC3E}">
        <p14:creationId xmlns:p14="http://schemas.microsoft.com/office/powerpoint/2010/main" val="73311751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14920" y="381145"/>
            <a:ext cx="8712968" cy="584775"/>
          </a:xfrm>
          <a:prstGeom prst="rect">
            <a:avLst/>
          </a:prstGeom>
          <a:noFill/>
        </p:spPr>
        <p:txBody>
          <a:bodyPr wrap="square" rtlCol="0">
            <a:spAutoFit/>
          </a:bodyPr>
          <a:lstStyle/>
          <a:p>
            <a:r>
              <a:rPr lang="en-GB" sz="3200" b="1" dirty="0" smtClean="0">
                <a:solidFill>
                  <a:srgbClr val="0070C0"/>
                </a:solidFill>
              </a:rPr>
              <a:t>Exercise: Persuasive Argument – </a:t>
            </a:r>
          </a:p>
        </p:txBody>
      </p:sp>
      <p:sp>
        <p:nvSpPr>
          <p:cNvPr id="3" name="TextBox 2"/>
          <p:cNvSpPr txBox="1"/>
          <p:nvPr/>
        </p:nvSpPr>
        <p:spPr>
          <a:xfrm>
            <a:off x="419342" y="978305"/>
            <a:ext cx="8136904" cy="5170646"/>
          </a:xfrm>
          <a:prstGeom prst="rect">
            <a:avLst/>
          </a:prstGeom>
          <a:noFill/>
        </p:spPr>
        <p:txBody>
          <a:bodyPr wrap="square" rtlCol="0">
            <a:spAutoFit/>
          </a:bodyPr>
          <a:lstStyle/>
          <a:p>
            <a:pPr algn="just"/>
            <a:r>
              <a:rPr lang="en-GB" sz="2400" dirty="0" smtClean="0"/>
              <a:t>The local council where you live has decided to make all sports facilities free to the whole community to help promote healthy living and to support the country wide ‘social inclusion’ policy. This decision will include swimming pools, sports halls, football and rugby pitches, aerobic classes, mini golf and children’s weekend sports clubs. </a:t>
            </a:r>
          </a:p>
          <a:p>
            <a:pPr algn="just"/>
            <a:r>
              <a:rPr lang="en-GB" sz="2400" dirty="0" smtClean="0"/>
              <a:t>Of course, this will mean that other spending will need to be reduced. For example, the Council will no longer be extending CCTV coverage to the town centre and all free public transport services for the over 60’s will be suspended for the period of one year. Pre-school facilities for the under 4’s will also be suspended, and the age of beginning nursery school will now be from the child’s 4th birthday. </a:t>
            </a:r>
          </a:p>
          <a:p>
            <a:pPr algn="just"/>
            <a:endParaRPr lang="en-GB" dirty="0"/>
          </a:p>
        </p:txBody>
      </p:sp>
      <p:sp>
        <p:nvSpPr>
          <p:cNvPr id="4" name="TextBox 3"/>
          <p:cNvSpPr txBox="1"/>
          <p:nvPr/>
        </p:nvSpPr>
        <p:spPr>
          <a:xfrm>
            <a:off x="1098996" y="5805264"/>
            <a:ext cx="7344816" cy="830997"/>
          </a:xfrm>
          <a:prstGeom prst="rect">
            <a:avLst/>
          </a:prstGeom>
          <a:noFill/>
        </p:spPr>
        <p:txBody>
          <a:bodyPr wrap="square" rtlCol="0">
            <a:spAutoFit/>
          </a:bodyPr>
          <a:lstStyle/>
          <a:p>
            <a:pPr algn="ctr"/>
            <a:r>
              <a:rPr lang="en-GB" sz="2400" b="1" dirty="0" smtClean="0">
                <a:solidFill>
                  <a:srgbClr val="0070C0"/>
                </a:solidFill>
              </a:rPr>
              <a:t>What are the arguments for and against this scenario</a:t>
            </a:r>
            <a:r>
              <a:rPr lang="en-GB" sz="2400" b="1" dirty="0" smtClean="0">
                <a:solidFill>
                  <a:srgbClr val="0070C0"/>
                </a:solidFill>
              </a:rPr>
              <a:t>?</a:t>
            </a:r>
          </a:p>
          <a:p>
            <a:pPr algn="ctr"/>
            <a:r>
              <a:rPr lang="en-GB" sz="2400" b="1" dirty="0">
                <a:solidFill>
                  <a:srgbClr val="0070C0"/>
                </a:solidFill>
              </a:rPr>
              <a:t> </a:t>
            </a:r>
            <a:r>
              <a:rPr lang="en-GB" sz="2400" b="1" dirty="0" smtClean="0">
                <a:solidFill>
                  <a:srgbClr val="0070C0"/>
                </a:solidFill>
              </a:rPr>
              <a:t>              Analyse the consequences…</a:t>
            </a:r>
            <a:endParaRPr lang="en-GB" sz="2400" b="1" dirty="0">
              <a:solidFill>
                <a:srgbClr val="0070C0"/>
              </a:solidFill>
            </a:endParaRPr>
          </a:p>
        </p:txBody>
      </p:sp>
    </p:spTree>
    <p:extLst>
      <p:ext uri="{BB962C8B-B14F-4D97-AF65-F5344CB8AC3E}">
        <p14:creationId xmlns:p14="http://schemas.microsoft.com/office/powerpoint/2010/main" val="1498323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91680" y="764704"/>
            <a:ext cx="5976664" cy="830997"/>
          </a:xfrm>
          <a:prstGeom prst="rect">
            <a:avLst/>
          </a:prstGeom>
          <a:noFill/>
        </p:spPr>
        <p:txBody>
          <a:bodyPr wrap="square" rtlCol="0">
            <a:spAutoFit/>
          </a:bodyPr>
          <a:lstStyle/>
          <a:p>
            <a:pPr algn="ctr"/>
            <a:r>
              <a:rPr lang="en-GB" sz="4800" u="sng" dirty="0" smtClean="0"/>
              <a:t>FEEDBACK</a:t>
            </a:r>
            <a:endParaRPr lang="en-US" sz="4800" u="sng" dirty="0"/>
          </a:p>
        </p:txBody>
      </p:sp>
    </p:spTree>
    <p:extLst>
      <p:ext uri="{BB962C8B-B14F-4D97-AF65-F5344CB8AC3E}">
        <p14:creationId xmlns:p14="http://schemas.microsoft.com/office/powerpoint/2010/main" val="588083785"/>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764704"/>
            <a:ext cx="8964488" cy="3785652"/>
          </a:xfrm>
          <a:prstGeom prst="rect">
            <a:avLst/>
          </a:prstGeom>
        </p:spPr>
        <p:txBody>
          <a:bodyPr wrap="square">
            <a:spAutoFit/>
          </a:bodyPr>
          <a:lstStyle/>
          <a:p>
            <a:pPr marL="457200" indent="-457200"/>
            <a:endParaRPr lang="en-GB" sz="2400" dirty="0" smtClean="0"/>
          </a:p>
          <a:p>
            <a:pPr marL="457200" indent="-457200">
              <a:buFont typeface="Arial" panose="020B0604020202020204" pitchFamily="34" charset="0"/>
              <a:buChar char="•"/>
            </a:pPr>
            <a:r>
              <a:rPr lang="en-GB" sz="2400" b="1" dirty="0" smtClean="0">
                <a:solidFill>
                  <a:srgbClr val="0070C0"/>
                </a:solidFill>
              </a:rPr>
              <a:t>Most central issues </a:t>
            </a:r>
            <a:r>
              <a:rPr lang="en-GB" sz="2400" b="1" dirty="0">
                <a:solidFill>
                  <a:srgbClr val="0070C0"/>
                </a:solidFill>
              </a:rPr>
              <a:t>are not black and white</a:t>
            </a:r>
            <a:r>
              <a:rPr lang="en-GB" sz="2400" dirty="0"/>
              <a:t>: there are usually </a:t>
            </a:r>
            <a:r>
              <a:rPr lang="en-GB" sz="2400" dirty="0" smtClean="0"/>
              <a:t>grey areas</a:t>
            </a:r>
            <a:r>
              <a:rPr lang="en-GB" sz="2400" dirty="0"/>
              <a:t> </a:t>
            </a:r>
            <a:r>
              <a:rPr lang="en-GB" sz="2400" dirty="0" smtClean="0"/>
              <a:t>or </a:t>
            </a:r>
            <a:r>
              <a:rPr lang="en-GB" sz="2400" dirty="0" smtClean="0"/>
              <a:t>there are ‘consequences’ </a:t>
            </a:r>
            <a:r>
              <a:rPr lang="en-GB" sz="2400" dirty="0" smtClean="0"/>
              <a:t>of their </a:t>
            </a:r>
            <a:r>
              <a:rPr lang="en-GB" sz="2400" dirty="0" smtClean="0"/>
              <a:t>application (BIMM)</a:t>
            </a:r>
            <a:endParaRPr lang="en-GB" sz="2400" dirty="0" smtClean="0"/>
          </a:p>
          <a:p>
            <a:pPr marL="457200" indent="-457200">
              <a:buFont typeface="Arial" panose="020B0604020202020204" pitchFamily="34" charset="0"/>
              <a:buChar char="•"/>
            </a:pPr>
            <a:r>
              <a:rPr lang="en-GB" sz="2400" b="1" dirty="0" smtClean="0">
                <a:solidFill>
                  <a:srgbClr val="0070C0"/>
                </a:solidFill>
              </a:rPr>
              <a:t>A </a:t>
            </a:r>
            <a:r>
              <a:rPr lang="en-GB" sz="2400" b="1" dirty="0">
                <a:solidFill>
                  <a:srgbClr val="0070C0"/>
                </a:solidFill>
              </a:rPr>
              <a:t>clear understanding </a:t>
            </a:r>
            <a:r>
              <a:rPr lang="en-GB" sz="2400" dirty="0"/>
              <a:t>of </a:t>
            </a:r>
            <a:r>
              <a:rPr lang="en-GB" sz="2400" dirty="0" smtClean="0"/>
              <a:t>all the </a:t>
            </a:r>
            <a:r>
              <a:rPr lang="en-GB" sz="2400" dirty="0"/>
              <a:t>issues is vitally important in order </a:t>
            </a:r>
            <a:r>
              <a:rPr lang="en-GB" sz="2400" dirty="0" smtClean="0"/>
              <a:t>to weigh </a:t>
            </a:r>
            <a:r>
              <a:rPr lang="en-GB" sz="2400" dirty="0"/>
              <a:t>up options. </a:t>
            </a:r>
            <a:endParaRPr lang="en-GB" sz="2400" dirty="0" smtClean="0"/>
          </a:p>
          <a:p>
            <a:pPr marL="457200" indent="-457200">
              <a:buFont typeface="Arial" panose="020B0604020202020204" pitchFamily="34" charset="0"/>
              <a:buChar char="•"/>
            </a:pPr>
            <a:r>
              <a:rPr lang="en-GB" sz="2400" b="1" dirty="0" smtClean="0">
                <a:solidFill>
                  <a:srgbClr val="0070C0"/>
                </a:solidFill>
              </a:rPr>
              <a:t>To </a:t>
            </a:r>
            <a:r>
              <a:rPr lang="en-GB" sz="2400" b="1" dirty="0">
                <a:solidFill>
                  <a:srgbClr val="0070C0"/>
                </a:solidFill>
              </a:rPr>
              <a:t>have such an understanding often requires you </a:t>
            </a:r>
            <a:r>
              <a:rPr lang="en-GB" sz="2400" b="1" dirty="0" smtClean="0">
                <a:solidFill>
                  <a:srgbClr val="0070C0"/>
                </a:solidFill>
              </a:rPr>
              <a:t>to look </a:t>
            </a:r>
            <a:r>
              <a:rPr lang="en-GB" sz="2400" b="1" dirty="0">
                <a:solidFill>
                  <a:srgbClr val="0070C0"/>
                </a:solidFill>
              </a:rPr>
              <a:t>more </a:t>
            </a:r>
            <a:r>
              <a:rPr lang="en-GB" sz="2400" b="1" dirty="0" smtClean="0">
                <a:solidFill>
                  <a:srgbClr val="0070C0"/>
                </a:solidFill>
              </a:rPr>
              <a:t>deeply (through your own research, interview and questionnaire) </a:t>
            </a:r>
            <a:r>
              <a:rPr lang="en-GB" sz="2400" b="1" dirty="0">
                <a:solidFill>
                  <a:srgbClr val="0070C0"/>
                </a:solidFill>
              </a:rPr>
              <a:t>and to </a:t>
            </a:r>
            <a:r>
              <a:rPr lang="en-GB" sz="2400" b="1" u="sng" dirty="0">
                <a:solidFill>
                  <a:srgbClr val="0070C0"/>
                </a:solidFill>
              </a:rPr>
              <a:t>view situations from different perspectives</a:t>
            </a:r>
            <a:r>
              <a:rPr lang="en-GB" sz="2400" b="1" dirty="0" smtClean="0">
                <a:solidFill>
                  <a:srgbClr val="0070C0"/>
                </a:solidFill>
              </a:rPr>
              <a:t>.</a:t>
            </a:r>
          </a:p>
          <a:p>
            <a:pPr marL="457200" indent="-457200">
              <a:buFont typeface="Arial" panose="020B0604020202020204" pitchFamily="34" charset="0"/>
              <a:buChar char="•"/>
            </a:pPr>
            <a:r>
              <a:rPr lang="en-GB" sz="2400" dirty="0" smtClean="0"/>
              <a:t>Try </a:t>
            </a:r>
            <a:r>
              <a:rPr lang="en-GB" sz="2400" dirty="0"/>
              <a:t>standing in other people’s shoes to view a situation from </a:t>
            </a:r>
            <a:r>
              <a:rPr lang="en-GB" sz="2400" dirty="0" smtClean="0"/>
              <a:t>their perspectives</a:t>
            </a:r>
            <a:r>
              <a:rPr lang="en-GB" sz="2400" dirty="0"/>
              <a:t> </a:t>
            </a:r>
            <a:r>
              <a:rPr lang="en-GB" sz="2400" dirty="0" smtClean="0"/>
              <a:t>– (example – Research Study Choice)</a:t>
            </a:r>
            <a:endParaRPr lang="en-GB" sz="2400" dirty="0"/>
          </a:p>
        </p:txBody>
      </p:sp>
      <p:sp>
        <p:nvSpPr>
          <p:cNvPr id="3" name="Rectangle 2"/>
          <p:cNvSpPr/>
          <p:nvPr/>
        </p:nvSpPr>
        <p:spPr>
          <a:xfrm>
            <a:off x="1691680" y="19218"/>
            <a:ext cx="5361211" cy="584775"/>
          </a:xfrm>
          <a:prstGeom prst="rect">
            <a:avLst/>
          </a:prstGeom>
        </p:spPr>
        <p:txBody>
          <a:bodyPr wrap="none">
            <a:spAutoFit/>
          </a:bodyPr>
          <a:lstStyle/>
          <a:p>
            <a:pPr algn="ctr"/>
            <a:r>
              <a:rPr lang="en-GB" sz="3200" b="1" dirty="0">
                <a:solidFill>
                  <a:srgbClr val="0070C0"/>
                </a:solidFill>
              </a:rPr>
              <a:t>Exercise: Persuasive Argument</a:t>
            </a:r>
          </a:p>
        </p:txBody>
      </p:sp>
      <p:sp>
        <p:nvSpPr>
          <p:cNvPr id="4" name="TextBox 3"/>
          <p:cNvSpPr txBox="1"/>
          <p:nvPr/>
        </p:nvSpPr>
        <p:spPr>
          <a:xfrm>
            <a:off x="323528" y="4725144"/>
            <a:ext cx="8520911" cy="1323439"/>
          </a:xfrm>
          <a:prstGeom prst="rect">
            <a:avLst/>
          </a:prstGeom>
          <a:solidFill>
            <a:schemeClr val="bg1">
              <a:lumMod val="85000"/>
            </a:schemeClr>
          </a:solidFill>
          <a:ln>
            <a:solidFill>
              <a:schemeClr val="tx1"/>
            </a:solidFill>
          </a:ln>
        </p:spPr>
        <p:txBody>
          <a:bodyPr wrap="square" rtlCol="0">
            <a:spAutoFit/>
          </a:bodyPr>
          <a:lstStyle/>
          <a:p>
            <a:pPr algn="ctr"/>
            <a:r>
              <a:rPr lang="en-GB" sz="2400" b="1" dirty="0" smtClean="0">
                <a:solidFill>
                  <a:srgbClr val="0070C0"/>
                </a:solidFill>
              </a:rPr>
              <a:t>Be </a:t>
            </a:r>
            <a:r>
              <a:rPr lang="en-GB" sz="3200" b="1" dirty="0" smtClean="0">
                <a:solidFill>
                  <a:srgbClr val="0070C0"/>
                </a:solidFill>
              </a:rPr>
              <a:t>un-biased</a:t>
            </a:r>
            <a:r>
              <a:rPr lang="en-GB" sz="2400" b="1" dirty="0" smtClean="0">
                <a:solidFill>
                  <a:srgbClr val="0070C0"/>
                </a:solidFill>
              </a:rPr>
              <a:t> and impersonal in assessing all sides of the issue before presenting your report / essay / assignment’s </a:t>
            </a:r>
          </a:p>
          <a:p>
            <a:pPr algn="ctr"/>
            <a:r>
              <a:rPr lang="en-GB" sz="2400" b="1" dirty="0" smtClean="0">
                <a:solidFill>
                  <a:srgbClr val="0070C0"/>
                </a:solidFill>
              </a:rPr>
              <a:t>findings, conclusions and recommendations.</a:t>
            </a:r>
            <a:endParaRPr lang="en-GB" sz="2400" b="1" dirty="0">
              <a:solidFill>
                <a:srgbClr val="0070C0"/>
              </a:solidFill>
            </a:endParaRPr>
          </a:p>
        </p:txBody>
      </p:sp>
      <p:sp>
        <p:nvSpPr>
          <p:cNvPr id="5" name="TextBox 4"/>
          <p:cNvSpPr txBox="1"/>
          <p:nvPr/>
        </p:nvSpPr>
        <p:spPr>
          <a:xfrm>
            <a:off x="479527" y="603993"/>
            <a:ext cx="4104456" cy="461665"/>
          </a:xfrm>
          <a:prstGeom prst="rect">
            <a:avLst/>
          </a:prstGeom>
          <a:noFill/>
        </p:spPr>
        <p:txBody>
          <a:bodyPr wrap="square" rtlCol="0">
            <a:spAutoFit/>
          </a:bodyPr>
          <a:lstStyle/>
          <a:p>
            <a:r>
              <a:rPr lang="en-GB" sz="2400" b="1" dirty="0" smtClean="0">
                <a:solidFill>
                  <a:srgbClr val="0070C0"/>
                </a:solidFill>
              </a:rPr>
              <a:t>What has this shown us?</a:t>
            </a:r>
            <a:endParaRPr lang="en-US" sz="2400" b="1" dirty="0">
              <a:solidFill>
                <a:srgbClr val="0070C0"/>
              </a:solidFill>
            </a:endParaRPr>
          </a:p>
        </p:txBody>
      </p:sp>
    </p:spTree>
    <p:extLst>
      <p:ext uri="{BB962C8B-B14F-4D97-AF65-F5344CB8AC3E}">
        <p14:creationId xmlns:p14="http://schemas.microsoft.com/office/powerpoint/2010/main" val="1554875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339752" y="2492896"/>
            <a:ext cx="5328592" cy="830997"/>
          </a:xfrm>
          <a:prstGeom prst="rect">
            <a:avLst/>
          </a:prstGeom>
          <a:noFill/>
        </p:spPr>
        <p:txBody>
          <a:bodyPr wrap="square" rtlCol="0">
            <a:spAutoFit/>
          </a:bodyPr>
          <a:lstStyle/>
          <a:p>
            <a:r>
              <a:rPr lang="en-GB" sz="4800" dirty="0" smtClean="0"/>
              <a:t>QUESTIONNAIRES</a:t>
            </a:r>
            <a:endParaRPr lang="en-GB" sz="4800" dirty="0"/>
          </a:p>
        </p:txBody>
      </p:sp>
    </p:spTree>
    <p:extLst>
      <p:ext uri="{BB962C8B-B14F-4D97-AF65-F5344CB8AC3E}">
        <p14:creationId xmlns:p14="http://schemas.microsoft.com/office/powerpoint/2010/main" val="221442872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620688"/>
            <a:ext cx="6832082" cy="646331"/>
          </a:xfrm>
          <a:prstGeom prst="rect">
            <a:avLst/>
          </a:prstGeom>
          <a:noFill/>
        </p:spPr>
        <p:txBody>
          <a:bodyPr wrap="square" rtlCol="0">
            <a:spAutoFit/>
          </a:bodyPr>
          <a:lstStyle/>
          <a:p>
            <a:r>
              <a:rPr lang="en-GB" sz="3600" b="1" dirty="0" smtClean="0">
                <a:solidFill>
                  <a:srgbClr val="0070C0"/>
                </a:solidFill>
              </a:rPr>
              <a:t>Exercise: Examine a Questionnaire </a:t>
            </a:r>
            <a:endParaRPr lang="en-GB" sz="3600" b="1" dirty="0">
              <a:solidFill>
                <a:srgbClr val="0070C0"/>
              </a:solidFill>
            </a:endParaRPr>
          </a:p>
        </p:txBody>
      </p:sp>
      <p:sp>
        <p:nvSpPr>
          <p:cNvPr id="3" name="TextBox 2"/>
          <p:cNvSpPr txBox="1"/>
          <p:nvPr/>
        </p:nvSpPr>
        <p:spPr>
          <a:xfrm>
            <a:off x="611560" y="1268760"/>
            <a:ext cx="8280920" cy="4154984"/>
          </a:xfrm>
          <a:prstGeom prst="rect">
            <a:avLst/>
          </a:prstGeom>
          <a:noFill/>
        </p:spPr>
        <p:txBody>
          <a:bodyPr wrap="square" rtlCol="0">
            <a:spAutoFit/>
          </a:bodyPr>
          <a:lstStyle/>
          <a:p>
            <a:pPr algn="just"/>
            <a:r>
              <a:rPr lang="en-GB" sz="2400" dirty="0" smtClean="0"/>
              <a:t>By considering each of the points discussed that help to produce a </a:t>
            </a:r>
            <a:r>
              <a:rPr lang="en-GB" sz="2400" b="1" dirty="0" smtClean="0"/>
              <a:t>GOOD</a:t>
            </a:r>
            <a:r>
              <a:rPr lang="en-GB" sz="2400" b="1" dirty="0" smtClean="0">
                <a:solidFill>
                  <a:srgbClr val="0070C0"/>
                </a:solidFill>
              </a:rPr>
              <a:t> </a:t>
            </a:r>
            <a:r>
              <a:rPr lang="en-GB" sz="2400" dirty="0" smtClean="0"/>
              <a:t>questionnaire, evaluate the questionnaire hand out. </a:t>
            </a:r>
          </a:p>
          <a:p>
            <a:pPr algn="just"/>
            <a:endParaRPr lang="en-GB" sz="2400" dirty="0"/>
          </a:p>
          <a:p>
            <a:pPr algn="just"/>
            <a:r>
              <a:rPr lang="en-GB" sz="2400" b="1" dirty="0" smtClean="0">
                <a:solidFill>
                  <a:srgbClr val="0070C0"/>
                </a:solidFill>
              </a:rPr>
              <a:t>This was sent to a contractor by a leading building materials merchant, with a single outlet on a city’s industrial estate. </a:t>
            </a:r>
          </a:p>
          <a:p>
            <a:pPr algn="just"/>
            <a:endParaRPr lang="en-GB" sz="2400" b="1" dirty="0" smtClean="0">
              <a:solidFill>
                <a:srgbClr val="0070C0"/>
              </a:solidFill>
            </a:endParaRPr>
          </a:p>
          <a:p>
            <a:pPr algn="just"/>
            <a:r>
              <a:rPr lang="en-GB" sz="2400" b="1" dirty="0" smtClean="0">
                <a:solidFill>
                  <a:srgbClr val="0070C0"/>
                </a:solidFill>
              </a:rPr>
              <a:t>The customer purchased on behalf of her company, using the business credit card.</a:t>
            </a:r>
          </a:p>
          <a:p>
            <a:pPr algn="just"/>
            <a:endParaRPr lang="en-GB" sz="2400" dirty="0"/>
          </a:p>
          <a:p>
            <a:pPr algn="just"/>
            <a:r>
              <a:rPr lang="en-GB" sz="2400" b="1" dirty="0" smtClean="0"/>
              <a:t>1. Compile a list of what you believe is incorrect/inappropriate </a:t>
            </a:r>
          </a:p>
          <a:p>
            <a:pPr algn="just"/>
            <a:endParaRPr lang="en-GB" sz="2400" b="1" dirty="0">
              <a:solidFill>
                <a:srgbClr val="0070C0"/>
              </a:solidFill>
            </a:endParaRPr>
          </a:p>
        </p:txBody>
      </p:sp>
      <p:sp>
        <p:nvSpPr>
          <p:cNvPr id="4" name="TextBox 3"/>
          <p:cNvSpPr txBox="1"/>
          <p:nvPr/>
        </p:nvSpPr>
        <p:spPr>
          <a:xfrm>
            <a:off x="6588224" y="5892284"/>
            <a:ext cx="2448272" cy="523220"/>
          </a:xfrm>
          <a:prstGeom prst="rect">
            <a:avLst/>
          </a:prstGeom>
          <a:noFill/>
        </p:spPr>
        <p:txBody>
          <a:bodyPr wrap="square" rtlCol="0">
            <a:spAutoFit/>
          </a:bodyPr>
          <a:lstStyle/>
          <a:p>
            <a:r>
              <a:rPr lang="en-GB" sz="2800" b="1" dirty="0" smtClean="0">
                <a:solidFill>
                  <a:srgbClr val="0070C0"/>
                </a:solidFill>
              </a:rPr>
              <a:t>  HANDOUT</a:t>
            </a:r>
            <a:endParaRPr lang="en-GB" sz="2800" b="1" dirty="0">
              <a:solidFill>
                <a:srgbClr val="0070C0"/>
              </a:solidFill>
            </a:endParaRPr>
          </a:p>
        </p:txBody>
      </p:sp>
      <p:sp>
        <p:nvSpPr>
          <p:cNvPr id="6" name="TextBox 5"/>
          <p:cNvSpPr txBox="1"/>
          <p:nvPr/>
        </p:nvSpPr>
        <p:spPr>
          <a:xfrm>
            <a:off x="620238" y="0"/>
            <a:ext cx="6832082" cy="646331"/>
          </a:xfrm>
          <a:prstGeom prst="rect">
            <a:avLst/>
          </a:prstGeom>
          <a:noFill/>
        </p:spPr>
        <p:txBody>
          <a:bodyPr wrap="square" rtlCol="0">
            <a:spAutoFit/>
          </a:bodyPr>
          <a:lstStyle/>
          <a:p>
            <a:r>
              <a:rPr lang="en-GB" sz="3600" b="1" dirty="0" smtClean="0">
                <a:solidFill>
                  <a:srgbClr val="0070C0"/>
                </a:solidFill>
              </a:rPr>
              <a:t>Assignment PART C</a:t>
            </a:r>
            <a:endParaRPr lang="en-GB" sz="3600" b="1" dirty="0">
              <a:solidFill>
                <a:srgbClr val="0070C0"/>
              </a:solidFill>
            </a:endParaRPr>
          </a:p>
        </p:txBody>
      </p:sp>
    </p:spTree>
    <p:extLst>
      <p:ext uri="{BB962C8B-B14F-4D97-AF65-F5344CB8AC3E}">
        <p14:creationId xmlns:p14="http://schemas.microsoft.com/office/powerpoint/2010/main" val="2134647984"/>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297522"/>
            <a:ext cx="8352928" cy="646331"/>
          </a:xfrm>
          <a:prstGeom prst="rect">
            <a:avLst/>
          </a:prstGeom>
        </p:spPr>
        <p:txBody>
          <a:bodyPr wrap="square">
            <a:spAutoFit/>
          </a:bodyPr>
          <a:lstStyle/>
          <a:p>
            <a:r>
              <a:rPr lang="en-US" sz="3600" b="1" dirty="0">
                <a:solidFill>
                  <a:prstClr val="black"/>
                </a:solidFill>
              </a:rPr>
              <a:t>Step 2 – Collecting &amp; </a:t>
            </a:r>
            <a:r>
              <a:rPr lang="en-US" sz="3600" b="1" dirty="0" smtClean="0">
                <a:solidFill>
                  <a:prstClr val="black"/>
                </a:solidFill>
              </a:rPr>
              <a:t>Handling Information</a:t>
            </a:r>
            <a:endParaRPr lang="en-US" sz="3600" b="1" dirty="0">
              <a:solidFill>
                <a:prstClr val="black"/>
              </a:solidFill>
            </a:endParaRPr>
          </a:p>
        </p:txBody>
      </p:sp>
      <p:sp>
        <p:nvSpPr>
          <p:cNvPr id="5" name="Content Placeholder 7"/>
          <p:cNvSpPr txBox="1">
            <a:spLocks/>
          </p:cNvSpPr>
          <p:nvPr/>
        </p:nvSpPr>
        <p:spPr>
          <a:xfrm>
            <a:off x="600147" y="984376"/>
            <a:ext cx="8229600" cy="5714600"/>
          </a:xfrm>
          <a:prstGeom prst="rect">
            <a:avLst/>
          </a:prstGeom>
        </p:spPr>
        <p:txBody>
          <a:bodyPr>
            <a:normAutofit fontScale="47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US" sz="4500" b="1" dirty="0" smtClean="0">
                <a:solidFill>
                  <a:srgbClr val="0070C0"/>
                </a:solidFill>
              </a:rPr>
              <a:t>SUMMARY…..A GOOD Questionnaire</a:t>
            </a:r>
          </a:p>
          <a:p>
            <a:r>
              <a:rPr lang="en-GB" sz="4200" b="1" dirty="0">
                <a:solidFill>
                  <a:srgbClr val="0070C0"/>
                </a:solidFill>
              </a:rPr>
              <a:t>Provide clear title / explanation of </a:t>
            </a:r>
            <a:r>
              <a:rPr lang="en-GB" sz="4200" b="1" dirty="0" smtClean="0">
                <a:solidFill>
                  <a:srgbClr val="0070C0"/>
                </a:solidFill>
              </a:rPr>
              <a:t>purpose</a:t>
            </a:r>
            <a:endParaRPr lang="en-GB" sz="4200" b="1" dirty="0">
              <a:solidFill>
                <a:srgbClr val="0070C0"/>
              </a:solidFill>
            </a:endParaRPr>
          </a:p>
          <a:p>
            <a:r>
              <a:rPr lang="en-US" sz="4200" dirty="0" smtClean="0"/>
              <a:t>As short and concise as possible</a:t>
            </a:r>
            <a:r>
              <a:rPr lang="en-US" sz="4200" b="1" dirty="0" smtClean="0">
                <a:solidFill>
                  <a:srgbClr val="0070C0"/>
                </a:solidFill>
              </a:rPr>
              <a:t>. People have little time! TONE ??</a:t>
            </a:r>
          </a:p>
          <a:p>
            <a:r>
              <a:rPr lang="en-US" sz="4200" dirty="0" smtClean="0"/>
              <a:t>Ask only for information that is not easily available elsewhere.</a:t>
            </a:r>
          </a:p>
          <a:p>
            <a:r>
              <a:rPr lang="en-US" sz="4200" b="1" dirty="0" smtClean="0">
                <a:solidFill>
                  <a:srgbClr val="0070C0"/>
                </a:solidFill>
              </a:rPr>
              <a:t>Have a purpose for each question</a:t>
            </a:r>
            <a:r>
              <a:rPr lang="en-US" sz="4200" dirty="0" smtClean="0"/>
              <a:t>. </a:t>
            </a:r>
            <a:r>
              <a:rPr lang="en-US" sz="4200" b="1" dirty="0" smtClean="0">
                <a:solidFill>
                  <a:srgbClr val="0070C0"/>
                </a:solidFill>
              </a:rPr>
              <a:t>10 questions max.</a:t>
            </a:r>
          </a:p>
          <a:p>
            <a:r>
              <a:rPr lang="en-US" sz="4200" b="1" dirty="0" smtClean="0">
                <a:solidFill>
                  <a:srgbClr val="0070C0"/>
                </a:solidFill>
              </a:rPr>
              <a:t>Use precise wording</a:t>
            </a:r>
            <a:r>
              <a:rPr lang="en-US" sz="4200" dirty="0" smtClean="0"/>
              <a:t> so that no question can possibly be misunderstood by the recipient.</a:t>
            </a:r>
          </a:p>
          <a:p>
            <a:r>
              <a:rPr lang="en-US" sz="4200" b="1" dirty="0" smtClean="0">
                <a:solidFill>
                  <a:srgbClr val="0070C0"/>
                </a:solidFill>
              </a:rPr>
              <a:t>Use neutrally worded questions </a:t>
            </a:r>
            <a:r>
              <a:rPr lang="en-US" sz="4200" dirty="0" smtClean="0"/>
              <a:t>and deal with </a:t>
            </a:r>
            <a:r>
              <a:rPr lang="en-US" sz="4200" b="1" dirty="0" smtClean="0">
                <a:solidFill>
                  <a:srgbClr val="0070C0"/>
                </a:solidFill>
              </a:rPr>
              <a:t>only one topic per question.</a:t>
            </a:r>
          </a:p>
          <a:p>
            <a:r>
              <a:rPr lang="en-US" sz="4200" dirty="0" smtClean="0"/>
              <a:t>Ensure that the </a:t>
            </a:r>
            <a:r>
              <a:rPr lang="en-US" sz="4200" b="1" dirty="0" smtClean="0">
                <a:solidFill>
                  <a:srgbClr val="0070C0"/>
                </a:solidFill>
              </a:rPr>
              <a:t>response choices </a:t>
            </a:r>
            <a:r>
              <a:rPr lang="en-US" sz="4200" dirty="0" smtClean="0"/>
              <a:t>are both </a:t>
            </a:r>
            <a:r>
              <a:rPr lang="en-US" sz="4200" b="1" dirty="0" smtClean="0">
                <a:solidFill>
                  <a:srgbClr val="0070C0"/>
                </a:solidFill>
              </a:rPr>
              <a:t>exhaustive and mutually exclusive.</a:t>
            </a:r>
          </a:p>
          <a:p>
            <a:r>
              <a:rPr lang="en-US" sz="4200" b="1" dirty="0" smtClean="0">
                <a:solidFill>
                  <a:srgbClr val="0070C0"/>
                </a:solidFill>
              </a:rPr>
              <a:t>Be careful about asking sensitive questions</a:t>
            </a:r>
            <a:r>
              <a:rPr lang="en-US" sz="4200" dirty="0" smtClean="0"/>
              <a:t>, such as information about age, social position,  salary or morals.</a:t>
            </a:r>
          </a:p>
          <a:p>
            <a:r>
              <a:rPr lang="en-US" sz="4200" dirty="0" smtClean="0"/>
              <a:t>Pilot-test your questionnaire on a few people to </a:t>
            </a:r>
            <a:r>
              <a:rPr lang="en-US" sz="4200" b="1" dirty="0" smtClean="0">
                <a:solidFill>
                  <a:srgbClr val="0070C0"/>
                </a:solidFill>
              </a:rPr>
              <a:t>check that all questions function as you intended.</a:t>
            </a:r>
          </a:p>
          <a:p>
            <a:r>
              <a:rPr lang="en-GB" sz="4200" b="1" dirty="0" smtClean="0">
                <a:solidFill>
                  <a:srgbClr val="0070C0"/>
                </a:solidFill>
              </a:rPr>
              <a:t>The types and presentation  </a:t>
            </a:r>
            <a:r>
              <a:rPr lang="en-GB" sz="4200" b="1" dirty="0">
                <a:solidFill>
                  <a:srgbClr val="0070C0"/>
                </a:solidFill>
              </a:rPr>
              <a:t>of </a:t>
            </a:r>
            <a:r>
              <a:rPr lang="en-GB" sz="4200" b="1" dirty="0" smtClean="0">
                <a:solidFill>
                  <a:srgbClr val="0070C0"/>
                </a:solidFill>
              </a:rPr>
              <a:t>the questions </a:t>
            </a:r>
            <a:r>
              <a:rPr lang="en-GB" sz="4200" b="1" dirty="0">
                <a:solidFill>
                  <a:srgbClr val="0070C0"/>
                </a:solidFill>
              </a:rPr>
              <a:t>asked will frame the informants‘ responses, and this should be taken into account by the researcher</a:t>
            </a:r>
            <a:r>
              <a:rPr lang="en-GB" sz="4200" b="1" dirty="0" smtClean="0">
                <a:solidFill>
                  <a:srgbClr val="0070C0"/>
                </a:solidFill>
              </a:rPr>
              <a:t>. </a:t>
            </a:r>
          </a:p>
          <a:p>
            <a:r>
              <a:rPr lang="en-GB" sz="4200" b="1" dirty="0" smtClean="0">
                <a:solidFill>
                  <a:srgbClr val="0070C0"/>
                </a:solidFill>
              </a:rPr>
              <a:t>IMPORTANT – CHECK ALL SPELLING AND GRAMMAR</a:t>
            </a:r>
            <a:endParaRPr lang="en-US" sz="4200" dirty="0"/>
          </a:p>
        </p:txBody>
      </p:sp>
      <p:sp>
        <p:nvSpPr>
          <p:cNvPr id="3" name="TextBox 2"/>
          <p:cNvSpPr txBox="1"/>
          <p:nvPr/>
        </p:nvSpPr>
        <p:spPr>
          <a:xfrm>
            <a:off x="6804248" y="6237311"/>
            <a:ext cx="1944216" cy="461665"/>
          </a:xfrm>
          <a:prstGeom prst="rect">
            <a:avLst/>
          </a:prstGeom>
          <a:noFill/>
        </p:spPr>
        <p:txBody>
          <a:bodyPr wrap="square" rtlCol="0">
            <a:spAutoFit/>
          </a:bodyPr>
          <a:lstStyle/>
          <a:p>
            <a:r>
              <a:rPr lang="en-GB" sz="2400" b="1" dirty="0" smtClean="0">
                <a:solidFill>
                  <a:srgbClr val="0070C0"/>
                </a:solidFill>
              </a:rPr>
              <a:t>COPY DOWN</a:t>
            </a:r>
            <a:endParaRPr lang="en-GB" sz="2400" b="1" dirty="0">
              <a:solidFill>
                <a:srgbClr val="0070C0"/>
              </a:solidFill>
            </a:endParaRPr>
          </a:p>
        </p:txBody>
      </p:sp>
    </p:spTree>
    <p:extLst>
      <p:ext uri="{BB962C8B-B14F-4D97-AF65-F5344CB8AC3E}">
        <p14:creationId xmlns:p14="http://schemas.microsoft.com/office/powerpoint/2010/main" val="1017246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 calcmode="lin" valueType="num">
                                      <p:cBhvr additive="base">
                                        <p:cTn id="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 calcmode="lin" valueType="num">
                                      <p:cBhvr additive="base">
                                        <p:cTn id="19"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 calcmode="lin" valueType="num">
                                      <p:cBhvr additive="base">
                                        <p:cTn id="25"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anim calcmode="lin" valueType="num">
                                      <p:cBhvr additive="base">
                                        <p:cTn id="31"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 calcmode="lin" valueType="num">
                                      <p:cBhvr additive="base">
                                        <p:cTn id="37"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
                                            <p:txEl>
                                              <p:pRg st="7" end="7"/>
                                            </p:txEl>
                                          </p:spTgt>
                                        </p:tgtEl>
                                        <p:attrNameLst>
                                          <p:attrName>style.visibility</p:attrName>
                                        </p:attrNameLst>
                                      </p:cBhvr>
                                      <p:to>
                                        <p:strVal val="visible"/>
                                      </p:to>
                                    </p:set>
                                    <p:anim calcmode="lin" valueType="num">
                                      <p:cBhvr additive="base">
                                        <p:cTn id="43"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5">
                                            <p:txEl>
                                              <p:pRg st="8" end="8"/>
                                            </p:txEl>
                                          </p:spTgt>
                                        </p:tgtEl>
                                        <p:attrNameLst>
                                          <p:attrName>style.visibility</p:attrName>
                                        </p:attrNameLst>
                                      </p:cBhvr>
                                      <p:to>
                                        <p:strVal val="visible"/>
                                      </p:to>
                                    </p:set>
                                    <p:anim calcmode="lin" valueType="num">
                                      <p:cBhvr additive="base">
                                        <p:cTn id="49"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5">
                                            <p:txEl>
                                              <p:pRg st="9" end="9"/>
                                            </p:txEl>
                                          </p:spTgt>
                                        </p:tgtEl>
                                        <p:attrNameLst>
                                          <p:attrName>style.visibility</p:attrName>
                                        </p:attrNameLst>
                                      </p:cBhvr>
                                      <p:to>
                                        <p:strVal val="visible"/>
                                      </p:to>
                                    </p:set>
                                    <p:anim calcmode="lin" valueType="num">
                                      <p:cBhvr additive="base">
                                        <p:cTn id="55" dur="500" fill="hold"/>
                                        <p:tgtEl>
                                          <p:spTgt spid="5">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5">
                                            <p:txEl>
                                              <p:pRg st="10" end="10"/>
                                            </p:txEl>
                                          </p:spTgt>
                                        </p:tgtEl>
                                        <p:attrNameLst>
                                          <p:attrName>style.visibility</p:attrName>
                                        </p:attrNameLst>
                                      </p:cBhvr>
                                      <p:to>
                                        <p:strVal val="visible"/>
                                      </p:to>
                                    </p:set>
                                    <p:anim calcmode="lin" valueType="num">
                                      <p:cBhvr additive="base">
                                        <p:cTn id="61" dur="500" fill="hold"/>
                                        <p:tgtEl>
                                          <p:spTgt spid="5">
                                            <p:txEl>
                                              <p:pRg st="10" end="1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5">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5">
                                            <p:txEl>
                                              <p:pRg st="11" end="11"/>
                                            </p:txEl>
                                          </p:spTgt>
                                        </p:tgtEl>
                                        <p:attrNameLst>
                                          <p:attrName>style.visibility</p:attrName>
                                        </p:attrNameLst>
                                      </p:cBhvr>
                                      <p:to>
                                        <p:strVal val="visible"/>
                                      </p:to>
                                    </p:set>
                                    <p:anim calcmode="lin" valueType="num">
                                      <p:cBhvr additive="base">
                                        <p:cTn id="67" dur="500" fill="hold"/>
                                        <p:tgtEl>
                                          <p:spTgt spid="5">
                                            <p:txEl>
                                              <p:pRg st="11" end="11"/>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5">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91680" y="764704"/>
            <a:ext cx="5976664" cy="830997"/>
          </a:xfrm>
          <a:prstGeom prst="rect">
            <a:avLst/>
          </a:prstGeom>
          <a:noFill/>
        </p:spPr>
        <p:txBody>
          <a:bodyPr wrap="square" rtlCol="0">
            <a:spAutoFit/>
          </a:bodyPr>
          <a:lstStyle/>
          <a:p>
            <a:pPr algn="ctr"/>
            <a:r>
              <a:rPr lang="en-GB" sz="4800" u="sng" dirty="0" smtClean="0"/>
              <a:t>FEEDBACK</a:t>
            </a:r>
            <a:endParaRPr lang="en-US" sz="4800" u="sng" dirty="0"/>
          </a:p>
        </p:txBody>
      </p:sp>
      <p:sp>
        <p:nvSpPr>
          <p:cNvPr id="3" name="Rectangle 2"/>
          <p:cNvSpPr/>
          <p:nvPr/>
        </p:nvSpPr>
        <p:spPr>
          <a:xfrm>
            <a:off x="1079612" y="2348880"/>
            <a:ext cx="6588732" cy="1569660"/>
          </a:xfrm>
          <a:prstGeom prst="rect">
            <a:avLst/>
          </a:prstGeom>
        </p:spPr>
        <p:txBody>
          <a:bodyPr wrap="square">
            <a:spAutoFit/>
          </a:bodyPr>
          <a:lstStyle/>
          <a:p>
            <a:pPr algn="ctr"/>
            <a:r>
              <a:rPr lang="en-GB" sz="3200" b="1" dirty="0" smtClean="0"/>
              <a:t>2. Re-design </a:t>
            </a:r>
            <a:r>
              <a:rPr lang="en-GB" sz="3200" b="1" dirty="0"/>
              <a:t>and re-write  the questionnaire to best fulfil it’s purpose.</a:t>
            </a:r>
          </a:p>
        </p:txBody>
      </p:sp>
    </p:spTree>
    <p:extLst>
      <p:ext uri="{BB962C8B-B14F-4D97-AF65-F5344CB8AC3E}">
        <p14:creationId xmlns:p14="http://schemas.microsoft.com/office/powerpoint/2010/main" val="1549347392"/>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1700808"/>
            <a:ext cx="7704856" cy="1384995"/>
          </a:xfrm>
          <a:prstGeom prst="rect">
            <a:avLst/>
          </a:prstGeom>
          <a:noFill/>
        </p:spPr>
        <p:txBody>
          <a:bodyPr wrap="square" rtlCol="0">
            <a:spAutoFit/>
          </a:bodyPr>
          <a:lstStyle/>
          <a:p>
            <a:pPr algn="ctr"/>
            <a:r>
              <a:rPr lang="en-GB" sz="2800" dirty="0" smtClean="0"/>
              <a:t>So….from the examples we have tried and our feedback…what makes a good questionnaire and would do we need to avoid?</a:t>
            </a:r>
            <a:endParaRPr lang="en-GB" sz="2800" dirty="0"/>
          </a:p>
        </p:txBody>
      </p:sp>
    </p:spTree>
    <p:extLst>
      <p:ext uri="{BB962C8B-B14F-4D97-AF65-F5344CB8AC3E}">
        <p14:creationId xmlns:p14="http://schemas.microsoft.com/office/powerpoint/2010/main" val="308352291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3738</TotalTime>
  <Words>5745</Words>
  <Application>Microsoft Office PowerPoint</Application>
  <PresentationFormat>On-screen Show (4:3)</PresentationFormat>
  <Paragraphs>883</Paragraphs>
  <Slides>79</Slides>
  <Notes>18</Notes>
  <HiddenSlides>3</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79</vt:i4>
      </vt:variant>
    </vt:vector>
  </HeadingPairs>
  <TitlesOfParts>
    <vt:vector size="89" baseType="lpstr">
      <vt:lpstr>Arial</vt:lpstr>
      <vt:lpstr>Calibri</vt:lpstr>
      <vt:lpstr>Constantia</vt:lpstr>
      <vt:lpstr>FranklinGothic-Book</vt:lpstr>
      <vt:lpstr>Microsoft Sans Serif</vt:lpstr>
      <vt:lpstr>Times New Roman</vt:lpstr>
      <vt:lpstr>Tw Cen MT Condensed</vt:lpstr>
      <vt:lpstr>Tw Cen MT Condensed Extra Bold</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Leisure in  Natural Balance</vt:lpstr>
      <vt:lpstr>Pertinent Issues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Literature</vt:lpstr>
      <vt:lpstr>PowerPoint Presentation</vt:lpstr>
      <vt:lpstr>Rationale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Compilation of the Matrix </vt:lpstr>
      <vt:lpstr>Methodology</vt:lpstr>
      <vt:lpstr>PowerPoint Presentation</vt:lpstr>
      <vt:lpstr>PowerPoint Presentation</vt:lpstr>
      <vt:lpstr>PowerPoint Presentation</vt:lpstr>
      <vt:lpstr>Impact matrix summary score.</vt:lpstr>
      <vt:lpstr>Damage indicator scores by stressor. </vt:lpstr>
      <vt:lpstr>Results</vt:lpstr>
      <vt:lpstr>Results</vt:lpstr>
      <vt:lpstr>Limitations on reflection of process</vt:lpstr>
      <vt:lpstr>Evaluation</vt:lpstr>
      <vt:lpstr>Evaluation</vt:lpstr>
      <vt:lpstr>Future Development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SMU</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Natural Development</dc:title>
  <dc:creator>FADE</dc:creator>
  <cp:lastModifiedBy>Alan Nantel</cp:lastModifiedBy>
  <cp:revision>283</cp:revision>
  <cp:lastPrinted>2018-11-08T10:12:04Z</cp:lastPrinted>
  <dcterms:created xsi:type="dcterms:W3CDTF">2009-04-06T10:58:18Z</dcterms:created>
  <dcterms:modified xsi:type="dcterms:W3CDTF">2018-11-08T10:57:30Z</dcterms:modified>
</cp:coreProperties>
</file>