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11" r:id="rId2"/>
    <p:sldId id="312" r:id="rId3"/>
    <p:sldId id="315" r:id="rId4"/>
    <p:sldId id="316" r:id="rId5"/>
    <p:sldId id="317" r:id="rId6"/>
    <p:sldId id="318" r:id="rId7"/>
    <p:sldId id="337" r:id="rId8"/>
    <p:sldId id="319" r:id="rId9"/>
    <p:sldId id="320" r:id="rId10"/>
    <p:sldId id="323" r:id="rId11"/>
    <p:sldId id="324" r:id="rId12"/>
    <p:sldId id="329" r:id="rId13"/>
    <p:sldId id="327" r:id="rId14"/>
    <p:sldId id="326" r:id="rId15"/>
    <p:sldId id="336" r:id="rId16"/>
    <p:sldId id="322" r:id="rId17"/>
    <p:sldId id="335" r:id="rId18"/>
    <p:sldId id="330" r:id="rId19"/>
    <p:sldId id="331" r:id="rId20"/>
    <p:sldId id="332" r:id="rId21"/>
    <p:sldId id="313" r:id="rId22"/>
    <p:sldId id="33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p:cViewPr varScale="1">
        <p:scale>
          <a:sx n="115" d="100"/>
          <a:sy n="115" d="100"/>
        </p:scale>
        <p:origin x="153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06/02/2020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2/6/2020</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2/6/2020</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y.zhao@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britannica.com/topic/Buddhism" TargetMode="External"/><Relationship Id="rId3" Type="http://schemas.openxmlformats.org/officeDocument/2006/relationships/hyperlink" Target="https://en.wikipedia.org/wiki/Donglin_Temple_(Jiangxi)" TargetMode="External"/><Relationship Id="rId7" Type="http://schemas.openxmlformats.org/officeDocument/2006/relationships/hyperlink" Target="https://www.britannica.com/topic/Lingbao" TargetMode="External"/><Relationship Id="rId2" Type="http://schemas.openxmlformats.org/officeDocument/2006/relationships/hyperlink" Target="https://en.wikipedia.org/wiki/Buddhist" TargetMode="External"/><Relationship Id="rId1" Type="http://schemas.openxmlformats.org/officeDocument/2006/relationships/slideLayout" Target="../slideLayouts/slideLayout2.xml"/><Relationship Id="rId6" Type="http://schemas.openxmlformats.org/officeDocument/2006/relationships/hyperlink" Target="https://www.britannica.com/topic/Daoism" TargetMode="External"/><Relationship Id="rId5" Type="http://schemas.openxmlformats.org/officeDocument/2006/relationships/hyperlink" Target="https://www.britannica.com/place/China" TargetMode="External"/><Relationship Id="rId4" Type="http://schemas.openxmlformats.org/officeDocument/2006/relationships/hyperlink" Target="https://en.wikipedia.org/wiki/Mount_Lushan" TargetMode="External"/><Relationship Id="rId9" Type="http://schemas.openxmlformats.org/officeDocument/2006/relationships/hyperlink" Target="https://www.merriam-webster.com/dictionary/coherent"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Zhuangzi_(book)" TargetMode="External"/><Relationship Id="rId2" Type="http://schemas.openxmlformats.org/officeDocument/2006/relationships/hyperlink" Target="https://en.wikipedia.org/wiki/Daode_jing" TargetMode="External"/><Relationship Id="rId1" Type="http://schemas.openxmlformats.org/officeDocument/2006/relationships/slideLayout" Target="../slideLayouts/slideLayout2.xml"/><Relationship Id="rId4" Type="http://schemas.openxmlformats.org/officeDocument/2006/relationships/hyperlink" Target="https://en.wikipedia.org/wiki/Ge_Hon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Taichi" TargetMode="External"/><Relationship Id="rId2" Type="http://schemas.openxmlformats.org/officeDocument/2006/relationships/hyperlink" Target="https://en.wikipedia.org/wiki/Taoism" TargetMode="Externa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3" Type="http://schemas.openxmlformats.org/officeDocument/2006/relationships/hyperlink" Target="https://translate.googleusercontent.com/translate_c?depth=1&amp;hl=en&amp;prev=search&amp;rurl=translate.google.co.uk&amp;sl=zh-TW&amp;sp=nmt4&amp;u=https://wikivisually.com/lang-zh/wiki/%E5%B0%B9%E5%96%9C&amp;xid=17259,1500008,15700021,15700105,15700124,15700149,15700168,15700173,15700201&amp;usg=ALkJrhhPlwScOoILKVmTF53cupqfe086TA" TargetMode="External"/><Relationship Id="rId2" Type="http://schemas.openxmlformats.org/officeDocument/2006/relationships/hyperlink" Target="https://translate.googleusercontent.com/translate_c?depth=1&amp;hl=en&amp;prev=search&amp;rurl=translate.google.co.uk&amp;sl=zh-TW&amp;sp=nmt4&amp;u=https://wikivisually.com/lang-zh/wiki/%E8%80%81%E5%AD%90&amp;xid=17259,1500008,15700021,15700105,15700124,15700149,15700168,15700173,15700201&amp;usg=ALkJrhg5Pc3GEk7EQ6Nbs9y9121Z-88IRw" TargetMode="External"/><Relationship Id="rId1" Type="http://schemas.openxmlformats.org/officeDocument/2006/relationships/slideLayout" Target="../slideLayouts/slideLayout2.xml"/><Relationship Id="rId4" Type="http://schemas.openxmlformats.org/officeDocument/2006/relationships/hyperlink" Target="https://translate.googleusercontent.com/translate_c?depth=1&amp;hl=en&amp;prev=search&amp;rurl=translate.google.co.uk&amp;sl=zh-TW&amp;sp=nmt4&amp;u=https://wikivisually.com/lang-zh/wiki/%E4%B8%AD%E5%AE%97&amp;xid=17259,1500008,15700021,15700105,15700124,15700149,15700168,15700173,15700201&amp;usg=ALkJrhgEEaHlbPRIOPGcQSN6Zn8TQve-D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sz="quarter" idx="1"/>
          </p:nvPr>
        </p:nvSpPr>
        <p:spPr>
          <a:xfrm>
            <a:off x="1410154" y="3276600"/>
            <a:ext cx="6800850" cy="2209801"/>
          </a:xfrm>
        </p:spPr>
        <p:txBody>
          <a:bodyPr>
            <a:normAutofit/>
          </a:bodyPr>
          <a:lstStyle/>
          <a:p>
            <a:pPr>
              <a:defRPr/>
            </a:pPr>
            <a:r>
              <a:rPr lang="en-GB" dirty="0" smtClean="0"/>
              <a:t>Professor  Yanxia Zhao</a:t>
            </a:r>
          </a:p>
          <a:p>
            <a:pPr>
              <a:defRPr/>
            </a:pPr>
            <a:r>
              <a:rPr lang="en-GB" dirty="0" smtClean="0"/>
              <a:t>Tel. 01570 424860</a:t>
            </a:r>
          </a:p>
          <a:p>
            <a:pPr>
              <a:defRPr/>
            </a:pPr>
            <a:r>
              <a:rPr lang="en-GB" dirty="0" smtClean="0"/>
              <a:t>Email: </a:t>
            </a:r>
            <a:r>
              <a:rPr lang="en-GB" dirty="0" smtClean="0">
                <a:hlinkClick r:id="rId2"/>
              </a:rPr>
              <a:t>y.zhao@uwtsd.ac.uk</a:t>
            </a:r>
            <a:endParaRPr lang="en-GB" dirty="0" smtClean="0"/>
          </a:p>
          <a:p>
            <a:pPr>
              <a:defRPr/>
            </a:pPr>
            <a:r>
              <a:rPr lang="en-US" altLang="zh-CN" dirty="0" smtClean="0"/>
              <a:t>6</a:t>
            </a:r>
            <a:r>
              <a:rPr lang="en-GB" altLang="en-US" baseline="30000" dirty="0" err="1" smtClean="0"/>
              <a:t>th</a:t>
            </a:r>
            <a:r>
              <a:rPr lang="en-GB" altLang="en-US" dirty="0" smtClean="0"/>
              <a:t> </a:t>
            </a:r>
            <a:r>
              <a:rPr lang="en-GB" altLang="en-US" dirty="0" smtClean="0"/>
              <a:t>F</a:t>
            </a:r>
            <a:r>
              <a:rPr lang="en-US" altLang="zh-CN" dirty="0" err="1" smtClean="0"/>
              <a:t>eb</a:t>
            </a:r>
            <a:r>
              <a:rPr lang="en-GB" altLang="en-US" dirty="0" smtClean="0"/>
              <a:t> </a:t>
            </a:r>
            <a:r>
              <a:rPr lang="en-GB" altLang="en-US" dirty="0" smtClean="0"/>
              <a:t>2020</a:t>
            </a:r>
            <a:endParaRPr lang="en-GB" altLang="en-US" dirty="0"/>
          </a:p>
          <a:p>
            <a:pPr>
              <a:defRPr/>
            </a:pPr>
            <a:endParaRPr lang="en-GB" dirty="0"/>
          </a:p>
        </p:txBody>
      </p:sp>
      <p:sp>
        <p:nvSpPr>
          <p:cNvPr id="3" name="Title 2"/>
          <p:cNvSpPr>
            <a:spLocks noGrp="1"/>
          </p:cNvSpPr>
          <p:nvPr>
            <p:ph type="ctrTitle" sz="quarter"/>
          </p:nvPr>
        </p:nvSpPr>
        <p:spPr>
          <a:xfrm>
            <a:off x="838201" y="1295401"/>
            <a:ext cx="7162800" cy="1219200"/>
          </a:xfrm>
        </p:spPr>
        <p:txBody>
          <a:bodyPr>
            <a:noAutofit/>
          </a:bodyPr>
          <a:lstStyle/>
          <a:p>
            <a:pPr>
              <a:defRPr/>
            </a:pPr>
            <a:r>
              <a:rPr lang="en-US" altLang="en-US" sz="2800" dirty="0"/>
              <a:t>HPPD7009</a:t>
            </a:r>
            <a:br>
              <a:rPr lang="en-US" altLang="en-US" sz="2800" dirty="0"/>
            </a:br>
            <a:r>
              <a:rPr lang="en-GB" altLang="en-US" sz="2800" dirty="0"/>
              <a:t>Confucianism and </a:t>
            </a:r>
            <a:r>
              <a:rPr lang="en-GB" altLang="en-US" sz="2800" dirty="0" smtClean="0"/>
              <a:t>Daoism</a:t>
            </a:r>
            <a:endParaRPr lang="en-GB" sz="2800" dirty="0"/>
          </a:p>
        </p:txBody>
      </p:sp>
    </p:spTree>
    <p:extLst>
      <p:ext uri="{BB962C8B-B14F-4D97-AF65-F5344CB8AC3E}">
        <p14:creationId xmlns:p14="http://schemas.microsoft.com/office/powerpoint/2010/main" val="4574731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990600"/>
            <a:ext cx="6400800" cy="685800"/>
          </a:xfrm>
        </p:spPr>
        <p:txBody>
          <a:bodyPr>
            <a:normAutofit fontScale="90000"/>
          </a:bodyPr>
          <a:lstStyle/>
          <a:p>
            <a:pPr>
              <a:defRPr/>
            </a:pPr>
            <a:r>
              <a:rPr lang="en-GB" dirty="0" smtClean="0"/>
              <a:t>Teaching Arrangement</a:t>
            </a:r>
            <a:endParaRPr lang="en-GB" dirty="0"/>
          </a:p>
        </p:txBody>
      </p:sp>
      <p:sp>
        <p:nvSpPr>
          <p:cNvPr id="13315" name="Content Placeholder 2"/>
          <p:cNvSpPr>
            <a:spLocks noGrp="1"/>
          </p:cNvSpPr>
          <p:nvPr>
            <p:ph idx="1"/>
          </p:nvPr>
        </p:nvSpPr>
        <p:spPr>
          <a:xfrm>
            <a:off x="914400" y="1676400"/>
            <a:ext cx="7391400" cy="4114800"/>
          </a:xfrm>
        </p:spPr>
        <p:txBody>
          <a:bodyPr>
            <a:normAutofit fontScale="70000" lnSpcReduction="20000"/>
          </a:bodyPr>
          <a:lstStyle/>
          <a:p>
            <a:pPr>
              <a:defRPr/>
            </a:pPr>
            <a:r>
              <a:rPr lang="en-GB" i="1" dirty="0"/>
              <a:t>The Module will be taught in Semester 2 (between </a:t>
            </a:r>
            <a:r>
              <a:rPr lang="en-GB" i="1" dirty="0" smtClean="0"/>
              <a:t>6</a:t>
            </a:r>
            <a:r>
              <a:rPr lang="en-GB" i="1" baseline="30000" dirty="0" smtClean="0"/>
              <a:t>th</a:t>
            </a:r>
            <a:r>
              <a:rPr lang="en-GB" i="1" dirty="0" smtClean="0"/>
              <a:t> </a:t>
            </a:r>
            <a:r>
              <a:rPr lang="en-GB" i="1" dirty="0" smtClean="0"/>
              <a:t>Feb </a:t>
            </a:r>
            <a:r>
              <a:rPr lang="en-GB" i="1" dirty="0"/>
              <a:t>– </a:t>
            </a:r>
            <a:r>
              <a:rPr lang="en-GB" i="1" dirty="0" smtClean="0"/>
              <a:t>9</a:t>
            </a:r>
            <a:r>
              <a:rPr lang="en-GB" i="1" baseline="30000" dirty="0" smtClean="0"/>
              <a:t>th</a:t>
            </a:r>
            <a:r>
              <a:rPr lang="en-GB" i="1" dirty="0" smtClean="0"/>
              <a:t> April 2020)</a:t>
            </a:r>
            <a:endParaRPr lang="en-GB" dirty="0"/>
          </a:p>
          <a:p>
            <a:pPr>
              <a:defRPr/>
            </a:pPr>
            <a:r>
              <a:rPr lang="en-GB" dirty="0"/>
              <a:t>  </a:t>
            </a:r>
            <a:r>
              <a:rPr lang="en-GB" sz="2400" b="1" dirty="0" smtClean="0"/>
              <a:t>Lectures 10 weeks</a:t>
            </a:r>
            <a:endParaRPr lang="en-GB" sz="2400" b="1" dirty="0"/>
          </a:p>
          <a:p>
            <a:pPr>
              <a:defRPr/>
            </a:pPr>
            <a:r>
              <a:rPr lang="en-GB" b="1" dirty="0" smtClean="0"/>
              <a:t>Every </a:t>
            </a:r>
            <a:r>
              <a:rPr lang="en-GB" b="1" dirty="0" err="1" smtClean="0"/>
              <a:t>Tursday</a:t>
            </a:r>
            <a:r>
              <a:rPr lang="en-GB" b="1" dirty="0" smtClean="0"/>
              <a:t>: </a:t>
            </a:r>
            <a:r>
              <a:rPr lang="en-GB" dirty="0" smtClean="0"/>
              <a:t> </a:t>
            </a:r>
            <a:r>
              <a:rPr lang="en-GB" dirty="0" smtClean="0"/>
              <a:t>13-15pm </a:t>
            </a:r>
            <a:r>
              <a:rPr lang="en-GB" dirty="0"/>
              <a:t>at </a:t>
            </a:r>
            <a:r>
              <a:rPr lang="en-GB" dirty="0" err="1" smtClean="0"/>
              <a:t>Khalifa</a:t>
            </a:r>
            <a:r>
              <a:rPr lang="en-GB" dirty="0" smtClean="0"/>
              <a:t> 3 </a:t>
            </a:r>
            <a:endParaRPr lang="en-GB" dirty="0"/>
          </a:p>
          <a:p>
            <a:pPr>
              <a:defRPr/>
            </a:pPr>
            <a:r>
              <a:rPr lang="en-GB" dirty="0"/>
              <a:t>Start from </a:t>
            </a:r>
            <a:r>
              <a:rPr lang="en-GB" dirty="0" smtClean="0"/>
              <a:t>6</a:t>
            </a:r>
            <a:r>
              <a:rPr lang="en-GB" baseline="30000" dirty="0" smtClean="0"/>
              <a:t>th</a:t>
            </a:r>
            <a:r>
              <a:rPr lang="en-GB" dirty="0" smtClean="0"/>
              <a:t> </a:t>
            </a:r>
            <a:r>
              <a:rPr lang="en-GB" dirty="0" smtClean="0"/>
              <a:t>Feb – </a:t>
            </a:r>
            <a:r>
              <a:rPr lang="en-GB" dirty="0" smtClean="0"/>
              <a:t>9</a:t>
            </a:r>
            <a:r>
              <a:rPr lang="en-GB" baseline="30000" dirty="0" smtClean="0"/>
              <a:t>th</a:t>
            </a:r>
            <a:r>
              <a:rPr lang="en-GB" dirty="0" smtClean="0"/>
              <a:t> </a:t>
            </a:r>
            <a:r>
              <a:rPr lang="en-GB" dirty="0" smtClean="0"/>
              <a:t>April </a:t>
            </a:r>
            <a:r>
              <a:rPr lang="en-GB" dirty="0" smtClean="0"/>
              <a:t>2020</a:t>
            </a:r>
            <a:endParaRPr lang="en-GB" dirty="0"/>
          </a:p>
          <a:p>
            <a:pPr fontAlgn="base" hangingPunct="0"/>
            <a:r>
              <a:rPr lang="en-US" b="1" dirty="0" err="1" smtClean="0"/>
              <a:t>Submision</a:t>
            </a:r>
            <a:r>
              <a:rPr lang="en-US" b="1" dirty="0" smtClean="0"/>
              <a:t> </a:t>
            </a:r>
            <a:r>
              <a:rPr lang="en-US" b="1" dirty="0" smtClean="0"/>
              <a:t>Deadlines:</a:t>
            </a:r>
            <a:endParaRPr lang="en-GB" b="1" dirty="0" smtClean="0"/>
          </a:p>
          <a:p>
            <a:r>
              <a:rPr lang="en-GB" b="1" dirty="0" smtClean="0"/>
              <a:t>9</a:t>
            </a:r>
            <a:r>
              <a:rPr lang="en-GB" b="1" baseline="30000" dirty="0" smtClean="0"/>
              <a:t>th</a:t>
            </a:r>
            <a:r>
              <a:rPr lang="en-GB" b="1" dirty="0" smtClean="0"/>
              <a:t> April 2020: </a:t>
            </a:r>
            <a:r>
              <a:rPr lang="en-GB" u="sng" dirty="0" smtClean="0"/>
              <a:t>Oral </a:t>
            </a:r>
            <a:r>
              <a:rPr lang="en-GB" u="sng" dirty="0"/>
              <a:t>Presentation (20 minutes, 30</a:t>
            </a:r>
            <a:r>
              <a:rPr lang="en-GB" u="sng" dirty="0" smtClean="0"/>
              <a:t>%)</a:t>
            </a:r>
            <a:r>
              <a:rPr lang="en-GB" dirty="0"/>
              <a:t> </a:t>
            </a:r>
            <a:endParaRPr lang="en-GB" dirty="0" smtClean="0"/>
          </a:p>
          <a:p>
            <a:r>
              <a:rPr lang="en-GB" dirty="0" smtClean="0"/>
              <a:t>Submission </a:t>
            </a:r>
            <a:r>
              <a:rPr lang="en-GB" dirty="0"/>
              <a:t>deadline for Assignment 2: PPT and explanation for the 20 minutes individual Presentation</a:t>
            </a:r>
          </a:p>
          <a:p>
            <a:endParaRPr lang="en-GB" u="sng" dirty="0" smtClean="0"/>
          </a:p>
          <a:p>
            <a:r>
              <a:rPr lang="en-GB" b="1" dirty="0"/>
              <a:t>26</a:t>
            </a:r>
            <a:r>
              <a:rPr lang="en-GB" b="1" baseline="30000" dirty="0"/>
              <a:t>th</a:t>
            </a:r>
            <a:r>
              <a:rPr lang="en-GB" b="1" dirty="0"/>
              <a:t> April </a:t>
            </a:r>
            <a:r>
              <a:rPr lang="en-GB" b="1" dirty="0" smtClean="0"/>
              <a:t>2020: </a:t>
            </a:r>
            <a:r>
              <a:rPr lang="en-GB" u="sng" dirty="0"/>
              <a:t>Submission deadline for Assignment 1: Coursework Essay (4500 words, 70%)</a:t>
            </a:r>
            <a:endParaRPr lang="en-GB" dirty="0"/>
          </a:p>
          <a:p>
            <a:endParaRPr lang="en-GB" dirty="0"/>
          </a:p>
          <a:p>
            <a:pPr>
              <a:defRPr/>
            </a:pPr>
            <a:r>
              <a:rPr lang="en-GB" sz="2400" b="1" dirty="0" smtClean="0"/>
              <a:t>Tutorials </a:t>
            </a:r>
            <a:r>
              <a:rPr lang="en-GB" sz="2400" b="1" dirty="0"/>
              <a:t>10 hours:  </a:t>
            </a:r>
            <a:r>
              <a:rPr lang="en-GB" sz="2000" b="1" dirty="0" smtClean="0"/>
              <a:t>Thursday</a:t>
            </a:r>
            <a:r>
              <a:rPr lang="en-GB" sz="2000" b="1" dirty="0"/>
              <a:t>:</a:t>
            </a:r>
            <a:r>
              <a:rPr lang="en-GB" sz="2000" dirty="0"/>
              <a:t> </a:t>
            </a:r>
            <a:r>
              <a:rPr lang="en-GB" sz="2000" dirty="0" smtClean="0"/>
              <a:t>15-16PM </a:t>
            </a:r>
            <a:r>
              <a:rPr lang="en-GB" sz="2000" dirty="0"/>
              <a:t>at Yanxia office (Room 6, First Floor of </a:t>
            </a:r>
            <a:r>
              <a:rPr lang="en-GB" sz="2000" dirty="0" err="1"/>
              <a:t>Khalifa</a:t>
            </a:r>
            <a:r>
              <a:rPr lang="en-GB" sz="2000" dirty="0"/>
              <a:t> Building)</a:t>
            </a:r>
          </a:p>
          <a:p>
            <a:endParaRPr lang="en-GB" altLang="en-US" dirty="0" smtClean="0"/>
          </a:p>
        </p:txBody>
      </p:sp>
    </p:spTree>
    <p:extLst>
      <p:ext uri="{BB962C8B-B14F-4D97-AF65-F5344CB8AC3E}">
        <p14:creationId xmlns:p14="http://schemas.microsoft.com/office/powerpoint/2010/main" val="6621073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131094"/>
            <a:ext cx="7239000" cy="621506"/>
          </a:xfrm>
        </p:spPr>
        <p:txBody>
          <a:bodyPr rtlCol="0">
            <a:normAutofit fontScale="90000"/>
          </a:bodyPr>
          <a:lstStyle/>
          <a:p>
            <a:pPr>
              <a:defRPr/>
            </a:pPr>
            <a:r>
              <a:rPr lang="en-GB" sz="2800" dirty="0"/>
              <a:t>Why Confucianism and Daoism</a:t>
            </a:r>
            <a:r>
              <a:rPr lang="en-GB" sz="2800" dirty="0" smtClean="0"/>
              <a:t>?</a:t>
            </a:r>
          </a:p>
        </p:txBody>
      </p:sp>
      <p:sp>
        <p:nvSpPr>
          <p:cNvPr id="3" name="Content Placeholder 2"/>
          <p:cNvSpPr>
            <a:spLocks noGrp="1"/>
          </p:cNvSpPr>
          <p:nvPr>
            <p:ph idx="1"/>
          </p:nvPr>
        </p:nvSpPr>
        <p:spPr>
          <a:xfrm>
            <a:off x="914400" y="2209800"/>
            <a:ext cx="7391400" cy="3544491"/>
          </a:xfrm>
        </p:spPr>
        <p:txBody>
          <a:bodyPr rtlCol="0">
            <a:normAutofit fontScale="70000" lnSpcReduction="20000"/>
          </a:bodyPr>
          <a:lstStyle/>
          <a:p>
            <a:pPr>
              <a:defRPr/>
            </a:pPr>
            <a:r>
              <a:rPr lang="en-GB" dirty="0" smtClean="0"/>
              <a:t>1. Special feature of Chinese religion: Three In </a:t>
            </a:r>
            <a:r>
              <a:rPr lang="en-GB" dirty="0" smtClean="0"/>
              <a:t>One</a:t>
            </a:r>
          </a:p>
          <a:p>
            <a:pPr>
              <a:defRPr/>
            </a:pPr>
            <a:r>
              <a:rPr lang="en-GB" dirty="0" smtClean="0"/>
              <a:t>2. </a:t>
            </a:r>
            <a:r>
              <a:rPr lang="en-GB" dirty="0"/>
              <a:t>A Brief History of the development of the three Chinese-ness Religion: Daoism, Confucianism and Buddhism: Schools and Historical figures</a:t>
            </a:r>
          </a:p>
          <a:p>
            <a:pPr>
              <a:defRPr/>
            </a:pPr>
            <a:r>
              <a:rPr lang="en-GB" dirty="0" smtClean="0"/>
              <a:t>3. </a:t>
            </a:r>
            <a:r>
              <a:rPr lang="en-GB" dirty="0"/>
              <a:t>Main Differences between Daoism and Confucianism</a:t>
            </a:r>
          </a:p>
          <a:p>
            <a:pPr>
              <a:defRPr/>
            </a:pPr>
            <a:r>
              <a:rPr lang="en-GB" dirty="0" smtClean="0"/>
              <a:t>4. </a:t>
            </a:r>
            <a:r>
              <a:rPr lang="en-GB" dirty="0"/>
              <a:t>Main Differences between Daoist Philosophy and Daoist Religion: from the classics to practice groups.</a:t>
            </a:r>
          </a:p>
          <a:p>
            <a:pPr>
              <a:defRPr/>
            </a:pPr>
            <a:r>
              <a:rPr lang="en-GB" dirty="0" smtClean="0"/>
              <a:t>5. </a:t>
            </a:r>
            <a:r>
              <a:rPr lang="en-GB" dirty="0"/>
              <a:t>Yin-Yang and the Role of Daoism and Confucianism in Chinese Society</a:t>
            </a:r>
          </a:p>
          <a:p>
            <a:pPr>
              <a:defRPr/>
            </a:pPr>
            <a:r>
              <a:rPr lang="en-GB" dirty="0" smtClean="0"/>
              <a:t>6.</a:t>
            </a:r>
            <a:r>
              <a:rPr lang="en-GB" dirty="0"/>
              <a:t> Life and Death in Daoism and Confucianism                     </a:t>
            </a:r>
          </a:p>
          <a:p>
            <a:pPr>
              <a:defRPr/>
            </a:pPr>
            <a:r>
              <a:rPr lang="en-GB" dirty="0" smtClean="0"/>
              <a:t>7. </a:t>
            </a:r>
            <a:r>
              <a:rPr lang="en-GB" dirty="0"/>
              <a:t>Daoist and Confucian Perspective of Happiness and Wellbeing                     </a:t>
            </a:r>
          </a:p>
          <a:p>
            <a:pPr>
              <a:defRPr/>
            </a:pPr>
            <a:r>
              <a:rPr lang="en-GB" dirty="0" smtClean="0"/>
              <a:t>8. </a:t>
            </a:r>
            <a:r>
              <a:rPr lang="en-GB" dirty="0"/>
              <a:t>Daoist Approach of Management and Leadership  </a:t>
            </a:r>
            <a:r>
              <a:rPr lang="en-GB" dirty="0" smtClean="0"/>
              <a:t>(Holistic way of management)</a:t>
            </a:r>
            <a:endParaRPr lang="en-GB" dirty="0"/>
          </a:p>
          <a:p>
            <a:pPr>
              <a:defRPr/>
            </a:pPr>
            <a:r>
              <a:rPr lang="en-GB" dirty="0" smtClean="0"/>
              <a:t>9.</a:t>
            </a:r>
            <a:r>
              <a:rPr lang="en-GB" dirty="0"/>
              <a:t> Confucian approach of Management and leadership </a:t>
            </a:r>
            <a:r>
              <a:rPr lang="en-GB" dirty="0" smtClean="0"/>
              <a:t>/ </a:t>
            </a:r>
            <a:r>
              <a:rPr lang="en-GB" dirty="0" smtClean="0"/>
              <a:t>The </a:t>
            </a:r>
            <a:r>
              <a:rPr lang="en-GB" dirty="0" smtClean="0"/>
              <a:t>Role and Understanding of Harmony in Daoism and Confucianism</a:t>
            </a:r>
          </a:p>
          <a:p>
            <a:pPr indent="0">
              <a:buNone/>
              <a:defRPr/>
            </a:pPr>
            <a:r>
              <a:rPr lang="en-GB" dirty="0" smtClean="0"/>
              <a:t> </a:t>
            </a:r>
          </a:p>
          <a:p>
            <a:pPr>
              <a:defRPr/>
            </a:pPr>
            <a:endParaRPr lang="en-GB" dirty="0" smtClean="0"/>
          </a:p>
        </p:txBody>
      </p:sp>
    </p:spTree>
    <p:extLst>
      <p:ext uri="{BB962C8B-B14F-4D97-AF65-F5344CB8AC3E}">
        <p14:creationId xmlns:p14="http://schemas.microsoft.com/office/powerpoint/2010/main" val="386165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a:defRPr/>
            </a:pPr>
            <a:r>
              <a:rPr lang="en-GB" sz="2000" dirty="0" smtClean="0"/>
              <a:t>Special feature </a:t>
            </a:r>
            <a:r>
              <a:rPr lang="en-GB" sz="2000" dirty="0"/>
              <a:t>of Chinese religion: Three In One</a:t>
            </a:r>
            <a:endParaRPr lang="en-GB" sz="2000" dirty="0" smtClean="0"/>
          </a:p>
        </p:txBody>
      </p:sp>
      <p:sp>
        <p:nvSpPr>
          <p:cNvPr id="7171" name="Content Placeholder 2"/>
          <p:cNvSpPr>
            <a:spLocks noGrp="1"/>
          </p:cNvSpPr>
          <p:nvPr>
            <p:ph idx="1"/>
          </p:nvPr>
        </p:nvSpPr>
        <p:spPr>
          <a:xfrm>
            <a:off x="838200" y="2133600"/>
            <a:ext cx="7391400" cy="3674269"/>
          </a:xfrm>
        </p:spPr>
        <p:txBody>
          <a:bodyPr>
            <a:normAutofit/>
          </a:bodyPr>
          <a:lstStyle/>
          <a:p>
            <a:pPr lvl="1"/>
            <a:r>
              <a:rPr lang="en-GB" altLang="en-US" sz="1500" b="1" dirty="0"/>
              <a:t>To attempt to understand religion in China as several systems of doctrine is to read Western experience into a quite different set of circumstances’ </a:t>
            </a:r>
            <a:r>
              <a:rPr lang="en-GB" altLang="en-US" sz="1500" b="1" dirty="0" smtClean="0"/>
              <a:t>…….</a:t>
            </a:r>
            <a:r>
              <a:rPr lang="en-GB" altLang="en-US" sz="1500" dirty="0" smtClean="0"/>
              <a:t>Thompson</a:t>
            </a:r>
            <a:r>
              <a:rPr lang="en-GB" altLang="en-US" sz="1500" dirty="0"/>
              <a:t>, 1996:xxiii</a:t>
            </a:r>
          </a:p>
          <a:p>
            <a:pPr eaLnBrk="1" hangingPunct="1">
              <a:buFont typeface="Arial" panose="020B0604020202020204" pitchFamily="34" charset="0"/>
              <a:buNone/>
            </a:pPr>
            <a:r>
              <a:rPr lang="en-US" altLang="zh-CN" u="sng" dirty="0" err="1" smtClean="0"/>
              <a:t>Chineseness</a:t>
            </a:r>
            <a:r>
              <a:rPr lang="en-US" altLang="zh-CN" u="sng" dirty="0" smtClean="0"/>
              <a:t> ‘</a:t>
            </a:r>
            <a:r>
              <a:rPr lang="en-US" altLang="zh-CN" b="1" u="sng" dirty="0" smtClean="0"/>
              <a:t>religion’</a:t>
            </a:r>
            <a:r>
              <a:rPr lang="en-US" altLang="zh-CN" u="sng" dirty="0" smtClean="0"/>
              <a:t> is a unitary religion (singular) rather than religions (plural).  </a:t>
            </a:r>
          </a:p>
          <a:p>
            <a:pPr eaLnBrk="1" hangingPunct="1">
              <a:buFont typeface="Arial" panose="020B0604020202020204" pitchFamily="34" charset="0"/>
              <a:buNone/>
            </a:pPr>
            <a:r>
              <a:rPr lang="en-US" altLang="zh-CN" dirty="0" smtClean="0"/>
              <a:t>Confucianism</a:t>
            </a:r>
            <a:r>
              <a:rPr lang="en-US" altLang="zh-CN" dirty="0"/>
              <a:t>, Taoism/Daoism  and </a:t>
            </a:r>
            <a:r>
              <a:rPr lang="en-US" altLang="zh-CN" dirty="0" smtClean="0"/>
              <a:t>Buddhism </a:t>
            </a:r>
            <a:r>
              <a:rPr lang="en-US" altLang="zh-CN" dirty="0"/>
              <a:t>are indeed one religion in </a:t>
            </a:r>
            <a:r>
              <a:rPr lang="en-US" altLang="zh-CN" dirty="0" smtClean="0"/>
              <a:t>nature:</a:t>
            </a:r>
            <a:endParaRPr lang="en-GB" altLang="en-US" sz="1650" dirty="0"/>
          </a:p>
          <a:p>
            <a:pPr eaLnBrk="1" hangingPunct="1">
              <a:buFont typeface="Arial" panose="020B0604020202020204" pitchFamily="34" charset="0"/>
              <a:buNone/>
            </a:pPr>
            <a:r>
              <a:rPr lang="en-GB" altLang="en-US" sz="1650" b="1" dirty="0"/>
              <a:t>Confucianism</a:t>
            </a:r>
            <a:r>
              <a:rPr lang="en-GB" altLang="en-US" sz="1650" dirty="0"/>
              <a:t>: </a:t>
            </a:r>
            <a:r>
              <a:rPr lang="en-GB" altLang="en-US" sz="1650" dirty="0">
                <a:solidFill>
                  <a:srgbClr val="FF0000"/>
                </a:solidFill>
              </a:rPr>
              <a:t>Root</a:t>
            </a:r>
            <a:r>
              <a:rPr lang="en-GB" altLang="en-US" sz="1650" dirty="0"/>
              <a:t>, with focus on human secular familial, social and political life</a:t>
            </a:r>
          </a:p>
          <a:p>
            <a:pPr eaLnBrk="1" hangingPunct="1">
              <a:buFont typeface="Arial" panose="020B0604020202020204" pitchFamily="34" charset="0"/>
              <a:buNone/>
            </a:pPr>
            <a:r>
              <a:rPr lang="en-GB" altLang="en-US" sz="1650" b="1" dirty="0" smtClean="0"/>
              <a:t>Daoism/ Taoism</a:t>
            </a:r>
            <a:r>
              <a:rPr lang="en-GB" altLang="en-US" sz="1650" dirty="0" smtClean="0"/>
              <a:t>: </a:t>
            </a:r>
            <a:r>
              <a:rPr lang="en-GB" altLang="en-US" sz="1650" dirty="0">
                <a:solidFill>
                  <a:srgbClr val="FF0000"/>
                </a:solidFill>
              </a:rPr>
              <a:t>Trunk</a:t>
            </a:r>
            <a:r>
              <a:rPr lang="en-GB" altLang="en-US" sz="1650" dirty="0"/>
              <a:t>, with focus on wellbeing of human individual transcendent spiritual life as well as one’s happy healthy physical life </a:t>
            </a:r>
          </a:p>
          <a:p>
            <a:pPr eaLnBrk="1" hangingPunct="1">
              <a:buFont typeface="Arial" panose="020B0604020202020204" pitchFamily="34" charset="0"/>
              <a:buNone/>
            </a:pPr>
            <a:r>
              <a:rPr lang="en-GB" altLang="en-US" sz="1650" b="1" dirty="0" smtClean="0"/>
              <a:t>Buddhism</a:t>
            </a:r>
            <a:r>
              <a:rPr lang="en-GB" altLang="en-US" sz="1650" dirty="0"/>
              <a:t>: </a:t>
            </a:r>
            <a:r>
              <a:rPr lang="en-GB" altLang="en-US" sz="1650" dirty="0">
                <a:solidFill>
                  <a:srgbClr val="FF0000"/>
                </a:solidFill>
              </a:rPr>
              <a:t>Flower</a:t>
            </a:r>
            <a:r>
              <a:rPr lang="en-GB" altLang="en-US" sz="1650" dirty="0"/>
              <a:t>, with focus on </a:t>
            </a:r>
            <a:r>
              <a:rPr lang="en-GB" altLang="en-US" sz="1650" dirty="0" smtClean="0"/>
              <a:t>infinite life beyond human form</a:t>
            </a:r>
            <a:endParaRPr lang="en-GB" altLang="en-US" sz="1650" dirty="0"/>
          </a:p>
          <a:p>
            <a:pPr eaLnBrk="1" hangingPunct="1">
              <a:buFont typeface="Arial" panose="020B0604020202020204" pitchFamily="34" charset="0"/>
              <a:buNone/>
            </a:pPr>
            <a:endParaRPr lang="en-US" altLang="zh-CN" dirty="0"/>
          </a:p>
          <a:p>
            <a:pPr eaLnBrk="1" hangingPunct="1"/>
            <a:endParaRPr lang="en-GB" altLang="en-US" dirty="0" smtClean="0"/>
          </a:p>
        </p:txBody>
      </p:sp>
    </p:spTree>
    <p:extLst>
      <p:ext uri="{BB962C8B-B14F-4D97-AF65-F5344CB8AC3E}">
        <p14:creationId xmlns:p14="http://schemas.microsoft.com/office/powerpoint/2010/main" val="2991993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90601" y="990599"/>
            <a:ext cx="6476999" cy="2564012"/>
          </a:xfrm>
        </p:spPr>
        <p:txBody>
          <a:bodyPr>
            <a:normAutofit fontScale="90000"/>
          </a:bodyPr>
          <a:lstStyle/>
          <a:p>
            <a:pPr algn="l"/>
            <a:r>
              <a:rPr lang="en-GB" altLang="en-US" sz="1400" dirty="0"/>
              <a:t>Confucian School, Buddhist Family and Daoism are connected, and the Three Religions are always come from one ancestor tradition</a:t>
            </a:r>
            <a:r>
              <a:rPr lang="en-GB" altLang="en-US" sz="1000" dirty="0" smtClean="0"/>
              <a:t>.</a:t>
            </a:r>
            <a:br>
              <a:rPr lang="en-GB" altLang="en-US" sz="1000" dirty="0" smtClean="0"/>
            </a:br>
            <a:r>
              <a:rPr lang="en-GB" altLang="en-US" sz="1000" dirty="0" smtClean="0"/>
              <a:t/>
            </a:r>
            <a:br>
              <a:rPr lang="en-GB" altLang="en-US" sz="1000" dirty="0" smtClean="0"/>
            </a:br>
            <a:r>
              <a:rPr lang="en-GB" altLang="en-US" sz="1000" dirty="0" smtClean="0"/>
              <a:t/>
            </a:r>
            <a:br>
              <a:rPr lang="en-GB" altLang="en-US" sz="1000" dirty="0" smtClean="0"/>
            </a:br>
            <a:r>
              <a:rPr lang="en-GB" altLang="en-US" sz="1000" dirty="0"/>
              <a:t/>
            </a:r>
            <a:br>
              <a:rPr lang="en-GB" altLang="en-US" sz="1000" dirty="0"/>
            </a:br>
            <a:r>
              <a:rPr lang="en-GB" altLang="en-US" sz="1000" dirty="0" smtClean="0"/>
              <a:t/>
            </a:r>
            <a:br>
              <a:rPr lang="en-GB" altLang="en-US" sz="1000" dirty="0" smtClean="0"/>
            </a:br>
            <a:r>
              <a:rPr lang="en-GB" altLang="en-US" sz="1000" dirty="0"/>
              <a:t/>
            </a:r>
            <a:br>
              <a:rPr lang="en-GB" altLang="en-US" sz="1000" dirty="0"/>
            </a:br>
            <a:r>
              <a:rPr lang="en-GB" altLang="en-US" sz="1400" dirty="0"/>
              <a:t>Same like Red Lotus Flowers, white Lotus Root and Green Lotus Leaves are </a:t>
            </a:r>
            <a:r>
              <a:rPr lang="en-GB" altLang="en-US" sz="1400" dirty="0" smtClean="0"/>
              <a:t>oneness </a:t>
            </a:r>
            <a:r>
              <a:rPr lang="en-GB" altLang="en-US" sz="1400" dirty="0"/>
              <a:t>(from nature), the Three Religion are One family from </a:t>
            </a:r>
            <a:r>
              <a:rPr lang="en-GB" altLang="en-US" sz="1400" dirty="0" smtClean="0"/>
              <a:t>Nature</a:t>
            </a:r>
            <a:br>
              <a:rPr lang="en-GB" altLang="en-US" sz="1400" dirty="0" smtClean="0"/>
            </a:br>
            <a:endParaRPr lang="en-GB" altLang="en-US" sz="1400" dirty="0"/>
          </a:p>
        </p:txBody>
      </p:sp>
      <p:pic>
        <p:nvPicPr>
          <p:cNvPr id="8195" name="Picture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34798" y="3883537"/>
            <a:ext cx="6043613" cy="2963465"/>
          </a:xfrm>
          <a:noFill/>
        </p:spPr>
      </p:pic>
      <p:pic>
        <p:nvPicPr>
          <p:cNvPr id="81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653230"/>
            <a:ext cx="2514600" cy="340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94945" y="1"/>
            <a:ext cx="1948176" cy="1461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95241" y="1498033"/>
            <a:ext cx="1947880" cy="140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651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990600" y="1295400"/>
            <a:ext cx="6781800" cy="685800"/>
          </a:xfrm>
        </p:spPr>
        <p:txBody>
          <a:bodyPr>
            <a:noAutofit/>
          </a:bodyPr>
          <a:lstStyle/>
          <a:p>
            <a:r>
              <a:rPr lang="en-GB" altLang="en-US" sz="2800" dirty="0" smtClean="0"/>
              <a:t>Three Laugh at Tiger Brook </a:t>
            </a:r>
          </a:p>
        </p:txBody>
      </p:sp>
      <p:sp>
        <p:nvSpPr>
          <p:cNvPr id="10243" name="Content Placeholder 2"/>
          <p:cNvSpPr>
            <a:spLocks noGrp="1"/>
          </p:cNvSpPr>
          <p:nvPr>
            <p:ph idx="1"/>
          </p:nvPr>
        </p:nvSpPr>
        <p:spPr>
          <a:xfrm>
            <a:off x="762000" y="2133600"/>
            <a:ext cx="7467600" cy="3352801"/>
          </a:xfrm>
        </p:spPr>
        <p:txBody>
          <a:bodyPr/>
          <a:lstStyle/>
          <a:p>
            <a:r>
              <a:rPr lang="zh-CN" altLang="en-US" dirty="0" smtClean="0"/>
              <a:t>“虎溪三笑”</a:t>
            </a:r>
            <a:r>
              <a:rPr lang="en-GB" altLang="zh-CN" dirty="0" smtClean="0"/>
              <a:t>: Confucian Scholar TAO </a:t>
            </a:r>
            <a:r>
              <a:rPr lang="en-GB" altLang="zh-CN" dirty="0" err="1" smtClean="0"/>
              <a:t>Yuanming</a:t>
            </a:r>
            <a:r>
              <a:rPr lang="zh-CN" altLang="en-US" dirty="0" smtClean="0"/>
              <a:t>陶渊明、</a:t>
            </a:r>
            <a:r>
              <a:rPr lang="en-GB" altLang="zh-CN" dirty="0" smtClean="0"/>
              <a:t>Buddhist Monk SHI </a:t>
            </a:r>
            <a:r>
              <a:rPr lang="en-GB" altLang="zh-CN" dirty="0" err="1" smtClean="0"/>
              <a:t>Huiyuan</a:t>
            </a:r>
            <a:r>
              <a:rPr lang="zh-CN" altLang="en-US" dirty="0" smtClean="0"/>
              <a:t>释慧远 </a:t>
            </a:r>
            <a:r>
              <a:rPr lang="en-GB" altLang="zh-CN" dirty="0" smtClean="0"/>
              <a:t>and Daoist Monk LU </a:t>
            </a:r>
            <a:r>
              <a:rPr lang="en-GB" altLang="zh-CN" dirty="0" err="1" smtClean="0"/>
              <a:t>Xiujing</a:t>
            </a:r>
            <a:r>
              <a:rPr lang="zh-CN" altLang="en-US" dirty="0" smtClean="0"/>
              <a:t>陆修静</a:t>
            </a:r>
            <a:r>
              <a:rPr lang="en-GB" altLang="zh-CN" dirty="0" smtClean="0"/>
              <a:t>meeting at Mount Lu</a:t>
            </a:r>
            <a:r>
              <a:rPr lang="zh-CN" altLang="en-US" dirty="0" smtClean="0"/>
              <a:t>庐山</a:t>
            </a:r>
            <a:endParaRPr lang="en-GB" altLang="zh-CN" dirty="0" smtClean="0"/>
          </a:p>
          <a:p>
            <a:endParaRPr lang="en-GB" altLang="en-US" dirty="0" smtClean="0"/>
          </a:p>
          <a:p>
            <a:endParaRPr lang="en-GB" altLang="en-US" dirty="0" smtClean="0"/>
          </a:p>
        </p:txBody>
      </p:sp>
      <p:pic>
        <p:nvPicPr>
          <p:cNvPr id="10244"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4336" y="3124200"/>
            <a:ext cx="5718064"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8954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71600" y="990600"/>
            <a:ext cx="6858000" cy="4800600"/>
          </a:xfrm>
        </p:spPr>
        <p:txBody>
          <a:bodyPr>
            <a:normAutofit fontScale="70000" lnSpcReduction="20000"/>
          </a:bodyPr>
          <a:lstStyle/>
          <a:p>
            <a:r>
              <a:rPr lang="en-GB" b="1" dirty="0" err="1"/>
              <a:t>Huiyuan</a:t>
            </a:r>
            <a:r>
              <a:rPr lang="en-GB" dirty="0"/>
              <a:t> </a:t>
            </a:r>
            <a:r>
              <a:rPr lang="en-GB" dirty="0" smtClean="0"/>
              <a:t>( </a:t>
            </a:r>
            <a:r>
              <a:rPr lang="zh-CN" altLang="en-US" dirty="0"/>
              <a:t>慧</a:t>
            </a:r>
            <a:r>
              <a:rPr lang="zh-CN" altLang="en-US" dirty="0" smtClean="0"/>
              <a:t>遠</a:t>
            </a:r>
            <a:r>
              <a:rPr lang="en-GB" dirty="0" smtClean="0"/>
              <a:t> </a:t>
            </a:r>
            <a:r>
              <a:rPr lang="en-GB" dirty="0"/>
              <a:t>334–416 AD) was a Chinese </a:t>
            </a:r>
            <a:r>
              <a:rPr lang="en-GB" dirty="0">
                <a:hlinkClick r:id="rId2" tooltip="Buddhist"/>
              </a:rPr>
              <a:t>Buddhist</a:t>
            </a:r>
            <a:r>
              <a:rPr lang="en-GB" dirty="0"/>
              <a:t> teacher who founded </a:t>
            </a:r>
            <a:r>
              <a:rPr lang="en-GB" dirty="0" err="1">
                <a:hlinkClick r:id="rId3" tooltip="Donglin Temple (Jiangxi)"/>
              </a:rPr>
              <a:t>Donglin</a:t>
            </a:r>
            <a:r>
              <a:rPr lang="en-GB" dirty="0">
                <a:hlinkClick r:id="rId3" tooltip="Donglin Temple (Jiangxi)"/>
              </a:rPr>
              <a:t> Temple</a:t>
            </a:r>
            <a:r>
              <a:rPr lang="en-GB" dirty="0"/>
              <a:t> on </a:t>
            </a:r>
            <a:r>
              <a:rPr lang="en-GB" dirty="0">
                <a:hlinkClick r:id="rId4" tooltip="Mount Lushan"/>
              </a:rPr>
              <a:t>Mount Lushan</a:t>
            </a:r>
            <a:r>
              <a:rPr lang="en-GB" dirty="0"/>
              <a:t> </a:t>
            </a:r>
            <a:r>
              <a:rPr lang="en-GB" dirty="0" smtClean="0"/>
              <a:t>and </a:t>
            </a:r>
            <a:r>
              <a:rPr lang="en-GB" dirty="0"/>
              <a:t>wrote the text </a:t>
            </a:r>
            <a:r>
              <a:rPr lang="en-GB" i="1" dirty="0"/>
              <a:t>On Why Monks Do Not Bow Down Before Kings</a:t>
            </a:r>
            <a:r>
              <a:rPr lang="en-GB" dirty="0"/>
              <a:t> in 404 </a:t>
            </a:r>
            <a:r>
              <a:rPr lang="en-GB" dirty="0" smtClean="0"/>
              <a:t>AD</a:t>
            </a:r>
          </a:p>
          <a:p>
            <a:endParaRPr lang="en-GB" dirty="0" smtClean="0"/>
          </a:p>
          <a:p>
            <a:r>
              <a:rPr lang="en-GB" dirty="0" smtClean="0"/>
              <a:t>Tao </a:t>
            </a:r>
            <a:r>
              <a:rPr lang="en-GB" dirty="0" err="1" smtClean="0"/>
              <a:t>Yuanming</a:t>
            </a:r>
            <a:r>
              <a:rPr lang="en-GB" dirty="0" smtClean="0"/>
              <a:t> (</a:t>
            </a:r>
            <a:r>
              <a:rPr lang="zh-CN" altLang="en-US" dirty="0"/>
              <a:t>陶渊</a:t>
            </a:r>
            <a:r>
              <a:rPr lang="zh-CN" altLang="en-US" dirty="0" smtClean="0"/>
              <a:t>明</a:t>
            </a:r>
            <a:r>
              <a:rPr lang="en-US" altLang="zh-CN" dirty="0" smtClean="0"/>
              <a:t>352 </a:t>
            </a:r>
            <a:r>
              <a:rPr lang="en-GB" altLang="zh-CN" dirty="0" smtClean="0"/>
              <a:t>or </a:t>
            </a:r>
            <a:r>
              <a:rPr lang="en-US" altLang="zh-CN" dirty="0" smtClean="0"/>
              <a:t>365-427</a:t>
            </a:r>
            <a:r>
              <a:rPr lang="en-GB" dirty="0" smtClean="0"/>
              <a:t>), </a:t>
            </a:r>
            <a:r>
              <a:rPr lang="en-GB" dirty="0"/>
              <a:t>one of </a:t>
            </a:r>
            <a:r>
              <a:rPr lang="en-GB" u="sng" dirty="0">
                <a:hlinkClick r:id="rId5"/>
              </a:rPr>
              <a:t>China’s</a:t>
            </a:r>
            <a:r>
              <a:rPr lang="en-GB" dirty="0"/>
              <a:t> greatest poets and a noted recluse</a:t>
            </a:r>
            <a:r>
              <a:rPr lang="en-GB" dirty="0" smtClean="0"/>
              <a:t>. As a </a:t>
            </a:r>
            <a:r>
              <a:rPr lang="en-GB" dirty="0"/>
              <a:t>master of the five-word line, Tao has been described as the first great poet of </a:t>
            </a:r>
            <a:r>
              <a:rPr lang="en-GB" i="1" dirty="0" err="1"/>
              <a:t>tianyuan</a:t>
            </a:r>
            <a:r>
              <a:rPr lang="en-GB" dirty="0"/>
              <a:t> (“fields and gardens”), landscape poetry inspired by pastoral scenes (as opposed to the then-fashionable </a:t>
            </a:r>
            <a:r>
              <a:rPr lang="en-GB" i="1" dirty="0" err="1"/>
              <a:t>shanshui</a:t>
            </a:r>
            <a:r>
              <a:rPr lang="en-GB" dirty="0"/>
              <a:t> [“mountains and rivers”] poetry). Essentially a Daoist in his philosophical outlook on life and death, he also freely adopted the elements of Confucianism and Buddhism that most appealed to him</a:t>
            </a:r>
            <a:r>
              <a:rPr lang="en-GB" dirty="0" smtClean="0"/>
              <a:t>.</a:t>
            </a:r>
            <a:r>
              <a:rPr lang="en-GB" dirty="0"/>
              <a:t> </a:t>
            </a:r>
            <a:endParaRPr lang="en-GB" dirty="0" smtClean="0"/>
          </a:p>
          <a:p>
            <a:r>
              <a:rPr lang="en-GB" dirty="0" smtClean="0"/>
              <a:t>Poem: ‘Picking chrysanthemums from field near east fence and seeing the south mountain with green seating quietly’ </a:t>
            </a:r>
          </a:p>
          <a:p>
            <a:r>
              <a:rPr lang="en-GB" dirty="0" smtClean="0"/>
              <a:t> Essay: Peach –Blossom Spring </a:t>
            </a:r>
          </a:p>
          <a:p>
            <a:endParaRPr lang="en-GB" b="1" dirty="0" smtClean="0"/>
          </a:p>
          <a:p>
            <a:r>
              <a:rPr lang="en-GB" b="1" dirty="0" smtClean="0"/>
              <a:t>Lu </a:t>
            </a:r>
            <a:r>
              <a:rPr lang="en-GB" b="1" dirty="0" err="1"/>
              <a:t>Hsiu-ching</a:t>
            </a:r>
            <a:r>
              <a:rPr lang="en-GB" dirty="0"/>
              <a:t>, Pinyin </a:t>
            </a:r>
            <a:r>
              <a:rPr lang="en-GB" b="1" dirty="0"/>
              <a:t>Lu </a:t>
            </a:r>
            <a:r>
              <a:rPr lang="en-GB" b="1" dirty="0" err="1"/>
              <a:t>Xiujing</a:t>
            </a:r>
            <a:r>
              <a:rPr lang="en-GB" dirty="0"/>
              <a:t>, (born 406—died 477 </a:t>
            </a:r>
            <a:r>
              <a:rPr lang="en-GB" cap="all" dirty="0" err="1"/>
              <a:t>ce</a:t>
            </a:r>
            <a:r>
              <a:rPr lang="en-GB" dirty="0"/>
              <a:t>), , scholar of </a:t>
            </a:r>
            <a:r>
              <a:rPr lang="en-GB" u="sng" dirty="0">
                <a:hlinkClick r:id="rId6"/>
              </a:rPr>
              <a:t>Taoism</a:t>
            </a:r>
            <a:r>
              <a:rPr lang="en-GB" dirty="0"/>
              <a:t> in South China who edited the revealed </a:t>
            </a:r>
            <a:r>
              <a:rPr lang="en-GB" u="sng" dirty="0">
                <a:hlinkClick r:id="rId7"/>
              </a:rPr>
              <a:t>Ling-</a:t>
            </a:r>
            <a:r>
              <a:rPr lang="en-GB" u="sng" dirty="0" err="1">
                <a:hlinkClick r:id="rId7"/>
              </a:rPr>
              <a:t>pao</a:t>
            </a:r>
            <a:r>
              <a:rPr lang="en-GB" dirty="0"/>
              <a:t> scriptures that became the basis for the most important ritualistic, or liturgical, traditions in religious </a:t>
            </a:r>
            <a:r>
              <a:rPr lang="en-GB" u="sng" dirty="0">
                <a:hlinkClick r:id="rId6"/>
              </a:rPr>
              <a:t>Taoism</a:t>
            </a:r>
            <a:r>
              <a:rPr lang="en-GB" dirty="0"/>
              <a:t>. His efforts to assemble Taoist texts and to unify Taoist rituals show the influence of </a:t>
            </a:r>
            <a:r>
              <a:rPr lang="en-GB" u="sng" dirty="0">
                <a:hlinkClick r:id="rId8"/>
              </a:rPr>
              <a:t>Buddhism</a:t>
            </a:r>
            <a:r>
              <a:rPr lang="en-GB" dirty="0"/>
              <a:t> during the 5th century and led eventually to the creation of a </a:t>
            </a:r>
            <a:r>
              <a:rPr lang="en-GB" dirty="0">
                <a:hlinkClick r:id="rId9"/>
              </a:rPr>
              <a:t>coherent</a:t>
            </a:r>
            <a:r>
              <a:rPr lang="en-GB" dirty="0"/>
              <a:t> sectarian tradition and scriptural canon.</a:t>
            </a:r>
            <a:endParaRPr lang="en-GB" dirty="0" smtClean="0"/>
          </a:p>
          <a:p>
            <a:endParaRPr lang="en-GB" dirty="0"/>
          </a:p>
        </p:txBody>
      </p:sp>
    </p:spTree>
    <p:extLst>
      <p:ext uri="{BB962C8B-B14F-4D97-AF65-F5344CB8AC3E}">
        <p14:creationId xmlns:p14="http://schemas.microsoft.com/office/powerpoint/2010/main" val="2952052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066800" y="1052513"/>
            <a:ext cx="7010399" cy="594122"/>
          </a:xfrm>
        </p:spPr>
        <p:txBody>
          <a:bodyPr>
            <a:noAutofit/>
          </a:bodyPr>
          <a:lstStyle/>
          <a:p>
            <a:pPr eaLnBrk="1" hangingPunct="1"/>
            <a:r>
              <a:rPr lang="en-GB" altLang="en-US" sz="2400" dirty="0"/>
              <a:t>Four Aspects of Chinese </a:t>
            </a:r>
            <a:r>
              <a:rPr lang="en-GB" altLang="en-US" sz="2400" dirty="0" smtClean="0"/>
              <a:t>Religion</a:t>
            </a:r>
            <a:br>
              <a:rPr lang="en-GB" altLang="en-US" sz="2400" dirty="0" smtClean="0"/>
            </a:br>
            <a:r>
              <a:rPr lang="en-GB" altLang="en-US" sz="800" dirty="0" smtClean="0"/>
              <a:t>Chinese Religion: A contextual Approach (by </a:t>
            </a:r>
            <a:r>
              <a:rPr lang="en-GB" altLang="en-US" sz="800" dirty="0" err="1" smtClean="0"/>
              <a:t>yao</a:t>
            </a:r>
            <a:r>
              <a:rPr lang="en-GB" altLang="en-US" sz="800" dirty="0" smtClean="0"/>
              <a:t> &amp;</a:t>
            </a:r>
            <a:r>
              <a:rPr lang="en-GB" altLang="en-US" sz="800" dirty="0" err="1" smtClean="0"/>
              <a:t>zhao</a:t>
            </a:r>
            <a:r>
              <a:rPr lang="en-GB" altLang="en-US" sz="800" dirty="0" smtClean="0"/>
              <a:t>, Continuum 2010)</a:t>
            </a:r>
            <a:endParaRPr lang="en-GB" altLang="en-US" sz="800" dirty="0"/>
          </a:p>
        </p:txBody>
      </p:sp>
      <p:grpSp>
        <p:nvGrpSpPr>
          <p:cNvPr id="18435" name="Diagram 3"/>
          <p:cNvGrpSpPr>
            <a:grpSpLocks noChangeAspect="1"/>
          </p:cNvGrpSpPr>
          <p:nvPr/>
        </p:nvGrpSpPr>
        <p:grpSpPr bwMode="auto">
          <a:xfrm>
            <a:off x="1332310" y="1647825"/>
            <a:ext cx="6494859" cy="4264819"/>
            <a:chOff x="585" y="1220"/>
            <a:chExt cx="5025" cy="2743"/>
          </a:xfrm>
        </p:grpSpPr>
        <p:sp>
          <p:nvSpPr>
            <p:cNvPr id="18436" name="_s2052"/>
            <p:cNvSpPr>
              <a:spLocks noChangeShapeType="1"/>
            </p:cNvSpPr>
            <p:nvPr/>
          </p:nvSpPr>
          <p:spPr bwMode="auto">
            <a:xfrm flipH="1">
              <a:off x="2461" y="2591"/>
              <a:ext cx="31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lIns="0" tIns="0" rIns="0" bIns="0" anchor="ctr"/>
            <a:lstStyle/>
            <a:p>
              <a:endParaRPr lang="en-GB" sz="1350"/>
            </a:p>
          </p:txBody>
        </p:sp>
        <p:sp>
          <p:nvSpPr>
            <p:cNvPr id="18437" name="_s2053"/>
            <p:cNvSpPr>
              <a:spLocks noChangeArrowheads="1"/>
            </p:cNvSpPr>
            <p:nvPr/>
          </p:nvSpPr>
          <p:spPr bwMode="auto">
            <a:xfrm>
              <a:off x="1253" y="2274"/>
              <a:ext cx="1209" cy="635"/>
            </a:xfrm>
            <a:prstGeom prst="ellipse">
              <a:avLst/>
            </a:prstGeom>
            <a:solidFill>
              <a:schemeClr val="bg1"/>
            </a:solidFill>
            <a:ln w="76200" cmpd="dbl">
              <a:solidFill>
                <a:schemeClr val="hlink"/>
              </a:solidFill>
              <a:round/>
              <a:headEnd/>
              <a:tailEnd/>
            </a:ln>
          </p:spPr>
          <p:txBody>
            <a:bodyPr wrap="none"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kumimoji="1" lang="en-GB" altLang="en-US" sz="1350" b="1">
                  <a:latin typeface="Times New Roman" panose="02020603050405020304" pitchFamily="18" charset="0"/>
                  <a:ea typeface="宋体" panose="02010600030101010101" pitchFamily="2" charset="-122"/>
                  <a:cs typeface="Arial" panose="020B0604020202020204" pitchFamily="34" charset="0"/>
                </a:rPr>
                <a:t>Folk-faiths</a:t>
              </a:r>
            </a:p>
          </p:txBody>
        </p:sp>
        <p:sp>
          <p:nvSpPr>
            <p:cNvPr id="18438" name="_s2054"/>
            <p:cNvSpPr>
              <a:spLocks noChangeShapeType="1"/>
            </p:cNvSpPr>
            <p:nvPr/>
          </p:nvSpPr>
          <p:spPr bwMode="auto">
            <a:xfrm>
              <a:off x="3097" y="2908"/>
              <a:ext cx="0" cy="31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lIns="0" tIns="0" rIns="0" bIns="0" anchor="ctr"/>
            <a:lstStyle/>
            <a:p>
              <a:endParaRPr lang="en-GB" sz="1350"/>
            </a:p>
          </p:txBody>
        </p:sp>
        <p:sp>
          <p:nvSpPr>
            <p:cNvPr id="18439" name="_s2055"/>
            <p:cNvSpPr>
              <a:spLocks noChangeArrowheads="1"/>
            </p:cNvSpPr>
            <p:nvPr/>
          </p:nvSpPr>
          <p:spPr bwMode="auto">
            <a:xfrm>
              <a:off x="2214" y="3227"/>
              <a:ext cx="1629" cy="635"/>
            </a:xfrm>
            <a:prstGeom prst="ellipse">
              <a:avLst/>
            </a:prstGeom>
            <a:solidFill>
              <a:schemeClr val="bg1"/>
            </a:solidFill>
            <a:ln w="76200" cmpd="dbl">
              <a:solidFill>
                <a:schemeClr val="tx1"/>
              </a:solidFill>
              <a:round/>
              <a:headEnd/>
              <a:tailEnd/>
            </a:ln>
          </p:spPr>
          <p:txBody>
            <a:bodyPr wrap="none"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kumimoji="1" lang="en-GB" altLang="en-US" sz="1350" b="1">
                  <a:latin typeface="Times New Roman" panose="02020603050405020304" pitchFamily="18" charset="0"/>
                  <a:ea typeface="宋体" panose="02010600030101010101" pitchFamily="2" charset="-122"/>
                  <a:cs typeface="Arial" panose="020B0604020202020204" pitchFamily="34" charset="0"/>
                </a:rPr>
                <a:t>Daoism</a:t>
              </a:r>
            </a:p>
          </p:txBody>
        </p:sp>
        <p:sp>
          <p:nvSpPr>
            <p:cNvPr id="18440" name="_s2056"/>
            <p:cNvSpPr>
              <a:spLocks noChangeShapeType="1"/>
            </p:cNvSpPr>
            <p:nvPr/>
          </p:nvSpPr>
          <p:spPr bwMode="auto">
            <a:xfrm>
              <a:off x="3414" y="2591"/>
              <a:ext cx="319"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lIns="0" tIns="0" rIns="0" bIns="0" anchor="ctr"/>
            <a:lstStyle/>
            <a:p>
              <a:endParaRPr lang="en-GB" sz="1350"/>
            </a:p>
          </p:txBody>
        </p:sp>
        <p:sp>
          <p:nvSpPr>
            <p:cNvPr id="18441" name="_s2057"/>
            <p:cNvSpPr>
              <a:spLocks noChangeArrowheads="1"/>
            </p:cNvSpPr>
            <p:nvPr/>
          </p:nvSpPr>
          <p:spPr bwMode="auto">
            <a:xfrm>
              <a:off x="3760" y="2296"/>
              <a:ext cx="1365" cy="636"/>
            </a:xfrm>
            <a:prstGeom prst="ellipse">
              <a:avLst/>
            </a:prstGeom>
            <a:solidFill>
              <a:schemeClr val="bg1"/>
            </a:solidFill>
            <a:ln w="76200" cmpd="dbl">
              <a:solidFill>
                <a:schemeClr val="folHlink"/>
              </a:solidFill>
              <a:round/>
              <a:headEnd/>
              <a:tailEnd/>
            </a:ln>
          </p:spPr>
          <p:txBody>
            <a:bodyPr wrap="none"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kumimoji="1" lang="en-GB" altLang="en-US" sz="1350" b="1">
                  <a:latin typeface="Times New Roman" panose="02020603050405020304" pitchFamily="18" charset="0"/>
                  <a:ea typeface="宋体" panose="02010600030101010101" pitchFamily="2" charset="-122"/>
                  <a:cs typeface="Arial" panose="020B0604020202020204" pitchFamily="34" charset="0"/>
                </a:rPr>
                <a:t>Buddhism</a:t>
              </a:r>
            </a:p>
          </p:txBody>
        </p:sp>
        <p:sp>
          <p:nvSpPr>
            <p:cNvPr id="18442" name="_s2058"/>
            <p:cNvSpPr>
              <a:spLocks noChangeShapeType="1"/>
            </p:cNvSpPr>
            <p:nvPr/>
          </p:nvSpPr>
          <p:spPr bwMode="auto">
            <a:xfrm flipV="1">
              <a:off x="3097" y="1955"/>
              <a:ext cx="0" cy="31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lIns="0" tIns="0" rIns="0" bIns="0" anchor="ctr"/>
            <a:lstStyle/>
            <a:p>
              <a:endParaRPr lang="en-GB" sz="1350"/>
            </a:p>
          </p:txBody>
        </p:sp>
        <p:sp>
          <p:nvSpPr>
            <p:cNvPr id="18443" name="_s2059"/>
            <p:cNvSpPr>
              <a:spLocks noChangeArrowheads="1"/>
            </p:cNvSpPr>
            <p:nvPr/>
          </p:nvSpPr>
          <p:spPr bwMode="auto">
            <a:xfrm>
              <a:off x="2214" y="1321"/>
              <a:ext cx="1713" cy="635"/>
            </a:xfrm>
            <a:prstGeom prst="ellipse">
              <a:avLst/>
            </a:prstGeom>
            <a:solidFill>
              <a:schemeClr val="bg1"/>
            </a:solidFill>
            <a:ln w="76200" cmpd="dbl">
              <a:solidFill>
                <a:schemeClr val="bg2"/>
              </a:solidFill>
              <a:round/>
              <a:headEnd/>
              <a:tailEnd/>
            </a:ln>
          </p:spPr>
          <p:txBody>
            <a:bodyPr wrap="none"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kumimoji="1" lang="en-GB" altLang="en-US" sz="1500" b="1">
                  <a:latin typeface="Times New Roman" panose="02020603050405020304" pitchFamily="18" charset="0"/>
                  <a:ea typeface="宋体" panose="02010600030101010101" pitchFamily="2" charset="-122"/>
                  <a:cs typeface="Arial" panose="020B0604020202020204" pitchFamily="34" charset="0"/>
                </a:rPr>
                <a:t>Confucianism</a:t>
              </a:r>
            </a:p>
          </p:txBody>
        </p:sp>
        <p:sp>
          <p:nvSpPr>
            <p:cNvPr id="18444" name="_s2060"/>
            <p:cNvSpPr>
              <a:spLocks noChangeArrowheads="1"/>
            </p:cNvSpPr>
            <p:nvPr/>
          </p:nvSpPr>
          <p:spPr bwMode="auto">
            <a:xfrm>
              <a:off x="2673" y="2157"/>
              <a:ext cx="920" cy="938"/>
            </a:xfrm>
            <a:prstGeom prst="ellipse">
              <a:avLst/>
            </a:prstGeom>
            <a:solidFill>
              <a:schemeClr val="bg1"/>
            </a:solidFill>
            <a:ln w="76200" cmpd="dbl">
              <a:solidFill>
                <a:schemeClr val="accent1"/>
              </a:solidFill>
              <a:round/>
              <a:headEnd/>
              <a:tailEnd/>
            </a:ln>
          </p:spPr>
          <p:txBody>
            <a:bodyPr wrap="none" lIns="0" tIns="0" rIns="0" bIns="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kumimoji="1" lang="en-GB" altLang="en-US" sz="1500" b="1">
                  <a:solidFill>
                    <a:srgbClr val="A10334"/>
                  </a:solidFill>
                  <a:latin typeface="Times New Roman" panose="02020603050405020304" pitchFamily="18" charset="0"/>
                  <a:ea typeface="宋体" panose="02010600030101010101" pitchFamily="2" charset="-122"/>
                  <a:cs typeface="Arial" panose="020B0604020202020204" pitchFamily="34" charset="0"/>
                </a:rPr>
                <a:t>Chinese </a:t>
              </a:r>
            </a:p>
            <a:p>
              <a:pPr algn="ctr" eaLnBrk="1" hangingPunct="1">
                <a:lnSpc>
                  <a:spcPct val="100000"/>
                </a:lnSpc>
                <a:spcBef>
                  <a:spcPct val="0"/>
                </a:spcBef>
                <a:buFontTx/>
                <a:buNone/>
              </a:pPr>
              <a:r>
                <a:rPr kumimoji="1" lang="en-GB" altLang="en-US" sz="1500" b="1">
                  <a:solidFill>
                    <a:srgbClr val="A10334"/>
                  </a:solidFill>
                  <a:latin typeface="Times New Roman" panose="02020603050405020304" pitchFamily="18" charset="0"/>
                  <a:ea typeface="宋体" panose="02010600030101010101" pitchFamily="2" charset="-122"/>
                  <a:cs typeface="Arial" panose="020B0604020202020204" pitchFamily="34" charset="0"/>
                </a:rPr>
                <a:t>Religion</a:t>
              </a:r>
            </a:p>
          </p:txBody>
        </p:sp>
      </p:grpSp>
    </p:spTree>
    <p:extLst>
      <p:ext uri="{BB962C8B-B14F-4D97-AF65-F5344CB8AC3E}">
        <p14:creationId xmlns:p14="http://schemas.microsoft.com/office/powerpoint/2010/main" val="2393408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Autofit/>
          </a:bodyPr>
          <a:lstStyle/>
          <a:p>
            <a:r>
              <a:rPr lang="en-GB" altLang="en-US" sz="2000" dirty="0" smtClean="0"/>
              <a:t>Historical Development of the Three in One Tradition </a:t>
            </a:r>
          </a:p>
        </p:txBody>
      </p:sp>
      <p:sp>
        <p:nvSpPr>
          <p:cNvPr id="37891" name="Content Placeholder 2"/>
          <p:cNvSpPr>
            <a:spLocks noGrp="1"/>
          </p:cNvSpPr>
          <p:nvPr>
            <p:ph idx="1"/>
          </p:nvPr>
        </p:nvSpPr>
        <p:spPr>
          <a:xfrm>
            <a:off x="762000" y="2133600"/>
            <a:ext cx="7467600" cy="3657600"/>
          </a:xfrm>
        </p:spPr>
        <p:txBody>
          <a:bodyPr>
            <a:normAutofit fontScale="55000" lnSpcReduction="20000"/>
          </a:bodyPr>
          <a:lstStyle/>
          <a:p>
            <a:r>
              <a:rPr lang="en-GB" altLang="zh-CN" b="1" dirty="0" smtClean="0"/>
              <a:t>1. </a:t>
            </a:r>
            <a:r>
              <a:rPr lang="zh-CN" altLang="en-US" b="1" dirty="0" smtClean="0"/>
              <a:t>三教</a:t>
            </a:r>
            <a:r>
              <a:rPr lang="zh-CN" altLang="en-US" b="1" dirty="0"/>
              <a:t>同</a:t>
            </a:r>
            <a:r>
              <a:rPr lang="zh-CN" altLang="en-US" b="1" dirty="0" smtClean="0"/>
              <a:t>源：</a:t>
            </a:r>
            <a:r>
              <a:rPr lang="en-US" altLang="zh-CN" b="1" dirty="0" smtClean="0"/>
              <a:t>The Three religion come from same source: </a:t>
            </a:r>
          </a:p>
          <a:p>
            <a:r>
              <a:rPr lang="en-GB" altLang="zh-CN" dirty="0" smtClean="0"/>
              <a:t>Confucianism and Daoism were split from a same source, e.g. Zhou (</a:t>
            </a:r>
            <a:r>
              <a:rPr lang="en-GB" b="1" dirty="0"/>
              <a:t>c. 1046 BC–256 </a:t>
            </a:r>
            <a:r>
              <a:rPr lang="en-GB" b="1" dirty="0" smtClean="0"/>
              <a:t>BC</a:t>
            </a:r>
            <a:r>
              <a:rPr lang="en-GB" altLang="zh-CN" dirty="0" smtClean="0"/>
              <a:t>)culture; </a:t>
            </a:r>
          </a:p>
          <a:p>
            <a:r>
              <a:rPr lang="en-GB" altLang="zh-CN" dirty="0" smtClean="0"/>
              <a:t>Buddhism were the development form of Daoism (</a:t>
            </a:r>
            <a:r>
              <a:rPr lang="zh-CN" altLang="en-US" b="1" dirty="0"/>
              <a:t>老</a:t>
            </a:r>
            <a:r>
              <a:rPr lang="zh-CN" altLang="en-US" b="1" dirty="0" smtClean="0"/>
              <a:t>子化胡</a:t>
            </a:r>
            <a:r>
              <a:rPr lang="zh-CN" altLang="en-US" b="1" dirty="0"/>
              <a:t>经</a:t>
            </a:r>
            <a:r>
              <a:rPr lang="en-GB" b="1" dirty="0" smtClean="0"/>
              <a:t> </a:t>
            </a:r>
            <a:r>
              <a:rPr lang="en-GB" b="1" dirty="0"/>
              <a:t>Conversion of the Barbarians </a:t>
            </a:r>
            <a:r>
              <a:rPr lang="en-GB" altLang="zh-CN" dirty="0" smtClean="0"/>
              <a:t>)</a:t>
            </a:r>
            <a:r>
              <a:rPr lang="zh-CN" altLang="en-US" dirty="0" smtClean="0"/>
              <a:t>。</a:t>
            </a:r>
            <a:r>
              <a:rPr lang="en-GB" altLang="zh-CN" dirty="0" smtClean="0"/>
              <a:t>  </a:t>
            </a:r>
          </a:p>
          <a:p>
            <a:endParaRPr lang="en-US" altLang="zh-CN" dirty="0" smtClean="0"/>
          </a:p>
          <a:p>
            <a:r>
              <a:rPr lang="en-US" altLang="zh-CN" b="1" dirty="0" smtClean="0"/>
              <a:t>2. </a:t>
            </a:r>
            <a:r>
              <a:rPr lang="zh-CN" altLang="en-US" b="1" dirty="0" smtClean="0"/>
              <a:t>三</a:t>
            </a:r>
            <a:r>
              <a:rPr lang="zh-CN" altLang="en-US" b="1" dirty="0"/>
              <a:t>教合流”或“三教归一</a:t>
            </a:r>
            <a:r>
              <a:rPr lang="zh-CN" altLang="en-US" b="1" dirty="0" smtClean="0"/>
              <a:t>”</a:t>
            </a:r>
            <a:r>
              <a:rPr lang="en-US" altLang="zh-CN" b="1" dirty="0" smtClean="0"/>
              <a:t>The Three Religions flow to a same stream and target to a same aim</a:t>
            </a:r>
            <a:r>
              <a:rPr lang="en-US" altLang="zh-CN" dirty="0" smtClean="0"/>
              <a:t>:  </a:t>
            </a:r>
          </a:p>
          <a:p>
            <a:r>
              <a:rPr lang="en-US" altLang="zh-CN" dirty="0" smtClean="0"/>
              <a:t>Wei </a:t>
            </a:r>
            <a:r>
              <a:rPr lang="en-US" altLang="zh-CN" dirty="0" err="1" smtClean="0"/>
              <a:t>Xiong</a:t>
            </a:r>
            <a:r>
              <a:rPr lang="en-US" altLang="zh-CN" dirty="0" smtClean="0"/>
              <a:t> (502-578): ‘although the Three Teachings are different {in content}, yet they are all targeted to Good; Although they seems to be differed in their appearance</a:t>
            </a:r>
            <a:r>
              <a:rPr lang="zh-CN" altLang="en-US" dirty="0" smtClean="0"/>
              <a:t> （</a:t>
            </a:r>
            <a:r>
              <a:rPr lang="en-US" altLang="zh-CN" dirty="0" smtClean="0"/>
              <a:t>or deep, or shallow</a:t>
            </a:r>
            <a:r>
              <a:rPr lang="zh-CN" altLang="en-US" dirty="0" smtClean="0"/>
              <a:t>）</a:t>
            </a:r>
            <a:r>
              <a:rPr lang="en-US" altLang="zh-CN" dirty="0" smtClean="0"/>
              <a:t>, they are the same in aiming to the truth’ (Book of Zhou{557-581} Biography of Wei </a:t>
            </a:r>
            <a:r>
              <a:rPr lang="en-US" altLang="zh-CN" dirty="0" err="1" smtClean="0"/>
              <a:t>Xiong</a:t>
            </a:r>
            <a:r>
              <a:rPr lang="en-US" altLang="zh-CN" dirty="0" smtClean="0"/>
              <a:t> )</a:t>
            </a:r>
            <a:endParaRPr lang="en-GB" altLang="zh-CN" dirty="0"/>
          </a:p>
          <a:p>
            <a:r>
              <a:rPr lang="en-US" altLang="zh-CN" dirty="0" smtClean="0"/>
              <a:t>Wang Tong </a:t>
            </a:r>
            <a:r>
              <a:rPr lang="zh-CN" altLang="en-US" dirty="0" smtClean="0"/>
              <a:t>王通</a:t>
            </a:r>
            <a:r>
              <a:rPr lang="en-US" altLang="zh-CN" dirty="0" smtClean="0"/>
              <a:t>(580-617): ‘The Three teachings all have their own disadvantage as well as their functions</a:t>
            </a:r>
            <a:r>
              <a:rPr lang="zh-CN" altLang="en-US" dirty="0" smtClean="0"/>
              <a:t>，</a:t>
            </a:r>
            <a:r>
              <a:rPr lang="en-US" altLang="zh-CN" dirty="0" smtClean="0"/>
              <a:t>therefore they can be treated as Oneness (On Middle Way, chapter Questioning Change《</a:t>
            </a:r>
            <a:r>
              <a:rPr lang="zh-CN" altLang="en-US" dirty="0" smtClean="0"/>
              <a:t>中说</a:t>
            </a:r>
            <a:r>
              <a:rPr lang="en-US" altLang="zh-CN" dirty="0" smtClean="0"/>
              <a:t>·</a:t>
            </a:r>
            <a:r>
              <a:rPr lang="zh-CN" altLang="en-US" dirty="0" smtClean="0"/>
              <a:t>问易篇</a:t>
            </a:r>
            <a:r>
              <a:rPr lang="en-US" altLang="zh-CN" dirty="0" smtClean="0"/>
              <a:t>》)</a:t>
            </a:r>
          </a:p>
          <a:p>
            <a:endParaRPr lang="en-US" altLang="zh-CN" dirty="0" smtClean="0"/>
          </a:p>
          <a:p>
            <a:r>
              <a:rPr lang="en-US" altLang="zh-CN" b="1" dirty="0" smtClean="0"/>
              <a:t>3. </a:t>
            </a:r>
            <a:r>
              <a:rPr lang="zh-CN" altLang="en-US" b="1" dirty="0" smtClean="0"/>
              <a:t>三教合一 </a:t>
            </a:r>
            <a:r>
              <a:rPr lang="en-US" altLang="zh-CN" b="1" dirty="0" smtClean="0"/>
              <a:t>The Unification of the Three Religions</a:t>
            </a:r>
            <a:r>
              <a:rPr lang="en-US" altLang="zh-CN" dirty="0" smtClean="0"/>
              <a:t>: </a:t>
            </a:r>
          </a:p>
          <a:p>
            <a:r>
              <a:rPr lang="en-US" altLang="zh-CN" dirty="0" smtClean="0"/>
              <a:t>Luo Qing (Founder of Chinese fork religion: Lou Jiao):</a:t>
            </a:r>
          </a:p>
          <a:p>
            <a:r>
              <a:rPr lang="en-US" altLang="zh-CN" dirty="0" smtClean="0"/>
              <a:t> </a:t>
            </a:r>
            <a:r>
              <a:rPr lang="zh-CN" altLang="en-US" dirty="0" smtClean="0"/>
              <a:t>“</a:t>
            </a:r>
            <a:r>
              <a:rPr lang="zh-CN" altLang="en-US" dirty="0"/>
              <a:t>一僧一道一儒缘，同入心空及第禅。似水流源沧溟瀇，日月星辰共一天。本来大道原无二，奈缘偏执别谈玄。了心更许何谁论，三教原来总一般</a:t>
            </a:r>
            <a:r>
              <a:rPr lang="zh-CN" altLang="en-US" dirty="0" smtClean="0"/>
              <a:t>”</a:t>
            </a:r>
            <a:r>
              <a:rPr lang="en-US" altLang="zh-CN" dirty="0" smtClean="0"/>
              <a:t>( </a:t>
            </a:r>
            <a:r>
              <a:rPr lang="en-US" altLang="zh-CN" dirty="0"/>
              <a:t>《</a:t>
            </a:r>
            <a:r>
              <a:rPr lang="zh-CN" altLang="en-US" dirty="0"/>
              <a:t>五部六册</a:t>
            </a:r>
            <a:r>
              <a:rPr lang="en-US" altLang="zh-CN" dirty="0"/>
              <a:t>》</a:t>
            </a:r>
            <a:r>
              <a:rPr lang="zh-CN" altLang="en-US" dirty="0"/>
              <a:t>中的</a:t>
            </a:r>
            <a:r>
              <a:rPr lang="en-US" altLang="zh-CN" dirty="0"/>
              <a:t>《</a:t>
            </a:r>
            <a:r>
              <a:rPr lang="zh-CN" altLang="en-US" dirty="0"/>
              <a:t>破邪显证钥匙卷</a:t>
            </a:r>
            <a:r>
              <a:rPr lang="en-US" altLang="zh-CN" dirty="0"/>
              <a:t>·</a:t>
            </a:r>
            <a:r>
              <a:rPr lang="zh-CN" altLang="en-US" dirty="0"/>
              <a:t>破不论在家出家辟支佛品第一</a:t>
            </a:r>
            <a:r>
              <a:rPr lang="en-US" altLang="zh-CN" dirty="0" smtClean="0"/>
              <a:t>》)</a:t>
            </a:r>
          </a:p>
        </p:txBody>
      </p:sp>
    </p:spTree>
    <p:extLst>
      <p:ext uri="{BB962C8B-B14F-4D97-AF65-F5344CB8AC3E}">
        <p14:creationId xmlns:p14="http://schemas.microsoft.com/office/powerpoint/2010/main" val="234241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171700" y="1143000"/>
            <a:ext cx="5829300" cy="857250"/>
          </a:xfrm>
        </p:spPr>
        <p:txBody>
          <a:bodyPr/>
          <a:lstStyle/>
          <a:p>
            <a:pPr algn="ctr" eaLnBrk="1" hangingPunct="1"/>
            <a:r>
              <a:rPr lang="en-US" altLang="zh-CN" b="1" smtClean="0"/>
              <a:t> </a:t>
            </a:r>
            <a:endParaRPr lang="zh-CN" altLang="en-US" b="1" smtClean="0"/>
          </a:p>
        </p:txBody>
      </p:sp>
      <p:sp>
        <p:nvSpPr>
          <p:cNvPr id="6147" name="Rectangle 3"/>
          <p:cNvSpPr>
            <a:spLocks noGrp="1" noChangeArrowheads="1"/>
          </p:cNvSpPr>
          <p:nvPr>
            <p:ph type="body" idx="1"/>
          </p:nvPr>
        </p:nvSpPr>
        <p:spPr>
          <a:xfrm>
            <a:off x="61912" y="857250"/>
            <a:ext cx="7596188" cy="5143500"/>
          </a:xfrm>
        </p:spPr>
        <p:txBody>
          <a:bodyPr/>
          <a:lstStyle/>
          <a:p>
            <a:pPr eaLnBrk="1" hangingPunct="1">
              <a:buFontTx/>
              <a:buNone/>
            </a:pPr>
            <a:endParaRPr lang="en-US" altLang="zh-CN" smtClean="0"/>
          </a:p>
        </p:txBody>
      </p:sp>
      <p:pic>
        <p:nvPicPr>
          <p:cNvPr id="1126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2711054" cy="5073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02831" y="3734991"/>
            <a:ext cx="3163491" cy="237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194447" y="857250"/>
            <a:ext cx="35718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6690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nodePh="1">
                                  <p:stCondLst>
                                    <p:cond delay="0"/>
                                  </p:stCondLst>
                                  <p:endCondLst>
                                    <p:cond evt="begin" delay="0">
                                      <p:tn val="5"/>
                                    </p:cond>
                                  </p:end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left)">
                                      <p:cBhvr>
                                        <p:cTn id="7" dur="500"/>
                                        <p:tgtEl>
                                          <p:spTgt spid="61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Three </a:t>
            </a:r>
            <a:r>
              <a:rPr lang="en-GB" sz="2400" dirty="0"/>
              <a:t>in </a:t>
            </a:r>
            <a:r>
              <a:rPr lang="en-GB" sz="2400" dirty="0" smtClean="0"/>
              <a:t>One in Confucianism </a:t>
            </a:r>
            <a:endParaRPr lang="en-GB" sz="2400" dirty="0"/>
          </a:p>
        </p:txBody>
      </p:sp>
      <p:sp>
        <p:nvSpPr>
          <p:cNvPr id="3" name="Content Placeholder 2"/>
          <p:cNvSpPr>
            <a:spLocks noGrp="1"/>
          </p:cNvSpPr>
          <p:nvPr>
            <p:ph idx="1"/>
          </p:nvPr>
        </p:nvSpPr>
        <p:spPr>
          <a:xfrm>
            <a:off x="1371600" y="2209800"/>
            <a:ext cx="6781800" cy="3581400"/>
          </a:xfrm>
        </p:spPr>
        <p:txBody>
          <a:bodyPr>
            <a:normAutofit fontScale="85000" lnSpcReduction="10000"/>
          </a:bodyPr>
          <a:lstStyle/>
          <a:p>
            <a:r>
              <a:rPr lang="en-US" altLang="zh-CN" dirty="0" smtClean="0"/>
              <a:t>Dong </a:t>
            </a:r>
            <a:r>
              <a:rPr lang="en-US" altLang="zh-CN" dirty="0" err="1" smtClean="0"/>
              <a:t>Zhongshu’s</a:t>
            </a:r>
            <a:r>
              <a:rPr lang="en-US" altLang="zh-CN" dirty="0" smtClean="0"/>
              <a:t> Han (</a:t>
            </a:r>
            <a:r>
              <a:rPr lang="en-GB" dirty="0"/>
              <a:t>206 BC–220 AD</a:t>
            </a:r>
            <a:r>
              <a:rPr lang="en-US" altLang="zh-CN" dirty="0" smtClean="0"/>
              <a:t>)Confucianism:  </a:t>
            </a:r>
            <a:r>
              <a:rPr lang="en-US" altLang="zh-CN" dirty="0" err="1" smtClean="0"/>
              <a:t>Religionized</a:t>
            </a:r>
            <a:r>
              <a:rPr lang="en-US" altLang="zh-CN" dirty="0" smtClean="0"/>
              <a:t> Confucianism</a:t>
            </a:r>
          </a:p>
          <a:p>
            <a:r>
              <a:rPr lang="en-US" altLang="zh-CN" dirty="0" smtClean="0"/>
              <a:t>New Daoist/Confucian Movement in Wei-</a:t>
            </a:r>
            <a:r>
              <a:rPr lang="en-US" altLang="zh-CN" dirty="0" err="1" smtClean="0"/>
              <a:t>Jin</a:t>
            </a:r>
            <a:r>
              <a:rPr lang="en-US" altLang="zh-CN" dirty="0" smtClean="0"/>
              <a:t> (220-420): Dark Learning(</a:t>
            </a:r>
            <a:r>
              <a:rPr lang="zh-CN" altLang="en-US" dirty="0" smtClean="0"/>
              <a:t>玄学</a:t>
            </a:r>
            <a:r>
              <a:rPr lang="en-US" altLang="zh-CN" dirty="0" smtClean="0"/>
              <a:t>)</a:t>
            </a:r>
          </a:p>
          <a:p>
            <a:r>
              <a:rPr lang="en-US" altLang="zh-CN" dirty="0" smtClean="0"/>
              <a:t> </a:t>
            </a:r>
            <a:r>
              <a:rPr lang="en-US" altLang="zh-CN" dirty="0"/>
              <a:t>Tang </a:t>
            </a:r>
            <a:r>
              <a:rPr lang="en-US" altLang="zh-CN" dirty="0" smtClean="0"/>
              <a:t>Dynasty</a:t>
            </a:r>
            <a:r>
              <a:rPr lang="zh-CN" altLang="en-US" dirty="0" smtClean="0"/>
              <a:t>（</a:t>
            </a:r>
            <a:r>
              <a:rPr lang="en-GB" altLang="zh-CN" dirty="0" smtClean="0"/>
              <a:t>618-907</a:t>
            </a:r>
            <a:r>
              <a:rPr lang="zh-CN" altLang="en-US" dirty="0" smtClean="0"/>
              <a:t>）</a:t>
            </a:r>
            <a:r>
              <a:rPr lang="en-US" altLang="zh-CN" dirty="0" smtClean="0"/>
              <a:t>: Co-existence of the Three Teachings, Same target of the Three Traditions: Zhang </a:t>
            </a:r>
            <a:r>
              <a:rPr lang="en-US" altLang="zh-CN" dirty="0" err="1" smtClean="0"/>
              <a:t>Jiuling</a:t>
            </a:r>
            <a:r>
              <a:rPr lang="en-US" altLang="zh-CN" dirty="0" smtClean="0"/>
              <a:t> </a:t>
            </a:r>
            <a:r>
              <a:rPr lang="zh-CN" altLang="en-US" dirty="0" smtClean="0"/>
              <a:t>张</a:t>
            </a:r>
            <a:r>
              <a:rPr lang="zh-CN" altLang="en-US" dirty="0"/>
              <a:t>九龄</a:t>
            </a:r>
            <a:r>
              <a:rPr lang="en-US" altLang="zh-CN" dirty="0"/>
              <a:t>(678-740</a:t>
            </a:r>
            <a:r>
              <a:rPr lang="en-US" altLang="zh-CN" dirty="0" smtClean="0"/>
              <a:t>)</a:t>
            </a:r>
            <a:r>
              <a:rPr lang="zh-CN" altLang="en-US" dirty="0" smtClean="0"/>
              <a:t>：“</a:t>
            </a:r>
            <a:r>
              <a:rPr lang="zh-CN" altLang="en-US" dirty="0"/>
              <a:t>至极之乐，理归于一贯</a:t>
            </a:r>
            <a:r>
              <a:rPr lang="zh-CN" altLang="en-US" dirty="0" smtClean="0"/>
              <a:t>。”主</a:t>
            </a:r>
            <a:r>
              <a:rPr lang="zh-CN" altLang="en-US" dirty="0"/>
              <a:t>张“三教并列”、“三教同归</a:t>
            </a:r>
            <a:r>
              <a:rPr lang="zh-CN" altLang="en-US" dirty="0" smtClean="0"/>
              <a:t>”。</a:t>
            </a:r>
            <a:endParaRPr lang="en-US" altLang="zh-CN" dirty="0" smtClean="0"/>
          </a:p>
          <a:p>
            <a:r>
              <a:rPr lang="en-US" altLang="zh-CN" dirty="0" smtClean="0"/>
              <a:t>Song(960-1279)-Ming (1368-1644) Confucianism no matter School of Principle or School of Heart/Mind all absorb dearly from both Daoism and Buddhism, </a:t>
            </a:r>
            <a:r>
              <a:rPr lang="en-US" altLang="zh-CN" dirty="0" smtClean="0"/>
              <a:t>not </a:t>
            </a:r>
            <a:r>
              <a:rPr lang="en-US" altLang="zh-CN" dirty="0" smtClean="0"/>
              <a:t>only for their personal cultivation/meditation but also for their religious nature. </a:t>
            </a:r>
          </a:p>
          <a:p>
            <a:endParaRPr lang="en-US" altLang="zh-CN" dirty="0"/>
          </a:p>
          <a:p>
            <a:endParaRPr lang="en-GB" dirty="0"/>
          </a:p>
        </p:txBody>
      </p:sp>
    </p:spTree>
    <p:extLst>
      <p:ext uri="{BB962C8B-B14F-4D97-AF65-F5344CB8AC3E}">
        <p14:creationId xmlns:p14="http://schemas.microsoft.com/office/powerpoint/2010/main" val="4036216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Ming Confucianism </a:t>
            </a:r>
            <a:endParaRPr lang="en-GB" dirty="0"/>
          </a:p>
        </p:txBody>
      </p:sp>
      <p:sp>
        <p:nvSpPr>
          <p:cNvPr id="3" name="Content Placeholder 2"/>
          <p:cNvSpPr>
            <a:spLocks noGrp="1"/>
          </p:cNvSpPr>
          <p:nvPr>
            <p:ph idx="1"/>
          </p:nvPr>
        </p:nvSpPr>
        <p:spPr>
          <a:xfrm>
            <a:off x="1371600" y="2133600"/>
            <a:ext cx="6781800" cy="3429000"/>
          </a:xfrm>
        </p:spPr>
        <p:txBody>
          <a:bodyPr>
            <a:normAutofit fontScale="85000" lnSpcReduction="10000"/>
          </a:bodyPr>
          <a:lstStyle/>
          <a:p>
            <a:r>
              <a:rPr lang="en-US" altLang="zh-CN" dirty="0" smtClean="0"/>
              <a:t>Wang </a:t>
            </a:r>
            <a:r>
              <a:rPr lang="en-US" altLang="zh-CN" dirty="0" err="1" smtClean="0"/>
              <a:t>Yangming</a:t>
            </a:r>
            <a:r>
              <a:rPr lang="zh-CN" altLang="en-US" dirty="0" smtClean="0"/>
              <a:t>王</a:t>
            </a:r>
            <a:r>
              <a:rPr lang="zh-CN" altLang="en-US" dirty="0"/>
              <a:t>阳明</a:t>
            </a:r>
            <a:r>
              <a:rPr lang="en-US" altLang="zh-CN" dirty="0"/>
              <a:t>(1472-1529</a:t>
            </a:r>
            <a:r>
              <a:rPr lang="en-US" altLang="zh-CN" dirty="0" smtClean="0"/>
              <a:t>), is famous for his ‘</a:t>
            </a:r>
            <a:r>
              <a:rPr lang="en-GB" dirty="0"/>
              <a:t>extension of innate knowledge</a:t>
            </a:r>
            <a:r>
              <a:rPr lang="en-US" altLang="zh-CN" dirty="0" smtClean="0"/>
              <a:t>’</a:t>
            </a:r>
            <a:r>
              <a:rPr lang="zh-CN" altLang="en-US" dirty="0" smtClean="0"/>
              <a:t>致</a:t>
            </a:r>
            <a:r>
              <a:rPr lang="zh-CN" altLang="en-US" dirty="0"/>
              <a:t>良</a:t>
            </a:r>
            <a:r>
              <a:rPr lang="zh-CN" altLang="en-US" dirty="0" smtClean="0"/>
              <a:t>知</a:t>
            </a:r>
            <a:r>
              <a:rPr lang="en-GB" altLang="zh-CN" dirty="0" smtClean="0"/>
              <a:t>. H</a:t>
            </a:r>
            <a:r>
              <a:rPr lang="en-US" altLang="zh-CN" dirty="0" smtClean="0"/>
              <a:t>e usually use Daoist term  Jing (refined form) Qi (Energy) and Shen (Spirit)</a:t>
            </a:r>
            <a:r>
              <a:rPr lang="zh-CN" altLang="en-US" dirty="0" smtClean="0"/>
              <a:t>“</a:t>
            </a:r>
            <a:r>
              <a:rPr lang="zh-CN" altLang="en-US" dirty="0"/>
              <a:t>精气神</a:t>
            </a:r>
            <a:r>
              <a:rPr lang="zh-CN" altLang="en-US" dirty="0" smtClean="0"/>
              <a:t>”</a:t>
            </a:r>
            <a:r>
              <a:rPr lang="en-US" altLang="zh-CN" dirty="0" smtClean="0"/>
              <a:t>to explain what is  innate Goodness</a:t>
            </a:r>
            <a:r>
              <a:rPr lang="zh-CN" altLang="en-US" dirty="0" smtClean="0"/>
              <a:t>“</a:t>
            </a:r>
            <a:r>
              <a:rPr lang="zh-CN" altLang="en-US" dirty="0"/>
              <a:t>良知</a:t>
            </a:r>
            <a:r>
              <a:rPr lang="zh-CN" altLang="en-US" dirty="0" smtClean="0"/>
              <a:t>”</a:t>
            </a:r>
            <a:r>
              <a:rPr lang="en-US" altLang="zh-CN" dirty="0" smtClean="0"/>
              <a:t>: </a:t>
            </a:r>
          </a:p>
          <a:p>
            <a:r>
              <a:rPr lang="zh-CN" altLang="en-US" dirty="0" smtClean="0"/>
              <a:t>夫</a:t>
            </a:r>
            <a:r>
              <a:rPr lang="zh-CN" altLang="en-US" dirty="0"/>
              <a:t>良知一也，以其妙用而言，谓之神；以其流行而言，谓之气；以其凝聚而言，谓之精。安可以形象方所求哉？真阴之精，即真阳之气之母；真阳之气，即真阴之精之父。阴根阳，阳根阴，亦非有二也。苟吾良知之说明，则凡若此类，皆可以不言而喻。”</a:t>
            </a:r>
            <a:r>
              <a:rPr lang="en-US" altLang="zh-CN" dirty="0"/>
              <a:t>(《</a:t>
            </a:r>
            <a:r>
              <a:rPr lang="zh-CN" altLang="en-US" dirty="0"/>
              <a:t>传习录</a:t>
            </a:r>
            <a:r>
              <a:rPr lang="en-US" altLang="zh-CN" dirty="0"/>
              <a:t>》</a:t>
            </a:r>
            <a:r>
              <a:rPr lang="zh-CN" altLang="en-US" dirty="0"/>
              <a:t>中</a:t>
            </a:r>
            <a:r>
              <a:rPr lang="en-US" altLang="zh-CN" dirty="0"/>
              <a:t>《</a:t>
            </a:r>
            <a:r>
              <a:rPr lang="zh-CN" altLang="en-US" dirty="0"/>
              <a:t>答陆原静书</a:t>
            </a:r>
            <a:r>
              <a:rPr lang="en-US" altLang="zh-CN" dirty="0" smtClean="0"/>
              <a:t>》)</a:t>
            </a:r>
          </a:p>
          <a:p>
            <a:r>
              <a:rPr lang="en-US" altLang="zh-CN" dirty="0" smtClean="0"/>
              <a:t>He also claims:  Confucian take Nourishing Morality as its task, while Daoism  focuses on ‘nourishing one’s physical body’,  from nature, they are the same:</a:t>
            </a:r>
            <a:r>
              <a:rPr lang="zh-CN" altLang="en-US" dirty="0" smtClean="0"/>
              <a:t>“</a:t>
            </a:r>
            <a:r>
              <a:rPr lang="zh-CN" altLang="en-US" dirty="0"/>
              <a:t>大抵养德、养身，只是一事</a:t>
            </a:r>
            <a:r>
              <a:rPr lang="zh-CN" altLang="en-US" dirty="0" smtClean="0"/>
              <a:t>。 </a:t>
            </a:r>
            <a:r>
              <a:rPr lang="en-US" altLang="zh-CN" dirty="0" smtClean="0"/>
              <a:t>(《</a:t>
            </a:r>
            <a:r>
              <a:rPr lang="zh-CN" altLang="en-US" dirty="0"/>
              <a:t>与陆原静书</a:t>
            </a:r>
            <a:r>
              <a:rPr lang="en-US" altLang="zh-CN" dirty="0"/>
              <a:t>》</a:t>
            </a:r>
            <a:r>
              <a:rPr lang="zh-CN" altLang="en-US" dirty="0"/>
              <a:t>辛巳</a:t>
            </a:r>
            <a:r>
              <a:rPr lang="en-US" altLang="zh-CN" dirty="0"/>
              <a:t>)</a:t>
            </a:r>
            <a:endParaRPr lang="en-GB" altLang="en-US" dirty="0"/>
          </a:p>
          <a:p>
            <a:endParaRPr lang="en-GB" dirty="0"/>
          </a:p>
        </p:txBody>
      </p:sp>
    </p:spTree>
    <p:extLst>
      <p:ext uri="{BB962C8B-B14F-4D97-AF65-F5344CB8AC3E}">
        <p14:creationId xmlns:p14="http://schemas.microsoft.com/office/powerpoint/2010/main" val="4154209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66800"/>
            <a:ext cx="6400800" cy="457200"/>
          </a:xfrm>
        </p:spPr>
        <p:txBody>
          <a:bodyPr>
            <a:normAutofit fontScale="90000"/>
          </a:bodyPr>
          <a:lstStyle/>
          <a:p>
            <a:r>
              <a:rPr lang="en-US" dirty="0" smtClean="0"/>
              <a:t>Three in One in Daoism</a:t>
            </a:r>
            <a:endParaRPr lang="en-GB" dirty="0"/>
          </a:p>
        </p:txBody>
      </p:sp>
      <p:sp>
        <p:nvSpPr>
          <p:cNvPr id="3" name="Content Placeholder 2"/>
          <p:cNvSpPr>
            <a:spLocks noGrp="1"/>
          </p:cNvSpPr>
          <p:nvPr>
            <p:ph idx="1"/>
          </p:nvPr>
        </p:nvSpPr>
        <p:spPr>
          <a:xfrm>
            <a:off x="838200" y="1524000"/>
            <a:ext cx="7391400" cy="4495800"/>
          </a:xfrm>
        </p:spPr>
        <p:txBody>
          <a:bodyPr>
            <a:normAutofit fontScale="62500" lnSpcReduction="20000"/>
          </a:bodyPr>
          <a:lstStyle/>
          <a:p>
            <a:r>
              <a:rPr lang="en-US" b="1" dirty="0" smtClean="0"/>
              <a:t>Ge Hong</a:t>
            </a:r>
            <a:r>
              <a:rPr lang="zh-CN" altLang="en-US" b="1" dirty="0" smtClean="0"/>
              <a:t>葛</a:t>
            </a:r>
            <a:r>
              <a:rPr lang="zh-CN" altLang="en-US" b="1" dirty="0"/>
              <a:t>洪</a:t>
            </a:r>
            <a:r>
              <a:rPr lang="en-US" b="1" dirty="0" smtClean="0"/>
              <a:t>(</a:t>
            </a:r>
            <a:r>
              <a:rPr lang="en-GB" b="1" dirty="0" err="1"/>
              <a:t>Ko</a:t>
            </a:r>
            <a:r>
              <a:rPr lang="en-GB" b="1" dirty="0"/>
              <a:t> Hung, 283—343 C.E</a:t>
            </a:r>
            <a:r>
              <a:rPr lang="en-GB" b="1" dirty="0" smtClean="0"/>
              <a:t>.</a:t>
            </a:r>
            <a:r>
              <a:rPr lang="en-US" b="1" dirty="0" smtClean="0"/>
              <a:t>)</a:t>
            </a:r>
            <a:r>
              <a:rPr lang="zh-CN" altLang="en-US" b="1" dirty="0" smtClean="0"/>
              <a:t> </a:t>
            </a:r>
            <a:r>
              <a:rPr lang="en-US" altLang="zh-CN" dirty="0" smtClean="0"/>
              <a:t>is the first one who summarize Daoist religious theory and practices into a theologian system.</a:t>
            </a:r>
            <a:r>
              <a:rPr lang="en-US" dirty="0" smtClean="0"/>
              <a:t> He promote the combination of Immortal skills and Confucian moral teachings and encourage to use immortal cultivation to nurture one’s inner life and to apply Confucian  skills to deal with secular world:</a:t>
            </a:r>
            <a:r>
              <a:rPr lang="zh-CN" altLang="en-US" dirty="0" smtClean="0"/>
              <a:t>“</a:t>
            </a:r>
            <a:r>
              <a:rPr lang="zh-CN" altLang="en-US" dirty="0"/>
              <a:t>以六经训俗士，以方术授知音</a:t>
            </a:r>
            <a:r>
              <a:rPr lang="zh-CN" altLang="en-US" dirty="0" smtClean="0"/>
              <a:t>。”</a:t>
            </a:r>
            <a:endParaRPr lang="en-US" altLang="zh-CN" dirty="0" smtClean="0"/>
          </a:p>
          <a:p>
            <a:pPr indent="0">
              <a:buNone/>
            </a:pPr>
            <a:r>
              <a:rPr lang="zh-CN" altLang="en-US" dirty="0" smtClean="0"/>
              <a:t>（</a:t>
            </a:r>
            <a:r>
              <a:rPr lang="en-US" dirty="0" smtClean="0"/>
              <a:t> </a:t>
            </a:r>
            <a:r>
              <a:rPr lang="en-US" dirty="0"/>
              <a:t>(The Master </a:t>
            </a:r>
            <a:r>
              <a:rPr lang="en-US" dirty="0" smtClean="0"/>
              <a:t>Who Embraces </a:t>
            </a:r>
            <a:r>
              <a:rPr lang="en-US" dirty="0"/>
              <a:t>Simplicity) </a:t>
            </a:r>
            <a:r>
              <a:rPr lang="en-US" altLang="zh-CN" dirty="0" smtClean="0"/>
              <a:t>《</a:t>
            </a:r>
            <a:r>
              <a:rPr lang="zh-CN" altLang="en-US" dirty="0" smtClean="0"/>
              <a:t>抱朴</a:t>
            </a:r>
            <a:r>
              <a:rPr lang="zh-CN" altLang="en-US" dirty="0"/>
              <a:t>子</a:t>
            </a:r>
            <a:r>
              <a:rPr lang="en-US" altLang="zh-CN" dirty="0"/>
              <a:t>·</a:t>
            </a:r>
            <a:r>
              <a:rPr lang="zh-CN" altLang="en-US" dirty="0"/>
              <a:t>释滞</a:t>
            </a:r>
            <a:r>
              <a:rPr lang="en-US" altLang="zh-CN" dirty="0"/>
              <a:t>》</a:t>
            </a:r>
            <a:r>
              <a:rPr lang="zh-CN" altLang="en-US" dirty="0" smtClean="0"/>
              <a:t>）</a:t>
            </a:r>
            <a:endParaRPr lang="en-US" altLang="zh-CN" dirty="0" smtClean="0"/>
          </a:p>
          <a:p>
            <a:endParaRPr lang="en-US" altLang="zh-CN" b="1" dirty="0" smtClean="0"/>
          </a:p>
          <a:p>
            <a:r>
              <a:rPr lang="zh-CN" altLang="en-US" b="1" dirty="0" smtClean="0"/>
              <a:t>陆</a:t>
            </a:r>
            <a:r>
              <a:rPr lang="zh-CN" altLang="en-US" b="1" dirty="0"/>
              <a:t>修静</a:t>
            </a:r>
            <a:r>
              <a:rPr lang="zh-CN" altLang="en-US" b="1" dirty="0" smtClean="0"/>
              <a:t>（</a:t>
            </a:r>
            <a:r>
              <a:rPr lang="en-GB" b="1" dirty="0" smtClean="0"/>
              <a:t>Lu </a:t>
            </a:r>
            <a:r>
              <a:rPr lang="en-GB" b="1" dirty="0" err="1"/>
              <a:t>Hsiu-ching</a:t>
            </a:r>
            <a:r>
              <a:rPr lang="en-GB" b="1" dirty="0"/>
              <a:t>, </a:t>
            </a:r>
            <a:r>
              <a:rPr lang="en-GB" b="1" dirty="0" smtClean="0"/>
              <a:t>406— </a:t>
            </a:r>
            <a:r>
              <a:rPr lang="en-GB" b="1" dirty="0"/>
              <a:t>477 </a:t>
            </a:r>
            <a:r>
              <a:rPr lang="en-GB" b="1" dirty="0" err="1"/>
              <a:t>ce</a:t>
            </a:r>
            <a:r>
              <a:rPr lang="en-GB" dirty="0" smtClean="0"/>
              <a:t>),</a:t>
            </a:r>
            <a:r>
              <a:rPr lang="zh-CN" altLang="en-US" dirty="0" smtClean="0"/>
              <a:t> </a:t>
            </a:r>
            <a:r>
              <a:rPr lang="en-US" altLang="zh-CN" dirty="0" smtClean="0"/>
              <a:t>summarizer of and founder of Daoist School of Numinous Treasure </a:t>
            </a:r>
            <a:r>
              <a:rPr lang="zh-CN" altLang="en-US" dirty="0" smtClean="0"/>
              <a:t>灵宝，</a:t>
            </a:r>
            <a:r>
              <a:rPr lang="en-US" altLang="zh-CN" dirty="0" smtClean="0"/>
              <a:t>and the standardizer of the </a:t>
            </a:r>
            <a:r>
              <a:rPr lang="en-US" altLang="zh-CN" dirty="0" err="1" smtClean="0"/>
              <a:t>lingbao</a:t>
            </a:r>
            <a:r>
              <a:rPr lang="en-US" altLang="zh-CN" dirty="0" smtClean="0"/>
              <a:t> school scripture and rituals. </a:t>
            </a:r>
            <a:r>
              <a:rPr lang="en-GB" dirty="0" smtClean="0"/>
              <a:t> </a:t>
            </a:r>
            <a:r>
              <a:rPr lang="en-GB" dirty="0"/>
              <a:t>His efforts to assemble Taoist texts and to unify Taoist rituals show the influence of </a:t>
            </a:r>
            <a:r>
              <a:rPr lang="en-GB" dirty="0" smtClean="0"/>
              <a:t>Buddhism </a:t>
            </a:r>
            <a:r>
              <a:rPr lang="en-GB" dirty="0"/>
              <a:t>during the 5th century and led eventually to the creation of </a:t>
            </a:r>
            <a:r>
              <a:rPr lang="en-GB" dirty="0" smtClean="0"/>
              <a:t>a coherent sectarian </a:t>
            </a:r>
            <a:r>
              <a:rPr lang="en-GB" dirty="0"/>
              <a:t>tradition and scriptural canon.</a:t>
            </a:r>
            <a:endParaRPr lang="en-GB" altLang="en-US" dirty="0"/>
          </a:p>
          <a:p>
            <a:endParaRPr lang="en-US" altLang="zh-CN" b="1" dirty="0" smtClean="0"/>
          </a:p>
          <a:p>
            <a:r>
              <a:rPr lang="zh-CN" altLang="en-US" b="1" dirty="0" smtClean="0"/>
              <a:t>陶</a:t>
            </a:r>
            <a:r>
              <a:rPr lang="zh-CN" altLang="en-US" b="1" dirty="0" smtClean="0"/>
              <a:t>弘景（</a:t>
            </a:r>
            <a:r>
              <a:rPr lang="en-GB" b="1" dirty="0"/>
              <a:t> 456-536 </a:t>
            </a:r>
            <a:r>
              <a:rPr lang="zh-CN" altLang="en-US" b="1" dirty="0" smtClean="0"/>
              <a:t>）</a:t>
            </a:r>
            <a:r>
              <a:rPr lang="en-GB" b="1" dirty="0"/>
              <a:t> Tao </a:t>
            </a:r>
            <a:r>
              <a:rPr lang="en-GB" b="1" dirty="0" err="1"/>
              <a:t>Hongjing</a:t>
            </a:r>
            <a:r>
              <a:rPr lang="en-GB" b="1" dirty="0"/>
              <a:t> </a:t>
            </a:r>
            <a:r>
              <a:rPr lang="en-GB" dirty="0"/>
              <a:t>was effectively the founder of the </a:t>
            </a:r>
            <a:r>
              <a:rPr lang="en-GB" dirty="0" err="1"/>
              <a:t>Shangqing</a:t>
            </a:r>
            <a:r>
              <a:rPr lang="en-GB" dirty="0"/>
              <a:t> or </a:t>
            </a:r>
            <a:r>
              <a:rPr lang="en-GB" dirty="0" err="1"/>
              <a:t>Maoshan</a:t>
            </a:r>
            <a:r>
              <a:rPr lang="en-GB" dirty="0"/>
              <a:t> School (</a:t>
            </a:r>
            <a:r>
              <a:rPr lang="en-GB" i="1" dirty="0" err="1"/>
              <a:t>Maoshan</a:t>
            </a:r>
            <a:r>
              <a:rPr lang="en-GB" i="1" dirty="0"/>
              <a:t> </a:t>
            </a:r>
            <a:r>
              <a:rPr lang="en-GB" i="1" dirty="0" err="1"/>
              <a:t>zong</a:t>
            </a:r>
            <a:r>
              <a:rPr lang="en-GB" dirty="0"/>
              <a:t> </a:t>
            </a:r>
            <a:r>
              <a:rPr lang="en-GB" dirty="0" err="1"/>
              <a:t>茅山宗</a:t>
            </a:r>
            <a:r>
              <a:rPr lang="en-GB" dirty="0" smtClean="0"/>
              <a:t>).</a:t>
            </a:r>
            <a:r>
              <a:rPr lang="zh-CN" altLang="en-US" dirty="0" smtClean="0"/>
              <a:t> </a:t>
            </a:r>
            <a:r>
              <a:rPr lang="en-GB" dirty="0" smtClean="0"/>
              <a:t> Trained in </a:t>
            </a:r>
            <a:r>
              <a:rPr lang="en-GB" dirty="0"/>
              <a:t>Daoist traditions associated with the </a:t>
            </a:r>
            <a:r>
              <a:rPr lang="en-GB" i="1" dirty="0" err="1">
                <a:hlinkClick r:id="rId2" tooltip="Daode jing"/>
              </a:rPr>
              <a:t>Daode</a:t>
            </a:r>
            <a:r>
              <a:rPr lang="en-GB" i="1" dirty="0">
                <a:hlinkClick r:id="rId2" tooltip="Daode jing"/>
              </a:rPr>
              <a:t> </a:t>
            </a:r>
            <a:r>
              <a:rPr lang="en-GB" i="1" dirty="0" err="1">
                <a:hlinkClick r:id="rId2" tooltip="Daode jing"/>
              </a:rPr>
              <a:t>jing</a:t>
            </a:r>
            <a:r>
              <a:rPr lang="en-GB" dirty="0"/>
              <a:t>, </a:t>
            </a:r>
            <a:r>
              <a:rPr lang="en-GB" i="1" dirty="0">
                <a:hlinkClick r:id="rId3" tooltip="Zhuangzi (book)"/>
              </a:rPr>
              <a:t>Zhuangzi</a:t>
            </a:r>
            <a:r>
              <a:rPr lang="en-GB" dirty="0"/>
              <a:t>, and </a:t>
            </a:r>
            <a:r>
              <a:rPr lang="en-GB" dirty="0">
                <a:hlinkClick r:id="rId4" tooltip="Ge Hong"/>
              </a:rPr>
              <a:t>Ge </a:t>
            </a:r>
            <a:r>
              <a:rPr lang="en-GB" dirty="0" smtClean="0">
                <a:hlinkClick r:id="rId4" tooltip="Ge Hong"/>
              </a:rPr>
              <a:t>Hong</a:t>
            </a:r>
            <a:r>
              <a:rPr lang="en-GB" dirty="0" smtClean="0"/>
              <a:t>‘s </a:t>
            </a:r>
            <a:r>
              <a:rPr lang="en-GB" dirty="0"/>
              <a:t>writings on seeking immortality. Around 486, Tao received initiation </a:t>
            </a:r>
            <a:r>
              <a:rPr lang="en-GB" dirty="0" smtClean="0"/>
              <a:t>into Numinous treasure school </a:t>
            </a:r>
            <a:r>
              <a:rPr lang="en-GB" dirty="0"/>
              <a:t>of Daoism from his master Sun </a:t>
            </a:r>
            <a:r>
              <a:rPr lang="en-GB" dirty="0" err="1"/>
              <a:t>Youyue</a:t>
            </a:r>
            <a:r>
              <a:rPr lang="en-GB" dirty="0"/>
              <a:t> </a:t>
            </a:r>
            <a:r>
              <a:rPr lang="en-GB" dirty="0" smtClean="0"/>
              <a:t>(disciple of Lu </a:t>
            </a:r>
            <a:r>
              <a:rPr lang="en-GB" dirty="0" err="1" smtClean="0"/>
              <a:t>Xiu</a:t>
            </a:r>
            <a:r>
              <a:rPr lang="en-GB" dirty="0" smtClean="0"/>
              <a:t> </a:t>
            </a:r>
            <a:r>
              <a:rPr lang="en-GB" dirty="0" err="1" smtClean="0"/>
              <a:t>jing</a:t>
            </a:r>
            <a:r>
              <a:rPr lang="en-GB" dirty="0" smtClean="0"/>
              <a:t>). </a:t>
            </a:r>
          </a:p>
          <a:p>
            <a:pPr indent="0">
              <a:buNone/>
            </a:pPr>
            <a:r>
              <a:rPr lang="en-GB" dirty="0" smtClean="0"/>
              <a:t>He </a:t>
            </a:r>
            <a:r>
              <a:rPr lang="en-GB" dirty="0"/>
              <a:t>advocated the synthesis of the </a:t>
            </a:r>
            <a:r>
              <a:rPr lang="en-GB" dirty="0" smtClean="0"/>
              <a:t>Three Teaching  (Confucianism, </a:t>
            </a:r>
            <a:r>
              <a:rPr lang="en-GB" dirty="0"/>
              <a:t>Daoism, and </a:t>
            </a:r>
            <a:r>
              <a:rPr lang="en-GB" dirty="0" smtClean="0"/>
              <a:t>Buddhism). </a:t>
            </a:r>
            <a:r>
              <a:rPr lang="zh-CN" altLang="en-US" dirty="0" smtClean="0"/>
              <a:t> </a:t>
            </a:r>
            <a:endParaRPr lang="en-US" altLang="zh-CN" dirty="0" smtClean="0"/>
          </a:p>
          <a:p>
            <a:pPr indent="0">
              <a:buNone/>
            </a:pPr>
            <a:r>
              <a:rPr lang="en-US" altLang="zh-CN" b="1" dirty="0" err="1" smtClean="0"/>
              <a:t>Tanluan</a:t>
            </a:r>
            <a:r>
              <a:rPr lang="en-US" altLang="zh-CN" b="1" dirty="0" smtClean="0"/>
              <a:t> </a:t>
            </a:r>
            <a:r>
              <a:rPr lang="en-GB" b="1" dirty="0" smtClean="0"/>
              <a:t>(</a:t>
            </a:r>
            <a:r>
              <a:rPr lang="en-GB" b="1" dirty="0"/>
              <a:t>475-542</a:t>
            </a:r>
            <a:r>
              <a:rPr lang="en-GB" dirty="0"/>
              <a:t>), the founder </a:t>
            </a:r>
            <a:r>
              <a:rPr lang="en-GB" dirty="0" smtClean="0"/>
              <a:t>of Pure Land Buddhism in </a:t>
            </a:r>
            <a:r>
              <a:rPr lang="en-GB" dirty="0"/>
              <a:t>China</a:t>
            </a:r>
            <a:r>
              <a:rPr lang="en-GB" dirty="0" smtClean="0"/>
              <a:t>, had been studied </a:t>
            </a:r>
            <a:r>
              <a:rPr lang="en-GB" dirty="0"/>
              <a:t>Daoism and herbalism under </a:t>
            </a:r>
            <a:r>
              <a:rPr lang="en-GB" dirty="0" smtClean="0"/>
              <a:t>him </a:t>
            </a:r>
            <a:r>
              <a:rPr lang="en-GB" dirty="0"/>
              <a:t>(Russell 2005). </a:t>
            </a:r>
            <a:r>
              <a:rPr lang="en-GB" dirty="0" smtClean="0"/>
              <a:t> In </a:t>
            </a:r>
            <a:r>
              <a:rPr lang="en-GB" dirty="0"/>
              <a:t>addition, he wrote other pharmacological texts including </a:t>
            </a:r>
            <a:r>
              <a:rPr lang="en-GB" i="1" dirty="0"/>
              <a:t>Tao </a:t>
            </a:r>
            <a:r>
              <a:rPr lang="en-GB" i="1" dirty="0" err="1"/>
              <a:t>Yinju</a:t>
            </a:r>
            <a:r>
              <a:rPr lang="en-GB" i="1" dirty="0"/>
              <a:t> </a:t>
            </a:r>
            <a:r>
              <a:rPr lang="en-GB" i="1" dirty="0" err="1"/>
              <a:t>Bencao</a:t>
            </a:r>
            <a:r>
              <a:rPr lang="en-GB" dirty="0"/>
              <a:t> (</a:t>
            </a:r>
            <a:r>
              <a:rPr lang="en-GB" dirty="0" err="1"/>
              <a:t>陶隱居本草</a:t>
            </a:r>
            <a:r>
              <a:rPr lang="en-GB" dirty="0"/>
              <a:t>, Hermit Tao's Pharmacopeia), </a:t>
            </a:r>
            <a:r>
              <a:rPr lang="en-GB" i="1" dirty="0"/>
              <a:t>Yao </a:t>
            </a:r>
            <a:r>
              <a:rPr lang="en-GB" i="1" dirty="0" err="1"/>
              <a:t>Zongjue</a:t>
            </a:r>
            <a:r>
              <a:rPr lang="en-GB" dirty="0"/>
              <a:t> (</a:t>
            </a:r>
            <a:r>
              <a:rPr lang="en-GB" dirty="0" err="1"/>
              <a:t>藥總訣</a:t>
            </a:r>
            <a:r>
              <a:rPr lang="en-GB" dirty="0"/>
              <a:t>, General Medicinal Formulae), and </a:t>
            </a:r>
            <a:r>
              <a:rPr lang="en-GB" i="1" dirty="0" err="1"/>
              <a:t>Yangsheng</a:t>
            </a:r>
            <a:r>
              <a:rPr lang="en-GB" i="1" dirty="0"/>
              <a:t> </a:t>
            </a:r>
            <a:r>
              <a:rPr lang="en-GB" i="1" dirty="0" err="1"/>
              <a:t>Yanming</a:t>
            </a:r>
            <a:r>
              <a:rPr lang="en-GB" i="1" dirty="0"/>
              <a:t> Lu</a:t>
            </a:r>
            <a:r>
              <a:rPr lang="en-GB" dirty="0"/>
              <a:t> (</a:t>
            </a:r>
            <a:r>
              <a:rPr lang="en-GB" dirty="0" err="1"/>
              <a:t>養生延命錄</a:t>
            </a:r>
            <a:r>
              <a:rPr lang="en-GB" dirty="0"/>
              <a:t>, Extracts on Nourishing Spiritual Nature and Prolonging Bodily Life) (</a:t>
            </a:r>
            <a:r>
              <a:rPr lang="en-GB" dirty="0" err="1"/>
              <a:t>Espesset</a:t>
            </a:r>
            <a:r>
              <a:rPr lang="en-GB" dirty="0"/>
              <a:t> 2013: 970; </a:t>
            </a:r>
            <a:r>
              <a:rPr lang="en-GB" dirty="0" err="1"/>
              <a:t>Robinet</a:t>
            </a:r>
            <a:r>
              <a:rPr lang="en-GB" dirty="0"/>
              <a:t> 1993).</a:t>
            </a:r>
            <a:endParaRPr lang="en-US" altLang="zh-CN" dirty="0" smtClean="0"/>
          </a:p>
          <a:p>
            <a:endParaRPr lang="en-US" dirty="0" smtClean="0"/>
          </a:p>
          <a:p>
            <a:endParaRPr lang="en-GB" dirty="0"/>
          </a:p>
        </p:txBody>
      </p:sp>
    </p:spTree>
    <p:extLst>
      <p:ext uri="{BB962C8B-B14F-4D97-AF65-F5344CB8AC3E}">
        <p14:creationId xmlns:p14="http://schemas.microsoft.com/office/powerpoint/2010/main" val="665669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371600" y="990600"/>
            <a:ext cx="6400800" cy="533400"/>
          </a:xfrm>
        </p:spPr>
        <p:txBody>
          <a:bodyPr>
            <a:normAutofit/>
          </a:bodyPr>
          <a:lstStyle/>
          <a:p>
            <a:r>
              <a:rPr lang="en-US" sz="2800" dirty="0"/>
              <a:t>Three in One in </a:t>
            </a:r>
            <a:r>
              <a:rPr lang="en-US" sz="2800" dirty="0" smtClean="0"/>
              <a:t>Daoism 2</a:t>
            </a:r>
            <a:endParaRPr lang="en-GB" altLang="en-US" sz="2800" dirty="0" smtClean="0"/>
          </a:p>
        </p:txBody>
      </p:sp>
      <p:sp>
        <p:nvSpPr>
          <p:cNvPr id="40963" name="Content Placeholder 2"/>
          <p:cNvSpPr>
            <a:spLocks noGrp="1"/>
          </p:cNvSpPr>
          <p:nvPr>
            <p:ph idx="1"/>
          </p:nvPr>
        </p:nvSpPr>
        <p:spPr>
          <a:xfrm>
            <a:off x="838200" y="1524000"/>
            <a:ext cx="7391400" cy="4267200"/>
          </a:xfrm>
        </p:spPr>
        <p:txBody>
          <a:bodyPr>
            <a:noAutofit/>
          </a:bodyPr>
          <a:lstStyle/>
          <a:p>
            <a:r>
              <a:rPr lang="en-US" altLang="zh-CN" sz="1100" dirty="0" smtClean="0"/>
              <a:t>In Tang Dynasty (618-907), Daoist Thinker</a:t>
            </a:r>
            <a:r>
              <a:rPr lang="en-US" altLang="zh-CN" sz="1100" b="1" dirty="0" smtClean="0"/>
              <a:t>,  Wang Xuan</a:t>
            </a:r>
            <a:r>
              <a:rPr lang="zh-CN" altLang="en-US" sz="1100" b="1" dirty="0" smtClean="0"/>
              <a:t>王玄览 </a:t>
            </a:r>
            <a:r>
              <a:rPr lang="en-US" altLang="zh-CN" sz="1100" b="1" dirty="0" smtClean="0"/>
              <a:t>(626</a:t>
            </a:r>
            <a:r>
              <a:rPr lang="zh-CN" altLang="en-US" sz="1100" b="1" dirty="0" smtClean="0"/>
              <a:t>－</a:t>
            </a:r>
            <a:r>
              <a:rPr lang="en-US" altLang="zh-CN" sz="1100" b="1" dirty="0"/>
              <a:t>697</a:t>
            </a:r>
            <a:r>
              <a:rPr lang="en-US" altLang="zh-CN" sz="1100" dirty="0" smtClean="0"/>
              <a:t>)</a:t>
            </a:r>
            <a:r>
              <a:rPr lang="zh-CN" altLang="en-US" sz="1100" dirty="0" smtClean="0"/>
              <a:t> </a:t>
            </a:r>
            <a:r>
              <a:rPr lang="en-US" altLang="zh-CN" sz="1100" dirty="0" smtClean="0"/>
              <a:t>(he learning Buddhism in his age of 40 and becoming a Daoism Monk in his age of 50) to use Buddhist way of thinking and demonstration to interpret Dao de Jing, to make Daoism dressed on Buddhist cloth. </a:t>
            </a:r>
          </a:p>
          <a:p>
            <a:r>
              <a:rPr lang="en-US" altLang="zh-CN" sz="1100" b="1" dirty="0" err="1" smtClean="0"/>
              <a:t>Sima</a:t>
            </a:r>
            <a:r>
              <a:rPr lang="en-US" altLang="zh-CN" sz="1100" b="1" dirty="0" smtClean="0"/>
              <a:t> </a:t>
            </a:r>
            <a:r>
              <a:rPr lang="en-US" altLang="zh-CN" sz="1100" b="1" dirty="0" err="1" smtClean="0"/>
              <a:t>Chengzhen</a:t>
            </a:r>
            <a:r>
              <a:rPr lang="zh-CN" altLang="en-US" sz="1100" b="1" dirty="0"/>
              <a:t>司马承</a:t>
            </a:r>
            <a:r>
              <a:rPr lang="zh-CN" altLang="en-US" sz="1100" b="1" dirty="0" smtClean="0"/>
              <a:t>祯 </a:t>
            </a:r>
            <a:r>
              <a:rPr lang="en-US" altLang="zh-CN" sz="1100" b="1" dirty="0" smtClean="0"/>
              <a:t>(646-735), </a:t>
            </a:r>
            <a:r>
              <a:rPr lang="en-US" altLang="zh-CN" sz="1100" dirty="0" smtClean="0"/>
              <a:t>another grand master of </a:t>
            </a:r>
            <a:r>
              <a:rPr lang="en-US" altLang="zh-CN" sz="1100" dirty="0" err="1" smtClean="0"/>
              <a:t>Maoshan</a:t>
            </a:r>
            <a:r>
              <a:rPr lang="en-US" altLang="zh-CN" sz="1100" dirty="0" smtClean="0"/>
              <a:t> Daoist School, Unify Confucianism, Daoism and Buddhism , to use Confucian up-righting one’s heart and setting one will</a:t>
            </a:r>
            <a:r>
              <a:rPr lang="zh-CN" altLang="en-US" sz="1100" dirty="0"/>
              <a:t>正心诚</a:t>
            </a:r>
            <a:r>
              <a:rPr lang="zh-CN" altLang="en-US" sz="1100" dirty="0" smtClean="0"/>
              <a:t>意 </a:t>
            </a:r>
            <a:r>
              <a:rPr lang="en-US" altLang="zh-CN" sz="1100" dirty="0" smtClean="0"/>
              <a:t>and Buddhist Silent observation and Meditation</a:t>
            </a:r>
            <a:r>
              <a:rPr lang="zh-CN" altLang="en-US" sz="1100" dirty="0"/>
              <a:t>止观、禅</a:t>
            </a:r>
            <a:r>
              <a:rPr lang="zh-CN" altLang="en-US" sz="1100" dirty="0" smtClean="0"/>
              <a:t>定 </a:t>
            </a:r>
            <a:r>
              <a:rPr lang="en-US" altLang="zh-CN" sz="1100" dirty="0" smtClean="0"/>
              <a:t>to explain Daoist immortal cultivation theory.  His Simple cause </a:t>
            </a:r>
            <a:r>
              <a:rPr lang="zh-CN" altLang="en-US" sz="1100" dirty="0" smtClean="0"/>
              <a:t>简缘”</a:t>
            </a:r>
            <a:r>
              <a:rPr lang="en-US" altLang="zh-CN" sz="1100" dirty="0" smtClean="0"/>
              <a:t>,  non-desire-ness </a:t>
            </a:r>
            <a:r>
              <a:rPr lang="zh-CN" altLang="en-US" sz="1100" dirty="0" smtClean="0"/>
              <a:t>“无欲”</a:t>
            </a:r>
            <a:r>
              <a:rPr lang="en-US" altLang="zh-CN" sz="1100" dirty="0" smtClean="0"/>
              <a:t>and tranquil mind</a:t>
            </a:r>
            <a:r>
              <a:rPr lang="zh-CN" altLang="en-US" sz="1100" dirty="0" smtClean="0"/>
              <a:t> “静心”</a:t>
            </a:r>
            <a:r>
              <a:rPr lang="en-US" altLang="zh-CN" sz="1100" dirty="0" smtClean="0"/>
              <a:t>Dao cultivation theory, had left a great impact to the Principle School of Song new Confucianism</a:t>
            </a:r>
            <a:r>
              <a:rPr lang="zh-CN" altLang="en-US" sz="1100" dirty="0" smtClean="0"/>
              <a:t>。</a:t>
            </a:r>
            <a:endParaRPr lang="en-US" altLang="zh-CN" sz="1100" dirty="0" smtClean="0"/>
          </a:p>
          <a:p>
            <a:r>
              <a:rPr lang="en-US" altLang="zh-CN" sz="1100" b="1" dirty="0" smtClean="0"/>
              <a:t>Daoist Master Chen Tuan </a:t>
            </a:r>
            <a:r>
              <a:rPr lang="zh-CN" altLang="en-US" sz="1100" b="1" dirty="0" smtClean="0"/>
              <a:t>陈抟</a:t>
            </a:r>
            <a:r>
              <a:rPr lang="en-US" altLang="zh-CN" sz="1100" b="1" dirty="0" smtClean="0"/>
              <a:t>(872-989</a:t>
            </a:r>
            <a:r>
              <a:rPr lang="en-US" altLang="zh-CN" sz="1100" dirty="0" smtClean="0"/>
              <a:t>)</a:t>
            </a:r>
            <a:r>
              <a:rPr lang="zh-CN" altLang="en-US" sz="1100" dirty="0" smtClean="0"/>
              <a:t>，</a:t>
            </a:r>
            <a:r>
              <a:rPr lang="en-US" altLang="zh-CN" sz="1100" dirty="0" smtClean="0"/>
              <a:t>integrated Confucianism, Daoism and Buddhism together, initiate the Unification of the Three in One tradition of Song Dynasty. </a:t>
            </a:r>
          </a:p>
          <a:p>
            <a:r>
              <a:rPr lang="en-GB" sz="1100" b="1" dirty="0" smtClean="0"/>
              <a:t>Zhang </a:t>
            </a:r>
            <a:r>
              <a:rPr lang="en-GB" sz="1100" b="1" dirty="0" err="1" smtClean="0"/>
              <a:t>boduan</a:t>
            </a:r>
            <a:r>
              <a:rPr lang="zh-CN" altLang="en-US" sz="1100" b="1" dirty="0"/>
              <a:t>张伯</a:t>
            </a:r>
            <a:r>
              <a:rPr lang="zh-CN" altLang="en-US" sz="1100" b="1" dirty="0" smtClean="0"/>
              <a:t>端 </a:t>
            </a:r>
            <a:r>
              <a:rPr lang="en-US" altLang="zh-CN" sz="1100" b="1" dirty="0" smtClean="0"/>
              <a:t>(</a:t>
            </a:r>
            <a:r>
              <a:rPr lang="en-GB" sz="1100" b="1" dirty="0" smtClean="0"/>
              <a:t>987</a:t>
            </a:r>
            <a:r>
              <a:rPr lang="en-GB" sz="1100" b="1" dirty="0"/>
              <a:t>?–</a:t>
            </a:r>
            <a:r>
              <a:rPr lang="en-GB" sz="1100" b="1" dirty="0" smtClean="0"/>
              <a:t>1082</a:t>
            </a:r>
            <a:r>
              <a:rPr lang="en-GB" sz="1100" dirty="0" smtClean="0"/>
              <a:t>) was the founder of Golden Alchemy  school of South Daoism,  wrote his famous Taoist </a:t>
            </a:r>
            <a:r>
              <a:rPr lang="en-GB" sz="1100" dirty="0"/>
              <a:t>Internal Alchemy </a:t>
            </a:r>
            <a:r>
              <a:rPr lang="en-GB" sz="1100" dirty="0" smtClean="0"/>
              <a:t>book: </a:t>
            </a:r>
            <a:r>
              <a:rPr lang="en-GB" sz="1100" b="1" i="1" dirty="0" smtClean="0"/>
              <a:t>Awakening </a:t>
            </a:r>
            <a:r>
              <a:rPr lang="en-GB" sz="1100" b="1" i="1" dirty="0"/>
              <a:t>to Reality</a:t>
            </a:r>
            <a:r>
              <a:rPr lang="en-GB" sz="1100" b="1" dirty="0"/>
              <a:t> </a:t>
            </a:r>
            <a:r>
              <a:rPr lang="en-GB" sz="1100" b="1" dirty="0" smtClean="0"/>
              <a:t>(</a:t>
            </a:r>
            <a:r>
              <a:rPr lang="zh-CN" altLang="en-US" sz="1100" b="1" dirty="0" smtClean="0"/>
              <a:t>悟真篇</a:t>
            </a:r>
            <a:r>
              <a:rPr lang="en-GB" sz="1100" b="1" dirty="0" smtClean="0"/>
              <a:t>)</a:t>
            </a:r>
            <a:r>
              <a:rPr lang="en-US" sz="1100" b="1" dirty="0" smtClean="0"/>
              <a:t>. </a:t>
            </a:r>
            <a:r>
              <a:rPr lang="en-US" sz="1100" b="1" dirty="0"/>
              <a:t> </a:t>
            </a:r>
            <a:r>
              <a:rPr lang="en-US" sz="1100" dirty="0"/>
              <a:t>H</a:t>
            </a:r>
            <a:r>
              <a:rPr lang="en-US" altLang="zh-CN" sz="1100" dirty="0" smtClean="0"/>
              <a:t>e enhance to use three teaching to cultivate immortality</a:t>
            </a:r>
            <a:r>
              <a:rPr lang="zh-CN" altLang="en-US" sz="1100" dirty="0" smtClean="0"/>
              <a:t>：“</a:t>
            </a:r>
            <a:r>
              <a:rPr lang="zh-CN" altLang="en-US" sz="1100" dirty="0"/>
              <a:t>先以神仙命脉诱其修炼，次以诸佛妙用广其神通，终以真知觉性遣其幻妄，而归于究竟空寂之本原</a:t>
            </a:r>
            <a:r>
              <a:rPr lang="zh-CN" altLang="en-US" sz="1100" dirty="0" smtClean="0"/>
              <a:t>。”</a:t>
            </a:r>
            <a:endParaRPr lang="en-US" altLang="zh-CN" sz="1100" dirty="0" smtClean="0"/>
          </a:p>
          <a:p>
            <a:r>
              <a:rPr lang="en-US" altLang="zh-CN" sz="1100" b="1" dirty="0" smtClean="0"/>
              <a:t>Wang Chong Yang </a:t>
            </a:r>
            <a:r>
              <a:rPr lang="zh-CN" altLang="en-US" sz="1100" b="1" dirty="0" smtClean="0"/>
              <a:t>王重阳 </a:t>
            </a:r>
            <a:r>
              <a:rPr lang="en-US" altLang="zh-CN" sz="1100" b="1" dirty="0" smtClean="0"/>
              <a:t>(</a:t>
            </a:r>
            <a:r>
              <a:rPr lang="en-GB" sz="1100" dirty="0"/>
              <a:t>1113 </a:t>
            </a:r>
            <a:r>
              <a:rPr lang="en-GB" sz="1100" dirty="0" smtClean="0"/>
              <a:t>–1170</a:t>
            </a:r>
            <a:r>
              <a:rPr lang="en-US" altLang="zh-CN" sz="1100" b="1" dirty="0" smtClean="0"/>
              <a:t>)</a:t>
            </a:r>
            <a:r>
              <a:rPr lang="en-US" altLang="zh-CN" sz="1100" dirty="0" smtClean="0"/>
              <a:t>, created a new form of Daoist religion</a:t>
            </a:r>
            <a:r>
              <a:rPr lang="en-GB" sz="1100" i="1" dirty="0"/>
              <a:t> </a:t>
            </a:r>
            <a:r>
              <a:rPr lang="en-GB" sz="1100" i="1" dirty="0" smtClean="0"/>
              <a:t>Completed Perfection Daoism </a:t>
            </a:r>
            <a:r>
              <a:rPr lang="zh-CN" altLang="en-US" sz="1100" b="1" dirty="0"/>
              <a:t>全真道</a:t>
            </a:r>
            <a:r>
              <a:rPr lang="en-US" altLang="zh-CN" sz="1100" dirty="0" smtClean="0"/>
              <a:t> based on Buddhist regulations and commandments and Buddhist Monastery structure to name is as Completed Truth Daoism, in such a form, Daoist Monks have to live in the monastery together to follow special regulations similar as Buddhist monks. Wang Chong Yang Says:</a:t>
            </a:r>
            <a:r>
              <a:rPr lang="zh-CN" altLang="en-US" sz="1100" dirty="0" smtClean="0"/>
              <a:t>“</a:t>
            </a:r>
            <a:r>
              <a:rPr lang="zh-CN" altLang="en-US" sz="1100" dirty="0"/>
              <a:t>儒门释户道</a:t>
            </a:r>
            <a:r>
              <a:rPr lang="zh-CN" altLang="en-US" sz="1200" dirty="0"/>
              <a:t>相通，三教从来一祖风”</a:t>
            </a:r>
            <a:endParaRPr lang="en-GB" altLang="en-US" sz="1200" dirty="0" smtClean="0"/>
          </a:p>
        </p:txBody>
      </p:sp>
    </p:spTree>
    <p:extLst>
      <p:ext uri="{BB962C8B-B14F-4D97-AF65-F5344CB8AC3E}">
        <p14:creationId xmlns:p14="http://schemas.microsoft.com/office/powerpoint/2010/main" val="2096346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Three in One in </a:t>
            </a:r>
            <a:r>
              <a:rPr lang="en-US" dirty="0" err="1" smtClean="0"/>
              <a:t>daosim</a:t>
            </a:r>
            <a:endParaRPr lang="en-GB" dirty="0"/>
          </a:p>
        </p:txBody>
      </p:sp>
      <p:sp>
        <p:nvSpPr>
          <p:cNvPr id="3" name="Content Placeholder 2"/>
          <p:cNvSpPr>
            <a:spLocks noGrp="1"/>
          </p:cNvSpPr>
          <p:nvPr>
            <p:ph idx="1"/>
          </p:nvPr>
        </p:nvSpPr>
        <p:spPr>
          <a:xfrm>
            <a:off x="1371600" y="2133600"/>
            <a:ext cx="6400800" cy="3352801"/>
          </a:xfrm>
        </p:spPr>
        <p:txBody>
          <a:bodyPr/>
          <a:lstStyle/>
          <a:p>
            <a:r>
              <a:rPr lang="en-US" dirty="0" smtClean="0"/>
              <a:t>Zhang </a:t>
            </a:r>
            <a:r>
              <a:rPr lang="en-US" dirty="0" err="1" smtClean="0"/>
              <a:t>Sanfeng</a:t>
            </a:r>
            <a:r>
              <a:rPr lang="en-US" dirty="0"/>
              <a:t> </a:t>
            </a:r>
            <a:r>
              <a:rPr lang="en-US" dirty="0" smtClean="0"/>
              <a:t>and </a:t>
            </a:r>
            <a:r>
              <a:rPr lang="en-US" dirty="0" err="1" smtClean="0"/>
              <a:t>Wudang</a:t>
            </a:r>
            <a:r>
              <a:rPr lang="en-US" dirty="0" smtClean="0"/>
              <a:t> Tradition:</a:t>
            </a:r>
          </a:p>
          <a:p>
            <a:r>
              <a:rPr lang="en-GB" dirty="0" smtClean="0"/>
              <a:t>Mt </a:t>
            </a:r>
            <a:r>
              <a:rPr lang="en-GB" dirty="0" err="1"/>
              <a:t>Wudang</a:t>
            </a:r>
            <a:r>
              <a:rPr lang="en-GB" dirty="0"/>
              <a:t> have been known as an important </a:t>
            </a:r>
            <a:r>
              <a:rPr lang="en-GB" dirty="0" err="1"/>
              <a:t>center</a:t>
            </a:r>
            <a:r>
              <a:rPr lang="en-GB" dirty="0"/>
              <a:t> of </a:t>
            </a:r>
            <a:r>
              <a:rPr lang="en-GB" dirty="0">
                <a:hlinkClick r:id="rId2" tooltip="Taoism"/>
              </a:rPr>
              <a:t>Taoism</a:t>
            </a:r>
            <a:r>
              <a:rPr lang="en-GB" dirty="0"/>
              <a:t>, especially famous for its Taoist versions of martial arts or </a:t>
            </a:r>
            <a:r>
              <a:rPr lang="en-GB" dirty="0" err="1">
                <a:hlinkClick r:id="rId3" tooltip="Taichi"/>
              </a:rPr>
              <a:t>Taichi</a:t>
            </a:r>
            <a:r>
              <a:rPr lang="en-GB" dirty="0" smtClean="0"/>
              <a:t>.</a:t>
            </a:r>
            <a:endParaRPr lang="en-GB" baseline="30000" dirty="0"/>
          </a:p>
          <a:p>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91000" y="3429000"/>
            <a:ext cx="1219200" cy="2389632"/>
          </a:xfrm>
          <a:prstGeom prst="rect">
            <a:avLst/>
          </a:prstGeom>
        </p:spPr>
      </p:pic>
    </p:spTree>
    <p:extLst>
      <p:ext uri="{BB962C8B-B14F-4D97-AF65-F5344CB8AC3E}">
        <p14:creationId xmlns:p14="http://schemas.microsoft.com/office/powerpoint/2010/main" val="306628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295400"/>
            <a:ext cx="6705600" cy="533400"/>
          </a:xfrm>
        </p:spPr>
        <p:txBody>
          <a:bodyPr>
            <a:noAutofit/>
          </a:bodyPr>
          <a:lstStyle/>
          <a:p>
            <a:r>
              <a:rPr lang="en-US" sz="2000" b="1" dirty="0" smtClean="0"/>
              <a:t>Three in One in Chinese Buddhism</a:t>
            </a:r>
            <a:endParaRPr lang="en-GB" sz="2000" b="1" dirty="0"/>
          </a:p>
        </p:txBody>
      </p:sp>
      <p:sp>
        <p:nvSpPr>
          <p:cNvPr id="3" name="Content Placeholder 2"/>
          <p:cNvSpPr>
            <a:spLocks noGrp="1"/>
          </p:cNvSpPr>
          <p:nvPr>
            <p:ph idx="1"/>
          </p:nvPr>
        </p:nvSpPr>
        <p:spPr>
          <a:xfrm>
            <a:off x="914400" y="2133600"/>
            <a:ext cx="7467600" cy="3657600"/>
          </a:xfrm>
        </p:spPr>
        <p:txBody>
          <a:bodyPr>
            <a:normAutofit fontScale="70000" lnSpcReduction="20000"/>
          </a:bodyPr>
          <a:lstStyle/>
          <a:p>
            <a:r>
              <a:rPr lang="en-GB" dirty="0" smtClean="0"/>
              <a:t>The </a:t>
            </a:r>
            <a:r>
              <a:rPr lang="en-GB" b="1" dirty="0"/>
              <a:t>Lao Tzu Hua Jing</a:t>
            </a:r>
            <a:r>
              <a:rPr lang="en-GB" dirty="0"/>
              <a:t> </a:t>
            </a:r>
            <a:r>
              <a:rPr lang="en-GB" dirty="0" smtClean="0"/>
              <a:t>(</a:t>
            </a:r>
            <a:r>
              <a:rPr lang="zh-CN" altLang="en-US" dirty="0"/>
              <a:t>老子化胡经</a:t>
            </a:r>
            <a:r>
              <a:rPr lang="en-GB" dirty="0" smtClean="0"/>
              <a:t>) was appeared in the period of Emperor of Hui of the West </a:t>
            </a:r>
            <a:r>
              <a:rPr lang="en-GB" dirty="0" err="1" smtClean="0"/>
              <a:t>Jin</a:t>
            </a:r>
            <a:r>
              <a:rPr lang="en-GB" dirty="0" smtClean="0"/>
              <a:t> (290-306) dynasty of China. Its </a:t>
            </a:r>
            <a:r>
              <a:rPr lang="en-GB" dirty="0"/>
              <a:t>author is </a:t>
            </a:r>
            <a:r>
              <a:rPr lang="en-GB" dirty="0" smtClean="0"/>
              <a:t>unknown, and gained 10 volumes in the Tang Dynasty. </a:t>
            </a:r>
          </a:p>
          <a:p>
            <a:r>
              <a:rPr lang="en-GB" dirty="0" smtClean="0"/>
              <a:t>In </a:t>
            </a:r>
            <a:r>
              <a:rPr lang="en-GB" dirty="0"/>
              <a:t>the book, </a:t>
            </a:r>
            <a:r>
              <a:rPr lang="en-GB" dirty="0">
                <a:hlinkClick r:id="rId2"/>
              </a:rPr>
              <a:t>Lao </a:t>
            </a:r>
            <a:r>
              <a:rPr lang="en-GB" dirty="0" err="1">
                <a:hlinkClick r:id="rId2"/>
              </a:rPr>
              <a:t>Zi</a:t>
            </a:r>
            <a:r>
              <a:rPr lang="en-GB" dirty="0"/>
              <a:t> and his disciples </a:t>
            </a:r>
            <a:r>
              <a:rPr lang="en-GB" dirty="0">
                <a:hlinkClick r:id="rId3" tooltip="Yin Xi"/>
              </a:rPr>
              <a:t>Yin Xi</a:t>
            </a:r>
            <a:r>
              <a:rPr lang="en-GB" dirty="0"/>
              <a:t> went to the Western Regions and </a:t>
            </a:r>
            <a:r>
              <a:rPr lang="en-GB" dirty="0">
                <a:hlinkClick r:id="rId3"/>
              </a:rPr>
              <a:t>Temple of Heaven</a:t>
            </a:r>
            <a:r>
              <a:rPr lang="en-GB" dirty="0"/>
              <a:t> to become Buddha's founding </a:t>
            </a:r>
            <a:r>
              <a:rPr lang="en-GB" dirty="0" smtClean="0"/>
              <a:t>Dharma. </a:t>
            </a:r>
            <a:endParaRPr lang="en-US" dirty="0"/>
          </a:p>
          <a:p>
            <a:endParaRPr lang="en-GB" dirty="0" smtClean="0"/>
          </a:p>
          <a:p>
            <a:r>
              <a:rPr lang="en-GB" dirty="0" smtClean="0"/>
              <a:t>This </a:t>
            </a:r>
            <a:r>
              <a:rPr lang="en-GB" dirty="0"/>
              <a:t>Buddhist monk denounced it as a forgery and destroyed </a:t>
            </a:r>
            <a:r>
              <a:rPr lang="en-GB" dirty="0" smtClean="0"/>
              <a:t>Buddhism, </a:t>
            </a:r>
            <a:r>
              <a:rPr lang="en-GB" dirty="0"/>
              <a:t>in 696, the monk Hui Cheng commented on the destruction of Lao Tzu Hua Jing, and ordered the officials to negotiate with him</a:t>
            </a:r>
            <a:r>
              <a:rPr lang="en-GB" dirty="0" smtClean="0"/>
              <a:t>.  </a:t>
            </a:r>
          </a:p>
          <a:p>
            <a:r>
              <a:rPr lang="en-GB" dirty="0" smtClean="0"/>
              <a:t>Female Emperor Wu </a:t>
            </a:r>
            <a:r>
              <a:rPr lang="en-GB" dirty="0" err="1" smtClean="0"/>
              <a:t>Zetian</a:t>
            </a:r>
            <a:r>
              <a:rPr lang="en-GB" dirty="0" smtClean="0"/>
              <a:t> gave decree to grand the classic was a authentic work to convey truth: </a:t>
            </a:r>
            <a:r>
              <a:rPr lang="en-US" altLang="zh-CN" dirty="0" smtClean="0"/>
              <a:t>“</a:t>
            </a:r>
            <a:r>
              <a:rPr lang="zh-CN" altLang="en-US" dirty="0"/>
              <a:t>老君化胡</a:t>
            </a:r>
            <a:r>
              <a:rPr lang="en-US" altLang="zh-CN" dirty="0"/>
              <a:t>,</a:t>
            </a:r>
            <a:r>
              <a:rPr lang="zh-CN" altLang="en-US" dirty="0"/>
              <a:t>典诰攸著</a:t>
            </a:r>
            <a:r>
              <a:rPr lang="en-US" altLang="zh-CN" dirty="0"/>
              <a:t>,</a:t>
            </a:r>
            <a:r>
              <a:rPr lang="zh-CN" altLang="en-US" dirty="0"/>
              <a:t>岂容僧辈</a:t>
            </a:r>
            <a:r>
              <a:rPr lang="en-US" altLang="zh-CN" dirty="0"/>
              <a:t>,</a:t>
            </a:r>
            <a:r>
              <a:rPr lang="zh-CN" altLang="en-US" dirty="0"/>
              <a:t>妄请削除。</a:t>
            </a:r>
            <a:r>
              <a:rPr lang="en-US" altLang="zh-CN" dirty="0"/>
              <a:t>......</a:t>
            </a:r>
            <a:r>
              <a:rPr lang="zh-CN" altLang="en-US" dirty="0"/>
              <a:t>明知化胡是真，作佛非谬，道能方便设教，佛本因道而生。</a:t>
            </a:r>
            <a:endParaRPr lang="en-US" altLang="zh-CN" dirty="0"/>
          </a:p>
          <a:p>
            <a:endParaRPr lang="en-GB" dirty="0" smtClean="0"/>
          </a:p>
          <a:p>
            <a:r>
              <a:rPr lang="en-GB" dirty="0" smtClean="0"/>
              <a:t>However</a:t>
            </a:r>
            <a:r>
              <a:rPr lang="en-GB" dirty="0"/>
              <a:t>, by 705, </a:t>
            </a:r>
            <a:r>
              <a:rPr lang="en-GB" dirty="0" err="1">
                <a:hlinkClick r:id="rId4" tooltip="Zhongzong"/>
              </a:rPr>
              <a:t>Zhong</a:t>
            </a:r>
            <a:r>
              <a:rPr lang="en-GB" dirty="0">
                <a:hlinkClick r:id="rId4" tooltip="Zhongzong"/>
              </a:rPr>
              <a:t> </a:t>
            </a:r>
            <a:r>
              <a:rPr lang="en-GB" dirty="0" err="1">
                <a:hlinkClick r:id="rId4" tooltip="Zhongzong"/>
              </a:rPr>
              <a:t>Zong</a:t>
            </a:r>
            <a:r>
              <a:rPr lang="en-GB" dirty="0"/>
              <a:t> believed that the content of the Hu Hua Jing was absurd and ordered the prohibition</a:t>
            </a:r>
            <a:r>
              <a:rPr lang="en-GB" dirty="0" smtClean="0"/>
              <a:t>.</a:t>
            </a:r>
          </a:p>
          <a:p>
            <a:endParaRPr lang="en-GB" dirty="0"/>
          </a:p>
        </p:txBody>
      </p:sp>
    </p:spTree>
    <p:extLst>
      <p:ext uri="{BB962C8B-B14F-4D97-AF65-F5344CB8AC3E}">
        <p14:creationId xmlns:p14="http://schemas.microsoft.com/office/powerpoint/2010/main" val="975264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Buddhism and Daoism </a:t>
            </a:r>
            <a:endParaRPr lang="en-GB" dirty="0"/>
          </a:p>
        </p:txBody>
      </p:sp>
      <p:sp>
        <p:nvSpPr>
          <p:cNvPr id="3" name="Content Placeholder 2"/>
          <p:cNvSpPr>
            <a:spLocks noGrp="1"/>
          </p:cNvSpPr>
          <p:nvPr>
            <p:ph idx="1"/>
          </p:nvPr>
        </p:nvSpPr>
        <p:spPr>
          <a:xfrm>
            <a:off x="914400" y="2133600"/>
            <a:ext cx="7315200" cy="3657600"/>
          </a:xfrm>
        </p:spPr>
        <p:txBody>
          <a:bodyPr>
            <a:normAutofit fontScale="92500" lnSpcReduction="10000"/>
          </a:bodyPr>
          <a:lstStyle/>
          <a:p>
            <a:r>
              <a:rPr lang="en-US" altLang="zh-CN" dirty="0" smtClean="0"/>
              <a:t>Buddhism depending on Daoism when it first entered China in East Han Period time, and then use dark learning </a:t>
            </a:r>
            <a:r>
              <a:rPr lang="zh-CN" altLang="en-US" dirty="0" smtClean="0"/>
              <a:t>玄学 </a:t>
            </a:r>
            <a:r>
              <a:rPr lang="en-US" altLang="zh-CN" dirty="0" smtClean="0"/>
              <a:t>to promote itself. </a:t>
            </a:r>
          </a:p>
          <a:p>
            <a:r>
              <a:rPr lang="en-US" altLang="zh-CN" dirty="0" smtClean="0"/>
              <a:t>It never be an independent religious form until North-South Dynasty period time. </a:t>
            </a:r>
          </a:p>
          <a:p>
            <a:r>
              <a:rPr lang="en-US" altLang="zh-CN" dirty="0" smtClean="0"/>
              <a:t>The full development of various schools Buddhism were in Sui and Tang Dynasty when the three religion complete their  integration </a:t>
            </a:r>
            <a:endParaRPr lang="en-GB" altLang="zh-CN" dirty="0"/>
          </a:p>
          <a:p>
            <a:r>
              <a:rPr lang="en-US" altLang="zh-CN" dirty="0" smtClean="0"/>
              <a:t>Contribution of Chinese Buddhism:  through absorb Daoist principle and skills in acknowledging the existence of true things in itself, smooth the broken logic between Hinayana and Mahayana Buddhism, and thus make it become the highest standard in its development. </a:t>
            </a:r>
            <a:endParaRPr lang="en-GB" altLang="zh-CN" dirty="0"/>
          </a:p>
          <a:p>
            <a:endParaRPr lang="en-GB" dirty="0"/>
          </a:p>
        </p:txBody>
      </p:sp>
    </p:spTree>
    <p:extLst>
      <p:ext uri="{BB962C8B-B14F-4D97-AF65-F5344CB8AC3E}">
        <p14:creationId xmlns:p14="http://schemas.microsoft.com/office/powerpoint/2010/main" val="1694742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Buddhism and </a:t>
            </a:r>
            <a:r>
              <a:rPr lang="en-US" dirty="0" smtClean="0"/>
              <a:t>Daoism 2  </a:t>
            </a:r>
            <a:endParaRPr lang="en-GB" dirty="0"/>
          </a:p>
        </p:txBody>
      </p:sp>
      <p:sp>
        <p:nvSpPr>
          <p:cNvPr id="3" name="Content Placeholder 2"/>
          <p:cNvSpPr>
            <a:spLocks noGrp="1"/>
          </p:cNvSpPr>
          <p:nvPr>
            <p:ph idx="1"/>
          </p:nvPr>
        </p:nvSpPr>
        <p:spPr>
          <a:xfrm>
            <a:off x="838200" y="2133600"/>
            <a:ext cx="7467600" cy="3657600"/>
          </a:xfrm>
        </p:spPr>
        <p:txBody>
          <a:bodyPr>
            <a:normAutofit fontScale="85000" lnSpcReduction="10000"/>
          </a:bodyPr>
          <a:lstStyle/>
          <a:p>
            <a:r>
              <a:rPr lang="en-US" altLang="zh-CN" b="1" dirty="0" smtClean="0"/>
              <a:t>Tan Luan</a:t>
            </a:r>
            <a:r>
              <a:rPr lang="zh-CN" altLang="en-US" b="1" dirty="0" smtClean="0"/>
              <a:t>昙鸾</a:t>
            </a:r>
            <a:r>
              <a:rPr lang="en-US" altLang="zh-CN" b="1" dirty="0" smtClean="0"/>
              <a:t>(476-542), </a:t>
            </a:r>
            <a:r>
              <a:rPr lang="en-US" altLang="zh-CN" dirty="0" smtClean="0"/>
              <a:t>founder of Chinese Pure Land Buddhism, used to learn Daoist skill of Immortality and Chinese medicine with Daoist Master Tao </a:t>
            </a:r>
            <a:r>
              <a:rPr lang="en-US" altLang="zh-CN" dirty="0" err="1" smtClean="0"/>
              <a:t>Hongjing</a:t>
            </a:r>
            <a:r>
              <a:rPr lang="en-US" altLang="zh-CN" dirty="0" smtClean="0"/>
              <a:t> and to bring these skills into his Buddhist practice. </a:t>
            </a:r>
          </a:p>
          <a:p>
            <a:r>
              <a:rPr lang="en-US" altLang="zh-CN" b="1" dirty="0" smtClean="0"/>
              <a:t>Hui Si</a:t>
            </a:r>
            <a:r>
              <a:rPr lang="zh-CN" altLang="en-US" b="1" dirty="0"/>
              <a:t>慧</a:t>
            </a:r>
            <a:r>
              <a:rPr lang="zh-CN" altLang="en-US" b="1" dirty="0" smtClean="0"/>
              <a:t>思 </a:t>
            </a:r>
            <a:r>
              <a:rPr lang="en-US" altLang="zh-CN" b="1" dirty="0" smtClean="0"/>
              <a:t>(515-577)</a:t>
            </a:r>
            <a:r>
              <a:rPr lang="en-GB" b="1" dirty="0" smtClean="0"/>
              <a:t> </a:t>
            </a:r>
            <a:r>
              <a:rPr lang="en-US" altLang="zh-CN" dirty="0" smtClean="0"/>
              <a:t>, </a:t>
            </a:r>
            <a:r>
              <a:rPr lang="en-GB" dirty="0"/>
              <a:t>was an eminent Chinese Buddhist monk, traditionally regarded as the third patriarch of the </a:t>
            </a:r>
            <a:r>
              <a:rPr lang="en-GB" dirty="0" err="1"/>
              <a:t>Tiantai</a:t>
            </a:r>
            <a:r>
              <a:rPr lang="en-GB" dirty="0"/>
              <a:t> </a:t>
            </a:r>
            <a:r>
              <a:rPr lang="en-GB" dirty="0" smtClean="0"/>
              <a:t>school.  </a:t>
            </a:r>
          </a:p>
          <a:p>
            <a:r>
              <a:rPr lang="en-GB" dirty="0" err="1" smtClean="0"/>
              <a:t>Huisi</a:t>
            </a:r>
            <a:r>
              <a:rPr lang="en-GB" dirty="0" smtClean="0"/>
              <a:t> tried to use Daoist longevity and immortality skills to cultivate his body and use Buddhist Meditation wisdom to cultivate his mind</a:t>
            </a:r>
            <a:r>
              <a:rPr lang="zh-CN" altLang="en-US" dirty="0" smtClean="0"/>
              <a:t>，</a:t>
            </a:r>
            <a:r>
              <a:rPr lang="en-US" altLang="zh-CN" dirty="0" smtClean="0"/>
              <a:t>and therefore become the forerunner of Co-cultivation of Buddhism and Daoism as well as co cultivation of Body and Mind. </a:t>
            </a:r>
          </a:p>
          <a:p>
            <a:r>
              <a:rPr lang="en-US" altLang="zh-CN" dirty="0" smtClean="0"/>
              <a:t>This paved way for </a:t>
            </a:r>
            <a:r>
              <a:rPr lang="en-US" altLang="zh-CN" b="1" dirty="0" smtClean="0"/>
              <a:t>Zhang </a:t>
            </a:r>
            <a:r>
              <a:rPr lang="en-US" altLang="zh-CN" b="1" dirty="0" err="1" smtClean="0"/>
              <a:t>Boduan</a:t>
            </a:r>
            <a:r>
              <a:rPr lang="en-US" altLang="zh-CN" b="1" dirty="0" smtClean="0"/>
              <a:t> </a:t>
            </a:r>
            <a:r>
              <a:rPr lang="en-US" altLang="zh-CN" dirty="0" smtClean="0"/>
              <a:t>(the founder of Daoist school of </a:t>
            </a:r>
            <a:r>
              <a:rPr lang="en-GB" b="1" dirty="0" smtClean="0"/>
              <a:t>Golden Elixir and South Daoism) to combine Daoist  Internal Alchemy tradition with Chan Buddhism. </a:t>
            </a:r>
            <a:endParaRPr lang="zh-CN" altLang="en-US" dirty="0"/>
          </a:p>
          <a:p>
            <a:endParaRPr lang="en-GB" dirty="0"/>
          </a:p>
        </p:txBody>
      </p:sp>
    </p:spTree>
    <p:extLst>
      <p:ext uri="{BB962C8B-B14F-4D97-AF65-F5344CB8AC3E}">
        <p14:creationId xmlns:p14="http://schemas.microsoft.com/office/powerpoint/2010/main" val="1080179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r>
              <a:rPr lang="en-US" dirty="0"/>
              <a:t>Buddhism and </a:t>
            </a:r>
            <a:r>
              <a:rPr lang="en-US" dirty="0" smtClean="0"/>
              <a:t>Daoism 3</a:t>
            </a:r>
            <a:endParaRPr lang="en-GB" altLang="en-US" dirty="0" smtClean="0"/>
          </a:p>
        </p:txBody>
      </p:sp>
      <p:sp>
        <p:nvSpPr>
          <p:cNvPr id="29699" name="Content Placeholder 2"/>
          <p:cNvSpPr>
            <a:spLocks noGrp="1"/>
          </p:cNvSpPr>
          <p:nvPr>
            <p:ph idx="1"/>
          </p:nvPr>
        </p:nvSpPr>
        <p:spPr>
          <a:xfrm>
            <a:off x="838200" y="2209800"/>
            <a:ext cx="7391400" cy="3505200"/>
          </a:xfrm>
        </p:spPr>
        <p:txBody>
          <a:bodyPr>
            <a:normAutofit fontScale="92500"/>
          </a:bodyPr>
          <a:lstStyle/>
          <a:p>
            <a:r>
              <a:rPr lang="en-GB" b="1" dirty="0" err="1" smtClean="0"/>
              <a:t>Zhiyi</a:t>
            </a:r>
            <a:r>
              <a:rPr lang="en-GB" dirty="0" smtClean="0"/>
              <a:t> </a:t>
            </a:r>
            <a:r>
              <a:rPr lang="en-GB" b="1" dirty="0" err="1" smtClean="0"/>
              <a:t>智顗</a:t>
            </a:r>
            <a:r>
              <a:rPr lang="en-GB" b="1" dirty="0" smtClean="0"/>
              <a:t> (</a:t>
            </a:r>
            <a:r>
              <a:rPr lang="en-GB" b="1" dirty="0"/>
              <a:t>538–597 CE) </a:t>
            </a:r>
            <a:r>
              <a:rPr lang="en-GB" dirty="0"/>
              <a:t>is traditionally listed as the fourth patriarch, but is generally considered </a:t>
            </a:r>
            <a:r>
              <a:rPr lang="en-GB" dirty="0" smtClean="0"/>
              <a:t>the actual </a:t>
            </a:r>
            <a:r>
              <a:rPr lang="en-GB" dirty="0"/>
              <a:t>founder of the </a:t>
            </a:r>
            <a:r>
              <a:rPr lang="en-GB" dirty="0" smtClean="0"/>
              <a:t> </a:t>
            </a:r>
            <a:r>
              <a:rPr lang="en-GB" dirty="0" err="1" smtClean="0"/>
              <a:t>Tiantai</a:t>
            </a:r>
            <a:r>
              <a:rPr lang="en-GB" dirty="0" smtClean="0"/>
              <a:t> Buddhism in China. He promote co cultivation on </a:t>
            </a:r>
            <a:r>
              <a:rPr lang="en-GB" i="1" dirty="0" smtClean="0"/>
              <a:t>Concentration </a:t>
            </a:r>
            <a:r>
              <a:rPr lang="en-GB" i="1" dirty="0"/>
              <a:t>and </a:t>
            </a:r>
            <a:r>
              <a:rPr lang="en-GB" i="1" dirty="0" smtClean="0"/>
              <a:t>Insight observation</a:t>
            </a:r>
            <a:r>
              <a:rPr lang="zh-CN" altLang="en-US" dirty="0" smtClean="0"/>
              <a:t>止观双运 </a:t>
            </a:r>
            <a:r>
              <a:rPr lang="en-US" altLang="zh-CN" dirty="0" smtClean="0"/>
              <a:t>to train both one’s stability of heart/mind and one’s physical body.  </a:t>
            </a:r>
          </a:p>
          <a:p>
            <a:r>
              <a:rPr lang="en-US" altLang="zh-CN" dirty="0" smtClean="0"/>
              <a:t>In his 《</a:t>
            </a:r>
            <a:r>
              <a:rPr lang="zh-CN" altLang="en-US" dirty="0" smtClean="0"/>
              <a:t>修习止观坐禅法要</a:t>
            </a:r>
            <a:r>
              <a:rPr lang="en-US" altLang="zh-CN" dirty="0" smtClean="0"/>
              <a:t>》, he suggested one should adjust 5 things before he start to practice of concentration and insight observation, they are: </a:t>
            </a:r>
          </a:p>
          <a:p>
            <a:r>
              <a:rPr lang="en-US" altLang="zh-CN" u="sng" dirty="0" smtClean="0"/>
              <a:t>diet, sleep, body, breathe and mentality</a:t>
            </a:r>
            <a:r>
              <a:rPr lang="en-US" altLang="zh-CN" dirty="0" smtClean="0"/>
              <a:t>, where he absorb Daoist skills of longevity and immortality, such as Massage,  focused imagination, and six breath skills. </a:t>
            </a:r>
            <a:endParaRPr lang="zh-CN" altLang="en-US" dirty="0" smtClean="0"/>
          </a:p>
          <a:p>
            <a:endParaRPr lang="en-GB" altLang="en-US" dirty="0" smtClean="0"/>
          </a:p>
        </p:txBody>
      </p:sp>
    </p:spTree>
    <p:extLst>
      <p:ext uri="{BB962C8B-B14F-4D97-AF65-F5344CB8AC3E}">
        <p14:creationId xmlns:p14="http://schemas.microsoft.com/office/powerpoint/2010/main" val="1739415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a:bodyPr>
          <a:lstStyle/>
          <a:p>
            <a:r>
              <a:rPr lang="en-US" altLang="en-US" sz="2400" dirty="0" smtClean="0"/>
              <a:t>Buddhism and Confucianism </a:t>
            </a:r>
            <a:endParaRPr lang="en-GB" altLang="en-US" sz="2400" dirty="0" smtClean="0"/>
          </a:p>
        </p:txBody>
      </p:sp>
      <p:sp>
        <p:nvSpPr>
          <p:cNvPr id="39939" name="Content Placeholder 2"/>
          <p:cNvSpPr>
            <a:spLocks noGrp="1"/>
          </p:cNvSpPr>
          <p:nvPr>
            <p:ph idx="1"/>
          </p:nvPr>
        </p:nvSpPr>
        <p:spPr>
          <a:xfrm>
            <a:off x="914400" y="2057400"/>
            <a:ext cx="7239000" cy="3657600"/>
          </a:xfrm>
        </p:spPr>
        <p:txBody>
          <a:bodyPr>
            <a:normAutofit fontScale="62500" lnSpcReduction="20000"/>
          </a:bodyPr>
          <a:lstStyle/>
          <a:p>
            <a:pPr indent="0">
              <a:buNone/>
            </a:pPr>
            <a:r>
              <a:rPr lang="en-US" altLang="zh-CN" dirty="0" smtClean="0"/>
              <a:t>Taking Confucian Loyalty and Filial Piety as setting stone of Buddhism:</a:t>
            </a:r>
          </a:p>
          <a:p>
            <a:pPr indent="0">
              <a:buNone/>
            </a:pPr>
            <a:r>
              <a:rPr lang="en-US" altLang="zh-CN" dirty="0" smtClean="0"/>
              <a:t>《</a:t>
            </a:r>
            <a:r>
              <a:rPr lang="zh-CN" altLang="en-US" dirty="0" smtClean="0"/>
              <a:t>菩萨璎珞本业经</a:t>
            </a:r>
            <a:r>
              <a:rPr lang="en-US" altLang="zh-CN" dirty="0" smtClean="0"/>
              <a:t>》</a:t>
            </a:r>
            <a:r>
              <a:rPr lang="zh-CN" altLang="en-US" dirty="0" smtClean="0"/>
              <a:t>和</a:t>
            </a:r>
            <a:r>
              <a:rPr lang="en-US" altLang="zh-CN" dirty="0" smtClean="0"/>
              <a:t>《</a:t>
            </a:r>
            <a:r>
              <a:rPr lang="zh-CN" altLang="en-US" dirty="0" smtClean="0"/>
              <a:t>梵网经</a:t>
            </a:r>
            <a:r>
              <a:rPr lang="en-US" altLang="zh-CN" dirty="0" smtClean="0"/>
              <a:t>》</a:t>
            </a:r>
            <a:r>
              <a:rPr lang="zh-CN" altLang="en-US" dirty="0" smtClean="0"/>
              <a:t>都有“孝敬父母师僧三宝”的内容，甚至把“孝”和“戒”等同，说“孝名为戒，亦名制止。” </a:t>
            </a:r>
            <a:r>
              <a:rPr lang="en-US" altLang="zh-CN" dirty="0" smtClean="0"/>
              <a:t>Female Emperor Wu </a:t>
            </a:r>
            <a:r>
              <a:rPr lang="en-US" altLang="zh-CN" dirty="0" err="1" smtClean="0"/>
              <a:t>Ze</a:t>
            </a:r>
            <a:r>
              <a:rPr lang="en-US" altLang="zh-CN" dirty="0" smtClean="0"/>
              <a:t> tian Period 《</a:t>
            </a:r>
            <a:r>
              <a:rPr lang="zh-CN" altLang="en-US" dirty="0" smtClean="0"/>
              <a:t>父母恩重经</a:t>
            </a:r>
            <a:r>
              <a:rPr lang="en-US" altLang="zh-CN" dirty="0" smtClean="0"/>
              <a:t>》appeared. </a:t>
            </a:r>
          </a:p>
          <a:p>
            <a:pPr indent="0">
              <a:buNone/>
            </a:pPr>
            <a:endParaRPr lang="en-US" altLang="zh-CN" dirty="0"/>
          </a:p>
          <a:p>
            <a:pPr indent="0">
              <a:buNone/>
            </a:pPr>
            <a:r>
              <a:rPr lang="en-US" altLang="zh-CN" dirty="0" smtClean="0"/>
              <a:t>Chan Master Qi Song</a:t>
            </a:r>
            <a:r>
              <a:rPr lang="zh-CN" altLang="en-US" dirty="0"/>
              <a:t>契</a:t>
            </a:r>
            <a:r>
              <a:rPr lang="zh-CN" altLang="en-US" dirty="0" smtClean="0"/>
              <a:t>嵩 </a:t>
            </a:r>
            <a:r>
              <a:rPr lang="en-US" altLang="zh-CN" dirty="0" smtClean="0"/>
              <a:t>of North Song Dynasty wrote  42 chapters《</a:t>
            </a:r>
            <a:r>
              <a:rPr lang="zh-CN" altLang="en-US" dirty="0" smtClean="0"/>
              <a:t>孝论</a:t>
            </a:r>
            <a:r>
              <a:rPr lang="en-US" altLang="zh-CN" dirty="0" smtClean="0"/>
              <a:t>》, to explain the relationship between Buddhism and Confucian Filial piety </a:t>
            </a:r>
            <a:r>
              <a:rPr lang="zh-CN" altLang="en-US" dirty="0" smtClean="0"/>
              <a:t>，</a:t>
            </a:r>
            <a:r>
              <a:rPr lang="en-US" altLang="zh-CN" dirty="0" smtClean="0"/>
              <a:t>and states that </a:t>
            </a:r>
            <a:r>
              <a:rPr lang="zh-CN" altLang="en-US" dirty="0" smtClean="0"/>
              <a:t>，</a:t>
            </a:r>
            <a:r>
              <a:rPr lang="en-US" altLang="zh-CN" dirty="0" smtClean="0"/>
              <a:t>Buddhist emphasis on Filial Piety and :</a:t>
            </a:r>
            <a:r>
              <a:rPr lang="zh-CN" altLang="en-US" dirty="0" smtClean="0"/>
              <a:t>“孝为戒先”。</a:t>
            </a:r>
            <a:endParaRPr lang="en-US" altLang="zh-CN" dirty="0" smtClean="0"/>
          </a:p>
          <a:p>
            <a:pPr indent="0">
              <a:buNone/>
            </a:pPr>
            <a:r>
              <a:rPr lang="zh-CN" altLang="en-US" dirty="0" smtClean="0"/>
              <a:t>他撰</a:t>
            </a:r>
            <a:r>
              <a:rPr lang="en-US" altLang="zh-CN" dirty="0" smtClean="0"/>
              <a:t>《</a:t>
            </a:r>
            <a:r>
              <a:rPr lang="zh-CN" altLang="en-US" dirty="0" smtClean="0"/>
              <a:t>中庸解</a:t>
            </a:r>
            <a:r>
              <a:rPr lang="en-US" altLang="zh-CN" dirty="0" smtClean="0"/>
              <a:t>》</a:t>
            </a:r>
            <a:r>
              <a:rPr lang="zh-CN" altLang="en-US" dirty="0" smtClean="0"/>
              <a:t>五篇，盛赞儒家的中庸之道。契嵩在</a:t>
            </a:r>
            <a:r>
              <a:rPr lang="en-US" altLang="zh-CN" dirty="0" smtClean="0"/>
              <a:t>《</a:t>
            </a:r>
            <a:r>
              <a:rPr lang="zh-CN" altLang="en-US" dirty="0" smtClean="0"/>
              <a:t>上仁宗皇帝万言书</a:t>
            </a:r>
            <a:r>
              <a:rPr lang="en-US" altLang="zh-CN" dirty="0" smtClean="0"/>
              <a:t>》</a:t>
            </a:r>
            <a:r>
              <a:rPr lang="zh-CN" altLang="en-US" dirty="0" smtClean="0"/>
              <a:t>还宣扬许多道理“皆造其端于儒，而广推效于佛。”实质上是把佛家理论归结于儒家学说。</a:t>
            </a:r>
            <a:endParaRPr lang="en-US" altLang="zh-CN" dirty="0" smtClean="0"/>
          </a:p>
          <a:p>
            <a:pPr indent="0">
              <a:buNone/>
            </a:pPr>
            <a:endParaRPr lang="en-US" altLang="zh-CN" dirty="0" smtClean="0"/>
          </a:p>
          <a:p>
            <a:pPr indent="0">
              <a:buNone/>
            </a:pPr>
            <a:r>
              <a:rPr lang="en-US" altLang="zh-CN" dirty="0" err="1" smtClean="0"/>
              <a:t>Zhi</a:t>
            </a:r>
            <a:r>
              <a:rPr lang="en-US" altLang="zh-CN" dirty="0" smtClean="0"/>
              <a:t> Yuan</a:t>
            </a:r>
            <a:r>
              <a:rPr lang="zh-CN" altLang="en-US" dirty="0"/>
              <a:t>智圆</a:t>
            </a:r>
            <a:r>
              <a:rPr lang="en-US" altLang="zh-CN" dirty="0" smtClean="0"/>
              <a:t>from </a:t>
            </a:r>
            <a:r>
              <a:rPr lang="en-US" altLang="zh-CN" dirty="0" err="1" smtClean="0"/>
              <a:t>Tantai</a:t>
            </a:r>
            <a:r>
              <a:rPr lang="en-US" altLang="zh-CN" dirty="0" smtClean="0"/>
              <a:t> school , name himself as </a:t>
            </a:r>
            <a:r>
              <a:rPr lang="zh-CN" altLang="en-US" dirty="0" smtClean="0"/>
              <a:t>“中庸子”</a:t>
            </a:r>
            <a:r>
              <a:rPr lang="en-US" altLang="zh-CN" dirty="0" smtClean="0"/>
              <a:t>and claim that what he did in his late years was to take Confucianism as essence of Buddhism: </a:t>
            </a:r>
            <a:r>
              <a:rPr lang="zh-CN" altLang="en-US" dirty="0" smtClean="0"/>
              <a:t>“非仲尼之教，则国无以治，家无以宁，身不能安，释氏之道，何由而行哉</a:t>
            </a:r>
            <a:r>
              <a:rPr lang="en-US" altLang="zh-CN" dirty="0" smtClean="0"/>
              <a:t>?”and emphasis on the commonality between Confucianism and Buddhism </a:t>
            </a:r>
            <a:r>
              <a:rPr lang="zh-CN" altLang="en-US" dirty="0" smtClean="0"/>
              <a:t>“夫儒释者，言异而理贯也，莫不化民俾迁善远恶也。儒者饰身之教，故谓之外典</a:t>
            </a:r>
            <a:r>
              <a:rPr lang="en-US" altLang="zh-CN" dirty="0" smtClean="0"/>
              <a:t>;</a:t>
            </a:r>
            <a:r>
              <a:rPr lang="zh-CN" altLang="en-US" dirty="0" smtClean="0"/>
              <a:t>释者修身之教，故谓之内典。</a:t>
            </a:r>
            <a:r>
              <a:rPr lang="en-US" altLang="zh-CN" dirty="0" smtClean="0"/>
              <a:t>……</a:t>
            </a:r>
            <a:r>
              <a:rPr lang="zh-CN" altLang="en-US" dirty="0" smtClean="0"/>
              <a:t>吾修身以儒，治心以释，拳拳服膺，罔敢懈慢。”中庸子传</a:t>
            </a:r>
            <a:r>
              <a:rPr lang="en-US" altLang="zh-CN" dirty="0" smtClean="0"/>
              <a:t>·</a:t>
            </a:r>
            <a:r>
              <a:rPr lang="zh-CN" altLang="en-US" dirty="0" smtClean="0"/>
              <a:t>闲居编</a:t>
            </a:r>
            <a:r>
              <a:rPr lang="en-US" altLang="zh-CN" dirty="0" smtClean="0"/>
              <a:t>》</a:t>
            </a:r>
            <a:r>
              <a:rPr lang="zh-CN" altLang="en-US" dirty="0" smtClean="0"/>
              <a:t>。</a:t>
            </a:r>
            <a:endParaRPr lang="en-GB" altLang="en-US" dirty="0" smtClean="0"/>
          </a:p>
        </p:txBody>
      </p:sp>
    </p:spTree>
    <p:extLst>
      <p:ext uri="{BB962C8B-B14F-4D97-AF65-F5344CB8AC3E}">
        <p14:creationId xmlns:p14="http://schemas.microsoft.com/office/powerpoint/2010/main" val="4170114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295400"/>
            <a:ext cx="7086600" cy="685800"/>
          </a:xfrm>
        </p:spPr>
        <p:txBody>
          <a:bodyPr>
            <a:noAutofit/>
          </a:bodyPr>
          <a:lstStyle/>
          <a:p>
            <a:r>
              <a:rPr lang="en-GB" sz="2400" dirty="0" smtClean="0"/>
              <a:t>Political support to the Three In One Initiative</a:t>
            </a:r>
            <a:endParaRPr lang="en-GB" sz="2400" dirty="0"/>
          </a:p>
        </p:txBody>
      </p:sp>
      <p:sp>
        <p:nvSpPr>
          <p:cNvPr id="3" name="Content Placeholder 2"/>
          <p:cNvSpPr>
            <a:spLocks noGrp="1"/>
          </p:cNvSpPr>
          <p:nvPr>
            <p:ph idx="1"/>
          </p:nvPr>
        </p:nvSpPr>
        <p:spPr>
          <a:xfrm>
            <a:off x="762000" y="2133600"/>
            <a:ext cx="7620000" cy="3810000"/>
          </a:xfrm>
        </p:spPr>
        <p:txBody>
          <a:bodyPr>
            <a:noAutofit/>
          </a:bodyPr>
          <a:lstStyle/>
          <a:p>
            <a:r>
              <a:rPr lang="en-US" altLang="zh-CN" sz="1200" dirty="0" smtClean="0"/>
              <a:t>In year 624</a:t>
            </a:r>
            <a:r>
              <a:rPr lang="zh-CN" altLang="en-US" sz="1200" dirty="0" smtClean="0"/>
              <a:t>，</a:t>
            </a:r>
            <a:r>
              <a:rPr lang="en-US" altLang="zh-CN" sz="1200" b="1" dirty="0" smtClean="0"/>
              <a:t>Emperor </a:t>
            </a:r>
            <a:r>
              <a:rPr lang="en-US" altLang="zh-CN" sz="1200" b="1" dirty="0" err="1" smtClean="0"/>
              <a:t>Gaozu</a:t>
            </a:r>
            <a:r>
              <a:rPr lang="en-US" altLang="zh-CN" sz="1200" b="1" dirty="0" smtClean="0"/>
              <a:t> of Tang Dynasty(618-907) Li Yuan </a:t>
            </a:r>
            <a:r>
              <a:rPr lang="zh-CN" altLang="en-US" sz="1200" b="1" dirty="0" smtClean="0"/>
              <a:t>李渊</a:t>
            </a:r>
            <a:r>
              <a:rPr lang="en-US" altLang="zh-CN" sz="1200" dirty="0" smtClean="0"/>
              <a:t>gave an imperial edict, says:  Although the Three Teachings are differentiated from each other, but their good deed are ended in One principle</a:t>
            </a:r>
            <a:r>
              <a:rPr lang="zh-CN" altLang="en-US" sz="1200" dirty="0" smtClean="0"/>
              <a:t>“</a:t>
            </a:r>
            <a:r>
              <a:rPr lang="zh-CN" altLang="en-US" sz="1200" dirty="0"/>
              <a:t>三教虽异，善归一</a:t>
            </a:r>
            <a:r>
              <a:rPr lang="zh-CN" altLang="en-US" sz="1200" dirty="0" smtClean="0"/>
              <a:t>揆”。</a:t>
            </a:r>
            <a:endParaRPr lang="en-US" altLang="zh-CN" sz="1200" dirty="0" smtClean="0"/>
          </a:p>
          <a:p>
            <a:r>
              <a:rPr lang="en-US" altLang="zh-CN" sz="1200" dirty="0" smtClean="0"/>
              <a:t>In Year 1171 </a:t>
            </a:r>
            <a:r>
              <a:rPr lang="en-US" altLang="zh-CN" sz="1200" b="1" dirty="0" smtClean="0"/>
              <a:t>Emperor </a:t>
            </a:r>
            <a:r>
              <a:rPr lang="en-US" altLang="zh-CN" sz="1200" b="1" dirty="0" err="1" smtClean="0"/>
              <a:t>Xiaozong</a:t>
            </a:r>
            <a:r>
              <a:rPr lang="en-US" altLang="zh-CN" sz="1200" b="1" dirty="0" smtClean="0"/>
              <a:t> of South Song Dynasty (1127-1279) </a:t>
            </a:r>
            <a:r>
              <a:rPr lang="en-US" altLang="zh-CN" sz="1200" dirty="0" smtClean="0"/>
              <a:t>suggested in his book  《</a:t>
            </a:r>
            <a:r>
              <a:rPr lang="zh-CN" altLang="en-US" sz="1200" dirty="0"/>
              <a:t>原道论</a:t>
            </a:r>
            <a:r>
              <a:rPr lang="en-US" altLang="zh-CN" sz="1200" dirty="0" smtClean="0"/>
              <a:t>》(On the Origin of Dao): </a:t>
            </a:r>
            <a:r>
              <a:rPr lang="zh-CN" altLang="en-US" sz="1200" dirty="0" smtClean="0"/>
              <a:t>“</a:t>
            </a:r>
            <a:r>
              <a:rPr lang="zh-CN" altLang="en-US" sz="1200" dirty="0"/>
              <a:t>以佛修心，以老治身，以儒治世</a:t>
            </a:r>
            <a:r>
              <a:rPr lang="zh-CN" altLang="en-US" sz="1200" dirty="0" smtClean="0"/>
              <a:t>”</a:t>
            </a:r>
            <a:r>
              <a:rPr lang="en-US" altLang="zh-CN" sz="1200" dirty="0" smtClean="0"/>
              <a:t>(To use Buddhism to cultivate One’s heart/mind, to use Daoism to maintain ones body, and to use Confucianism to manage the human world)</a:t>
            </a:r>
            <a:r>
              <a:rPr lang="zh-CN" altLang="en-US" sz="1200" dirty="0" smtClean="0"/>
              <a:t>。</a:t>
            </a:r>
            <a:r>
              <a:rPr lang="en-US" altLang="zh-CN" sz="1200" dirty="0" smtClean="0"/>
              <a:t>This summary not only indicate the different function of the three religion in human daily life but also the same importance and mutual complement  feature of the three teaching. </a:t>
            </a:r>
          </a:p>
          <a:p>
            <a:r>
              <a:rPr lang="en-US" altLang="zh-CN" sz="1200" b="1" dirty="0" smtClean="0"/>
              <a:t>Emperor Tai </a:t>
            </a:r>
            <a:r>
              <a:rPr lang="en-US" altLang="zh-CN" sz="1200" b="1" dirty="0" err="1" smtClean="0"/>
              <a:t>Zu</a:t>
            </a:r>
            <a:r>
              <a:rPr lang="en-US" altLang="zh-CN" sz="1200" b="1" dirty="0" smtClean="0"/>
              <a:t> of Ming Dynasty (1368-1644) </a:t>
            </a:r>
            <a:r>
              <a:rPr lang="en-US" altLang="zh-CN" sz="1200" dirty="0" smtClean="0"/>
              <a:t>Zhu </a:t>
            </a:r>
            <a:r>
              <a:rPr lang="en-US" altLang="zh-CN" sz="1200" dirty="0" err="1" smtClean="0"/>
              <a:t>Yuanzhang</a:t>
            </a:r>
            <a:r>
              <a:rPr lang="en-US" altLang="zh-CN" sz="1200" dirty="0" smtClean="0"/>
              <a:t> says in his book 《</a:t>
            </a:r>
            <a:r>
              <a:rPr lang="zh-CN" altLang="en-US" sz="1200" dirty="0" smtClean="0"/>
              <a:t>三</a:t>
            </a:r>
            <a:r>
              <a:rPr lang="zh-CN" altLang="en-US" sz="1200" dirty="0"/>
              <a:t>教论</a:t>
            </a:r>
            <a:r>
              <a:rPr lang="en-US" altLang="zh-CN" sz="1200" dirty="0" smtClean="0"/>
              <a:t>》(On Three Traditions)</a:t>
            </a:r>
            <a:r>
              <a:rPr lang="zh-CN" altLang="en-US" sz="1200" dirty="0" smtClean="0"/>
              <a:t>：“</a:t>
            </a:r>
            <a:r>
              <a:rPr lang="zh-CN" altLang="en-US" sz="1200" dirty="0"/>
              <a:t>于斯三教，除仲尼之道祖尧舜，率三王，删</a:t>
            </a:r>
            <a:r>
              <a:rPr lang="en-US" altLang="zh-CN" sz="1200" dirty="0"/>
              <a:t>《</a:t>
            </a:r>
            <a:r>
              <a:rPr lang="zh-CN" altLang="en-US" sz="1200" dirty="0"/>
              <a:t>诗</a:t>
            </a:r>
            <a:r>
              <a:rPr lang="en-US" altLang="zh-CN" sz="1200" dirty="0"/>
              <a:t>》</a:t>
            </a:r>
            <a:r>
              <a:rPr lang="zh-CN" altLang="en-US" sz="1200" dirty="0"/>
              <a:t>制典，万世永赖；其佛仙之幽灵，暗助王纲，益世无穷，唯常是吉。</a:t>
            </a:r>
            <a:r>
              <a:rPr lang="en-US" altLang="zh-CN" sz="1200" dirty="0"/>
              <a:t>……</a:t>
            </a:r>
            <a:r>
              <a:rPr lang="zh-CN" altLang="en-US" sz="1200" dirty="0"/>
              <a:t>三教之立，虽持身荣俭之不同，其所济给之理一。然于斯世之愚人，于斯三教，有不可缺者。”</a:t>
            </a:r>
            <a:r>
              <a:rPr lang="zh-CN" altLang="en-US" sz="1200" dirty="0" smtClean="0"/>
              <a:t>⑩</a:t>
            </a:r>
            <a:endParaRPr lang="en-US" altLang="zh-CN" sz="1200" dirty="0" smtClean="0"/>
          </a:p>
          <a:p>
            <a:r>
              <a:rPr lang="en-US" altLang="zh-CN" sz="1200" b="1" dirty="0" smtClean="0"/>
              <a:t>Emperor Yong Zheng of Qing Dynasty </a:t>
            </a:r>
            <a:r>
              <a:rPr lang="en-US" altLang="zh-CN" sz="1200" dirty="0" smtClean="0"/>
              <a:t>gave Imperial Edict: </a:t>
            </a:r>
            <a:r>
              <a:rPr lang="zh-CN" altLang="en-US" sz="1200" dirty="0" smtClean="0"/>
              <a:t>“</a:t>
            </a:r>
            <a:r>
              <a:rPr lang="zh-CN" altLang="en-US" sz="1200" dirty="0"/>
              <a:t>以佛治心，以道治身，以儒治世。</a:t>
            </a:r>
            <a:r>
              <a:rPr lang="en-US" altLang="zh-CN" sz="1200" dirty="0"/>
              <a:t>……</a:t>
            </a:r>
            <a:r>
              <a:rPr lang="zh-CN" altLang="en-US" sz="1200" dirty="0"/>
              <a:t>圣人同其性，则广为道德；人能同诚其心，同斋戒其力，同推于人，则可以福吾身，可以资吾君之安天下。”</a:t>
            </a:r>
            <a:r>
              <a:rPr lang="en-US" altLang="zh-CN" sz="1200" dirty="0"/>
              <a:t>(《</a:t>
            </a:r>
            <a:r>
              <a:rPr lang="zh-CN" altLang="en-US" sz="1200" dirty="0"/>
              <a:t>道藏辑要</a:t>
            </a:r>
            <a:r>
              <a:rPr lang="en-US" altLang="zh-CN" sz="1200" dirty="0"/>
              <a:t>·</a:t>
            </a:r>
            <a:r>
              <a:rPr lang="zh-CN" altLang="en-US" sz="1200" dirty="0"/>
              <a:t>雍正上谕</a:t>
            </a:r>
            <a:r>
              <a:rPr lang="en-US" altLang="zh-CN" sz="1200" dirty="0" smtClean="0"/>
              <a:t>》)</a:t>
            </a:r>
            <a:endParaRPr lang="en-GB" altLang="en-US" sz="1200" dirty="0"/>
          </a:p>
          <a:p>
            <a:endParaRPr lang="en-GB" sz="1200" dirty="0"/>
          </a:p>
        </p:txBody>
      </p:sp>
    </p:spTree>
    <p:extLst>
      <p:ext uri="{BB962C8B-B14F-4D97-AF65-F5344CB8AC3E}">
        <p14:creationId xmlns:p14="http://schemas.microsoft.com/office/powerpoint/2010/main" val="691579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Why the Three can be in One </a:t>
            </a:r>
            <a:endParaRPr lang="en-GB" dirty="0"/>
          </a:p>
        </p:txBody>
      </p:sp>
      <p:sp>
        <p:nvSpPr>
          <p:cNvPr id="3" name="Content Placeholder 2"/>
          <p:cNvSpPr>
            <a:spLocks noGrp="1"/>
          </p:cNvSpPr>
          <p:nvPr>
            <p:ph idx="1"/>
          </p:nvPr>
        </p:nvSpPr>
        <p:spPr/>
        <p:txBody>
          <a:bodyPr/>
          <a:lstStyle/>
          <a:p>
            <a:r>
              <a:rPr lang="en-US" dirty="0" smtClean="0"/>
              <a:t>Political requirement </a:t>
            </a:r>
          </a:p>
          <a:p>
            <a:r>
              <a:rPr lang="en-US" dirty="0" smtClean="0"/>
              <a:t>Need of each other of the three religion</a:t>
            </a:r>
          </a:p>
          <a:p>
            <a:r>
              <a:rPr lang="en-US" dirty="0" smtClean="0"/>
              <a:t>Special characteristic of Chinese religion</a:t>
            </a:r>
          </a:p>
          <a:p>
            <a:r>
              <a:rPr lang="en-US" dirty="0" smtClean="0"/>
              <a:t>1. human focused, Morality centered  </a:t>
            </a:r>
          </a:p>
          <a:p>
            <a:r>
              <a:rPr lang="en-US" dirty="0" smtClean="0"/>
              <a:t>2. happy healthy </a:t>
            </a:r>
            <a:r>
              <a:rPr lang="en-US" smtClean="0"/>
              <a:t>long life </a:t>
            </a:r>
            <a:endParaRPr lang="en-GB" dirty="0"/>
          </a:p>
        </p:txBody>
      </p:sp>
    </p:spTree>
    <p:extLst>
      <p:ext uri="{BB962C8B-B14F-4D97-AF65-F5344CB8AC3E}">
        <p14:creationId xmlns:p14="http://schemas.microsoft.com/office/powerpoint/2010/main" val="35994098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15226</TotalTime>
  <Words>3167</Words>
  <Application>Microsoft Office PowerPoint</Application>
  <PresentationFormat>On-screen Show (4:3)</PresentationFormat>
  <Paragraphs>133</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宋体</vt:lpstr>
      <vt:lpstr>仿宋</vt:lpstr>
      <vt:lpstr>Arial</vt:lpstr>
      <vt:lpstr>Calibri</vt:lpstr>
      <vt:lpstr>Garamond</vt:lpstr>
      <vt:lpstr>Times New Roman</vt:lpstr>
      <vt:lpstr>Wingdings</vt:lpstr>
      <vt:lpstr>Couture</vt:lpstr>
      <vt:lpstr>HPPD7009 Confucianism and Daoism</vt:lpstr>
      <vt:lpstr>Teaching Arrangement</vt:lpstr>
      <vt:lpstr>Why Confucianism and Daoism?</vt:lpstr>
      <vt:lpstr>Special feature of Chinese religion: Three In One</vt:lpstr>
      <vt:lpstr>Confucian School, Buddhist Family and Daoism are connected, and the Three Religions are always come from one ancestor tradition.      Same like Red Lotus Flowers, white Lotus Root and Green Lotus Leaves are oneness (from nature), the Three Religion are One family from Nature </vt:lpstr>
      <vt:lpstr>Three Laugh at Tiger Brook </vt:lpstr>
      <vt:lpstr>PowerPoint Presentation</vt:lpstr>
      <vt:lpstr>Four Aspects of Chinese Religion Chinese Religion: A contextual Approach (by yao &amp;zhao, Continuum 2010)</vt:lpstr>
      <vt:lpstr>Historical Development of the Three in One Tradition </vt:lpstr>
      <vt:lpstr> </vt:lpstr>
      <vt:lpstr>Three in One in Confucianism </vt:lpstr>
      <vt:lpstr>Ming Confucianism </vt:lpstr>
      <vt:lpstr>Three in One in Daoism</vt:lpstr>
      <vt:lpstr>Three in One in Daoism 2</vt:lpstr>
      <vt:lpstr>Three in One in daosim</vt:lpstr>
      <vt:lpstr>Three in One in Chinese Buddhism</vt:lpstr>
      <vt:lpstr>Buddhism and Daoism </vt:lpstr>
      <vt:lpstr>Buddhism and Daoism 2  </vt:lpstr>
      <vt:lpstr>Buddhism and Daoism 3</vt:lpstr>
      <vt:lpstr>Buddhism and Confucianism </vt:lpstr>
      <vt:lpstr>Political support to the Three In One Initiative</vt:lpstr>
      <vt:lpstr>Why the Three can be in One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Yanxia Zhao</cp:lastModifiedBy>
  <cp:revision>119</cp:revision>
  <dcterms:created xsi:type="dcterms:W3CDTF">2006-08-16T00:00:00Z</dcterms:created>
  <dcterms:modified xsi:type="dcterms:W3CDTF">2020-02-06T12:36:48Z</dcterms:modified>
</cp:coreProperties>
</file>