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4"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2" r:id="rId27"/>
    <p:sldId id="281" r:id="rId28"/>
    <p:sldId id="283"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14" y="-7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1B01ECE-1248-430E-A75E-6CE66FCBA1E3}" type="datetimeFigureOut">
              <a:rPr lang="en-GB" smtClean="0"/>
              <a:t>14/01/2016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3083688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B01ECE-1248-430E-A75E-6CE66FCBA1E3}" type="datetimeFigureOut">
              <a:rPr lang="en-GB" smtClean="0"/>
              <a:t>14/01/2016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1129641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A1B01ECE-1248-430E-A75E-6CE66FCBA1E3}" type="datetimeFigureOut">
              <a:rPr lang="en-GB" smtClean="0"/>
              <a:t>14/01/2016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22671813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1B01ECE-1248-430E-A75E-6CE66FCBA1E3}" type="datetimeFigureOut">
              <a:rPr lang="en-GB" smtClean="0"/>
              <a:t>14/01/2016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41767459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1B01ECE-1248-430E-A75E-6CE66FCBA1E3}" type="datetimeFigureOut">
              <a:rPr lang="en-GB" smtClean="0"/>
              <a:t>14/01/2016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3334195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1B01ECE-1248-430E-A75E-6CE66FCBA1E3}" type="datetimeFigureOut">
              <a:rPr lang="en-GB" smtClean="0"/>
              <a:t>14/01/2016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417156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B01ECE-1248-430E-A75E-6CE66FCBA1E3}" type="datetimeFigureOut">
              <a:rPr lang="en-GB" smtClean="0"/>
              <a:t>14/01/2016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3404342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B01ECE-1248-430E-A75E-6CE66FCBA1E3}" type="datetimeFigureOut">
              <a:rPr lang="en-GB" smtClean="0"/>
              <a:t>14/01/2016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10347987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A1B01ECE-1248-430E-A75E-6CE66FCBA1E3}" type="datetimeFigureOut">
              <a:rPr lang="en-GB" smtClean="0"/>
              <a:t>14/01/2016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2704792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B01ECE-1248-430E-A75E-6CE66FCBA1E3}" type="datetimeFigureOut">
              <a:rPr lang="en-GB" smtClean="0"/>
              <a:t>14/01/2016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2380593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1B01ECE-1248-430E-A75E-6CE66FCBA1E3}" type="datetimeFigureOut">
              <a:rPr lang="en-GB" smtClean="0"/>
              <a:t>14/01/2016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189F5-8E15-4BF1-BE12-0754AD50A24C}" type="slidenum">
              <a:rPr lang="en-GB" smtClean="0"/>
              <a:t>‹#›</a:t>
            </a:fld>
            <a:endParaRPr lang="en-GB"/>
          </a:p>
        </p:txBody>
      </p:sp>
    </p:spTree>
    <p:extLst>
      <p:ext uri="{BB962C8B-B14F-4D97-AF65-F5344CB8AC3E}">
        <p14:creationId xmlns:p14="http://schemas.microsoft.com/office/powerpoint/2010/main" val="1121406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B01ECE-1248-430E-A75E-6CE66FCBA1E3}" type="datetimeFigureOut">
              <a:rPr lang="en-GB" smtClean="0"/>
              <a:t>14/01/2016</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6189F5-8E15-4BF1-BE12-0754AD50A24C}" type="slidenum">
              <a:rPr lang="en-GB" smtClean="0"/>
              <a:t>‹#›</a:t>
            </a:fld>
            <a:endParaRPr lang="en-GB"/>
          </a:p>
        </p:txBody>
      </p:sp>
    </p:spTree>
    <p:extLst>
      <p:ext uri="{BB962C8B-B14F-4D97-AF65-F5344CB8AC3E}">
        <p14:creationId xmlns:p14="http://schemas.microsoft.com/office/powerpoint/2010/main" val="10584751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palgrave.com/studentstudyskills/page/Referencing-and-Avoiding-Plagiaris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Citation and Referencing</a:t>
            </a:r>
            <a:endParaRPr lang="en-GB" dirty="0"/>
          </a:p>
        </p:txBody>
      </p:sp>
      <p:sp>
        <p:nvSpPr>
          <p:cNvPr id="3" name="Subtitle 2"/>
          <p:cNvSpPr>
            <a:spLocks noGrp="1"/>
          </p:cNvSpPr>
          <p:nvPr>
            <p:ph type="subTitle" idx="1"/>
          </p:nvPr>
        </p:nvSpPr>
        <p:spPr/>
        <p:txBody>
          <a:bodyPr/>
          <a:lstStyle/>
          <a:p>
            <a:r>
              <a:rPr lang="en-GB" dirty="0" smtClean="0"/>
              <a:t>Dr John Rees,</a:t>
            </a:r>
          </a:p>
          <a:p>
            <a:r>
              <a:rPr lang="en-GB" dirty="0" smtClean="0"/>
              <a:t>14</a:t>
            </a:r>
            <a:r>
              <a:rPr lang="en-GB" baseline="30000" dirty="0" smtClean="0"/>
              <a:t>th</a:t>
            </a:r>
            <a:r>
              <a:rPr lang="en-GB" dirty="0" smtClean="0"/>
              <a:t> January 2016</a:t>
            </a:r>
            <a:endParaRPr lang="en-GB" dirty="0"/>
          </a:p>
        </p:txBody>
      </p:sp>
    </p:spTree>
    <p:extLst>
      <p:ext uri="{BB962C8B-B14F-4D97-AF65-F5344CB8AC3E}">
        <p14:creationId xmlns:p14="http://schemas.microsoft.com/office/powerpoint/2010/main" val="26958323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t>Citation</a:t>
            </a:r>
          </a:p>
        </p:txBody>
      </p:sp>
      <p:sp>
        <p:nvSpPr>
          <p:cNvPr id="67587" name="Rectangle 3"/>
          <p:cNvSpPr>
            <a:spLocks noGrp="1" noChangeArrowheads="1"/>
          </p:cNvSpPr>
          <p:nvPr>
            <p:ph type="body" idx="1"/>
          </p:nvPr>
        </p:nvSpPr>
        <p:spPr/>
        <p:txBody>
          <a:bodyPr/>
          <a:lstStyle/>
          <a:p>
            <a:r>
              <a:rPr lang="en-GB" dirty="0"/>
              <a:t>Defined as:</a:t>
            </a:r>
          </a:p>
          <a:p>
            <a:pPr lvl="1"/>
            <a:r>
              <a:rPr lang="en-GB" dirty="0"/>
              <a:t>the acknowledgement of information obtained from a document you have read or the act of quoting </a:t>
            </a:r>
            <a:r>
              <a:rPr lang="en-GB" dirty="0" smtClean="0"/>
              <a:t>text</a:t>
            </a:r>
            <a:endParaRPr lang="en-GB" dirty="0"/>
          </a:p>
          <a:p>
            <a:r>
              <a:rPr lang="en-GB" dirty="0"/>
              <a:t>Done by providing the </a:t>
            </a:r>
            <a:r>
              <a:rPr lang="en-GB" b="1" dirty="0">
                <a:solidFill>
                  <a:srgbClr val="FF0000"/>
                </a:solidFill>
              </a:rPr>
              <a:t>r</a:t>
            </a:r>
            <a:r>
              <a:rPr lang="en-GB" b="1" dirty="0" smtClean="0">
                <a:solidFill>
                  <a:srgbClr val="FF0000"/>
                </a:solidFill>
              </a:rPr>
              <a:t>eference</a:t>
            </a:r>
            <a:r>
              <a:rPr lang="en-GB" dirty="0" smtClean="0"/>
              <a:t> </a:t>
            </a:r>
            <a:r>
              <a:rPr lang="en-GB" dirty="0"/>
              <a:t>to the </a:t>
            </a:r>
            <a:r>
              <a:rPr lang="en-GB" dirty="0" smtClean="0"/>
              <a:t>source of the material</a:t>
            </a:r>
            <a:endParaRPr lang="en-GB" dirty="0"/>
          </a:p>
          <a:p>
            <a:r>
              <a:rPr lang="en-GB" dirty="0"/>
              <a:t>The reference allows the reader to find the original source </a:t>
            </a:r>
          </a:p>
        </p:txBody>
      </p:sp>
    </p:spTree>
    <p:extLst>
      <p:ext uri="{BB962C8B-B14F-4D97-AF65-F5344CB8AC3E}">
        <p14:creationId xmlns:p14="http://schemas.microsoft.com/office/powerpoint/2010/main" val="1997303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Why Referencing?</a:t>
            </a:r>
          </a:p>
        </p:txBody>
      </p:sp>
      <p:sp>
        <p:nvSpPr>
          <p:cNvPr id="68611" name="Rectangle 3"/>
          <p:cNvSpPr>
            <a:spLocks noGrp="1" noChangeArrowheads="1"/>
          </p:cNvSpPr>
          <p:nvPr>
            <p:ph type="body"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3984702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t>Secondary referencing</a:t>
            </a:r>
          </a:p>
        </p:txBody>
      </p:sp>
      <p:sp>
        <p:nvSpPr>
          <p:cNvPr id="69635" name="Rectangle 3"/>
          <p:cNvSpPr>
            <a:spLocks noGrp="1" noChangeArrowheads="1"/>
          </p:cNvSpPr>
          <p:nvPr>
            <p:ph type="body" idx="1"/>
          </p:nvPr>
        </p:nvSpPr>
        <p:spPr/>
        <p:txBody>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a:t>Should </a:t>
            </a:r>
            <a:r>
              <a:rPr lang="en-GB" sz="2800" b="1" dirty="0">
                <a:solidFill>
                  <a:srgbClr val="FF0000"/>
                </a:solidFill>
              </a:rPr>
              <a:t>not normally be used</a:t>
            </a:r>
            <a:r>
              <a:rPr lang="en-GB" sz="2800" dirty="0"/>
              <a:t> in Masters </a:t>
            </a:r>
            <a:r>
              <a:rPr lang="en-GB" sz="2800" dirty="0" smtClean="0"/>
              <a:t>or higher level work, and used sparingly at Undergraduate</a:t>
            </a:r>
            <a:endParaRPr lang="en-GB" sz="2800" dirty="0"/>
          </a:p>
          <a:p>
            <a:r>
              <a:rPr lang="en-GB" sz="2800" dirty="0"/>
              <a:t>Always use the original document if at all possible – Inter-library </a:t>
            </a:r>
            <a:r>
              <a:rPr lang="en-GB" sz="2800" dirty="0" smtClean="0"/>
              <a:t>Loans</a:t>
            </a:r>
            <a:endParaRPr lang="en-GB" sz="2800" dirty="0"/>
          </a:p>
        </p:txBody>
      </p:sp>
    </p:spTree>
    <p:extLst>
      <p:ext uri="{BB962C8B-B14F-4D97-AF65-F5344CB8AC3E}">
        <p14:creationId xmlns:p14="http://schemas.microsoft.com/office/powerpoint/2010/main" val="6358594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When and Where?</a:t>
            </a:r>
          </a:p>
        </p:txBody>
      </p:sp>
      <p:sp>
        <p:nvSpPr>
          <p:cNvPr id="70659" name="Rectangle 3"/>
          <p:cNvSpPr>
            <a:spLocks noGrp="1" noChangeArrowheads="1"/>
          </p:cNvSpPr>
          <p:nvPr>
            <p:ph type="body"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17318197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Why?</a:t>
            </a:r>
          </a:p>
        </p:txBody>
      </p:sp>
      <p:sp>
        <p:nvSpPr>
          <p:cNvPr id="71683" name="Rectangle 3"/>
          <p:cNvSpPr>
            <a:spLocks noGrp="1" noChangeArrowheads="1"/>
          </p:cNvSpPr>
          <p:nvPr>
            <p:ph type="body"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3273749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t>Plagiarism</a:t>
            </a:r>
          </a:p>
        </p:txBody>
      </p:sp>
      <p:sp>
        <p:nvSpPr>
          <p:cNvPr id="72707" name="Rectangle 3"/>
          <p:cNvSpPr>
            <a:spLocks noGrp="1" noChangeArrowheads="1"/>
          </p:cNvSpPr>
          <p:nvPr>
            <p:ph type="body"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a:t>
            </a:r>
            <a:r>
              <a:rPr lang="en-GB" dirty="0" smtClean="0"/>
              <a:t>misconduct</a:t>
            </a:r>
          </a:p>
          <a:p>
            <a:r>
              <a:rPr lang="en-GB" dirty="0" smtClean="0"/>
              <a:t>For </a:t>
            </a:r>
            <a:r>
              <a:rPr lang="en-GB" dirty="0"/>
              <a:t>full details see the University </a:t>
            </a:r>
            <a:r>
              <a:rPr lang="en-GB" dirty="0" smtClean="0"/>
              <a:t>website</a:t>
            </a:r>
            <a:endParaRPr lang="en-GB" dirty="0"/>
          </a:p>
        </p:txBody>
      </p:sp>
    </p:spTree>
    <p:extLst>
      <p:ext uri="{BB962C8B-B14F-4D97-AF65-F5344CB8AC3E}">
        <p14:creationId xmlns:p14="http://schemas.microsoft.com/office/powerpoint/2010/main" val="225671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Turnitin</a:t>
            </a:r>
            <a:r>
              <a:rPr lang="en-GB" dirty="0" smtClean="0"/>
              <a:t> and Plagiarism</a:t>
            </a:r>
            <a:endParaRPr lang="en-GB" dirty="0"/>
          </a:p>
        </p:txBody>
      </p:sp>
      <p:sp>
        <p:nvSpPr>
          <p:cNvPr id="3" name="Content Placeholder 2"/>
          <p:cNvSpPr>
            <a:spLocks noGrp="1"/>
          </p:cNvSpPr>
          <p:nvPr>
            <p:ph idx="1"/>
          </p:nvPr>
        </p:nvSpPr>
        <p:spPr/>
        <p:txBody>
          <a:bodyPr/>
          <a:lstStyle/>
          <a:p>
            <a:r>
              <a:rPr lang="en-GB" dirty="0" smtClean="0"/>
              <a:t>The </a:t>
            </a:r>
            <a:r>
              <a:rPr lang="en-GB" dirty="0" err="1" smtClean="0"/>
              <a:t>Turnitin</a:t>
            </a:r>
            <a:r>
              <a:rPr lang="en-GB" dirty="0" smtClean="0"/>
              <a:t> software assesses any submitted work against prior items in its database</a:t>
            </a:r>
          </a:p>
          <a:p>
            <a:r>
              <a:rPr lang="en-GB" dirty="0" smtClean="0"/>
              <a:t>If your work scores more than 15% similarity to any combination of the items, we investigate further</a:t>
            </a:r>
          </a:p>
          <a:p>
            <a:r>
              <a:rPr lang="en-GB" dirty="0" smtClean="0"/>
              <a:t>Cited quotations don’t count</a:t>
            </a:r>
          </a:p>
          <a:p>
            <a:r>
              <a:rPr lang="en-GB" dirty="0" smtClean="0"/>
              <a:t>Poor citation and referencing is plagiarism</a:t>
            </a:r>
          </a:p>
          <a:p>
            <a:pPr lvl="1"/>
            <a:r>
              <a:rPr lang="en-GB" dirty="0" smtClean="0"/>
              <a:t>Don’t care if it is accident, incompetence or crime</a:t>
            </a:r>
            <a:endParaRPr lang="en-GB" dirty="0"/>
          </a:p>
        </p:txBody>
      </p:sp>
    </p:spTree>
    <p:extLst>
      <p:ext uri="{BB962C8B-B14F-4D97-AF65-F5344CB8AC3E}">
        <p14:creationId xmlns:p14="http://schemas.microsoft.com/office/powerpoint/2010/main" val="44262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smtClean="0"/>
              <a:t>Plagiarism Quick Guide</a:t>
            </a:r>
          </a:p>
        </p:txBody>
      </p:sp>
      <p:sp>
        <p:nvSpPr>
          <p:cNvPr id="3" name="Content Placeholder 2"/>
          <p:cNvSpPr>
            <a:spLocks noGrp="1"/>
          </p:cNvSpPr>
          <p:nvPr>
            <p:ph idx="1"/>
          </p:nvPr>
        </p:nvSpPr>
        <p:spPr/>
        <p:txBody>
          <a:bodyPr/>
          <a:lstStyle/>
          <a:p>
            <a:pPr>
              <a:defRPr/>
            </a:pPr>
            <a:r>
              <a:rPr lang="en-GB" dirty="0" smtClean="0"/>
              <a:t>There is a nicely written briefing at:</a:t>
            </a:r>
          </a:p>
          <a:p>
            <a:pPr marL="0" indent="0">
              <a:buFontTx/>
              <a:buNone/>
              <a:defRPr/>
            </a:pPr>
            <a:endParaRPr lang="en-GB" dirty="0" smtClean="0"/>
          </a:p>
          <a:p>
            <a:pPr marL="0" indent="0">
              <a:buFontTx/>
              <a:buNone/>
              <a:defRPr/>
            </a:pPr>
            <a:r>
              <a:rPr lang="en-GB" dirty="0" smtClean="0">
                <a:hlinkClick r:id="rId2"/>
              </a:rPr>
              <a:t>http://www.palgrave.com/studentstudyskills/page/Referencing-and-Avoiding-Plagiarism/</a:t>
            </a:r>
            <a:endParaRPr lang="en-GB" dirty="0" smtClean="0"/>
          </a:p>
          <a:p>
            <a:pPr marL="0" indent="0">
              <a:buFontTx/>
              <a:buNone/>
              <a:defRPr/>
            </a:pPr>
            <a:endParaRPr lang="en-GB" dirty="0"/>
          </a:p>
        </p:txBody>
      </p:sp>
    </p:spTree>
    <p:extLst>
      <p:ext uri="{BB962C8B-B14F-4D97-AF65-F5344CB8AC3E}">
        <p14:creationId xmlns:p14="http://schemas.microsoft.com/office/powerpoint/2010/main" val="357723956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a:t>
            </a:r>
            <a:endParaRPr lang="en-GB" dirty="0"/>
          </a:p>
        </p:txBody>
      </p:sp>
      <p:sp>
        <p:nvSpPr>
          <p:cNvPr id="3" name="Content Placeholder 2"/>
          <p:cNvSpPr>
            <a:spLocks noGrp="1"/>
          </p:cNvSpPr>
          <p:nvPr>
            <p:ph idx="1"/>
          </p:nvPr>
        </p:nvSpPr>
        <p:spPr/>
        <p:txBody>
          <a:bodyPr/>
          <a:lstStyle/>
          <a:p>
            <a:r>
              <a:rPr lang="en-GB" dirty="0" smtClean="0"/>
              <a:t>UWTSD uses the Vancouver numerical referencing system (the IEEE version)</a:t>
            </a:r>
          </a:p>
          <a:p>
            <a:r>
              <a:rPr lang="en-GB" dirty="0" smtClean="0"/>
              <a:t>The system which uses numbers, in order of appearance in the text</a:t>
            </a:r>
          </a:p>
          <a:p>
            <a:r>
              <a:rPr lang="en-GB" dirty="0" smtClean="0"/>
              <a:t>More, and examples, later </a:t>
            </a:r>
            <a:endParaRPr lang="en-GB" dirty="0"/>
          </a:p>
        </p:txBody>
      </p:sp>
    </p:spTree>
    <p:extLst>
      <p:ext uri="{BB962C8B-B14F-4D97-AF65-F5344CB8AC3E}">
        <p14:creationId xmlns:p14="http://schemas.microsoft.com/office/powerpoint/2010/main" val="1827882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of Referencing for the Student</a:t>
            </a:r>
            <a:endParaRPr lang="en-GB" dirty="0"/>
          </a:p>
        </p:txBody>
      </p:sp>
      <p:sp>
        <p:nvSpPr>
          <p:cNvPr id="3" name="Content Placeholder 2"/>
          <p:cNvSpPr>
            <a:spLocks noGrp="1"/>
          </p:cNvSpPr>
          <p:nvPr>
            <p:ph idx="1"/>
          </p:nvPr>
        </p:nvSpPr>
        <p:spPr/>
        <p:txBody>
          <a:bodyPr>
            <a:normAutofit fontScale="92500"/>
          </a:bodyPr>
          <a:lstStyle/>
          <a:p>
            <a:r>
              <a:rPr lang="en-GB" dirty="0" smtClean="0"/>
              <a:t>Proves that the work has a factual/academic basis</a:t>
            </a:r>
          </a:p>
          <a:p>
            <a:pPr lvl="1"/>
            <a:r>
              <a:rPr lang="en-GB" dirty="0" smtClean="0"/>
              <a:t>Shows the variety of sources you have used </a:t>
            </a:r>
          </a:p>
          <a:p>
            <a:pPr lvl="1"/>
            <a:r>
              <a:rPr lang="en-GB" dirty="0" smtClean="0"/>
              <a:t>Shows that you have used relevant sources</a:t>
            </a:r>
          </a:p>
          <a:p>
            <a:pPr lvl="1"/>
            <a:r>
              <a:rPr lang="en-GB" dirty="0" smtClean="0"/>
              <a:t>Supports the ideas and arguments that you discuss in your work</a:t>
            </a:r>
          </a:p>
          <a:p>
            <a:pPr lvl="1"/>
            <a:r>
              <a:rPr lang="en-GB" dirty="0" smtClean="0"/>
              <a:t>Shows initiative and independent thought</a:t>
            </a:r>
          </a:p>
          <a:p>
            <a:pPr lvl="1"/>
            <a:r>
              <a:rPr lang="en-GB" dirty="0" smtClean="0"/>
              <a:t>Shows depth of reading</a:t>
            </a:r>
          </a:p>
          <a:p>
            <a:pPr lvl="1"/>
            <a:r>
              <a:rPr lang="en-GB" dirty="0" smtClean="0"/>
              <a:t>Shows ability to judge if information read is relevant</a:t>
            </a:r>
          </a:p>
          <a:p>
            <a:pPr lvl="1"/>
            <a:r>
              <a:rPr lang="en-GB" b="1" dirty="0" smtClean="0">
                <a:solidFill>
                  <a:srgbClr val="FF0000"/>
                </a:solidFill>
              </a:rPr>
              <a:t>Will help you to gain more marks</a:t>
            </a:r>
            <a:endParaRPr lang="en-GB" dirty="0" smtClean="0">
              <a:solidFill>
                <a:srgbClr val="FF0000"/>
              </a:solidFill>
            </a:endParaRPr>
          </a:p>
        </p:txBody>
      </p:sp>
    </p:spTree>
    <p:extLst>
      <p:ext uri="{BB962C8B-B14F-4D97-AF65-F5344CB8AC3E}">
        <p14:creationId xmlns:p14="http://schemas.microsoft.com/office/powerpoint/2010/main" val="17523122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Cont.</a:t>
            </a:r>
            <a:endParaRPr lang="en-GB" dirty="0"/>
          </a:p>
        </p:txBody>
      </p:sp>
      <p:sp>
        <p:nvSpPr>
          <p:cNvPr id="3" name="Content Placeholder 2"/>
          <p:cNvSpPr>
            <a:spLocks noGrp="1"/>
          </p:cNvSpPr>
          <p:nvPr>
            <p:ph idx="1"/>
          </p:nvPr>
        </p:nvSpPr>
        <p:spPr/>
        <p:txBody>
          <a:bodyPr>
            <a:normAutofit/>
          </a:bodyPr>
          <a:lstStyle/>
          <a:p>
            <a:r>
              <a:rPr lang="en-GB" dirty="0" smtClean="0"/>
              <a:t>Allows the reader to identify and retrieve the sources for their own use</a:t>
            </a:r>
          </a:p>
          <a:p>
            <a:pPr lvl="1"/>
            <a:r>
              <a:rPr lang="en-GB" dirty="0" smtClean="0"/>
              <a:t>May be several sources with similar titles</a:t>
            </a:r>
          </a:p>
          <a:p>
            <a:pPr lvl="1"/>
            <a:r>
              <a:rPr lang="en-GB" dirty="0" smtClean="0"/>
              <a:t>Helps tutor to find the information easily</a:t>
            </a:r>
          </a:p>
          <a:p>
            <a:pPr lvl="1"/>
            <a:r>
              <a:rPr lang="en-GB" dirty="0" smtClean="0"/>
              <a:t>Helps you to retrace the sources you have used in the past, for future assignments.</a:t>
            </a:r>
          </a:p>
          <a:p>
            <a:r>
              <a:rPr lang="en-GB" dirty="0" smtClean="0"/>
              <a:t>Avoids </a:t>
            </a:r>
            <a:r>
              <a:rPr lang="en-GB" b="1" dirty="0" smtClean="0">
                <a:solidFill>
                  <a:srgbClr val="FF0000"/>
                </a:solidFill>
              </a:rPr>
              <a:t>plagiarism</a:t>
            </a:r>
            <a:r>
              <a:rPr lang="en-GB" dirty="0" smtClean="0"/>
              <a:t>!</a:t>
            </a:r>
          </a:p>
        </p:txBody>
      </p:sp>
    </p:spTree>
    <p:extLst>
      <p:ext uri="{BB962C8B-B14F-4D97-AF65-F5344CB8AC3E}">
        <p14:creationId xmlns:p14="http://schemas.microsoft.com/office/powerpoint/2010/main" val="35982132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Citations in Text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citation generally requires only the name of the author(s) and the number of the reference. E.g.:</a:t>
            </a:r>
          </a:p>
          <a:p>
            <a:r>
              <a:rPr lang="en-GB" dirty="0" smtClean="0"/>
              <a:t>One author of one work:</a:t>
            </a:r>
          </a:p>
          <a:p>
            <a:pPr lvl="1"/>
            <a:r>
              <a:rPr lang="en-GB" dirty="0" smtClean="0"/>
              <a:t>As Williams [1] suggests, 'It would be dangerous to assume that students already know how to reference when they arrive in University.'</a:t>
            </a:r>
          </a:p>
          <a:p>
            <a:r>
              <a:rPr lang="en-GB" dirty="0" smtClean="0"/>
              <a:t>Two or three authors of one work:</a:t>
            </a:r>
          </a:p>
          <a:p>
            <a:pPr lvl="1"/>
            <a:r>
              <a:rPr lang="en-GB" dirty="0" smtClean="0"/>
              <a:t>Robbins and Renaldo [2] recently stated ...</a:t>
            </a:r>
          </a:p>
          <a:p>
            <a:r>
              <a:rPr lang="en-GB" dirty="0" smtClean="0"/>
              <a:t>Four or more authors of one work:</a:t>
            </a:r>
          </a:p>
          <a:p>
            <a:pPr lvl="1"/>
            <a:r>
              <a:rPr lang="en-GB" dirty="0" smtClean="0"/>
              <a:t>Charles et al [3] contend that…</a:t>
            </a:r>
          </a:p>
          <a:p>
            <a:endParaRPr lang="en-GB" dirty="0"/>
          </a:p>
        </p:txBody>
      </p:sp>
    </p:spTree>
    <p:extLst>
      <p:ext uri="{BB962C8B-B14F-4D97-AF65-F5344CB8AC3E}">
        <p14:creationId xmlns:p14="http://schemas.microsoft.com/office/powerpoint/2010/main" val="3480581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Citations, Author Not Named</a:t>
            </a:r>
            <a:endParaRPr lang="en-GB" dirty="0"/>
          </a:p>
        </p:txBody>
      </p:sp>
      <p:sp>
        <p:nvSpPr>
          <p:cNvPr id="3" name="Content Placeholder 2"/>
          <p:cNvSpPr>
            <a:spLocks noGrp="1"/>
          </p:cNvSpPr>
          <p:nvPr>
            <p:ph idx="1"/>
          </p:nvPr>
        </p:nvSpPr>
        <p:spPr/>
        <p:txBody>
          <a:bodyPr>
            <a:normAutofit/>
          </a:bodyPr>
          <a:lstStyle/>
          <a:p>
            <a:r>
              <a:rPr lang="en-GB" dirty="0" smtClean="0"/>
              <a:t>If the authors are not mentioned in the text, numbers are used to indicate the texts being referred to:</a:t>
            </a:r>
          </a:p>
          <a:p>
            <a:pPr lvl="1"/>
            <a:r>
              <a:rPr lang="en-GB" dirty="0" smtClean="0"/>
              <a:t>A body of evidence contends that …[4-6].</a:t>
            </a:r>
          </a:p>
          <a:p>
            <a:endParaRPr lang="en-GB" dirty="0" smtClean="0"/>
          </a:p>
          <a:p>
            <a:r>
              <a:rPr lang="en-GB" dirty="0" smtClean="0"/>
              <a:t>Where possible, try to use author names within the text as this flags to the reader that you are citing the right sources</a:t>
            </a:r>
          </a:p>
        </p:txBody>
      </p:sp>
    </p:spTree>
    <p:extLst>
      <p:ext uri="{BB962C8B-B14F-4D97-AF65-F5344CB8AC3E}">
        <p14:creationId xmlns:p14="http://schemas.microsoft.com/office/powerpoint/2010/main" val="28267250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Multiple References to a Source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If you refer to an item of work more than once, you should use the first number given to that piece of work</a:t>
            </a:r>
          </a:p>
          <a:p>
            <a:pPr lvl="1"/>
            <a:r>
              <a:rPr lang="en-GB" dirty="0" smtClean="0"/>
              <a:t>i.e. there will only need to be one entry in the reference list </a:t>
            </a:r>
          </a:p>
          <a:p>
            <a:r>
              <a:rPr lang="en-GB" dirty="0" smtClean="0"/>
              <a:t>If particular parts of the document are cited page numbers should be given after the numerals (3, pp. 23-24)</a:t>
            </a:r>
          </a:p>
          <a:p>
            <a:r>
              <a:rPr lang="en-GB" dirty="0" smtClean="0"/>
              <a:t>You will see Superscripts</a:t>
            </a:r>
            <a:r>
              <a:rPr lang="en-GB" baseline="30000" dirty="0" smtClean="0"/>
              <a:t>7</a:t>
            </a:r>
            <a:r>
              <a:rPr lang="en-GB" dirty="0" smtClean="0"/>
              <a:t>, Brackets (8) or Square Brackets [9] used around reference numbers</a:t>
            </a:r>
          </a:p>
          <a:p>
            <a:endParaRPr lang="en-GB" dirty="0"/>
          </a:p>
        </p:txBody>
      </p:sp>
    </p:spTree>
    <p:extLst>
      <p:ext uri="{BB962C8B-B14F-4D97-AF65-F5344CB8AC3E}">
        <p14:creationId xmlns:p14="http://schemas.microsoft.com/office/powerpoint/2010/main" val="1383238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Direct Quotations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This is where you quote somebody and use their exact words in order to support your point of view or argument</a:t>
            </a:r>
          </a:p>
          <a:p>
            <a:pPr lvl="1"/>
            <a:r>
              <a:rPr lang="en-GB" dirty="0" smtClean="0"/>
              <a:t>Use single inverted commas  ‘ ……’</a:t>
            </a:r>
          </a:p>
          <a:p>
            <a:pPr lvl="1"/>
            <a:r>
              <a:rPr lang="en-GB" dirty="0" smtClean="0"/>
              <a:t>Introduce the quote - e.g. As </a:t>
            </a:r>
            <a:r>
              <a:rPr lang="en-GB" dirty="0" err="1" smtClean="0"/>
              <a:t>Edworthy</a:t>
            </a:r>
            <a:r>
              <a:rPr lang="en-GB" dirty="0" smtClean="0"/>
              <a:t> [6, p. 23] argues ‘…….’</a:t>
            </a:r>
          </a:p>
          <a:p>
            <a:pPr lvl="1"/>
            <a:r>
              <a:rPr lang="en-GB" dirty="0" smtClean="0"/>
              <a:t>Use exact wording and punctuation</a:t>
            </a:r>
          </a:p>
          <a:p>
            <a:pPr lvl="1"/>
            <a:r>
              <a:rPr lang="en-GB" dirty="0" smtClean="0"/>
              <a:t>Use three dots (…) if you omit some of the original words – also known as ellipsis</a:t>
            </a:r>
          </a:p>
          <a:p>
            <a:pPr lvl="1"/>
            <a:r>
              <a:rPr lang="en-GB" dirty="0" smtClean="0"/>
              <a:t>Use square brackets if you insert words of your own</a:t>
            </a:r>
          </a:p>
          <a:p>
            <a:pPr lvl="1"/>
            <a:r>
              <a:rPr lang="en-GB" dirty="0" smtClean="0"/>
              <a:t>Include page number(s)</a:t>
            </a:r>
          </a:p>
          <a:p>
            <a:endParaRPr lang="en-GB" dirty="0"/>
          </a:p>
        </p:txBody>
      </p:sp>
    </p:spTree>
    <p:extLst>
      <p:ext uri="{BB962C8B-B14F-4D97-AF65-F5344CB8AC3E}">
        <p14:creationId xmlns:p14="http://schemas.microsoft.com/office/powerpoint/2010/main" val="30459632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fontScale="92500"/>
          </a:bodyPr>
          <a:lstStyle/>
          <a:p>
            <a:r>
              <a:rPr lang="en-GB" dirty="0" smtClean="0"/>
              <a:t>If the quotation is short, include it as part of the text</a:t>
            </a:r>
          </a:p>
          <a:p>
            <a:r>
              <a:rPr lang="en-GB" dirty="0" smtClean="0"/>
              <a:t>Example</a:t>
            </a:r>
          </a:p>
          <a:p>
            <a:pPr lvl="1"/>
            <a:r>
              <a:rPr lang="en-GB" i="1" dirty="0" smtClean="0"/>
              <a:t>There has been some debate as to the actual causes of stress in teaching. However, as </a:t>
            </a:r>
            <a:r>
              <a:rPr lang="en-GB" i="1" dirty="0" err="1" smtClean="0"/>
              <a:t>Edworthy</a:t>
            </a:r>
            <a:r>
              <a:rPr lang="en-GB" i="1" dirty="0" smtClean="0"/>
              <a:t> argues ‘the main cause of stress in teaching is not related to the teaching itself’ [6, p.23].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3106465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Quotations</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t>For a long quotation:</a:t>
            </a:r>
          </a:p>
          <a:p>
            <a:pPr lvl="1"/>
            <a:r>
              <a:rPr lang="en-GB" dirty="0" smtClean="0"/>
              <a:t>Begin on a new line</a:t>
            </a:r>
          </a:p>
          <a:p>
            <a:pPr lvl="1"/>
            <a:r>
              <a:rPr lang="en-GB" dirty="0" smtClean="0"/>
              <a:t>Indent one tab space for whole quotation</a:t>
            </a:r>
          </a:p>
          <a:p>
            <a:pPr lvl="1"/>
            <a:r>
              <a:rPr lang="en-GB" dirty="0" smtClean="0"/>
              <a:t>Use single spacing </a:t>
            </a:r>
          </a:p>
          <a:p>
            <a:pPr marL="0" indent="0">
              <a:buNone/>
            </a:pPr>
            <a:endParaRPr lang="en-GB" dirty="0" smtClean="0"/>
          </a:p>
          <a:p>
            <a:pPr marL="0" indent="0">
              <a:buNone/>
            </a:pPr>
            <a:r>
              <a:rPr lang="en-GB" dirty="0" smtClean="0"/>
              <a:t>For example:</a:t>
            </a:r>
          </a:p>
          <a:p>
            <a:pPr marL="0" indent="0">
              <a:buNone/>
            </a:pPr>
            <a:r>
              <a:rPr lang="en-GB" dirty="0" smtClean="0"/>
              <a:t>Jones [4, p. 45] suggests that</a:t>
            </a:r>
          </a:p>
          <a:p>
            <a:pPr marL="0" indent="0">
              <a:buNone/>
            </a:pPr>
            <a:r>
              <a:rPr lang="en-GB" dirty="0" smtClean="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1690041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References</a:t>
            </a:r>
            <a:endParaRPr lang="en-GB" dirty="0"/>
          </a:p>
        </p:txBody>
      </p:sp>
      <p:sp>
        <p:nvSpPr>
          <p:cNvPr id="3" name="Content Placeholder 2"/>
          <p:cNvSpPr>
            <a:spLocks noGrp="1"/>
          </p:cNvSpPr>
          <p:nvPr>
            <p:ph idx="1"/>
          </p:nvPr>
        </p:nvSpPr>
        <p:spPr/>
        <p:txBody>
          <a:bodyPr>
            <a:normAutofit fontScale="92500"/>
          </a:bodyPr>
          <a:lstStyle/>
          <a:p>
            <a:r>
              <a:rPr lang="en-GB" dirty="0" smtClean="0"/>
              <a:t>Some of the sources you may need reference include:</a:t>
            </a:r>
          </a:p>
          <a:p>
            <a:pPr lvl="1"/>
            <a:r>
              <a:rPr lang="en-GB" dirty="0" smtClean="0"/>
              <a:t>Books </a:t>
            </a:r>
          </a:p>
          <a:p>
            <a:pPr lvl="1"/>
            <a:r>
              <a:rPr lang="en-GB" dirty="0" smtClean="0"/>
              <a:t>A chapter from a set of edited readings </a:t>
            </a:r>
          </a:p>
          <a:p>
            <a:pPr lvl="1"/>
            <a:r>
              <a:rPr lang="en-GB" dirty="0" smtClean="0"/>
              <a:t>Secondary references </a:t>
            </a:r>
          </a:p>
          <a:p>
            <a:pPr lvl="1"/>
            <a:r>
              <a:rPr lang="en-GB" dirty="0" smtClean="0"/>
              <a:t>Journal articles </a:t>
            </a:r>
          </a:p>
          <a:p>
            <a:pPr lvl="1"/>
            <a:r>
              <a:rPr lang="en-GB" dirty="0" smtClean="0"/>
              <a:t>Conference papers </a:t>
            </a:r>
          </a:p>
          <a:p>
            <a:pPr lvl="1"/>
            <a:r>
              <a:rPr lang="en-GB" dirty="0" smtClean="0"/>
              <a:t>Theses and dissertations</a:t>
            </a:r>
          </a:p>
          <a:p>
            <a:pPr lvl="1"/>
            <a:r>
              <a:rPr lang="en-GB" dirty="0" smtClean="0"/>
              <a:t>Online sources (e.g. an article in an electronic journal)</a:t>
            </a:r>
          </a:p>
          <a:p>
            <a:endParaRPr lang="en-GB" dirty="0"/>
          </a:p>
        </p:txBody>
      </p:sp>
    </p:spTree>
    <p:extLst>
      <p:ext uri="{BB962C8B-B14F-4D97-AF65-F5344CB8AC3E}">
        <p14:creationId xmlns:p14="http://schemas.microsoft.com/office/powerpoint/2010/main" val="28090774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Books</a:t>
            </a:r>
            <a:endParaRPr lang="en-GB" dirty="0"/>
          </a:p>
        </p:txBody>
      </p:sp>
      <p:sp>
        <p:nvSpPr>
          <p:cNvPr id="3" name="Content Placeholder 2"/>
          <p:cNvSpPr>
            <a:spLocks noGrp="1"/>
          </p:cNvSpPr>
          <p:nvPr>
            <p:ph idx="1"/>
          </p:nvPr>
        </p:nvSpPr>
        <p:spPr/>
        <p:txBody>
          <a:bodyPr>
            <a:normAutofit/>
          </a:bodyPr>
          <a:lstStyle/>
          <a:p>
            <a:r>
              <a:rPr lang="en-GB" dirty="0" smtClean="0"/>
              <a:t>Author(s) or editor(s) of book, Title of book: and sub-title if there is one (in italics). Edition (if not the first). Place of publication: Publisher, Year of publication. 	</a:t>
            </a:r>
          </a:p>
          <a:p>
            <a:r>
              <a:rPr lang="en-GB" dirty="0" smtClean="0"/>
              <a:t>Example entry in References list</a:t>
            </a:r>
          </a:p>
          <a:p>
            <a:pPr marL="457200" lvl="1" indent="0">
              <a:buNone/>
            </a:pPr>
            <a:r>
              <a:rPr lang="en-GB" dirty="0" smtClean="0"/>
              <a:t>[1]  W. Bush, Jr. and G. Brown, Errors in Running a Country, 9th ed., Parliament Press, London, 2008</a:t>
            </a:r>
          </a:p>
          <a:p>
            <a:endParaRPr lang="en-GB" dirty="0" smtClean="0"/>
          </a:p>
          <a:p>
            <a:endParaRPr lang="en-GB" dirty="0"/>
          </a:p>
        </p:txBody>
      </p:sp>
    </p:spTree>
    <p:extLst>
      <p:ext uri="{BB962C8B-B14F-4D97-AF65-F5344CB8AC3E}">
        <p14:creationId xmlns:p14="http://schemas.microsoft.com/office/powerpoint/2010/main" val="24888045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Chapter from Edited Readings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Author(s) of chapter, "Title of chapter" (in quotes), in Title of book (in italics), Edition (if not the first). Editor(s) of book,. Place of publication: Publisher, Year of publication, Pages covered by chapter.</a:t>
            </a:r>
          </a:p>
          <a:p>
            <a:endParaRPr lang="en-GB" dirty="0" smtClean="0"/>
          </a:p>
          <a:p>
            <a:r>
              <a:rPr lang="en-GB" dirty="0" smtClean="0"/>
              <a:t>Example</a:t>
            </a:r>
          </a:p>
          <a:p>
            <a:pPr marL="457200" lvl="1" indent="0">
              <a:buNone/>
            </a:pPr>
            <a:r>
              <a:rPr lang="en-GB" dirty="0" smtClean="0"/>
              <a:t>[2]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27374136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Secondary References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 work that has not been read in the original, but has been summarised or discussed in some other work which you have studied, is known as a secondary reference.</a:t>
            </a:r>
          </a:p>
          <a:p>
            <a:r>
              <a:rPr lang="en-GB" dirty="0" smtClean="0"/>
              <a:t>Example within text:</a:t>
            </a:r>
          </a:p>
          <a:p>
            <a:pPr marL="457200" lvl="1" indent="0">
              <a:buNone/>
            </a:pPr>
            <a:r>
              <a:rPr lang="en-GB" dirty="0" smtClean="0"/>
              <a:t>The exact nature of the problem was identified by Howell and McManus, cited in Stanley [3].</a:t>
            </a:r>
          </a:p>
          <a:p>
            <a:r>
              <a:rPr lang="en-GB" dirty="0" smtClean="0"/>
              <a:t>Example within the reference list:</a:t>
            </a:r>
          </a:p>
          <a:p>
            <a:pPr marL="457200" lvl="1" indent="0">
              <a:buNone/>
            </a:pPr>
            <a:r>
              <a:rPr lang="en-GB" dirty="0" smtClean="0"/>
              <a:t>[3] Stanley, R. T., Principles of Emerging Technologies, Harlow: Prentice Hall, 2004, p. 49.</a:t>
            </a:r>
          </a:p>
          <a:p>
            <a:endParaRPr lang="en-GB" dirty="0"/>
          </a:p>
        </p:txBody>
      </p:sp>
    </p:spTree>
    <p:extLst>
      <p:ext uri="{BB962C8B-B14F-4D97-AF65-F5344CB8AC3E}">
        <p14:creationId xmlns:p14="http://schemas.microsoft.com/office/powerpoint/2010/main" val="793224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Journal Articles</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article" (in quotes), Title of Journal (in italics), Volume number (and issue number if there is one), Pages covered by article, Date of Publication. </a:t>
            </a:r>
          </a:p>
          <a:p>
            <a:r>
              <a:rPr lang="en-GB" dirty="0" smtClean="0"/>
              <a:t>Example</a:t>
            </a:r>
          </a:p>
          <a:p>
            <a:pPr marL="457200" lvl="1" indent="0">
              <a:buNone/>
            </a:pPr>
            <a:r>
              <a:rPr lang="en-GB" dirty="0" smtClean="0"/>
              <a:t>[4]  T. Rogers, “Following on from Yesterday: The Internet Now”, Computing Weekly, vol. 3, no. 2, pp. 13-19, Jan. 2008</a:t>
            </a:r>
          </a:p>
          <a:p>
            <a:endParaRPr lang="en-GB" dirty="0"/>
          </a:p>
        </p:txBody>
      </p:sp>
    </p:spTree>
    <p:extLst>
      <p:ext uri="{BB962C8B-B14F-4D97-AF65-F5344CB8AC3E}">
        <p14:creationId xmlns:p14="http://schemas.microsoft.com/office/powerpoint/2010/main" val="4760544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Published</a:t>
            </a:r>
            <a:endParaRPr lang="en-GB" dirty="0"/>
          </a:p>
        </p:txBody>
      </p:sp>
      <p:sp>
        <p:nvSpPr>
          <p:cNvPr id="3" name="Content Placeholder 2"/>
          <p:cNvSpPr>
            <a:spLocks noGrp="1"/>
          </p:cNvSpPr>
          <p:nvPr>
            <p:ph idx="1"/>
          </p:nvPr>
        </p:nvSpPr>
        <p:spPr/>
        <p:txBody>
          <a:bodyPr>
            <a:normAutofit/>
          </a:bodyPr>
          <a:lstStyle/>
          <a:p>
            <a:r>
              <a:rPr lang="en-GB" dirty="0" smtClean="0"/>
              <a:t>Author(s) of article, "Title of paper" (in quotes), in Title of proceedings (in italics), location and date of conference, pages covered by article</a:t>
            </a:r>
          </a:p>
          <a:p>
            <a:r>
              <a:rPr lang="en-GB" dirty="0" smtClean="0"/>
              <a:t>Example</a:t>
            </a:r>
          </a:p>
          <a:p>
            <a:pPr marL="457200" lvl="1" indent="0">
              <a:buNone/>
            </a:pPr>
            <a:r>
              <a:rPr lang="en-GB" dirty="0" smtClean="0"/>
              <a:t>[5]  R. Brown and J. Hale, “Iterative Learning and the Future Classroom”, in </a:t>
            </a:r>
            <a:r>
              <a:rPr lang="en-GB" i="1" dirty="0" smtClean="0"/>
              <a:t>Teaching and Learning Conference</a:t>
            </a:r>
            <a:r>
              <a:rPr lang="en-GB" dirty="0" smtClean="0"/>
              <a:t>, London, May 2002, pp. 33-59</a:t>
            </a:r>
          </a:p>
        </p:txBody>
      </p:sp>
    </p:spTree>
    <p:extLst>
      <p:ext uri="{BB962C8B-B14F-4D97-AF65-F5344CB8AC3E}">
        <p14:creationId xmlns:p14="http://schemas.microsoft.com/office/powerpoint/2010/main" val="30133455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Conference Papers - Unpublished</a:t>
            </a:r>
            <a:endParaRPr lang="en-GB" dirty="0"/>
          </a:p>
        </p:txBody>
      </p:sp>
      <p:sp>
        <p:nvSpPr>
          <p:cNvPr id="3" name="Content Placeholder 2"/>
          <p:cNvSpPr>
            <a:spLocks noGrp="1"/>
          </p:cNvSpPr>
          <p:nvPr>
            <p:ph idx="1"/>
          </p:nvPr>
        </p:nvSpPr>
        <p:spPr/>
        <p:txBody>
          <a:bodyPr>
            <a:normAutofit/>
          </a:bodyPr>
          <a:lstStyle/>
          <a:p>
            <a:r>
              <a:rPr lang="en-GB" dirty="0" smtClean="0"/>
              <a:t>Author(s) of paper, "Title of paper" in quotes, presented at Title of conference, Location, date of conference. </a:t>
            </a:r>
          </a:p>
          <a:p>
            <a:r>
              <a:rPr lang="en-GB" dirty="0" smtClean="0"/>
              <a:t>Example</a:t>
            </a:r>
          </a:p>
          <a:p>
            <a:pPr marL="457200" lvl="1" indent="0">
              <a:buNone/>
            </a:pPr>
            <a:r>
              <a:rPr lang="en-GB" dirty="0" smtClean="0"/>
              <a:t>[6]  F. Connors and J. </a:t>
            </a:r>
            <a:r>
              <a:rPr lang="en-GB" dirty="0" err="1" smtClean="0"/>
              <a:t>Orian</a:t>
            </a:r>
            <a:r>
              <a:rPr lang="en-GB" dirty="0" smtClean="0"/>
              <a:t>, “Problems of Surfing”, presented at The Internet Today, London, UK, Nov. 1999</a:t>
            </a:r>
          </a:p>
          <a:p>
            <a:endParaRPr lang="en-GB" dirty="0"/>
          </a:p>
        </p:txBody>
      </p:sp>
    </p:spTree>
    <p:extLst>
      <p:ext uri="{BB962C8B-B14F-4D97-AF65-F5344CB8AC3E}">
        <p14:creationId xmlns:p14="http://schemas.microsoft.com/office/powerpoint/2010/main" val="2431394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Theses</a:t>
            </a:r>
            <a:r>
              <a:rPr lang="en-GB" dirty="0"/>
              <a:t> </a:t>
            </a:r>
            <a:r>
              <a:rPr lang="en-GB" dirty="0" smtClean="0"/>
              <a:t>and Dissertations</a:t>
            </a:r>
            <a:endParaRPr lang="en-GB" dirty="0"/>
          </a:p>
        </p:txBody>
      </p:sp>
      <p:sp>
        <p:nvSpPr>
          <p:cNvPr id="3" name="Content Placeholder 2"/>
          <p:cNvSpPr>
            <a:spLocks noGrp="1"/>
          </p:cNvSpPr>
          <p:nvPr>
            <p:ph idx="1"/>
          </p:nvPr>
        </p:nvSpPr>
        <p:spPr/>
        <p:txBody>
          <a:bodyPr>
            <a:normAutofit/>
          </a:bodyPr>
          <a:lstStyle/>
          <a:p>
            <a:r>
              <a:rPr lang="en-GB" dirty="0" smtClean="0"/>
              <a:t>Author of thesis, "Title of thesis" (in quotes), Qualification and type of report, University/Institution, Year of award.</a:t>
            </a:r>
          </a:p>
          <a:p>
            <a:r>
              <a:rPr lang="en-GB" dirty="0" smtClean="0"/>
              <a:t>Example</a:t>
            </a:r>
          </a:p>
          <a:p>
            <a:pPr marL="457200" lvl="1" indent="0">
              <a:buNone/>
            </a:pPr>
            <a:r>
              <a:rPr lang="en-GB" dirty="0" smtClean="0"/>
              <a:t>[7]  B. Masters, “Virtual Reality is Here”, Ph.D. dissertation, Warwick University, UK, 2005</a:t>
            </a:r>
          </a:p>
          <a:p>
            <a:endParaRPr lang="en-GB" dirty="0"/>
          </a:p>
        </p:txBody>
      </p:sp>
    </p:spTree>
    <p:extLst>
      <p:ext uri="{BB962C8B-B14F-4D97-AF65-F5344CB8AC3E}">
        <p14:creationId xmlns:p14="http://schemas.microsoft.com/office/powerpoint/2010/main" val="2680638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Online Sources</a:t>
            </a:r>
            <a:endParaRPr lang="en-GB" dirty="0"/>
          </a:p>
        </p:txBody>
      </p:sp>
      <p:sp>
        <p:nvSpPr>
          <p:cNvPr id="3" name="Content Placeholder 2"/>
          <p:cNvSpPr>
            <a:spLocks noGrp="1"/>
          </p:cNvSpPr>
          <p:nvPr>
            <p:ph idx="1"/>
          </p:nvPr>
        </p:nvSpPr>
        <p:spPr/>
        <p:txBody>
          <a:bodyPr>
            <a:normAutofit fontScale="70000" lnSpcReduction="20000"/>
          </a:bodyPr>
          <a:lstStyle/>
          <a:p>
            <a:r>
              <a:rPr lang="en-GB" dirty="0" smtClean="0"/>
              <a:t>An online source may not always contain clear author or publisher details. Try to describe it in the same way you would describe a similar printed publication</a:t>
            </a:r>
          </a:p>
          <a:p>
            <a:r>
              <a:rPr lang="en-GB" dirty="0" smtClean="0"/>
              <a:t>The date of access is included since an online source may change between the time you cite it and the time it is accessed by a reader</a:t>
            </a:r>
          </a:p>
          <a:p>
            <a:r>
              <a:rPr lang="en-GB" dirty="0" smtClean="0"/>
              <a:t>Author(s), "Title of source“, Organization/Publisher/Date. [Online]. Available: access information. [Accessed: Date of access – Month. Date, Year] </a:t>
            </a:r>
          </a:p>
          <a:p>
            <a:r>
              <a:rPr lang="en-GB" dirty="0" smtClean="0"/>
              <a:t>Examples</a:t>
            </a:r>
          </a:p>
          <a:p>
            <a:pPr marL="457200" lvl="1" indent="0">
              <a:buNone/>
            </a:pPr>
            <a:r>
              <a:rPr lang="en-GB" dirty="0" smtClean="0"/>
              <a:t>[8]  “The Economics of the Internet”, The Business Journal Online, May, 2006. [Online]. Available: http://www.business-journal.com/LateMay06.html. [Accessed: March 2, 2014] </a:t>
            </a:r>
          </a:p>
          <a:p>
            <a:pPr marL="457200" lvl="1" indent="0">
              <a:buNone/>
            </a:pPr>
            <a:r>
              <a:rPr lang="en-GB" dirty="0" smtClean="0"/>
              <a:t>[9]  S. </a:t>
            </a:r>
            <a:r>
              <a:rPr lang="en-GB" dirty="0" err="1" smtClean="0"/>
              <a:t>McCanne</a:t>
            </a:r>
            <a:r>
              <a:rPr lang="en-GB" dirty="0" smtClean="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40559075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normAutofit lnSpcReduction="10000"/>
          </a:bodyPr>
          <a:lstStyle/>
          <a:p>
            <a:r>
              <a:rPr lang="en-GB" dirty="0" smtClean="0"/>
              <a:t>Learn to reference</a:t>
            </a:r>
          </a:p>
          <a:p>
            <a:r>
              <a:rPr lang="en-GB" dirty="0" smtClean="0"/>
              <a:t>Do it assiduously</a:t>
            </a:r>
          </a:p>
          <a:p>
            <a:r>
              <a:rPr lang="en-GB" dirty="0" smtClean="0"/>
              <a:t>It is your chance to prove to the lecturer</a:t>
            </a:r>
          </a:p>
          <a:p>
            <a:pPr lvl="1"/>
            <a:r>
              <a:rPr lang="en-GB" dirty="0" smtClean="0"/>
              <a:t>You have done the necessary reading</a:t>
            </a:r>
          </a:p>
          <a:p>
            <a:pPr lvl="1"/>
            <a:r>
              <a:rPr lang="en-GB" dirty="0" smtClean="0"/>
              <a:t>You have understood the domain</a:t>
            </a:r>
          </a:p>
          <a:p>
            <a:pPr lvl="1"/>
            <a:r>
              <a:rPr lang="en-GB" dirty="0" smtClean="0"/>
              <a:t>You have the discrimination to choose good sources</a:t>
            </a:r>
          </a:p>
          <a:p>
            <a:pPr lvl="1"/>
            <a:r>
              <a:rPr lang="en-GB" dirty="0" smtClean="0"/>
              <a:t>You are academically competent</a:t>
            </a:r>
          </a:p>
          <a:p>
            <a:r>
              <a:rPr lang="en-GB" dirty="0" smtClean="0"/>
              <a:t>All of which leads to </a:t>
            </a:r>
            <a:r>
              <a:rPr lang="en-GB" b="1" dirty="0" smtClean="0">
                <a:solidFill>
                  <a:srgbClr val="FF0000"/>
                </a:solidFill>
              </a:rPr>
              <a:t>GOOD GRADES!</a:t>
            </a:r>
            <a:endParaRPr lang="en-GB" dirty="0"/>
          </a:p>
        </p:txBody>
      </p:sp>
    </p:spTree>
    <p:extLst>
      <p:ext uri="{BB962C8B-B14F-4D97-AF65-F5344CB8AC3E}">
        <p14:creationId xmlns:p14="http://schemas.microsoft.com/office/powerpoint/2010/main" val="1329701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79</TotalTime>
  <Words>1716</Words>
  <Application>Microsoft Office PowerPoint</Application>
  <PresentationFormat>On-screen Show (4:3)</PresentationFormat>
  <Paragraphs>153</Paragraphs>
  <Slides>28</Slides>
  <Notes>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Citation and Referencing</vt:lpstr>
      <vt:lpstr>Citation</vt:lpstr>
      <vt:lpstr>Why Referencing?</vt:lpstr>
      <vt:lpstr>Secondary referencing</vt:lpstr>
      <vt:lpstr>When and Where?</vt:lpstr>
      <vt:lpstr>Why?</vt:lpstr>
      <vt:lpstr>Plagiarism</vt:lpstr>
      <vt:lpstr>Turnitin and Plagiarism</vt:lpstr>
      <vt:lpstr>Plagiarism Quick Guide</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In Summary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Citation and Referencing</dc:title>
  <dc:creator>Rees, John</dc:creator>
  <cp:lastModifiedBy>Rees, John</cp:lastModifiedBy>
  <cp:revision>7</cp:revision>
  <dcterms:created xsi:type="dcterms:W3CDTF">2016-01-14T09:53:21Z</dcterms:created>
  <dcterms:modified xsi:type="dcterms:W3CDTF">2016-01-14T11:23:19Z</dcterms:modified>
</cp:coreProperties>
</file>