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68" r:id="rId2"/>
    <p:sldId id="270" r:id="rId3"/>
    <p:sldId id="257" r:id="rId4"/>
    <p:sldId id="269" r:id="rId5"/>
    <p:sldId id="259" r:id="rId6"/>
    <p:sldId id="264" r:id="rId7"/>
    <p:sldId id="260" r:id="rId8"/>
    <p:sldId id="265" r:id="rId9"/>
    <p:sldId id="266" r:id="rId10"/>
    <p:sldId id="272" r:id="rId11"/>
    <p:sldId id="271" r:id="rId12"/>
    <p:sldId id="261" r:id="rId13"/>
    <p:sldId id="262" r:id="rId14"/>
    <p:sldId id="263"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8C265-DE59-EBE1-C7AA-EE58E342C1E6}" v="32" dt="2025-01-13T15:27:07.815"/>
    <p1510:client id="{0E82C9E5-1CA3-6C78-3017-76146DBD540D}" v="24" dt="2025-01-13T15:39:44.697"/>
    <p1510:client id="{1799E70B-92DF-F364-8E21-566980600C8B}" v="989" dt="2025-01-13T15:14:22.859"/>
    <p1510:client id="{23F1C527-AB18-8BE6-C2D1-E1680A4D3362}" v="38" dt="2025-01-15T13:22:53.679"/>
    <p1510:client id="{6952265A-4DE1-8512-269A-C0E805B68DC7}" v="253" dt="2025-01-14T14:55:48.502"/>
    <p1510:client id="{6DFFC5CA-6E81-DE44-676B-B21E60C07C35}" v="315" dt="2025-01-15T09:23:06.006"/>
    <p1510:client id="{7CBEA53A-911F-9DAA-BD0F-7FEC0E8259BF}" v="16" dt="2025-01-14T16:40:23.851"/>
    <p1510:client id="{C692170D-5E75-A8F7-8D57-3FE3BEDD692A}" v="465" dt="2025-01-14T20:42:59.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on Thomas (2306095)" userId="S::2306095@student.uwtsd.ac.uk::66a68373-b62e-41bf-a036-20c5a50d79bf" providerId="AD" clId="Web-{23F1C527-AB18-8BE6-C2D1-E1680A4D3362}"/>
    <pc:docChg chg="modSld">
      <pc:chgData name="Damon Thomas (2306095)" userId="S::2306095@student.uwtsd.ac.uk::66a68373-b62e-41bf-a036-20c5a50d79bf" providerId="AD" clId="Web-{23F1C527-AB18-8BE6-C2D1-E1680A4D3362}" dt="2025-01-15T13:22:53.679" v="50" actId="20577"/>
      <pc:docMkLst>
        <pc:docMk/>
      </pc:docMkLst>
      <pc:sldChg chg="modNotes">
        <pc:chgData name="Damon Thomas (2306095)" userId="S::2306095@student.uwtsd.ac.uk::66a68373-b62e-41bf-a036-20c5a50d79bf" providerId="AD" clId="Web-{23F1C527-AB18-8BE6-C2D1-E1680A4D3362}" dt="2025-01-15T13:21:48.177" v="19"/>
        <pc:sldMkLst>
          <pc:docMk/>
          <pc:sldMk cId="3723971376" sldId="261"/>
        </pc:sldMkLst>
      </pc:sldChg>
      <pc:sldChg chg="modSp">
        <pc:chgData name="Damon Thomas (2306095)" userId="S::2306095@student.uwtsd.ac.uk::66a68373-b62e-41bf-a036-20c5a50d79bf" providerId="AD" clId="Web-{23F1C527-AB18-8BE6-C2D1-E1680A4D3362}" dt="2025-01-15T13:22:53.679" v="50" actId="20577"/>
        <pc:sldMkLst>
          <pc:docMk/>
          <pc:sldMk cId="3087103694" sldId="263"/>
        </pc:sldMkLst>
        <pc:spChg chg="mod">
          <ac:chgData name="Damon Thomas (2306095)" userId="S::2306095@student.uwtsd.ac.uk::66a68373-b62e-41bf-a036-20c5a50d79bf" providerId="AD" clId="Web-{23F1C527-AB18-8BE6-C2D1-E1680A4D3362}" dt="2025-01-15T13:22:53.679" v="50" actId="20577"/>
          <ac:spMkLst>
            <pc:docMk/>
            <pc:sldMk cId="3087103694" sldId="263"/>
            <ac:spMk id="3" creationId="{D8CF422A-EC03-EC4E-9D79-7262A528A75F}"/>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203.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204.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201.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Gender</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C8D-4FEE-BD89-760D02A9585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C8D-4FEE-BD89-760D02A9585D}"/>
              </c:ext>
            </c:extLst>
          </c:dPt>
          <c:cat>
            <c:strRef>
              <c:f>Sheet1!$A$2:$A$3</c:f>
              <c:strCache>
                <c:ptCount val="2"/>
                <c:pt idx="0">
                  <c:v>Men</c:v>
                </c:pt>
                <c:pt idx="1">
                  <c:v>Women</c:v>
                </c:pt>
              </c:strCache>
            </c:strRef>
          </c:cat>
          <c:val>
            <c:numRef>
              <c:f>Sheet1!$B$2:$B$3</c:f>
              <c:numCache>
                <c:formatCode>0.00%</c:formatCode>
                <c:ptCount val="2"/>
                <c:pt idx="0">
                  <c:v>0.47689999999999999</c:v>
                </c:pt>
                <c:pt idx="1">
                  <c:v>0.52310000000000001</c:v>
                </c:pt>
              </c:numCache>
            </c:numRef>
          </c:val>
          <c:extLst>
            <c:ext xmlns:c16="http://schemas.microsoft.com/office/drawing/2014/chart" uri="{C3380CC4-5D6E-409C-BE32-E72D297353CC}">
              <c16:uniqueId val="{00000000-62E9-4169-B2F6-229FD6E1D34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Age Distribution</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519-404D-ABF0-6494F8C0D5C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519-404D-ABF0-6494F8C0D5C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519-404D-ABF0-6494F8C0D5C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519-404D-ABF0-6494F8C0D5C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A519-404D-ABF0-6494F8C0D5CB}"/>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A519-404D-ABF0-6494F8C0D5CB}"/>
              </c:ext>
            </c:extLst>
          </c:dPt>
          <c:cat>
            <c:strRef>
              <c:f>Sheet1!$A$2:$A$7</c:f>
              <c:strCache>
                <c:ptCount val="6"/>
                <c:pt idx="0">
                  <c:v>18-24</c:v>
                </c:pt>
                <c:pt idx="1">
                  <c:v>25-34</c:v>
                </c:pt>
                <c:pt idx="2">
                  <c:v>35-44</c:v>
                </c:pt>
                <c:pt idx="3">
                  <c:v>45-54</c:v>
                </c:pt>
                <c:pt idx="4">
                  <c:v>55-64</c:v>
                </c:pt>
                <c:pt idx="5">
                  <c:v>65+</c:v>
                </c:pt>
              </c:strCache>
            </c:strRef>
          </c:cat>
          <c:val>
            <c:numRef>
              <c:f>Sheet1!$B$2:$B$7</c:f>
              <c:numCache>
                <c:formatCode>0.00%</c:formatCode>
                <c:ptCount val="6"/>
                <c:pt idx="0" formatCode="0%">
                  <c:v>0.09</c:v>
                </c:pt>
                <c:pt idx="1">
                  <c:v>0.1192</c:v>
                </c:pt>
                <c:pt idx="2">
                  <c:v>0.11609999999999999</c:v>
                </c:pt>
                <c:pt idx="3">
                  <c:v>0.1583</c:v>
                </c:pt>
                <c:pt idx="4">
                  <c:v>0.2198</c:v>
                </c:pt>
                <c:pt idx="5">
                  <c:v>0.2913</c:v>
                </c:pt>
              </c:numCache>
            </c:numRef>
          </c:val>
          <c:extLst>
            <c:ext xmlns:c16="http://schemas.microsoft.com/office/drawing/2014/chart" uri="{C3380CC4-5D6E-409C-BE32-E72D297353CC}">
              <c16:uniqueId val="{00000000-4AC0-4DBB-96C2-5A6A4155AA35}"/>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Gender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99E-479A-BC5B-05A46FFDD8E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199E-479A-BC5B-05A46FFDD8ED}"/>
              </c:ext>
            </c:extLst>
          </c:dPt>
          <c:cat>
            <c:strRef>
              <c:f>Sheet1!$A$2:$A$3</c:f>
              <c:strCache>
                <c:ptCount val="2"/>
                <c:pt idx="0">
                  <c:v>Men</c:v>
                </c:pt>
                <c:pt idx="1">
                  <c:v>Women</c:v>
                </c:pt>
              </c:strCache>
            </c:strRef>
          </c:cat>
          <c:val>
            <c:numRef>
              <c:f>Sheet1!$B$2:$B$3</c:f>
              <c:numCache>
                <c:formatCode>General</c:formatCode>
                <c:ptCount val="2"/>
                <c:pt idx="0">
                  <c:v>55.29</c:v>
                </c:pt>
                <c:pt idx="1">
                  <c:v>44.71</c:v>
                </c:pt>
              </c:numCache>
            </c:numRef>
          </c:val>
          <c:extLst>
            <c:ext xmlns:c16="http://schemas.microsoft.com/office/drawing/2014/chart" uri="{C3380CC4-5D6E-409C-BE32-E72D297353CC}">
              <c16:uniqueId val="{00000000-2017-4CD1-A7C6-2866019233B8}"/>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Age Distribution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9BC-4E7E-8347-6C480D97BBD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9BC-4E7E-8347-6C480D97BBD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9BC-4E7E-8347-6C480D97BBDC}"/>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9BC-4E7E-8347-6C480D97BBDC}"/>
              </c:ext>
            </c:extLst>
          </c:dPt>
          <c:cat>
            <c:strRef>
              <c:f>Sheet1!$A$2:$A$5</c:f>
              <c:strCache>
                <c:ptCount val="4"/>
                <c:pt idx="0">
                  <c:v>18-24</c:v>
                </c:pt>
                <c:pt idx="1">
                  <c:v>25-34</c:v>
                </c:pt>
                <c:pt idx="2">
                  <c:v>35-44</c:v>
                </c:pt>
                <c:pt idx="3">
                  <c:v>45-54</c:v>
                </c:pt>
              </c:strCache>
            </c:strRef>
          </c:cat>
          <c:val>
            <c:numRef>
              <c:f>Sheet1!$B$2:$B$5</c:f>
              <c:numCache>
                <c:formatCode>General</c:formatCode>
                <c:ptCount val="4"/>
                <c:pt idx="0">
                  <c:v>16.82</c:v>
                </c:pt>
                <c:pt idx="1">
                  <c:v>26.94</c:v>
                </c:pt>
                <c:pt idx="2">
                  <c:v>19.45</c:v>
                </c:pt>
                <c:pt idx="3">
                  <c:v>15.52</c:v>
                </c:pt>
              </c:numCache>
            </c:numRef>
          </c:val>
          <c:extLst>
            <c:ext xmlns:c16="http://schemas.microsoft.com/office/drawing/2014/chart" uri="{C3380CC4-5D6E-409C-BE32-E72D297353CC}">
              <c16:uniqueId val="{00000000-4BCC-4011-9257-BAA6678DACE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DF4BD6-9900-47C2-A109-C2749CBAA19C}" type="datetimeFigureOut">
              <a:t>1/15/2025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68A70C-37F8-4A11-A77F-C31A7BF1156D}" type="slidenum">
              <a:t>‹#›</a:t>
            </a:fld>
            <a:endParaRPr lang="en-GB"/>
          </a:p>
        </p:txBody>
      </p:sp>
    </p:spTree>
    <p:extLst>
      <p:ext uri="{BB962C8B-B14F-4D97-AF65-F5344CB8AC3E}">
        <p14:creationId xmlns:p14="http://schemas.microsoft.com/office/powerpoint/2010/main" val="1249824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statista.com/statistics/1030057/facebook-users-united-kingdom-age-gender/"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statista.com/statistics/300402/smartphone-usage-in-the-uk-by-age/" TargetMode="External"/><Relationship Id="rId5" Type="http://schemas.openxmlformats.org/officeDocument/2006/relationships/hyperlink" Target="https://www.pewresearch.org/internet/2021/04/07/social-media-use-in-2021/" TargetMode="External"/><Relationship Id="rId4" Type="http://schemas.openxmlformats.org/officeDocument/2006/relationships/hyperlink" Target="https://www.exposure.com/blog/most-popular-social-media-platforms-by-total-users-age-and-gender/" TargetMode="External"/></Relationships>
</file>

<file path=ppt/notesSlides/_rels/notesSlide12.xml.rels><?xml version="1.0" encoding="UTF-8" standalone="yes"?>
<Relationships xmlns="http://schemas.openxmlformats.org/package/2006/relationships"><Relationship Id="rId8" Type="http://schemas.openxmlformats.org/officeDocument/2006/relationships/hyperlink" Target="https://sproutsocial.com/insights/new-social-media-demographics/#Facebook" TargetMode="External"/><Relationship Id="rId3" Type="http://schemas.openxmlformats.org/officeDocument/2006/relationships/hyperlink" Target="https://www.thetrainline.com/train-times/newport-south-wales-to-london" TargetMode="External"/><Relationship Id="rId7" Type="http://schemas.openxmlformats.org/officeDocument/2006/relationships/hyperlink" Target="https://tickets.delfontmackintosh.co.uk/seating-plan.asp?ShoID=775&amp;PI=142893&amp;Promo=D70" TargetMode="External"/><Relationship Id="rId12" Type="http://schemas.openxmlformats.org/officeDocument/2006/relationships/hyperlink" Target="https://business.support.thetrainline.com/en/support/solutions/articles/78000000027-can-i-reserve-a-seat-"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thetrainline.com/book/results" TargetMode="External"/><Relationship Id="rId11" Type="http://schemas.openxmlformats.org/officeDocument/2006/relationships/hyperlink" Target="https://www.thetrainline.com/trains/deals-discounts" TargetMode="External"/><Relationship Id="rId5" Type="http://schemas.openxmlformats.org/officeDocument/2006/relationships/hyperlink" Target="http://www.thetrainline.com" TargetMode="External"/><Relationship Id="rId10" Type="http://schemas.openxmlformats.org/officeDocument/2006/relationships/hyperlink" Target="https://www.thetrainline.com/" TargetMode="External"/><Relationship Id="rId4" Type="http://schemas.openxmlformats.org/officeDocument/2006/relationships/hyperlink" Target="https://mammamiatheparty.co.uk/?gad_source=1&amp;gclid=Cj0KCQiAs5i8BhDmARIsAGE4xHz6RsqE8Pe9wx1JAglpOZC2g8tEy6n2c53TlEv8kzglsR1hl-ofsSkaArGWEALw_wcB" TargetMode="External"/><Relationship Id="rId9" Type="http://schemas.openxmlformats.org/officeDocument/2006/relationships/hyperlink" Target="https://influencermarketinghub.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Great Western Railway is one of the largest train company's in Britan with more than 100 million customers each year </a:t>
            </a:r>
            <a:r>
              <a:rPr lang="en-US" dirty="0"/>
              <a:t>(“Our Business | Great Western Railway”).  The train company operates services between London, the West country and Wales (“Great Western Railway — Story”).  The popular routes than run to London are Bristol, Bath, Oxford, Exeter and Cardiff (“Trains to London | Cheap London Train Tickets | Great Western Railway”).  The service from Cardiff to London takes around 1 hour and 50 minutes, with a </a:t>
            </a:r>
            <a:r>
              <a:rPr lang="en-US" dirty="0" err="1"/>
              <a:t>frequecy</a:t>
            </a:r>
            <a:r>
              <a:rPr lang="en-US" dirty="0"/>
              <a:t> of 2 trains departing every hour on weekdays can vary weekends (“Trains from London to Cardiff | Great Western Railway”). Mamma Mia is a well known musical that has gained more and more people whom come too watch due to the </a:t>
            </a:r>
            <a:r>
              <a:rPr lang="en-US" dirty="0" err="1"/>
              <a:t>incorpotaion</a:t>
            </a:r>
            <a:r>
              <a:rPr lang="en-US" dirty="0"/>
              <a:t> on songs by the group Abba. The musical revolves around the character Donna and Sophie who are mother and daughter </a:t>
            </a:r>
            <a:r>
              <a:rPr lang="en-US" dirty="0" err="1"/>
              <a:t>Pathiyan</a:t>
            </a:r>
            <a:r>
              <a:rPr lang="en-US" dirty="0"/>
              <a:t>, P. (2023). The show is scheduled at the Novello Theatre in London between Monday- Saturday 7:30pm and 3pm Thursday and Saturday (Novello Theatre).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2</a:t>
            </a:fld>
            <a:endParaRPr lang="en-GB"/>
          </a:p>
        </p:txBody>
      </p:sp>
    </p:spTree>
    <p:extLst>
      <p:ext uri="{BB962C8B-B14F-4D97-AF65-F5344CB8AC3E}">
        <p14:creationId xmlns:p14="http://schemas.microsoft.com/office/powerpoint/2010/main" val="2399719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aims and objectives for this campaign is to increase and promote customer use of using train travel as their main form of transport to this event, </a:t>
            </a:r>
            <a:r>
              <a:rPr lang="en-US" dirty="0" err="1">
                <a:ea typeface="Calibri"/>
                <a:cs typeface="Calibri"/>
              </a:rPr>
              <a:t>aswell</a:t>
            </a:r>
            <a:r>
              <a:rPr lang="en-US" dirty="0">
                <a:ea typeface="Calibri"/>
                <a:cs typeface="Calibri"/>
              </a:rPr>
              <a:t> as the facts of sustainably travel, the social media aspect and emotional marketing. </a:t>
            </a:r>
          </a:p>
        </p:txBody>
      </p:sp>
      <p:sp>
        <p:nvSpPr>
          <p:cNvPr id="4" name="Slide Number Placeholder 3"/>
          <p:cNvSpPr>
            <a:spLocks noGrp="1"/>
          </p:cNvSpPr>
          <p:nvPr>
            <p:ph type="sldNum" sz="quarter" idx="5"/>
          </p:nvPr>
        </p:nvSpPr>
        <p:spPr/>
        <p:txBody>
          <a:bodyPr/>
          <a:lstStyle/>
          <a:p>
            <a:fld id="{2568A70C-37F8-4A11-A77F-C31A7BF1156D}" type="slidenum">
              <a:t>3</a:t>
            </a:fld>
            <a:endParaRPr lang="en-GB"/>
          </a:p>
        </p:txBody>
      </p:sp>
    </p:spTree>
    <p:extLst>
      <p:ext uri="{BB962C8B-B14F-4D97-AF65-F5344CB8AC3E}">
        <p14:creationId xmlns:p14="http://schemas.microsoft.com/office/powerpoint/2010/main" val="1240368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From using similar web, with using the official Mamma Mia website the demographics show with gender that 52.31% of Women have visited the website. With the target market age for this </a:t>
            </a:r>
            <a:r>
              <a:rPr lang="en-US">
                <a:ea typeface="Calibri"/>
                <a:cs typeface="Calibri"/>
              </a:rPr>
              <a:t>campaign</a:t>
            </a:r>
            <a:r>
              <a:rPr lang="en-US" dirty="0">
                <a:ea typeface="Calibri"/>
                <a:cs typeface="Calibri"/>
              </a:rPr>
              <a:t> being Women aged 35+, The percentage age between 35-44 whom have visited the website is 15.83%. But ages above from that which can be seen on pie chart the percentage with the highest being 29.13% </a:t>
            </a:r>
            <a:r>
              <a:rPr lang="en-US" dirty="0"/>
              <a:t>(</a:t>
            </a:r>
            <a:r>
              <a:rPr lang="en-US" err="1"/>
              <a:t>SimilarWeb</a:t>
            </a:r>
            <a:r>
              <a:rPr lang="en-US" dirty="0"/>
              <a:t>, “Demographics”).  From this information from similar web it shows that the right age was chosen to promote this </a:t>
            </a:r>
            <a:r>
              <a:rPr lang="en-US" err="1"/>
              <a:t>campagin</a:t>
            </a:r>
            <a:r>
              <a:rPr lang="en-US" dirty="0"/>
              <a:t> from the percentages, suggesting it will attract well to the market audience.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4</a:t>
            </a:fld>
            <a:endParaRPr lang="en-GB"/>
          </a:p>
        </p:txBody>
      </p:sp>
    </p:spTree>
    <p:extLst>
      <p:ext uri="{BB962C8B-B14F-4D97-AF65-F5344CB8AC3E}">
        <p14:creationId xmlns:p14="http://schemas.microsoft.com/office/powerpoint/2010/main" val="3256620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promote this campaign presentation, the following will be spoken about the branding </a:t>
            </a:r>
            <a:r>
              <a:rPr lang="en-US" err="1"/>
              <a:t>colours</a:t>
            </a:r>
            <a:r>
              <a:rPr lang="en-US" dirty="0"/>
              <a:t>, key messages, hashtags the strapline and content ideas which will engage the target market for this campaign. </a:t>
            </a:r>
          </a:p>
        </p:txBody>
      </p:sp>
      <p:sp>
        <p:nvSpPr>
          <p:cNvPr id="4" name="Slide Number Placeholder 3"/>
          <p:cNvSpPr>
            <a:spLocks noGrp="1"/>
          </p:cNvSpPr>
          <p:nvPr>
            <p:ph type="sldNum" sz="quarter" idx="5"/>
          </p:nvPr>
        </p:nvSpPr>
        <p:spPr/>
        <p:txBody>
          <a:bodyPr/>
          <a:lstStyle/>
          <a:p>
            <a:fld id="{2568A70C-37F8-4A11-A77F-C31A7BF1156D}" type="slidenum">
              <a:rPr lang="en-GB"/>
              <a:t>5</a:t>
            </a:fld>
            <a:endParaRPr lang="en-GB"/>
          </a:p>
        </p:txBody>
      </p:sp>
    </p:spTree>
    <p:extLst>
      <p:ext uri="{BB962C8B-B14F-4D97-AF65-F5344CB8AC3E}">
        <p14:creationId xmlns:p14="http://schemas.microsoft.com/office/powerpoint/2010/main" val="2419080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branding </a:t>
            </a:r>
            <a:r>
              <a:rPr lang="en-US" err="1">
                <a:ea typeface="Calibri"/>
                <a:cs typeface="Calibri"/>
              </a:rPr>
              <a:t>colours</a:t>
            </a:r>
            <a:r>
              <a:rPr lang="en-US">
                <a:ea typeface="Calibri"/>
                <a:cs typeface="Calibri"/>
              </a:rPr>
              <a:t> chosen are the shades of blue to promote the musical Mamma Mia. This because the company uses the </a:t>
            </a:r>
            <a:r>
              <a:rPr lang="en-US" err="1">
                <a:ea typeface="Calibri"/>
                <a:cs typeface="Calibri"/>
              </a:rPr>
              <a:t>colours</a:t>
            </a:r>
            <a:r>
              <a:rPr lang="en-US">
                <a:ea typeface="Calibri"/>
                <a:cs typeface="Calibri"/>
              </a:rPr>
              <a:t> to create backgrounds, branding posters, content pages and set designs. </a:t>
            </a:r>
            <a:r>
              <a:rPr lang="en-US" err="1">
                <a:ea typeface="Calibri"/>
                <a:cs typeface="Calibri"/>
              </a:rPr>
              <a:t>Combinding</a:t>
            </a:r>
            <a:r>
              <a:rPr lang="en-US">
                <a:ea typeface="Calibri"/>
                <a:cs typeface="Calibri"/>
              </a:rPr>
              <a:t> this with the </a:t>
            </a:r>
            <a:r>
              <a:rPr lang="en-US" err="1">
                <a:ea typeface="Calibri"/>
                <a:cs typeface="Calibri"/>
              </a:rPr>
              <a:t>colour</a:t>
            </a:r>
            <a:r>
              <a:rPr lang="en-US">
                <a:ea typeface="Calibri"/>
                <a:cs typeface="Calibri"/>
              </a:rPr>
              <a:t> yellow promoted by GWR, this creates a happiness</a:t>
            </a:r>
            <a:r>
              <a:rPr lang="en-US"/>
              <a:t> feel,(“Yellow”) as well as advertising the concepts of the branding </a:t>
            </a:r>
            <a:r>
              <a:rPr lang="en-US" err="1"/>
              <a:t>colours</a:t>
            </a:r>
            <a:r>
              <a:rPr lang="en-US"/>
              <a:t>.</a:t>
            </a:r>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6</a:t>
            </a:fld>
            <a:endParaRPr lang="en-GB"/>
          </a:p>
        </p:txBody>
      </p:sp>
    </p:spTree>
    <p:extLst>
      <p:ext uri="{BB962C8B-B14F-4D97-AF65-F5344CB8AC3E}">
        <p14:creationId xmlns:p14="http://schemas.microsoft.com/office/powerpoint/2010/main" val="2360234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Key messages promoting the campaign are by having a group booking system. A group booking system is a great why of groups of friends or family  having the system of booking train and musical tickets at once with a discounted price of the original price if booked separate. Also with traveling by train is increasingly recognized with sustainable train travel. Great western railway, embedded a sustainable development in the way they do business with a strategy focus with 8 key themes. With environment GWR work with stakeholders improving on sustainability and key environmental performance indicators </a:t>
            </a:r>
            <a:r>
              <a:rPr lang="en-US"/>
              <a:t>(“Sustainability | Great Western Railway”). </a:t>
            </a:r>
          </a:p>
          <a:p>
            <a:r>
              <a:rPr lang="en-US">
                <a:ea typeface="Calibri"/>
                <a:cs typeface="Calibri"/>
              </a:rPr>
              <a:t>Another Key message for the campaign is emotional marketing. Emotional Marketing is a strategy that engages humans with the emotions to influences the protentional customer decision making </a:t>
            </a:r>
            <a:r>
              <a:rPr lang="en-US"/>
              <a:t>(“European Economic Letters (EEL)”). It indicates that from emotional marketing can create strong connections with the customer and campaign (2023) Vol.15 Iss.18 </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7</a:t>
            </a:fld>
            <a:endParaRPr lang="en-GB"/>
          </a:p>
        </p:txBody>
      </p:sp>
    </p:spTree>
    <p:extLst>
      <p:ext uri="{BB962C8B-B14F-4D97-AF65-F5344CB8AC3E}">
        <p14:creationId xmlns:p14="http://schemas.microsoft.com/office/powerpoint/2010/main" val="1978733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Hashtags, represented by the symbol and are a great way to categorize and enhance the visibility of content on social media (Zappavigna). The hashtags have been chosen are related to Mamma Mia the musical and Great Western Railway. From these hashtags they will engage the target market of the customer. </a:t>
            </a:r>
          </a:p>
        </p:txBody>
      </p:sp>
      <p:sp>
        <p:nvSpPr>
          <p:cNvPr id="4" name="Slide Number Placeholder 3"/>
          <p:cNvSpPr>
            <a:spLocks noGrp="1"/>
          </p:cNvSpPr>
          <p:nvPr>
            <p:ph type="sldNum" sz="quarter" idx="5"/>
          </p:nvPr>
        </p:nvSpPr>
        <p:spPr/>
        <p:txBody>
          <a:bodyPr/>
          <a:lstStyle/>
          <a:p>
            <a:fld id="{2568A70C-37F8-4A11-A77F-C31A7BF1156D}" type="slidenum">
              <a:rPr lang="en-GB"/>
              <a:t>8</a:t>
            </a:fld>
            <a:endParaRPr lang="en-GB"/>
          </a:p>
        </p:txBody>
      </p:sp>
    </p:spTree>
    <p:extLst>
      <p:ext uri="{BB962C8B-B14F-4D97-AF65-F5344CB8AC3E}">
        <p14:creationId xmlns:p14="http://schemas.microsoft.com/office/powerpoint/2010/main" val="1046344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strapline is a short, memorable phrases which is often a form of textual branding that is used with advertising. It is sometimes called a tagline </a:t>
            </a:r>
            <a:r>
              <a:rPr lang="en-US"/>
              <a:t>(“What’s the Difference between a Headline, Strapline, Tagline and Slogan? | Caroline Gibson”). The main concepts of a strapline can increase brand awareness (admin). Supporting marketing </a:t>
            </a:r>
            <a:r>
              <a:rPr lang="en-US" err="1"/>
              <a:t>masseages</a:t>
            </a:r>
            <a:r>
              <a:rPr lang="en-US"/>
              <a:t> (“Creative and Digital Solutions for Retail Destinations”). Building a brand. </a:t>
            </a:r>
            <a:endParaRPr lang="en-US">
              <a:ea typeface="Calibri"/>
              <a:cs typeface="Calibri"/>
            </a:endParaRPr>
          </a:p>
          <a:p>
            <a:endParaRPr lang="en-US">
              <a:ea typeface="Calibri"/>
              <a:cs typeface="Calibri"/>
            </a:endParaRPr>
          </a:p>
          <a:p>
            <a:r>
              <a:rPr lang="en-US">
                <a:ea typeface="Calibri"/>
                <a:cs typeface="Calibri"/>
              </a:rPr>
              <a:t>The strapline that has been given for the campaign links with the musical with the song lyrics dancing queen being mention in </a:t>
            </a:r>
            <a:r>
              <a:rPr lang="en-US" err="1">
                <a:ea typeface="Calibri"/>
                <a:cs typeface="Calibri"/>
              </a:rPr>
              <a:t>aswell</a:t>
            </a:r>
            <a:r>
              <a:rPr lang="en-US">
                <a:ea typeface="Calibri"/>
                <a:cs typeface="Calibri"/>
              </a:rPr>
              <a:t> as a mention of train, with changing on lyrics to direct it with train travel.</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9</a:t>
            </a:fld>
            <a:endParaRPr lang="en-GB"/>
          </a:p>
        </p:txBody>
      </p:sp>
    </p:spTree>
    <p:extLst>
      <p:ext uri="{BB962C8B-B14F-4D97-AF65-F5344CB8AC3E}">
        <p14:creationId xmlns:p14="http://schemas.microsoft.com/office/powerpoint/2010/main" val="2348283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 is the content idea for this </a:t>
            </a:r>
            <a:r>
              <a:rPr lang="en-US">
                <a:ea typeface="Calibri"/>
                <a:cs typeface="Calibri"/>
              </a:rPr>
              <a:t>campaign</a:t>
            </a:r>
            <a:r>
              <a:rPr lang="en-US" dirty="0">
                <a:ea typeface="Calibri"/>
                <a:cs typeface="Calibri"/>
              </a:rPr>
              <a:t> </a:t>
            </a:r>
          </a:p>
        </p:txBody>
      </p:sp>
      <p:sp>
        <p:nvSpPr>
          <p:cNvPr id="4" name="Slide Number Placeholder 3"/>
          <p:cNvSpPr>
            <a:spLocks noGrp="1"/>
          </p:cNvSpPr>
          <p:nvPr>
            <p:ph type="sldNum" sz="quarter" idx="5"/>
          </p:nvPr>
        </p:nvSpPr>
        <p:spPr/>
        <p:txBody>
          <a:bodyPr/>
          <a:lstStyle/>
          <a:p>
            <a:fld id="{2568A70C-37F8-4A11-A77F-C31A7BF1156D}" type="slidenum">
              <a:rPr lang="en-GB"/>
              <a:t>10</a:t>
            </a:fld>
            <a:endParaRPr lang="en-GB"/>
          </a:p>
        </p:txBody>
      </p:sp>
    </p:spTree>
    <p:extLst>
      <p:ext uri="{BB962C8B-B14F-4D97-AF65-F5344CB8AC3E}">
        <p14:creationId xmlns:p14="http://schemas.microsoft.com/office/powerpoint/2010/main" val="1047471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video shows the potential customer the day in the life of the journey how it is stress free from any other form of transport, as well as pictures of the theatre, and a sneak peak video of the performance.  From this video on Facebook it can be shared with the persons profile whom views it meaning more views and engagement and more customer. </a:t>
            </a:r>
          </a:p>
        </p:txBody>
      </p:sp>
      <p:sp>
        <p:nvSpPr>
          <p:cNvPr id="4" name="Slide Number Placeholder 3"/>
          <p:cNvSpPr>
            <a:spLocks noGrp="1"/>
          </p:cNvSpPr>
          <p:nvPr>
            <p:ph type="sldNum" sz="quarter" idx="5"/>
          </p:nvPr>
        </p:nvSpPr>
        <p:spPr/>
        <p:txBody>
          <a:bodyPr/>
          <a:lstStyle/>
          <a:p>
            <a:fld id="{2568A70C-37F8-4A11-A77F-C31A7BF1156D}" type="slidenum">
              <a:rPr lang="en-GB"/>
              <a:t>11</a:t>
            </a:fld>
            <a:endParaRPr lang="en-GB"/>
          </a:p>
        </p:txBody>
      </p:sp>
    </p:spTree>
    <p:extLst>
      <p:ext uri="{BB962C8B-B14F-4D97-AF65-F5344CB8AC3E}">
        <p14:creationId xmlns:p14="http://schemas.microsoft.com/office/powerpoint/2010/main" val="621494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Facebook was chosen as the social media platform to promote this campaign due to the target market age and gender. The demographics show from the pie chart that 55.29% of Men use Facebook which is more than Women with the percentage of 44.71% </a:t>
            </a:r>
            <a:r>
              <a:rPr lang="en-US" dirty="0"/>
              <a:t>(</a:t>
            </a:r>
            <a:r>
              <a:rPr lang="en-US" dirty="0" err="1"/>
              <a:t>SimilarWeb</a:t>
            </a:r>
            <a:r>
              <a:rPr lang="en-US" dirty="0"/>
              <a:t>). From these </a:t>
            </a:r>
            <a:r>
              <a:rPr lang="en-US" dirty="0" err="1"/>
              <a:t>figues</a:t>
            </a:r>
            <a:r>
              <a:rPr lang="en-US" dirty="0"/>
              <a:t> shown this could suggest Men seeing the advertisement for the event </a:t>
            </a:r>
            <a:r>
              <a:rPr lang="en-US" dirty="0" err="1"/>
              <a:t>ans</a:t>
            </a:r>
            <a:r>
              <a:rPr lang="en-US" dirty="0"/>
              <a:t> booking it as a present for their family members.  From the age distribution pie chart it suggest from the information given that 26.94% aged 25-34 year olds use Facebook more than 35-44 year olds with their percentage being 19.45% the second highest. From the information for the pie charts that group booking of women is popular of different ages. </a:t>
            </a:r>
          </a:p>
          <a:p>
            <a:endParaRPr lang="en-US">
              <a:ea typeface="Calibri"/>
              <a:cs typeface="Calibri"/>
            </a:endParaRPr>
          </a:p>
          <a:p>
            <a:endParaRPr lang="en-US">
              <a:ea typeface="Calibri"/>
              <a:cs typeface="Calibri"/>
            </a:endParaRPr>
          </a:p>
          <a:p>
            <a:r>
              <a:rPr lang="en-US" dirty="0">
                <a:ea typeface="Calibri"/>
                <a:cs typeface="Calibri"/>
              </a:rPr>
              <a:t>Target audience analysis and Use of target demographic </a:t>
            </a:r>
            <a:r>
              <a:rPr lang="en-US" dirty="0" err="1">
                <a:ea typeface="Calibri"/>
                <a:cs typeface="Calibri"/>
              </a:rPr>
              <a:t>preffered</a:t>
            </a:r>
            <a:r>
              <a:rPr lang="en-US" dirty="0">
                <a:ea typeface="Calibri"/>
                <a:cs typeface="Calibri"/>
              </a:rPr>
              <a:t> platform:</a:t>
            </a:r>
          </a:p>
          <a:p>
            <a:r>
              <a:rPr lang="en-US" dirty="0">
                <a:ea typeface="Calibri"/>
                <a:cs typeface="Calibri"/>
              </a:rPr>
              <a:t>October 2024 saw a UK statistic of women 35+ account for 13% of </a:t>
            </a:r>
            <a:r>
              <a:rPr lang="en-US" dirty="0" err="1">
                <a:ea typeface="Calibri"/>
                <a:cs typeface="Calibri"/>
              </a:rPr>
              <a:t>facebook</a:t>
            </a:r>
            <a:endParaRPr lang="en-US" dirty="0">
              <a:ea typeface="Calibri"/>
              <a:cs typeface="Calibri"/>
            </a:endParaRPr>
          </a:p>
          <a:p>
            <a:r>
              <a:rPr lang="en-US" dirty="0">
                <a:ea typeface="Calibri"/>
                <a:cs typeface="Calibri"/>
              </a:rPr>
              <a:t>They also use </a:t>
            </a:r>
            <a:r>
              <a:rPr lang="en-US" dirty="0" err="1">
                <a:ea typeface="Calibri"/>
                <a:cs typeface="Calibri"/>
              </a:rPr>
              <a:t>Linkden</a:t>
            </a:r>
            <a:r>
              <a:rPr lang="en-US" dirty="0">
                <a:ea typeface="Calibri"/>
                <a:cs typeface="Calibri"/>
              </a:rPr>
              <a:t> and Instagram so these </a:t>
            </a:r>
            <a:r>
              <a:rPr lang="en-US" dirty="0" err="1">
                <a:ea typeface="Calibri"/>
                <a:cs typeface="Calibri"/>
              </a:rPr>
              <a:t>preffered</a:t>
            </a:r>
            <a:r>
              <a:rPr lang="en-US" dirty="0">
                <a:ea typeface="Calibri"/>
                <a:cs typeface="Calibri"/>
              </a:rPr>
              <a:t> </a:t>
            </a:r>
            <a:r>
              <a:rPr lang="en-US" dirty="0" err="1">
                <a:ea typeface="Calibri"/>
                <a:cs typeface="Calibri"/>
              </a:rPr>
              <a:t>playforms</a:t>
            </a:r>
            <a:r>
              <a:rPr lang="en-US" dirty="0">
                <a:ea typeface="Calibri"/>
                <a:cs typeface="Calibri"/>
              </a:rPr>
              <a:t> would be ideal to purchase rights to advertise on their app. </a:t>
            </a:r>
          </a:p>
          <a:p>
            <a:r>
              <a:rPr lang="en-US" dirty="0">
                <a:ea typeface="Calibri"/>
                <a:cs typeface="Calibri"/>
              </a:rPr>
              <a:t>Facebook and Instagram especially  due to its potential for users to make content using our company due to the social need to share your trips and experiences </a:t>
            </a:r>
            <a:r>
              <a:rPr lang="en-US" dirty="0" err="1">
                <a:ea typeface="Calibri"/>
                <a:cs typeface="Calibri"/>
              </a:rPr>
              <a:t>espcially</a:t>
            </a:r>
            <a:r>
              <a:rPr lang="en-US" dirty="0">
                <a:ea typeface="Calibri"/>
                <a:cs typeface="Calibri"/>
              </a:rPr>
              <a:t> with the wow factor mamma </a:t>
            </a:r>
            <a:r>
              <a:rPr lang="en-US" dirty="0" err="1">
                <a:ea typeface="Calibri"/>
                <a:cs typeface="Calibri"/>
              </a:rPr>
              <a:t>mia</a:t>
            </a:r>
            <a:r>
              <a:rPr lang="en-US" dirty="0">
                <a:ea typeface="Calibri"/>
                <a:cs typeface="Calibri"/>
              </a:rPr>
              <a:t> </a:t>
            </a:r>
            <a:r>
              <a:rPr lang="en-US" dirty="0" err="1">
                <a:ea typeface="Calibri"/>
                <a:cs typeface="Calibri"/>
              </a:rPr>
              <a:t>experince</a:t>
            </a:r>
            <a:r>
              <a:rPr lang="en-US" dirty="0">
                <a:ea typeface="Calibri"/>
                <a:cs typeface="Calibri"/>
              </a:rPr>
              <a:t> uses to entertain its users, which goes hand in hand to make the </a:t>
            </a:r>
            <a:r>
              <a:rPr lang="en-US" dirty="0" err="1">
                <a:ea typeface="Calibri"/>
                <a:cs typeface="Calibri"/>
              </a:rPr>
              <a:t>experince</a:t>
            </a:r>
            <a:r>
              <a:rPr lang="en-US" dirty="0">
                <a:ea typeface="Calibri"/>
                <a:cs typeface="Calibri"/>
              </a:rPr>
              <a:t> more enjoyable.</a:t>
            </a:r>
            <a:endParaRPr lang="en-US" dirty="0"/>
          </a:p>
          <a:p>
            <a:endParaRPr lang="en-US">
              <a:ea typeface="Calibri"/>
              <a:cs typeface="Calibri"/>
            </a:endParaRPr>
          </a:p>
          <a:p>
            <a:r>
              <a:rPr lang="en-US" dirty="0">
                <a:ea typeface="Calibri"/>
                <a:cs typeface="Calibri"/>
              </a:rPr>
              <a:t>98% people including women in the UK own a smartphone its likely they will leave </a:t>
            </a:r>
            <a:r>
              <a:rPr lang="en-US" dirty="0" err="1">
                <a:ea typeface="Calibri"/>
                <a:cs typeface="Calibri"/>
              </a:rPr>
              <a:t>reveiws</a:t>
            </a:r>
            <a:r>
              <a:rPr lang="en-US" dirty="0">
                <a:ea typeface="Calibri"/>
                <a:cs typeface="Calibri"/>
              </a:rPr>
              <a:t> about how their </a:t>
            </a:r>
            <a:r>
              <a:rPr lang="en-US" dirty="0" err="1">
                <a:ea typeface="Calibri"/>
                <a:cs typeface="Calibri"/>
              </a:rPr>
              <a:t>experince</a:t>
            </a:r>
            <a:r>
              <a:rPr lang="en-US" dirty="0">
                <a:ea typeface="Calibri"/>
                <a:cs typeface="Calibri"/>
              </a:rPr>
              <a:t> with the train was we want to make sure these are positive as possible to leave a good affect on our </a:t>
            </a:r>
            <a:r>
              <a:rPr lang="en-US" dirty="0" err="1">
                <a:ea typeface="Calibri"/>
                <a:cs typeface="Calibri"/>
              </a:rPr>
              <a:t>buisness</a:t>
            </a:r>
            <a:r>
              <a:rPr lang="en-US" dirty="0">
                <a:ea typeface="Calibri"/>
                <a:cs typeface="Calibri"/>
              </a:rPr>
              <a:t> so the same and new consumers will use the train again. We will do this by posting flashy ads to target our certain audience and offer deals and packages and rewards!</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r>
              <a:rPr lang="en-US" dirty="0">
                <a:ea typeface="Calibri"/>
                <a:cs typeface="Calibri"/>
              </a:rPr>
              <a:t> </a:t>
            </a:r>
            <a:r>
              <a:rPr lang="en-US" dirty="0"/>
              <a:t>‌</a:t>
            </a:r>
            <a:endParaRPr lang="en-US" dirty="0">
              <a:ea typeface="Calibri"/>
              <a:cs typeface="Calibri"/>
            </a:endParaRPr>
          </a:p>
          <a:p>
            <a:r>
              <a:rPr lang="en-US" dirty="0"/>
              <a:t>‌</a:t>
            </a:r>
            <a:endParaRPr lang="en-US" dirty="0">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r>
              <a:rPr lang="en-US" dirty="0" err="1">
                <a:ea typeface="Calibri"/>
                <a:cs typeface="Calibri"/>
              </a:rPr>
              <a:t>Refernces</a:t>
            </a:r>
            <a:r>
              <a:rPr lang="en-US" dirty="0">
                <a:ea typeface="Calibri"/>
                <a:cs typeface="Calibri"/>
              </a:rPr>
              <a:t> :</a:t>
            </a:r>
            <a:endParaRPr lang="en-US">
              <a:ea typeface="Calibri"/>
              <a:cs typeface="Calibri"/>
            </a:endParaRPr>
          </a:p>
          <a:p>
            <a:r>
              <a:rPr lang="en-US" dirty="0"/>
              <a:t>Dixon, S. (2022). </a:t>
            </a:r>
            <a:r>
              <a:rPr lang="en-US" i="1" dirty="0"/>
              <a:t>United Kingdom: Facebook Users by Age and Gender 2020</a:t>
            </a:r>
            <a:r>
              <a:rPr lang="en-US" dirty="0"/>
              <a:t>. [online] Statista. Available at: </a:t>
            </a:r>
            <a:r>
              <a:rPr lang="en-US" dirty="0">
                <a:hlinkClick r:id="rId3"/>
              </a:rPr>
              <a:t>https://www.statista.com/statistics/1030057/facebook-users-united-kingdom-age-gender/</a:t>
            </a:r>
            <a:r>
              <a:rPr lang="en-US" dirty="0"/>
              <a:t>.</a:t>
            </a:r>
            <a:endParaRPr lang="en-US" dirty="0">
              <a:ea typeface="Calibri"/>
              <a:cs typeface="Calibri"/>
            </a:endParaRPr>
          </a:p>
          <a:p>
            <a:r>
              <a:rPr lang="en-US" dirty="0"/>
              <a:t>‌</a:t>
            </a:r>
            <a:endParaRPr lang="en-US" dirty="0">
              <a:ea typeface="Calibri"/>
              <a:cs typeface="Calibri"/>
            </a:endParaRPr>
          </a:p>
          <a:p>
            <a:r>
              <a:rPr lang="en-US" dirty="0"/>
              <a:t>Exposure (2022). </a:t>
            </a:r>
            <a:r>
              <a:rPr lang="en-US" i="1" dirty="0"/>
              <a:t>How to Choose the Right Social Media Platform to Reach Your Target Audience</a:t>
            </a:r>
            <a:r>
              <a:rPr lang="en-US" dirty="0"/>
              <a:t>. [online] Web Solutions, Inc. Available at: </a:t>
            </a:r>
            <a:r>
              <a:rPr lang="en-US" dirty="0">
                <a:hlinkClick r:id="rId4"/>
              </a:rPr>
              <a:t>https://www.exposure.com/blog/most-popular-social-media-platforms-by-total-users-age-and-gender/</a:t>
            </a:r>
            <a:r>
              <a:rPr lang="en-US" dirty="0"/>
              <a:t>.</a:t>
            </a:r>
            <a:endParaRPr lang="en-US" dirty="0">
              <a:ea typeface="Calibri"/>
              <a:cs typeface="Calibri"/>
            </a:endParaRPr>
          </a:p>
          <a:p>
            <a:endParaRPr lang="en-US">
              <a:ea typeface="Calibri"/>
              <a:cs typeface="Calibri"/>
            </a:endParaRPr>
          </a:p>
          <a:p>
            <a:r>
              <a:rPr lang="en-US" dirty="0"/>
              <a:t>Auxier, B. and Anderson, M. (2021). </a:t>
            </a:r>
            <a:r>
              <a:rPr lang="en-US" i="1" dirty="0"/>
              <a:t>Social media use in 2021</a:t>
            </a:r>
            <a:r>
              <a:rPr lang="en-US" dirty="0"/>
              <a:t>. [online] Pew Research Center. Available at: </a:t>
            </a:r>
            <a:r>
              <a:rPr lang="en-US" dirty="0">
                <a:hlinkClick r:id="rId5"/>
              </a:rPr>
              <a:t>https://www.pewresearch.org/internet/2021/04/07/social-media-use-in-2021/</a:t>
            </a:r>
            <a:r>
              <a:rPr lang="en-US" dirty="0"/>
              <a:t>.</a:t>
            </a:r>
            <a:endParaRPr lang="en-US" dirty="0">
              <a:ea typeface="Calibri"/>
              <a:cs typeface="Calibri"/>
            </a:endParaRPr>
          </a:p>
          <a:p>
            <a:r>
              <a:rPr lang="en-US" dirty="0"/>
              <a:t>‌</a:t>
            </a:r>
            <a:endParaRPr lang="en-US" dirty="0">
              <a:ea typeface="Calibri"/>
              <a:cs typeface="Calibri"/>
            </a:endParaRPr>
          </a:p>
          <a:p>
            <a:r>
              <a:rPr lang="en-US" dirty="0"/>
              <a:t>Statista (2021). </a:t>
            </a:r>
            <a:r>
              <a:rPr lang="en-US" i="1" dirty="0"/>
              <a:t>Smartphone usage by age UK 2012-2017 | Statista</a:t>
            </a:r>
            <a:r>
              <a:rPr lang="en-US" dirty="0"/>
              <a:t>. [online] Statista. Available at: </a:t>
            </a:r>
            <a:r>
              <a:rPr lang="en-US" dirty="0">
                <a:hlinkClick r:id="rId6"/>
              </a:rPr>
              <a:t>https://www.statista.com/statistics/300402/smartphone-usage-in-the-uk-by-age/</a:t>
            </a:r>
            <a:r>
              <a:rPr lang="en-US" dirty="0"/>
              <a:t>.</a:t>
            </a:r>
            <a:endParaRPr lang="en-US" dirty="0">
              <a:ea typeface="Calibri"/>
              <a:cs typeface="Calibri"/>
            </a:endParaRPr>
          </a:p>
          <a:p>
            <a:r>
              <a:rPr lang="en-US" dirty="0"/>
              <a:t>‌</a:t>
            </a:r>
            <a:endParaRPr lang="en-US" dirty="0">
              <a:ea typeface="Calibri"/>
              <a:cs typeface="Calibri"/>
            </a:endParaRPr>
          </a:p>
          <a:p>
            <a:endParaRPr lang="en-US">
              <a:ea typeface="Calibri"/>
              <a:cs typeface="Calibri"/>
            </a:endParaRPr>
          </a:p>
          <a:p>
            <a:endParaRPr lang="en-US"/>
          </a:p>
          <a:p>
            <a:endParaRPr lang="en-US"/>
          </a:p>
          <a:p>
            <a:r>
              <a:rPr lang="en-US" dirty="0"/>
              <a:t>‌</a:t>
            </a:r>
            <a:endParaRPr lang="en-US" dirty="0">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12</a:t>
            </a:fld>
            <a:endParaRPr lang="en-GB"/>
          </a:p>
        </p:txBody>
      </p:sp>
    </p:spTree>
    <p:extLst>
      <p:ext uri="{BB962C8B-B14F-4D97-AF65-F5344CB8AC3E}">
        <p14:creationId xmlns:p14="http://schemas.microsoft.com/office/powerpoint/2010/main" val="7456763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Considering Costs</a:t>
            </a:r>
          </a:p>
          <a:p>
            <a:endParaRPr lang="en-US">
              <a:ea typeface="Calibri"/>
              <a:cs typeface="Calibri"/>
            </a:endParaRPr>
          </a:p>
          <a:p>
            <a:r>
              <a:rPr lang="en-US">
                <a:ea typeface="Calibri"/>
                <a:cs typeface="Calibri"/>
              </a:rPr>
              <a:t>Platform selection: Age targeted bracket is very active on </a:t>
            </a:r>
            <a:r>
              <a:rPr lang="en-US" err="1">
                <a:ea typeface="Calibri"/>
                <a:cs typeface="Calibri"/>
              </a:rPr>
              <a:t>facebook</a:t>
            </a:r>
            <a:r>
              <a:rPr lang="en-US">
                <a:ea typeface="Calibri"/>
                <a:cs typeface="Calibri"/>
              </a:rPr>
              <a:t>. Allocate significant proportion of budget to this app for paid and organic reach. Insta. For visual experiences like storytelling via train. </a:t>
            </a:r>
            <a:r>
              <a:rPr lang="en-US" err="1">
                <a:ea typeface="Calibri"/>
                <a:cs typeface="Calibri"/>
              </a:rPr>
              <a:t>Linkden</a:t>
            </a:r>
            <a:r>
              <a:rPr lang="en-US">
                <a:ea typeface="Calibri"/>
                <a:cs typeface="Calibri"/>
              </a:rPr>
              <a:t>. Depending via type of content (</a:t>
            </a:r>
            <a:r>
              <a:rPr lang="en-US" err="1">
                <a:ea typeface="Calibri"/>
                <a:cs typeface="Calibri"/>
              </a:rPr>
              <a:t>buisness</a:t>
            </a:r>
            <a:r>
              <a:rPr lang="en-US">
                <a:ea typeface="Calibri"/>
                <a:cs typeface="Calibri"/>
              </a:rPr>
              <a:t> travel, commuter service. </a:t>
            </a:r>
            <a:r>
              <a:rPr lang="en-US" err="1">
                <a:ea typeface="Calibri"/>
                <a:cs typeface="Calibri"/>
              </a:rPr>
              <a:t>Pintrest</a:t>
            </a:r>
            <a:r>
              <a:rPr lang="en-US">
                <a:ea typeface="Calibri"/>
                <a:cs typeface="Calibri"/>
              </a:rPr>
              <a:t>, ex women could search travel </a:t>
            </a:r>
            <a:r>
              <a:rPr lang="en-US" err="1">
                <a:ea typeface="Calibri"/>
                <a:cs typeface="Calibri"/>
              </a:rPr>
              <a:t>inspo</a:t>
            </a:r>
            <a:r>
              <a:rPr lang="en-US">
                <a:ea typeface="Calibri"/>
                <a:cs typeface="Calibri"/>
              </a:rPr>
              <a:t> ideas!</a:t>
            </a:r>
            <a:endParaRPr lang="en-US"/>
          </a:p>
          <a:p>
            <a:endParaRPr lang="en-US">
              <a:ea typeface="Calibri"/>
              <a:cs typeface="Calibri"/>
            </a:endParaRPr>
          </a:p>
          <a:p>
            <a:r>
              <a:rPr lang="en-US" err="1">
                <a:ea typeface="Calibri"/>
                <a:cs typeface="Calibri"/>
              </a:rPr>
              <a:t>Conent</a:t>
            </a:r>
            <a:r>
              <a:rPr lang="en-US">
                <a:ea typeface="Calibri"/>
                <a:cs typeface="Calibri"/>
              </a:rPr>
              <a:t> Creative costs: Photography/Video production, will want high quality footage to entrance target demographic so will </a:t>
            </a:r>
            <a:r>
              <a:rPr lang="en-US" err="1">
                <a:ea typeface="Calibri"/>
                <a:cs typeface="Calibri"/>
              </a:rPr>
              <a:t>reuquire</a:t>
            </a:r>
            <a:r>
              <a:rPr lang="en-US">
                <a:ea typeface="Calibri"/>
                <a:cs typeface="Calibri"/>
              </a:rPr>
              <a:t> </a:t>
            </a:r>
            <a:r>
              <a:rPr lang="en-US" err="1">
                <a:ea typeface="Calibri"/>
                <a:cs typeface="Calibri"/>
              </a:rPr>
              <a:t>proffesional</a:t>
            </a:r>
            <a:r>
              <a:rPr lang="en-US">
                <a:ea typeface="Calibri"/>
                <a:cs typeface="Calibri"/>
              </a:rPr>
              <a:t> </a:t>
            </a:r>
            <a:r>
              <a:rPr lang="en-US" err="1">
                <a:ea typeface="Calibri"/>
                <a:cs typeface="Calibri"/>
              </a:rPr>
              <a:t>photgraphers</a:t>
            </a:r>
            <a:r>
              <a:rPr lang="en-US">
                <a:ea typeface="Calibri"/>
                <a:cs typeface="Calibri"/>
              </a:rPr>
              <a:t> and/or videographers. Must be engaging content!</a:t>
            </a:r>
          </a:p>
          <a:p>
            <a:r>
              <a:rPr lang="en-US">
                <a:ea typeface="Calibri"/>
                <a:cs typeface="Calibri"/>
              </a:rPr>
              <a:t>Influencer partnerships: work with influencers who resonate and </a:t>
            </a:r>
            <a:r>
              <a:rPr lang="en-US" err="1">
                <a:ea typeface="Calibri"/>
                <a:cs typeface="Calibri"/>
              </a:rPr>
              <a:t>intergrate</a:t>
            </a:r>
            <a:r>
              <a:rPr lang="en-US">
                <a:ea typeface="Calibri"/>
                <a:cs typeface="Calibri"/>
              </a:rPr>
              <a:t> with the target demographic although expensive maybe leaning towards micro influencers would be more cost effective.</a:t>
            </a:r>
          </a:p>
          <a:p>
            <a:endParaRPr lang="en-US">
              <a:ea typeface="Calibri"/>
              <a:cs typeface="Calibri"/>
            </a:endParaRPr>
          </a:p>
          <a:p>
            <a:r>
              <a:rPr lang="en-US">
                <a:ea typeface="Calibri"/>
                <a:cs typeface="Calibri"/>
              </a:rPr>
              <a:t>Ad Spend: Paid Campaigns Targeted ads on selected Social Media Platforms costs will vary but should still be an important investment </a:t>
            </a:r>
          </a:p>
          <a:p>
            <a:r>
              <a:rPr lang="en-US">
                <a:ea typeface="Calibri"/>
                <a:cs typeface="Calibri"/>
              </a:rPr>
              <a:t>Retarget budget to given to previous users who engaged with us.</a:t>
            </a:r>
          </a:p>
          <a:p>
            <a:endParaRPr lang="en-US">
              <a:ea typeface="Calibri"/>
              <a:cs typeface="Calibri"/>
            </a:endParaRPr>
          </a:p>
          <a:p>
            <a:r>
              <a:rPr lang="en-US">
                <a:ea typeface="Calibri"/>
                <a:cs typeface="Calibri"/>
              </a:rPr>
              <a:t>Other costs: Contests/Promos: Sponsor events or collab with other outside agencies to bring the product to the masses, although very costly.</a:t>
            </a:r>
          </a:p>
          <a:p>
            <a:endParaRPr lang="en-US">
              <a:ea typeface="Calibri"/>
              <a:cs typeface="Calibri"/>
            </a:endParaRPr>
          </a:p>
          <a:p>
            <a:r>
              <a:rPr lang="en-US">
                <a:ea typeface="Calibri"/>
                <a:cs typeface="Calibri"/>
              </a:rPr>
              <a:t>Resources-</a:t>
            </a:r>
          </a:p>
          <a:p>
            <a:endParaRPr lang="en-US">
              <a:ea typeface="Calibri"/>
              <a:cs typeface="Calibri"/>
            </a:endParaRPr>
          </a:p>
          <a:p>
            <a:r>
              <a:rPr lang="en-US">
                <a:ea typeface="Calibri"/>
                <a:cs typeface="Calibri"/>
              </a:rPr>
              <a:t>Ticket costs:  median ticket costs to London from 3 major Welsh cities is £53.55 per person tickets </a:t>
            </a:r>
          </a:p>
          <a:p>
            <a:endParaRPr lang="en-US">
              <a:ea typeface="Calibri"/>
              <a:cs typeface="Calibri"/>
            </a:endParaRPr>
          </a:p>
          <a:p>
            <a:r>
              <a:rPr lang="en-US">
                <a:ea typeface="Calibri"/>
                <a:cs typeface="Calibri"/>
              </a:rPr>
              <a:t>Packaged deals to offer and advertise to women for ticket (return) hotel and mamma </a:t>
            </a:r>
            <a:r>
              <a:rPr lang="en-US" err="1">
                <a:ea typeface="Calibri"/>
                <a:cs typeface="Calibri"/>
              </a:rPr>
              <a:t>mia</a:t>
            </a:r>
            <a:r>
              <a:rPr lang="en-US">
                <a:ea typeface="Calibri"/>
                <a:cs typeface="Calibri"/>
              </a:rPr>
              <a:t> experience (150-200gbp) then advertise is via micro influencers and ads on social media also could possibly do ad </a:t>
            </a:r>
            <a:r>
              <a:rPr lang="en-US" err="1">
                <a:ea typeface="Calibri"/>
                <a:cs typeface="Calibri"/>
              </a:rPr>
              <a:t>partnershoips</a:t>
            </a:r>
            <a:r>
              <a:rPr lang="en-US">
                <a:ea typeface="Calibri"/>
                <a:cs typeface="Calibri"/>
              </a:rPr>
              <a:t> with hotels and the production</a:t>
            </a:r>
          </a:p>
          <a:p>
            <a:r>
              <a:rPr lang="en-US">
                <a:ea typeface="Calibri"/>
                <a:cs typeface="Calibri"/>
              </a:rPr>
              <a:t>Company putting on said show.</a:t>
            </a:r>
          </a:p>
          <a:p>
            <a:endParaRPr lang="en-US">
              <a:ea typeface="Calibri"/>
              <a:cs typeface="Calibri"/>
            </a:endParaRPr>
          </a:p>
          <a:p>
            <a:r>
              <a:rPr lang="en-US">
                <a:ea typeface="Calibri"/>
                <a:cs typeface="Calibri"/>
              </a:rPr>
              <a:t>Campaign Impacts of this:</a:t>
            </a:r>
          </a:p>
          <a:p>
            <a:endParaRPr lang="en-US">
              <a:ea typeface="Calibri"/>
              <a:cs typeface="Calibri"/>
            </a:endParaRPr>
          </a:p>
          <a:p>
            <a:r>
              <a:rPr lang="en-US">
                <a:ea typeface="Calibri"/>
                <a:cs typeface="Calibri"/>
              </a:rPr>
              <a:t>Appealing </a:t>
            </a:r>
            <a:r>
              <a:rPr lang="en-US" err="1">
                <a:ea typeface="Calibri"/>
                <a:cs typeface="Calibri"/>
              </a:rPr>
              <a:t>ot</a:t>
            </a:r>
            <a:r>
              <a:rPr lang="en-US">
                <a:ea typeface="Calibri"/>
                <a:cs typeface="Calibri"/>
              </a:rPr>
              <a:t> the comfort and </a:t>
            </a:r>
            <a:r>
              <a:rPr lang="en-US" err="1">
                <a:ea typeface="Calibri"/>
                <a:cs typeface="Calibri"/>
              </a:rPr>
              <a:t>conveniance</a:t>
            </a:r>
            <a:r>
              <a:rPr lang="en-US">
                <a:ea typeface="Calibri"/>
                <a:cs typeface="Calibri"/>
              </a:rPr>
              <a:t> of the trains would help a lot of women over 35. Train travels are "debasingly" smooth compared to driving through </a:t>
            </a:r>
            <a:r>
              <a:rPr lang="en-US" err="1">
                <a:ea typeface="Calibri"/>
                <a:cs typeface="Calibri"/>
              </a:rPr>
              <a:t>london</a:t>
            </a:r>
            <a:r>
              <a:rPr lang="en-US">
                <a:ea typeface="Calibri"/>
                <a:cs typeface="Calibri"/>
              </a:rPr>
              <a:t> and there would be no need to fly. This impacts the campaign by making it memorable for the target demographic to use in the future and tell others.</a:t>
            </a:r>
          </a:p>
          <a:p>
            <a:endParaRPr lang="en-US">
              <a:ea typeface="Calibri"/>
              <a:cs typeface="Calibri"/>
            </a:endParaRPr>
          </a:p>
          <a:p>
            <a:r>
              <a:rPr lang="en-US">
                <a:ea typeface="Calibri"/>
                <a:cs typeface="Calibri"/>
              </a:rPr>
              <a:t>By making these sort of trips affordable especially to big groups of the said target demographic especially groups of 3s and more make these crucial statements when advertising for example, "Looking for a cheap and easy way to the Mamma Mia experience in London, GWR will take you there! Fast routes and great prices especially with  groups! Book now and get saving!"</a:t>
            </a:r>
          </a:p>
          <a:p>
            <a:endParaRPr lang="en-US">
              <a:ea typeface="Calibri"/>
              <a:cs typeface="Calibri"/>
            </a:endParaRPr>
          </a:p>
          <a:p>
            <a:r>
              <a:rPr lang="en-US">
                <a:ea typeface="Calibri"/>
                <a:cs typeface="Calibri"/>
              </a:rPr>
              <a:t>Influencer partnerships and </a:t>
            </a:r>
            <a:r>
              <a:rPr lang="en-US" err="1">
                <a:ea typeface="Calibri"/>
                <a:cs typeface="Calibri"/>
              </a:rPr>
              <a:t>colaborrations</a:t>
            </a:r>
            <a:r>
              <a:rPr lang="en-US">
                <a:ea typeface="Calibri"/>
                <a:cs typeface="Calibri"/>
              </a:rPr>
              <a:t> especially ones in the field of travelling and theatre could increase the </a:t>
            </a:r>
            <a:r>
              <a:rPr lang="en-US" err="1">
                <a:ea typeface="Calibri"/>
                <a:cs typeface="Calibri"/>
              </a:rPr>
              <a:t>visablilty</a:t>
            </a:r>
            <a:r>
              <a:rPr lang="en-US">
                <a:ea typeface="Calibri"/>
                <a:cs typeface="Calibri"/>
              </a:rPr>
              <a:t> to both trains and the mamma </a:t>
            </a:r>
            <a:r>
              <a:rPr lang="en-US" err="1">
                <a:ea typeface="Calibri"/>
                <a:cs typeface="Calibri"/>
              </a:rPr>
              <a:t>mia</a:t>
            </a:r>
            <a:r>
              <a:rPr lang="en-US">
                <a:ea typeface="Calibri"/>
                <a:cs typeface="Calibri"/>
              </a:rPr>
              <a:t> experience creating experiences and happy memories making the experience authentic and personal.</a:t>
            </a: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r>
              <a:rPr lang="en-US">
                <a:ea typeface="Calibri"/>
                <a:cs typeface="Calibri"/>
              </a:rPr>
              <a:t>References:</a:t>
            </a:r>
          </a:p>
          <a:p>
            <a:r>
              <a:rPr lang="en-US">
                <a:ea typeface="Calibri"/>
                <a:cs typeface="Calibri"/>
              </a:rPr>
              <a:t>Financial viability </a:t>
            </a:r>
            <a:endParaRPr lang="en-US"/>
          </a:p>
          <a:p>
            <a:endParaRPr lang="en-US"/>
          </a:p>
          <a:p>
            <a:endParaRPr lang="en-US"/>
          </a:p>
          <a:p>
            <a:r>
              <a:rPr lang="en-US"/>
              <a:t>Trainline. (2024). </a:t>
            </a:r>
            <a:r>
              <a:rPr lang="en-US" i="1"/>
              <a:t>Trains Newport (South Wales) to London from $31.95 | GWR Times &amp; Cheap Tickets | Trainline</a:t>
            </a:r>
            <a:r>
              <a:rPr lang="en-US"/>
              <a:t>. [online] Available at: </a:t>
            </a:r>
            <a:r>
              <a:rPr lang="en-US">
                <a:hlinkClick r:id="rId3"/>
              </a:rPr>
              <a:t>https://www.thetrainline.com/train-times/newport-south-wales-to-london</a:t>
            </a:r>
            <a:r>
              <a:rPr lang="en-US"/>
              <a:t> [Accessed 14 Jan. 2025].</a:t>
            </a:r>
            <a:endParaRPr lang="en-US">
              <a:ea typeface="Calibri"/>
              <a:cs typeface="Calibri"/>
            </a:endParaRPr>
          </a:p>
          <a:p>
            <a:r>
              <a:rPr lang="en-US"/>
              <a:t>‌</a:t>
            </a:r>
            <a:endParaRPr lang="en-US">
              <a:ea typeface="Calibri"/>
              <a:cs typeface="Calibri"/>
            </a:endParaRPr>
          </a:p>
          <a:p>
            <a:endParaRPr lang="en-US">
              <a:ea typeface="Calibri"/>
              <a:cs typeface="Calibri"/>
            </a:endParaRPr>
          </a:p>
          <a:p>
            <a:r>
              <a:rPr lang="en-US"/>
              <a:t>Mamma Mia. (2024). </a:t>
            </a:r>
            <a:r>
              <a:rPr lang="en-US" i="1"/>
              <a:t>Mamma Mia! The Party</a:t>
            </a:r>
            <a:r>
              <a:rPr lang="en-US"/>
              <a:t>. [online] Available at: </a:t>
            </a:r>
            <a:r>
              <a:rPr lang="en-US">
                <a:hlinkClick r:id="rId4"/>
              </a:rPr>
              <a:t>https://mammamiatheparty.co.uk/?gad_source=1&amp;gclid=Cj0KCQiAs5i8BhDmARIsAGE4xHz6RsqE8Pe9wx1JAglpOZC2g8tEy6n2c53TlEv8kzglsR1hl-ofsSkaArGWEALw_wcB</a:t>
            </a:r>
            <a:r>
              <a:rPr lang="en-US"/>
              <a:t> [Accessed 14 Jan. 2025].</a:t>
            </a:r>
            <a:endParaRPr lang="en-US">
              <a:ea typeface="Calibri"/>
              <a:cs typeface="Calibri"/>
            </a:endParaRPr>
          </a:p>
          <a:p>
            <a:r>
              <a:rPr lang="en-US"/>
              <a:t>‌</a:t>
            </a:r>
            <a:endParaRPr lang="en-US">
              <a:ea typeface="Calibri"/>
              <a:cs typeface="Calibri"/>
            </a:endParaRPr>
          </a:p>
          <a:p>
            <a:endParaRPr lang="en-US">
              <a:ea typeface="Calibri"/>
              <a:cs typeface="Calibri"/>
            </a:endParaRPr>
          </a:p>
          <a:p>
            <a:endParaRPr lang="en-US"/>
          </a:p>
          <a:p>
            <a:r>
              <a:rPr lang="en-US">
                <a:hlinkClick r:id="rId5"/>
              </a:rPr>
              <a:t>www.thetrainline.com</a:t>
            </a:r>
            <a:r>
              <a:rPr lang="en-US"/>
              <a:t>. (n.d.). </a:t>
            </a:r>
            <a:r>
              <a:rPr lang="en-US" i="1"/>
              <a:t>Trainline : Search, Compare &amp; Buy Cheap Train Tickets</a:t>
            </a:r>
            <a:r>
              <a:rPr lang="en-US"/>
              <a:t>. [online] Available at: </a:t>
            </a:r>
            <a:r>
              <a:rPr lang="en-US">
                <a:hlinkClick r:id="rId6"/>
              </a:rPr>
              <a:t>https://www.thetrainline.com/book/results</a:t>
            </a:r>
            <a:r>
              <a:rPr lang="en-US"/>
              <a:t>.</a:t>
            </a:r>
          </a:p>
          <a:p>
            <a:r>
              <a:rPr lang="en-US"/>
              <a:t>‌</a:t>
            </a:r>
            <a:endParaRPr lang="en-US">
              <a:ea typeface="Calibri"/>
              <a:cs typeface="Calibri"/>
            </a:endParaRPr>
          </a:p>
          <a:p>
            <a:endParaRPr lang="en-US">
              <a:ea typeface="Calibri"/>
              <a:cs typeface="Calibri"/>
            </a:endParaRPr>
          </a:p>
          <a:p>
            <a:r>
              <a:rPr lang="en-US"/>
              <a:t>STAR) (2024). </a:t>
            </a:r>
            <a:r>
              <a:rPr lang="en-US" i="1" err="1"/>
              <a:t>Delfont</a:t>
            </a:r>
            <a:r>
              <a:rPr lang="en-US" i="1"/>
              <a:t> Mackintosh Theatres</a:t>
            </a:r>
            <a:r>
              <a:rPr lang="en-US"/>
              <a:t>. [online] Delfontmackintosh.co.uk. Available at: </a:t>
            </a:r>
            <a:r>
              <a:rPr lang="en-US">
                <a:hlinkClick r:id="rId7"/>
              </a:rPr>
              <a:t>https://tickets.delfontmackintosh.co.uk/seating-plan.asp?ShoID=775&amp;PI=142893&amp;Promo=D70</a:t>
            </a:r>
            <a:r>
              <a:rPr lang="en-US"/>
              <a:t> [Accessed 14 Jan. 2025].</a:t>
            </a:r>
            <a:endParaRPr lang="en-US">
              <a:ea typeface="Calibri"/>
              <a:cs typeface="Calibri"/>
            </a:endParaRPr>
          </a:p>
          <a:p>
            <a:r>
              <a:rPr lang="en-US"/>
              <a:t>‌</a:t>
            </a:r>
            <a:endParaRPr lang="en-US">
              <a:ea typeface="Calibri"/>
              <a:cs typeface="Calibri"/>
            </a:endParaRPr>
          </a:p>
          <a:p>
            <a:endParaRPr lang="en-US">
              <a:ea typeface="Calibri"/>
              <a:cs typeface="Calibri"/>
            </a:endParaRPr>
          </a:p>
          <a:p>
            <a:endParaRPr lang="en-US">
              <a:ea typeface="Calibri"/>
              <a:cs typeface="Calibri"/>
            </a:endParaRPr>
          </a:p>
          <a:p>
            <a:r>
              <a:rPr lang="en-US" err="1"/>
              <a:t>Zote</a:t>
            </a:r>
            <a:r>
              <a:rPr lang="en-US"/>
              <a:t>, J. (2024). </a:t>
            </a:r>
            <a:r>
              <a:rPr lang="en-US" i="1"/>
              <a:t>Social media demographics to drive your brand’s online presence</a:t>
            </a:r>
            <a:r>
              <a:rPr lang="en-US"/>
              <a:t>. [online] Sprout Social. Available at: </a:t>
            </a:r>
            <a:r>
              <a:rPr lang="en-US">
                <a:hlinkClick r:id="rId8"/>
              </a:rPr>
              <a:t>https://sproutsocial.com/insights/new-social-media-demographics/#Facebook</a:t>
            </a:r>
            <a:r>
              <a:rPr lang="en-US"/>
              <a:t>.</a:t>
            </a:r>
          </a:p>
          <a:p>
            <a:r>
              <a:rPr lang="en-US"/>
              <a:t>‌</a:t>
            </a:r>
            <a:endParaRPr lang="en-US">
              <a:ea typeface="Calibri"/>
              <a:cs typeface="Calibri"/>
            </a:endParaRPr>
          </a:p>
          <a:p>
            <a:r>
              <a:rPr lang="en-US">
                <a:ea typeface="Calibri"/>
                <a:cs typeface="Calibri"/>
              </a:rPr>
              <a:t> Campaign Impact</a:t>
            </a:r>
          </a:p>
          <a:p>
            <a:endParaRPr lang="en-US">
              <a:ea typeface="Calibri"/>
              <a:cs typeface="Calibri"/>
            </a:endParaRPr>
          </a:p>
          <a:p>
            <a:r>
              <a:rPr lang="en-US">
                <a:ea typeface="Calibri"/>
                <a:cs typeface="Calibri"/>
              </a:rPr>
              <a:t>Harvard Referenced Links:</a:t>
            </a:r>
          </a:p>
          <a:p>
            <a:r>
              <a:rPr lang="en-US"/>
              <a:t>Influencer Marketing Hub (2019). </a:t>
            </a:r>
            <a:r>
              <a:rPr lang="en-US" i="1"/>
              <a:t>Influencer Marketing Hub</a:t>
            </a:r>
            <a:r>
              <a:rPr lang="en-US"/>
              <a:t>. [online] Influencer Marketing Hub. Available at: </a:t>
            </a:r>
            <a:r>
              <a:rPr lang="en-US">
                <a:hlinkClick r:id="rId9"/>
              </a:rPr>
              <a:t>https://influencermarketinghub.com/</a:t>
            </a:r>
            <a:r>
              <a:rPr lang="en-US"/>
              <a:t>.</a:t>
            </a:r>
          </a:p>
          <a:p>
            <a:r>
              <a:rPr lang="en-US"/>
              <a:t>‌Trainline (2024). </a:t>
            </a:r>
            <a:r>
              <a:rPr lang="en-US" i="1"/>
              <a:t>Trainline</a:t>
            </a:r>
            <a:r>
              <a:rPr lang="en-US"/>
              <a:t>. [online] Thetrainline.com. Available at: </a:t>
            </a:r>
            <a:r>
              <a:rPr lang="en-US">
                <a:hlinkClick r:id="rId10"/>
              </a:rPr>
              <a:t>https://www.thetrainline.com/</a:t>
            </a:r>
            <a:r>
              <a:rPr lang="en-US"/>
              <a:t>.</a:t>
            </a:r>
          </a:p>
          <a:p>
            <a:r>
              <a:rPr lang="en-US"/>
              <a:t>‌Trainline. (n.d.). </a:t>
            </a:r>
            <a:r>
              <a:rPr lang="en-US" i="1"/>
              <a:t>Train Ticket Deals, Offers &amp; Discounts 2024 | Save with Trainline</a:t>
            </a:r>
            <a:r>
              <a:rPr lang="en-US"/>
              <a:t>. [online] Available at: </a:t>
            </a:r>
            <a:r>
              <a:rPr lang="en-US">
                <a:hlinkClick r:id="rId11"/>
              </a:rPr>
              <a:t>https://www.thetrainline.com/trains/deals-discounts</a:t>
            </a:r>
            <a:r>
              <a:rPr lang="en-US"/>
              <a:t>.</a:t>
            </a:r>
          </a:p>
          <a:p>
            <a:r>
              <a:rPr lang="en-US"/>
              <a:t>‌Trainline SME. (2025). </a:t>
            </a:r>
            <a:r>
              <a:rPr lang="en-US" i="1"/>
              <a:t>Can I reserve a seat?</a:t>
            </a:r>
            <a:r>
              <a:rPr lang="en-US"/>
              <a:t> [online] Available at: </a:t>
            </a:r>
            <a:r>
              <a:rPr lang="en-US">
                <a:hlinkClick r:id="rId12"/>
              </a:rPr>
              <a:t>https://business.support.thetrainline.com/en/support/solutions/articles/78000000027-can-i-reserve-a-seat-</a:t>
            </a:r>
            <a:r>
              <a:rPr lang="en-US"/>
              <a:t> [Accessed 14 Jan. 2025].</a:t>
            </a:r>
            <a:endParaRPr lang="en-US">
              <a:ea typeface="Calibri"/>
              <a:cs typeface="Calibri"/>
            </a:endParaRPr>
          </a:p>
          <a:p>
            <a:r>
              <a:rPr lang="en-US"/>
              <a:t>‌</a:t>
            </a: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US"/>
              <a:t>13</a:t>
            </a:fld>
            <a:endParaRPr lang="en-US"/>
          </a:p>
        </p:txBody>
      </p:sp>
    </p:spTree>
    <p:extLst>
      <p:ext uri="{BB962C8B-B14F-4D97-AF65-F5344CB8AC3E}">
        <p14:creationId xmlns:p14="http://schemas.microsoft.com/office/powerpoint/2010/main" val="22665699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3.jpe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 Id="rId9"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8.jpeg"/><Relationship Id="rId4" Type="http://schemas.openxmlformats.org/officeDocument/2006/relationships/image" Target="../media/image17.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chart" Target="../charts/chart4.xml"/><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8" Type="http://schemas.openxmlformats.org/officeDocument/2006/relationships/hyperlink" Target="http://www.thetrainline.com/" TargetMode="External"/><Relationship Id="rId13" Type="http://schemas.openxmlformats.org/officeDocument/2006/relationships/hyperlink" Target="https://www.thetrainline.com/" TargetMode="External"/><Relationship Id="rId3" Type="http://schemas.openxmlformats.org/officeDocument/2006/relationships/hyperlink" Target="https://www.exposure.com/blog/most-popular-social-media-platforms-by-total-users-age-and-gender/" TargetMode="External"/><Relationship Id="rId7" Type="http://schemas.openxmlformats.org/officeDocument/2006/relationships/hyperlink" Target="https://mammamiatheparty.co.uk/?gad_source=1&amp;gclid=Cj0KCQiAs5i8BhDmARIsAGE4xHz6RsqE8Pe9wx1JAglpOZC2g8tEy6n2c53TlEv8kzglsR1hl-ofsSkaArGWEALw_wcB" TargetMode="External"/><Relationship Id="rId12" Type="http://schemas.openxmlformats.org/officeDocument/2006/relationships/hyperlink" Target="https://influencermarketinghub.com/" TargetMode="External"/><Relationship Id="rId2" Type="http://schemas.openxmlformats.org/officeDocument/2006/relationships/hyperlink" Target="https://www.statista.com/statistics/1030057/facebook-users-united-kingdom-age-gender/" TargetMode="External"/><Relationship Id="rId1" Type="http://schemas.openxmlformats.org/officeDocument/2006/relationships/slideLayout" Target="../slideLayouts/slideLayout2.xml"/><Relationship Id="rId6" Type="http://schemas.openxmlformats.org/officeDocument/2006/relationships/hyperlink" Target="https://www.thetrainline.com/train-times/newport-south-wales-to-london" TargetMode="External"/><Relationship Id="rId11" Type="http://schemas.openxmlformats.org/officeDocument/2006/relationships/hyperlink" Target="https://sproutsocial.com/insights/new-social-media-demographics/#Facebook" TargetMode="External"/><Relationship Id="rId5" Type="http://schemas.openxmlformats.org/officeDocument/2006/relationships/hyperlink" Target="https://www.statista.com/statistics/300402/smartphone-usage-in-the-uk-by-age/" TargetMode="External"/><Relationship Id="rId15" Type="http://schemas.openxmlformats.org/officeDocument/2006/relationships/hyperlink" Target="https://business.support.thetrainline.com/en/support/solutions/articles/78000000027-can-i-reserve-a-seat-" TargetMode="External"/><Relationship Id="rId10" Type="http://schemas.openxmlformats.org/officeDocument/2006/relationships/hyperlink" Target="https://tickets.delfontmackintosh.co.uk/seating-plan.asp?ShoID=775&amp;PI=142893&amp;Promo=D70" TargetMode="External"/><Relationship Id="rId4" Type="http://schemas.openxmlformats.org/officeDocument/2006/relationships/hyperlink" Target="https://www.pewresearch.org/internet/2021/04/07/social-media-use-in-2021/" TargetMode="External"/><Relationship Id="rId9" Type="http://schemas.openxmlformats.org/officeDocument/2006/relationships/hyperlink" Target="https://www.thetrainline.com/book/results" TargetMode="External"/><Relationship Id="rId14" Type="http://schemas.openxmlformats.org/officeDocument/2006/relationships/hyperlink" Target="https://www.thetrainline.com/trains/deals-discou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0B0AB-A72D-EA18-97D1-C31C5445881C}"/>
              </a:ext>
            </a:extLst>
          </p:cNvPr>
          <p:cNvSpPr>
            <a:spLocks noGrp="1"/>
          </p:cNvSpPr>
          <p:nvPr>
            <p:ph type="ctrTitle"/>
          </p:nvPr>
        </p:nvSpPr>
        <p:spPr/>
        <p:txBody>
          <a:bodyPr/>
          <a:lstStyle/>
          <a:p>
            <a:r>
              <a:rPr lang="en-GB" dirty="0">
                <a:latin typeface="Berlin Sans FB"/>
                <a:ea typeface="Calibri"/>
                <a:cs typeface="Calibri"/>
              </a:rPr>
              <a:t>GWR – Social Media campaign – All aboard </a:t>
            </a:r>
          </a:p>
        </p:txBody>
      </p:sp>
      <p:sp>
        <p:nvSpPr>
          <p:cNvPr id="3" name="Subtitle 2">
            <a:extLst>
              <a:ext uri="{FF2B5EF4-FFF2-40B4-BE49-F238E27FC236}">
                <a16:creationId xmlns:a16="http://schemas.microsoft.com/office/drawing/2014/main" id="{FE136FA0-C9B4-0F67-C0A0-2741D196C41D}"/>
              </a:ext>
            </a:extLst>
          </p:cNvPr>
          <p:cNvSpPr>
            <a:spLocks noGrp="1"/>
          </p:cNvSpPr>
          <p:nvPr>
            <p:ph type="subTitle" idx="1"/>
          </p:nvPr>
        </p:nvSpPr>
        <p:spPr/>
        <p:txBody>
          <a:bodyPr vert="horz" lIns="91440" tIns="45720" rIns="91440" bIns="45720" rtlCol="0" anchor="t">
            <a:normAutofit/>
          </a:bodyPr>
          <a:lstStyle/>
          <a:p>
            <a:r>
              <a:rPr lang="en-GB" dirty="0"/>
              <a:t>Zara Pearce – 2404323</a:t>
            </a:r>
          </a:p>
          <a:p>
            <a:r>
              <a:rPr lang="en-GB" dirty="0"/>
              <a:t>Damon Thomas - 2306095</a:t>
            </a:r>
          </a:p>
        </p:txBody>
      </p:sp>
    </p:spTree>
    <p:extLst>
      <p:ext uri="{BB962C8B-B14F-4D97-AF65-F5344CB8AC3E}">
        <p14:creationId xmlns:p14="http://schemas.microsoft.com/office/powerpoint/2010/main" val="7669616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0A249-7937-8D14-4D5D-9AB7498A0B03}"/>
              </a:ext>
            </a:extLst>
          </p:cNvPr>
          <p:cNvSpPr>
            <a:spLocks noGrp="1"/>
          </p:cNvSpPr>
          <p:nvPr>
            <p:ph type="title"/>
          </p:nvPr>
        </p:nvSpPr>
        <p:spPr/>
        <p:txBody>
          <a:bodyPr/>
          <a:lstStyle/>
          <a:p>
            <a:pPr algn="ctr"/>
            <a:r>
              <a:rPr lang="en-GB">
                <a:latin typeface="Berlin Sans FB"/>
              </a:rPr>
              <a:t>A brief overview </a:t>
            </a:r>
            <a:endParaRPr lang="en-US"/>
          </a:p>
        </p:txBody>
      </p:sp>
      <p:pic>
        <p:nvPicPr>
          <p:cNvPr id="3" name="Picture 2" descr="A map of a train&#10;&#10;Description automatically generated">
            <a:extLst>
              <a:ext uri="{FF2B5EF4-FFF2-40B4-BE49-F238E27FC236}">
                <a16:creationId xmlns:a16="http://schemas.microsoft.com/office/drawing/2014/main" id="{1DCAE504-B009-093D-AC66-8297991542EB}"/>
              </a:ext>
            </a:extLst>
          </p:cNvPr>
          <p:cNvPicPr>
            <a:picLocks noChangeAspect="1"/>
          </p:cNvPicPr>
          <p:nvPr/>
        </p:nvPicPr>
        <p:blipFill>
          <a:blip r:embed="rId3"/>
          <a:stretch>
            <a:fillRect/>
          </a:stretch>
        </p:blipFill>
        <p:spPr>
          <a:xfrm>
            <a:off x="1033336" y="1369693"/>
            <a:ext cx="4839061" cy="2056194"/>
          </a:xfrm>
          <a:prstGeom prst="rect">
            <a:avLst/>
          </a:prstGeom>
        </p:spPr>
      </p:pic>
      <p:pic>
        <p:nvPicPr>
          <p:cNvPr id="4" name="Picture 3" descr="A close up of a logo&#10;&#10;Description automatically generated">
            <a:extLst>
              <a:ext uri="{FF2B5EF4-FFF2-40B4-BE49-F238E27FC236}">
                <a16:creationId xmlns:a16="http://schemas.microsoft.com/office/drawing/2014/main" id="{04F27BEC-A5F1-92D4-525D-6E21AE008A3D}"/>
              </a:ext>
            </a:extLst>
          </p:cNvPr>
          <p:cNvPicPr>
            <a:picLocks noChangeAspect="1"/>
          </p:cNvPicPr>
          <p:nvPr/>
        </p:nvPicPr>
        <p:blipFill>
          <a:blip r:embed="rId4"/>
          <a:stretch>
            <a:fillRect/>
          </a:stretch>
        </p:blipFill>
        <p:spPr>
          <a:xfrm>
            <a:off x="4794620" y="3432536"/>
            <a:ext cx="3906150" cy="2764422"/>
          </a:xfrm>
          <a:prstGeom prst="rect">
            <a:avLst/>
          </a:prstGeom>
        </p:spPr>
      </p:pic>
      <p:pic>
        <p:nvPicPr>
          <p:cNvPr id="5" name="Picture 4" descr="A train station with people walking&#10;&#10;Description automatically generated">
            <a:extLst>
              <a:ext uri="{FF2B5EF4-FFF2-40B4-BE49-F238E27FC236}">
                <a16:creationId xmlns:a16="http://schemas.microsoft.com/office/drawing/2014/main" id="{B1DC1B67-6E91-56BA-58C7-5BDD068AD36B}"/>
              </a:ext>
            </a:extLst>
          </p:cNvPr>
          <p:cNvPicPr>
            <a:picLocks noChangeAspect="1"/>
          </p:cNvPicPr>
          <p:nvPr/>
        </p:nvPicPr>
        <p:blipFill>
          <a:blip r:embed="rId5"/>
          <a:stretch>
            <a:fillRect/>
          </a:stretch>
        </p:blipFill>
        <p:spPr>
          <a:xfrm>
            <a:off x="760620" y="3698285"/>
            <a:ext cx="4037826" cy="2756877"/>
          </a:xfrm>
          <a:prstGeom prst="rect">
            <a:avLst/>
          </a:prstGeom>
        </p:spPr>
      </p:pic>
      <p:pic>
        <p:nvPicPr>
          <p:cNvPr id="6" name="Picture 5" descr="A group of boats from a wall&#10;&#10;Description automatically generated">
            <a:extLst>
              <a:ext uri="{FF2B5EF4-FFF2-40B4-BE49-F238E27FC236}">
                <a16:creationId xmlns:a16="http://schemas.microsoft.com/office/drawing/2014/main" id="{76845DE1-EAA8-8A2A-68C6-5C4DFA252B7E}"/>
              </a:ext>
            </a:extLst>
          </p:cNvPr>
          <p:cNvPicPr>
            <a:picLocks noChangeAspect="1"/>
          </p:cNvPicPr>
          <p:nvPr/>
        </p:nvPicPr>
        <p:blipFill>
          <a:blip r:embed="rId6"/>
          <a:stretch>
            <a:fillRect/>
          </a:stretch>
        </p:blipFill>
        <p:spPr>
          <a:xfrm>
            <a:off x="8700485" y="1929"/>
            <a:ext cx="2314575" cy="4114800"/>
          </a:xfrm>
          <a:prstGeom prst="rect">
            <a:avLst/>
          </a:prstGeom>
        </p:spPr>
      </p:pic>
      <p:pic>
        <p:nvPicPr>
          <p:cNvPr id="7" name="Picture 6" descr="A group of people in a theater&#10;&#10;Description automatically generated">
            <a:extLst>
              <a:ext uri="{FF2B5EF4-FFF2-40B4-BE49-F238E27FC236}">
                <a16:creationId xmlns:a16="http://schemas.microsoft.com/office/drawing/2014/main" id="{8330BDDD-2A3D-FB79-4059-F28BB4C8CC38}"/>
              </a:ext>
            </a:extLst>
          </p:cNvPr>
          <p:cNvPicPr>
            <a:picLocks noChangeAspect="1"/>
          </p:cNvPicPr>
          <p:nvPr/>
        </p:nvPicPr>
        <p:blipFill>
          <a:blip r:embed="rId7"/>
          <a:stretch>
            <a:fillRect/>
          </a:stretch>
        </p:blipFill>
        <p:spPr>
          <a:xfrm>
            <a:off x="9105659" y="2741271"/>
            <a:ext cx="3086100" cy="4114800"/>
          </a:xfrm>
          <a:prstGeom prst="rect">
            <a:avLst/>
          </a:prstGeom>
        </p:spPr>
      </p:pic>
    </p:spTree>
    <p:extLst>
      <p:ext uri="{BB962C8B-B14F-4D97-AF65-F5344CB8AC3E}">
        <p14:creationId xmlns:p14="http://schemas.microsoft.com/office/powerpoint/2010/main" val="7493970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C431-1458-AFF2-65B1-C742E3D552EE}"/>
              </a:ext>
            </a:extLst>
          </p:cNvPr>
          <p:cNvSpPr>
            <a:spLocks noGrp="1"/>
          </p:cNvSpPr>
          <p:nvPr>
            <p:ph type="title"/>
          </p:nvPr>
        </p:nvSpPr>
        <p:spPr/>
        <p:txBody>
          <a:bodyPr/>
          <a:lstStyle/>
          <a:p>
            <a:pPr algn="ctr"/>
            <a:r>
              <a:rPr lang="en-GB">
                <a:latin typeface="Berlin Sans FB"/>
              </a:rPr>
              <a:t>Aims and Objectives </a:t>
            </a:r>
          </a:p>
        </p:txBody>
      </p:sp>
      <p:sp>
        <p:nvSpPr>
          <p:cNvPr id="3" name="Content Placeholder 2">
            <a:extLst>
              <a:ext uri="{FF2B5EF4-FFF2-40B4-BE49-F238E27FC236}">
                <a16:creationId xmlns:a16="http://schemas.microsoft.com/office/drawing/2014/main" id="{F50435DA-3DC0-2F82-17C1-54850B6CDECE}"/>
              </a:ext>
            </a:extLst>
          </p:cNvPr>
          <p:cNvSpPr>
            <a:spLocks noGrp="1"/>
          </p:cNvSpPr>
          <p:nvPr>
            <p:ph idx="1"/>
          </p:nvPr>
        </p:nvSpPr>
        <p:spPr>
          <a:xfrm>
            <a:off x="392723" y="1602886"/>
            <a:ext cx="6840706" cy="519557"/>
          </a:xfrm>
        </p:spPr>
        <p:txBody>
          <a:bodyPr vert="horz" lIns="91440" tIns="45720" rIns="91440" bIns="45720" rtlCol="0" anchor="t">
            <a:noAutofit/>
          </a:bodyPr>
          <a:lstStyle/>
          <a:p>
            <a:pPr marL="0" indent="0">
              <a:buNone/>
            </a:pPr>
            <a:r>
              <a:rPr lang="en-GB" sz="4600">
                <a:latin typeface="Berlin Sans FB"/>
              </a:rPr>
              <a:t>To increase and promote traveling by train</a:t>
            </a:r>
            <a:r>
              <a:rPr lang="en-GB" sz="3400">
                <a:latin typeface="Berlin Sans FB"/>
              </a:rPr>
              <a:t> </a:t>
            </a:r>
          </a:p>
        </p:txBody>
      </p:sp>
      <p:sp>
        <p:nvSpPr>
          <p:cNvPr id="5" name="TextBox 4">
            <a:extLst>
              <a:ext uri="{FF2B5EF4-FFF2-40B4-BE49-F238E27FC236}">
                <a16:creationId xmlns:a16="http://schemas.microsoft.com/office/drawing/2014/main" id="{D91C11E9-5D81-B563-E67B-15CAF2FAD631}"/>
              </a:ext>
            </a:extLst>
          </p:cNvPr>
          <p:cNvSpPr txBox="1"/>
          <p:nvPr/>
        </p:nvSpPr>
        <p:spPr>
          <a:xfrm>
            <a:off x="6707471" y="2375433"/>
            <a:ext cx="523107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Promoting social media content for the target market </a:t>
            </a:r>
          </a:p>
        </p:txBody>
      </p:sp>
      <p:sp>
        <p:nvSpPr>
          <p:cNvPr id="6" name="TextBox 5">
            <a:extLst>
              <a:ext uri="{FF2B5EF4-FFF2-40B4-BE49-F238E27FC236}">
                <a16:creationId xmlns:a16="http://schemas.microsoft.com/office/drawing/2014/main" id="{FEC3C9DD-4C87-A463-CDB3-F542685438BD}"/>
              </a:ext>
            </a:extLst>
          </p:cNvPr>
          <p:cNvSpPr txBox="1"/>
          <p:nvPr/>
        </p:nvSpPr>
        <p:spPr>
          <a:xfrm>
            <a:off x="1658546" y="3232127"/>
            <a:ext cx="3369577"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Emotional Marketing </a:t>
            </a:r>
          </a:p>
        </p:txBody>
      </p:sp>
      <p:sp>
        <p:nvSpPr>
          <p:cNvPr id="8" name="TextBox 7">
            <a:extLst>
              <a:ext uri="{FF2B5EF4-FFF2-40B4-BE49-F238E27FC236}">
                <a16:creationId xmlns:a16="http://schemas.microsoft.com/office/drawing/2014/main" id="{7742B36B-CDF1-50E5-A40F-699C549165E6}"/>
              </a:ext>
            </a:extLst>
          </p:cNvPr>
          <p:cNvSpPr txBox="1"/>
          <p:nvPr/>
        </p:nvSpPr>
        <p:spPr>
          <a:xfrm>
            <a:off x="2664744" y="5530933"/>
            <a:ext cx="71813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Promoting Sustainably travel</a:t>
            </a:r>
            <a:r>
              <a:rPr lang="en-GB" sz="4000">
                <a:latin typeface="Berlin Sans FB"/>
              </a:rPr>
              <a:t> </a:t>
            </a:r>
          </a:p>
        </p:txBody>
      </p:sp>
    </p:spTree>
    <p:extLst>
      <p:ext uri="{BB962C8B-B14F-4D97-AF65-F5344CB8AC3E}">
        <p14:creationId xmlns:p14="http://schemas.microsoft.com/office/powerpoint/2010/main" val="3159862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2DB9-E539-3A26-0A1F-B1ED0DEC2A6A}"/>
              </a:ext>
            </a:extLst>
          </p:cNvPr>
          <p:cNvSpPr>
            <a:spLocks noGrp="1"/>
          </p:cNvSpPr>
          <p:nvPr>
            <p:ph type="title"/>
          </p:nvPr>
        </p:nvSpPr>
        <p:spPr/>
        <p:txBody>
          <a:bodyPr/>
          <a:lstStyle/>
          <a:p>
            <a:pPr algn="ctr"/>
            <a:r>
              <a:rPr lang="en-GB" dirty="0">
                <a:latin typeface="Berlin Sans FB"/>
              </a:rPr>
              <a:t>Target Market - Demographics</a:t>
            </a:r>
          </a:p>
        </p:txBody>
      </p:sp>
      <p:graphicFrame>
        <p:nvGraphicFramePr>
          <p:cNvPr id="3" name="Chart 2">
            <a:extLst>
              <a:ext uri="{FF2B5EF4-FFF2-40B4-BE49-F238E27FC236}">
                <a16:creationId xmlns:a16="http://schemas.microsoft.com/office/drawing/2014/main" id="{B7E16926-5757-B747-9CB0-1A9C161BB0B3}"/>
              </a:ext>
            </a:extLst>
          </p:cNvPr>
          <p:cNvGraphicFramePr/>
          <p:nvPr>
            <p:extLst>
              <p:ext uri="{D42A27DB-BD31-4B8C-83A1-F6EECF244321}">
                <p14:modId xmlns:p14="http://schemas.microsoft.com/office/powerpoint/2010/main" val="2956597316"/>
              </p:ext>
            </p:extLst>
          </p:nvPr>
        </p:nvGraphicFramePr>
        <p:xfrm>
          <a:off x="-324255" y="1690788"/>
          <a:ext cx="5604213" cy="385472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06F995CA-0A2A-DF4B-3098-6FA1BDCAA0E8}"/>
              </a:ext>
            </a:extLst>
          </p:cNvPr>
          <p:cNvGraphicFramePr/>
          <p:nvPr>
            <p:extLst>
              <p:ext uri="{D42A27DB-BD31-4B8C-83A1-F6EECF244321}">
                <p14:modId xmlns:p14="http://schemas.microsoft.com/office/powerpoint/2010/main" val="1978639113"/>
              </p:ext>
            </p:extLst>
          </p:nvPr>
        </p:nvGraphicFramePr>
        <p:xfrm>
          <a:off x="6096298" y="1716620"/>
          <a:ext cx="6096000" cy="414655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8996193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descr="A green screen with a black background&#10;&#10;Description automatically generated">
            <a:extLst>
              <a:ext uri="{FF2B5EF4-FFF2-40B4-BE49-F238E27FC236}">
                <a16:creationId xmlns:a16="http://schemas.microsoft.com/office/drawing/2014/main" id="{04E64548-7D26-F69F-1CDD-617C20DE393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flipH="1" flipV="1">
            <a:off x="13493959" y="6657092"/>
            <a:ext cx="419031" cy="395439"/>
          </a:xfrm>
          <a:prstGeom prst="rect">
            <a:avLst/>
          </a:prstGeom>
        </p:spPr>
      </p:pic>
      <p:sp>
        <p:nvSpPr>
          <p:cNvPr id="2" name="Title 1">
            <a:extLst>
              <a:ext uri="{FF2B5EF4-FFF2-40B4-BE49-F238E27FC236}">
                <a16:creationId xmlns:a16="http://schemas.microsoft.com/office/drawing/2014/main" id="{6560A317-9803-198A-89D1-A1F3B455E93B}"/>
              </a:ext>
            </a:extLst>
          </p:cNvPr>
          <p:cNvSpPr>
            <a:spLocks noGrp="1"/>
          </p:cNvSpPr>
          <p:nvPr>
            <p:ph type="title"/>
          </p:nvPr>
        </p:nvSpPr>
        <p:spPr/>
        <p:txBody>
          <a:bodyPr/>
          <a:lstStyle/>
          <a:p>
            <a:pPr algn="ctr"/>
            <a:r>
              <a:rPr lang="en-GB">
                <a:latin typeface="Berlin Sans FB"/>
              </a:rPr>
              <a:t>Campaign presentation </a:t>
            </a:r>
            <a:endParaRPr lang="en-US">
              <a:latin typeface="Berlin Sans FB"/>
            </a:endParaRPr>
          </a:p>
        </p:txBody>
      </p:sp>
      <p:pic>
        <p:nvPicPr>
          <p:cNvPr id="9" name="Content Placeholder 8" descr="A person in a white dress&#10;&#10;Description automatically generated">
            <a:extLst>
              <a:ext uri="{FF2B5EF4-FFF2-40B4-BE49-F238E27FC236}">
                <a16:creationId xmlns:a16="http://schemas.microsoft.com/office/drawing/2014/main" id="{9FA06DBA-8C4A-2C15-D02C-9DA4BB829570}"/>
              </a:ext>
            </a:extLst>
          </p:cNvPr>
          <p:cNvPicPr>
            <a:picLocks noGrp="1" noChangeAspect="1"/>
          </p:cNvPicPr>
          <p:nvPr>
            <p:ph idx="1"/>
          </p:nvPr>
        </p:nvPicPr>
        <p:blipFill>
          <a:blip r:embed="rId5"/>
          <a:stretch>
            <a:fillRect/>
          </a:stretch>
        </p:blipFill>
        <p:spPr>
          <a:xfrm>
            <a:off x="1982023" y="1337460"/>
            <a:ext cx="2913993" cy="4370989"/>
          </a:xfrm>
        </p:spPr>
      </p:pic>
      <p:sp>
        <p:nvSpPr>
          <p:cNvPr id="3" name="TextBox 2">
            <a:extLst>
              <a:ext uri="{FF2B5EF4-FFF2-40B4-BE49-F238E27FC236}">
                <a16:creationId xmlns:a16="http://schemas.microsoft.com/office/drawing/2014/main" id="{D7DB1BF1-BCFD-F693-DAE7-7E80111854C9}"/>
              </a:ext>
            </a:extLst>
          </p:cNvPr>
          <p:cNvSpPr txBox="1"/>
          <p:nvPr/>
        </p:nvSpPr>
        <p:spPr>
          <a:xfrm>
            <a:off x="5728137" y="1661947"/>
            <a:ext cx="462455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Berlin Sans FB"/>
              </a:rPr>
              <a:t>Branding colours</a:t>
            </a:r>
            <a:endParaRPr lang="en-US" dirty="0"/>
          </a:p>
          <a:p>
            <a:r>
              <a:rPr lang="en-GB" sz="4800" dirty="0">
                <a:latin typeface="Berlin Sans FB"/>
              </a:rPr>
              <a:t>Key Messages</a:t>
            </a:r>
            <a:endParaRPr lang="en-GB" dirty="0">
              <a:latin typeface="Aptos"/>
            </a:endParaRPr>
          </a:p>
          <a:p>
            <a:r>
              <a:rPr lang="en-GB" sz="4800" dirty="0">
                <a:latin typeface="Berlin Sans FB"/>
              </a:rPr>
              <a:t>Hashtags </a:t>
            </a:r>
            <a:endParaRPr lang="en-GB" dirty="0">
              <a:latin typeface="Aptos" panose="020B0004020202020204"/>
            </a:endParaRPr>
          </a:p>
          <a:p>
            <a:r>
              <a:rPr lang="en-GB" sz="4800" dirty="0">
                <a:latin typeface="Berlin Sans FB"/>
              </a:rPr>
              <a:t>Strapline</a:t>
            </a:r>
          </a:p>
          <a:p>
            <a:r>
              <a:rPr lang="en-GB" sz="4800" dirty="0">
                <a:latin typeface="Berlin Sans FB"/>
              </a:rPr>
              <a:t>Content idea</a:t>
            </a:r>
          </a:p>
          <a:p>
            <a:endParaRPr lang="en-GB"/>
          </a:p>
        </p:txBody>
      </p:sp>
    </p:spTree>
    <p:extLst>
      <p:ext uri="{BB962C8B-B14F-4D97-AF65-F5344CB8AC3E}">
        <p14:creationId xmlns:p14="http://schemas.microsoft.com/office/powerpoint/2010/main" val="27664533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FA41-04C1-7644-ADF2-11BF5990A460}"/>
              </a:ext>
            </a:extLst>
          </p:cNvPr>
          <p:cNvSpPr>
            <a:spLocks noGrp="1"/>
          </p:cNvSpPr>
          <p:nvPr>
            <p:ph type="title"/>
          </p:nvPr>
        </p:nvSpPr>
        <p:spPr/>
        <p:txBody>
          <a:bodyPr/>
          <a:lstStyle/>
          <a:p>
            <a:pPr algn="ctr"/>
            <a:r>
              <a:rPr lang="en-GB">
                <a:latin typeface="Berlin Sans FB"/>
              </a:rPr>
              <a:t>Branding colours </a:t>
            </a:r>
            <a:endParaRPr lang="en-US"/>
          </a:p>
        </p:txBody>
      </p:sp>
      <p:pic>
        <p:nvPicPr>
          <p:cNvPr id="4" name="Content Placeholder 3">
            <a:extLst>
              <a:ext uri="{FF2B5EF4-FFF2-40B4-BE49-F238E27FC236}">
                <a16:creationId xmlns:a16="http://schemas.microsoft.com/office/drawing/2014/main" id="{423DDAD0-A6E9-4FF6-C078-06104C410D2A}"/>
              </a:ext>
            </a:extLst>
          </p:cNvPr>
          <p:cNvPicPr>
            <a:picLocks noGrp="1" noChangeAspect="1"/>
          </p:cNvPicPr>
          <p:nvPr>
            <p:ph idx="1"/>
          </p:nvPr>
        </p:nvPicPr>
        <p:blipFill>
          <a:blip r:embed="rId3"/>
          <a:stretch>
            <a:fillRect/>
          </a:stretch>
        </p:blipFill>
        <p:spPr>
          <a:xfrm>
            <a:off x="125835" y="1338489"/>
            <a:ext cx="6858000" cy="3599895"/>
          </a:xfrm>
        </p:spPr>
      </p:pic>
      <p:pic>
        <p:nvPicPr>
          <p:cNvPr id="5" name="Picture 4" descr="A yellow rectangular object with a black circle&#10;&#10;Description automatically generated">
            <a:extLst>
              <a:ext uri="{FF2B5EF4-FFF2-40B4-BE49-F238E27FC236}">
                <a16:creationId xmlns:a16="http://schemas.microsoft.com/office/drawing/2014/main" id="{2446FE4B-884F-BE19-961B-999234C64E18}"/>
              </a:ext>
            </a:extLst>
          </p:cNvPr>
          <p:cNvPicPr>
            <a:picLocks noChangeAspect="1"/>
          </p:cNvPicPr>
          <p:nvPr/>
        </p:nvPicPr>
        <p:blipFill>
          <a:blip r:embed="rId4"/>
          <a:stretch>
            <a:fillRect/>
          </a:stretch>
        </p:blipFill>
        <p:spPr>
          <a:xfrm>
            <a:off x="8677477" y="4318"/>
            <a:ext cx="3489787" cy="3309972"/>
          </a:xfrm>
          <a:prstGeom prst="rect">
            <a:avLst/>
          </a:prstGeom>
        </p:spPr>
      </p:pic>
      <p:pic>
        <p:nvPicPr>
          <p:cNvPr id="6" name="Picture 5" descr="A close up of a logo&#10;&#10;Description automatically generated">
            <a:extLst>
              <a:ext uri="{FF2B5EF4-FFF2-40B4-BE49-F238E27FC236}">
                <a16:creationId xmlns:a16="http://schemas.microsoft.com/office/drawing/2014/main" id="{A01DAD15-E664-071E-A077-6F5D58B024AC}"/>
              </a:ext>
            </a:extLst>
          </p:cNvPr>
          <p:cNvPicPr>
            <a:picLocks noChangeAspect="1"/>
          </p:cNvPicPr>
          <p:nvPr/>
        </p:nvPicPr>
        <p:blipFill>
          <a:blip r:embed="rId5"/>
          <a:stretch>
            <a:fillRect/>
          </a:stretch>
        </p:blipFill>
        <p:spPr>
          <a:xfrm>
            <a:off x="6378070" y="2741598"/>
            <a:ext cx="5815972" cy="4114800"/>
          </a:xfrm>
          <a:prstGeom prst="rect">
            <a:avLst/>
          </a:prstGeom>
        </p:spPr>
      </p:pic>
    </p:spTree>
    <p:extLst>
      <p:ext uri="{BB962C8B-B14F-4D97-AF65-F5344CB8AC3E}">
        <p14:creationId xmlns:p14="http://schemas.microsoft.com/office/powerpoint/2010/main" val="3428620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4886-7DF5-9398-A5C6-2CA701AD0EDF}"/>
              </a:ext>
            </a:extLst>
          </p:cNvPr>
          <p:cNvSpPr>
            <a:spLocks noGrp="1"/>
          </p:cNvSpPr>
          <p:nvPr>
            <p:ph type="title"/>
          </p:nvPr>
        </p:nvSpPr>
        <p:spPr/>
        <p:txBody>
          <a:bodyPr/>
          <a:lstStyle/>
          <a:p>
            <a:pPr algn="ctr"/>
            <a:r>
              <a:rPr lang="en-GB">
                <a:latin typeface="Berlin Sans FB"/>
              </a:rPr>
              <a:t>Key messages </a:t>
            </a:r>
            <a:endParaRPr lang="en-US"/>
          </a:p>
        </p:txBody>
      </p:sp>
      <p:pic>
        <p:nvPicPr>
          <p:cNvPr id="4" name="Content Placeholder 3" descr="A train station with people walking&#10;&#10;Description automatically generated">
            <a:extLst>
              <a:ext uri="{FF2B5EF4-FFF2-40B4-BE49-F238E27FC236}">
                <a16:creationId xmlns:a16="http://schemas.microsoft.com/office/drawing/2014/main" id="{E35EC665-82DA-B918-ADDE-E860CB7FC04D}"/>
              </a:ext>
            </a:extLst>
          </p:cNvPr>
          <p:cNvPicPr>
            <a:picLocks noGrp="1" noChangeAspect="1"/>
          </p:cNvPicPr>
          <p:nvPr>
            <p:ph idx="1"/>
          </p:nvPr>
        </p:nvPicPr>
        <p:blipFill>
          <a:blip r:embed="rId3"/>
          <a:stretch>
            <a:fillRect/>
          </a:stretch>
        </p:blipFill>
        <p:spPr>
          <a:xfrm>
            <a:off x="201749" y="3691601"/>
            <a:ext cx="4210447" cy="2702654"/>
          </a:xfrm>
        </p:spPr>
      </p:pic>
      <p:pic>
        <p:nvPicPr>
          <p:cNvPr id="6" name="Picture 5" descr="A hand holding two vouchers&#10;&#10;Description automatically generated">
            <a:extLst>
              <a:ext uri="{FF2B5EF4-FFF2-40B4-BE49-F238E27FC236}">
                <a16:creationId xmlns:a16="http://schemas.microsoft.com/office/drawing/2014/main" id="{5A7E58F6-27B2-291B-BD1C-BBB73DE40A5D}"/>
              </a:ext>
            </a:extLst>
          </p:cNvPr>
          <p:cNvPicPr>
            <a:picLocks noChangeAspect="1"/>
          </p:cNvPicPr>
          <p:nvPr/>
        </p:nvPicPr>
        <p:blipFill>
          <a:blip r:embed="rId4"/>
          <a:stretch>
            <a:fillRect/>
          </a:stretch>
        </p:blipFill>
        <p:spPr>
          <a:xfrm>
            <a:off x="1968330" y="1494564"/>
            <a:ext cx="4208478" cy="2366396"/>
          </a:xfrm>
          <a:prstGeom prst="rect">
            <a:avLst/>
          </a:prstGeom>
        </p:spPr>
      </p:pic>
      <p:pic>
        <p:nvPicPr>
          <p:cNvPr id="7" name="Picture 6" descr="A group of women in white outfits on a stage&#10;&#10;Description automatically generated">
            <a:extLst>
              <a:ext uri="{FF2B5EF4-FFF2-40B4-BE49-F238E27FC236}">
                <a16:creationId xmlns:a16="http://schemas.microsoft.com/office/drawing/2014/main" id="{D9CB03C4-A784-894B-9329-69E1D5700E33}"/>
              </a:ext>
            </a:extLst>
          </p:cNvPr>
          <p:cNvPicPr>
            <a:picLocks noChangeAspect="1"/>
          </p:cNvPicPr>
          <p:nvPr/>
        </p:nvPicPr>
        <p:blipFill>
          <a:blip r:embed="rId5"/>
          <a:stretch>
            <a:fillRect/>
          </a:stretch>
        </p:blipFill>
        <p:spPr>
          <a:xfrm>
            <a:off x="3047999" y="4077401"/>
            <a:ext cx="3970788" cy="2317457"/>
          </a:xfrm>
          <a:prstGeom prst="rect">
            <a:avLst/>
          </a:prstGeom>
        </p:spPr>
      </p:pic>
      <p:pic>
        <p:nvPicPr>
          <p:cNvPr id="8" name="Picture 7" descr="A sign from a ceiling&#10;&#10;Description automatically generated">
            <a:extLst>
              <a:ext uri="{FF2B5EF4-FFF2-40B4-BE49-F238E27FC236}">
                <a16:creationId xmlns:a16="http://schemas.microsoft.com/office/drawing/2014/main" id="{DAE0ECDA-58E0-5A0E-16E8-FAC1A09747EA}"/>
              </a:ext>
            </a:extLst>
          </p:cNvPr>
          <p:cNvPicPr>
            <a:picLocks noChangeAspect="1"/>
          </p:cNvPicPr>
          <p:nvPr/>
        </p:nvPicPr>
        <p:blipFill>
          <a:blip r:embed="rId6"/>
          <a:stretch>
            <a:fillRect/>
          </a:stretch>
        </p:blipFill>
        <p:spPr>
          <a:xfrm rot="5400000">
            <a:off x="-95950" y="945160"/>
            <a:ext cx="2562839" cy="1967568"/>
          </a:xfrm>
          <a:prstGeom prst="rect">
            <a:avLst/>
          </a:prstGeom>
        </p:spPr>
      </p:pic>
      <p:pic>
        <p:nvPicPr>
          <p:cNvPr id="9" name="Picture 8">
            <a:extLst>
              <a:ext uri="{FF2B5EF4-FFF2-40B4-BE49-F238E27FC236}">
                <a16:creationId xmlns:a16="http://schemas.microsoft.com/office/drawing/2014/main" id="{9364714B-B088-A7F8-8A95-8BDAFCFCA261}"/>
              </a:ext>
            </a:extLst>
          </p:cNvPr>
          <p:cNvPicPr>
            <a:picLocks noChangeAspect="1"/>
          </p:cNvPicPr>
          <p:nvPr/>
        </p:nvPicPr>
        <p:blipFill>
          <a:blip r:embed="rId7"/>
          <a:stretch>
            <a:fillRect/>
          </a:stretch>
        </p:blipFill>
        <p:spPr>
          <a:xfrm rot="5400000">
            <a:off x="8827840" y="627077"/>
            <a:ext cx="3520580" cy="2610724"/>
          </a:xfrm>
          <a:prstGeom prst="rect">
            <a:avLst/>
          </a:prstGeom>
        </p:spPr>
      </p:pic>
      <p:pic>
        <p:nvPicPr>
          <p:cNvPr id="10" name="Picture 9" descr="A group of women wearing pink feather boas and hats&#10;&#10;Description automatically generated">
            <a:extLst>
              <a:ext uri="{FF2B5EF4-FFF2-40B4-BE49-F238E27FC236}">
                <a16:creationId xmlns:a16="http://schemas.microsoft.com/office/drawing/2014/main" id="{1DDD8EAE-9496-4A7D-8D5A-F680DB0789FB}"/>
              </a:ext>
            </a:extLst>
          </p:cNvPr>
          <p:cNvPicPr>
            <a:picLocks noChangeAspect="1"/>
          </p:cNvPicPr>
          <p:nvPr/>
        </p:nvPicPr>
        <p:blipFill>
          <a:blip r:embed="rId8"/>
          <a:stretch>
            <a:fillRect/>
          </a:stretch>
        </p:blipFill>
        <p:spPr>
          <a:xfrm>
            <a:off x="8931479" y="3860334"/>
            <a:ext cx="3263318" cy="2367093"/>
          </a:xfrm>
          <a:prstGeom prst="rect">
            <a:avLst/>
          </a:prstGeom>
        </p:spPr>
      </p:pic>
      <p:pic>
        <p:nvPicPr>
          <p:cNvPr id="11" name="Picture 10" descr="A poster of a train&#10;&#10;Description automatically generated">
            <a:extLst>
              <a:ext uri="{FF2B5EF4-FFF2-40B4-BE49-F238E27FC236}">
                <a16:creationId xmlns:a16="http://schemas.microsoft.com/office/drawing/2014/main" id="{B84E4219-1621-C2EA-FFFE-B9CC938C760D}"/>
              </a:ext>
            </a:extLst>
          </p:cNvPr>
          <p:cNvPicPr>
            <a:picLocks noChangeAspect="1"/>
          </p:cNvPicPr>
          <p:nvPr/>
        </p:nvPicPr>
        <p:blipFill>
          <a:blip r:embed="rId9"/>
          <a:stretch>
            <a:fillRect/>
          </a:stretch>
        </p:blipFill>
        <p:spPr>
          <a:xfrm>
            <a:off x="6175088" y="1371600"/>
            <a:ext cx="3099547" cy="4114800"/>
          </a:xfrm>
          <a:prstGeom prst="rect">
            <a:avLst/>
          </a:prstGeom>
        </p:spPr>
      </p:pic>
    </p:spTree>
    <p:extLst>
      <p:ext uri="{BB962C8B-B14F-4D97-AF65-F5344CB8AC3E}">
        <p14:creationId xmlns:p14="http://schemas.microsoft.com/office/powerpoint/2010/main" val="274953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0600-5C78-A691-3704-BA922423D513}"/>
              </a:ext>
            </a:extLst>
          </p:cNvPr>
          <p:cNvSpPr>
            <a:spLocks noGrp="1"/>
          </p:cNvSpPr>
          <p:nvPr>
            <p:ph type="title"/>
          </p:nvPr>
        </p:nvSpPr>
        <p:spPr/>
        <p:txBody>
          <a:bodyPr/>
          <a:lstStyle/>
          <a:p>
            <a:pPr algn="ctr"/>
            <a:r>
              <a:rPr lang="en-GB">
                <a:latin typeface="Berlin Sans FB"/>
              </a:rPr>
              <a:t>Hashtags </a:t>
            </a:r>
            <a:endParaRPr lang="en-US">
              <a:latin typeface="Aptos Display" panose="020F0302020204030204"/>
            </a:endParaRPr>
          </a:p>
        </p:txBody>
      </p:sp>
      <p:sp>
        <p:nvSpPr>
          <p:cNvPr id="3" name="TextBox 2">
            <a:extLst>
              <a:ext uri="{FF2B5EF4-FFF2-40B4-BE49-F238E27FC236}">
                <a16:creationId xmlns:a16="http://schemas.microsoft.com/office/drawing/2014/main" id="{BC94B019-FDA4-3EE1-4EED-24BA8D18714F}"/>
              </a:ext>
            </a:extLst>
          </p:cNvPr>
          <p:cNvSpPr txBox="1"/>
          <p:nvPr/>
        </p:nvSpPr>
        <p:spPr>
          <a:xfrm>
            <a:off x="-1736" y="1690788"/>
            <a:ext cx="694962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ea typeface="Calibri"/>
                <a:cs typeface="Times New Roman"/>
              </a:rPr>
              <a:t>#GWRherewegoagain</a:t>
            </a:r>
          </a:p>
        </p:txBody>
      </p:sp>
      <p:sp>
        <p:nvSpPr>
          <p:cNvPr id="5" name="TextBox 4">
            <a:extLst>
              <a:ext uri="{FF2B5EF4-FFF2-40B4-BE49-F238E27FC236}">
                <a16:creationId xmlns:a16="http://schemas.microsoft.com/office/drawing/2014/main" id="{5873928E-14E9-06B2-43F5-50E0A442E0B4}"/>
              </a:ext>
            </a:extLst>
          </p:cNvPr>
          <p:cNvSpPr txBox="1"/>
          <p:nvPr/>
        </p:nvSpPr>
        <p:spPr>
          <a:xfrm>
            <a:off x="4195090" y="2445649"/>
            <a:ext cx="596956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Berlin Sans FB"/>
                <a:cs typeface="Times New Roman"/>
              </a:rPr>
              <a:t>#mammamiathemusical</a:t>
            </a:r>
          </a:p>
        </p:txBody>
      </p:sp>
      <p:sp>
        <p:nvSpPr>
          <p:cNvPr id="6" name="TextBox 5">
            <a:extLst>
              <a:ext uri="{FF2B5EF4-FFF2-40B4-BE49-F238E27FC236}">
                <a16:creationId xmlns:a16="http://schemas.microsoft.com/office/drawing/2014/main" id="{82927FBB-9BE9-53C4-4534-21C067267D68}"/>
              </a:ext>
            </a:extLst>
          </p:cNvPr>
          <p:cNvSpPr txBox="1"/>
          <p:nvPr/>
        </p:nvSpPr>
        <p:spPr>
          <a:xfrm>
            <a:off x="223706" y="3369577"/>
            <a:ext cx="5900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ea typeface="Calibri"/>
                <a:cs typeface="Calibri"/>
              </a:rPr>
              <a:t>#dancingqueen</a:t>
            </a:r>
          </a:p>
        </p:txBody>
      </p:sp>
      <p:sp>
        <p:nvSpPr>
          <p:cNvPr id="7" name="TextBox 6">
            <a:extLst>
              <a:ext uri="{FF2B5EF4-FFF2-40B4-BE49-F238E27FC236}">
                <a16:creationId xmlns:a16="http://schemas.microsoft.com/office/drawing/2014/main" id="{D2F12218-1D5D-F325-E999-FB8092A8EB5A}"/>
              </a:ext>
            </a:extLst>
          </p:cNvPr>
          <p:cNvSpPr txBox="1"/>
          <p:nvPr/>
        </p:nvSpPr>
        <p:spPr>
          <a:xfrm>
            <a:off x="4837651" y="4362275"/>
            <a:ext cx="619387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rPr>
              <a:t>#GWR</a:t>
            </a:r>
          </a:p>
        </p:txBody>
      </p:sp>
      <p:sp>
        <p:nvSpPr>
          <p:cNvPr id="8" name="TextBox 7">
            <a:extLst>
              <a:ext uri="{FF2B5EF4-FFF2-40B4-BE49-F238E27FC236}">
                <a16:creationId xmlns:a16="http://schemas.microsoft.com/office/drawing/2014/main" id="{C7FB4092-93E2-0A9F-95EE-74CDADED3A4A}"/>
              </a:ext>
            </a:extLst>
          </p:cNvPr>
          <p:cNvSpPr txBox="1"/>
          <p:nvPr/>
        </p:nvSpPr>
        <p:spPr>
          <a:xfrm>
            <a:off x="782972" y="5243119"/>
            <a:ext cx="50613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rPr>
              <a:t>#sustainabletravel</a:t>
            </a:r>
          </a:p>
        </p:txBody>
      </p:sp>
      <p:pic>
        <p:nvPicPr>
          <p:cNvPr id="9" name="Graphic 8" descr="Hashtag with solid fill">
            <a:extLst>
              <a:ext uri="{FF2B5EF4-FFF2-40B4-BE49-F238E27FC236}">
                <a16:creationId xmlns:a16="http://schemas.microsoft.com/office/drawing/2014/main" id="{75D0C04D-5112-11CB-2841-1FE41E6E30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29906" y="4074268"/>
            <a:ext cx="2735633" cy="2681591"/>
          </a:xfrm>
          <a:prstGeom prst="rect">
            <a:avLst/>
          </a:prstGeom>
        </p:spPr>
      </p:pic>
      <p:pic>
        <p:nvPicPr>
          <p:cNvPr id="11" name="Picture 10" descr="A hashtag sign with a blue background">
            <a:extLst>
              <a:ext uri="{FF2B5EF4-FFF2-40B4-BE49-F238E27FC236}">
                <a16:creationId xmlns:a16="http://schemas.microsoft.com/office/drawing/2014/main" id="{52DAA5F5-7D99-EDD8-76EE-5711ECD9637C}"/>
              </a:ext>
            </a:extLst>
          </p:cNvPr>
          <p:cNvPicPr>
            <a:picLocks noChangeAspect="1"/>
          </p:cNvPicPr>
          <p:nvPr/>
        </p:nvPicPr>
        <p:blipFill>
          <a:blip r:embed="rId5"/>
          <a:stretch>
            <a:fillRect/>
          </a:stretch>
        </p:blipFill>
        <p:spPr>
          <a:xfrm>
            <a:off x="9320179" y="2431"/>
            <a:ext cx="2873984" cy="2189265"/>
          </a:xfrm>
          <a:prstGeom prst="rect">
            <a:avLst/>
          </a:prstGeom>
        </p:spPr>
      </p:pic>
    </p:spTree>
    <p:extLst>
      <p:ext uri="{BB962C8B-B14F-4D97-AF65-F5344CB8AC3E}">
        <p14:creationId xmlns:p14="http://schemas.microsoft.com/office/powerpoint/2010/main" val="14919689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84C27-8712-3F32-54A1-08E0815648A3}"/>
              </a:ext>
            </a:extLst>
          </p:cNvPr>
          <p:cNvSpPr>
            <a:spLocks noGrp="1"/>
          </p:cNvSpPr>
          <p:nvPr>
            <p:ph type="title"/>
          </p:nvPr>
        </p:nvSpPr>
        <p:spPr/>
        <p:txBody>
          <a:bodyPr/>
          <a:lstStyle/>
          <a:p>
            <a:pPr algn="ctr"/>
            <a:r>
              <a:rPr lang="en-GB">
                <a:latin typeface="Berlin Sans FB"/>
                <a:ea typeface="Calibri"/>
                <a:cs typeface="Times New Roman"/>
              </a:rPr>
              <a:t>Strapline </a:t>
            </a:r>
            <a:endParaRPr lang="en-US"/>
          </a:p>
        </p:txBody>
      </p:sp>
      <p:sp>
        <p:nvSpPr>
          <p:cNvPr id="3" name="TextBox 2">
            <a:extLst>
              <a:ext uri="{FF2B5EF4-FFF2-40B4-BE49-F238E27FC236}">
                <a16:creationId xmlns:a16="http://schemas.microsoft.com/office/drawing/2014/main" id="{9BDEC85F-1BC2-786E-1751-3CBFF7B51ADD}"/>
              </a:ext>
            </a:extLst>
          </p:cNvPr>
          <p:cNvSpPr txBox="1"/>
          <p:nvPr/>
        </p:nvSpPr>
        <p:spPr>
          <a:xfrm>
            <a:off x="1416676" y="2661633"/>
            <a:ext cx="8888413" cy="769441"/>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latin typeface="Berlin Sans FB"/>
              </a:rPr>
              <a:t>Friday night and the trains on a role</a:t>
            </a:r>
          </a:p>
        </p:txBody>
      </p:sp>
    </p:spTree>
    <p:extLst>
      <p:ext uri="{BB962C8B-B14F-4D97-AF65-F5344CB8AC3E}">
        <p14:creationId xmlns:p14="http://schemas.microsoft.com/office/powerpoint/2010/main" val="24053488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BAFD1-3B3F-5D47-FE70-9F9E6850F834}"/>
              </a:ext>
            </a:extLst>
          </p:cNvPr>
          <p:cNvSpPr>
            <a:spLocks noGrp="1"/>
          </p:cNvSpPr>
          <p:nvPr>
            <p:ph type="title"/>
          </p:nvPr>
        </p:nvSpPr>
        <p:spPr/>
        <p:txBody>
          <a:bodyPr/>
          <a:lstStyle/>
          <a:p>
            <a:pPr algn="ctr"/>
            <a:r>
              <a:rPr lang="en-GB" dirty="0">
                <a:latin typeface="Berlin Sans FB"/>
              </a:rPr>
              <a:t>Content idea </a:t>
            </a:r>
            <a:endParaRPr lang="en-US"/>
          </a:p>
        </p:txBody>
      </p:sp>
      <p:pic>
        <p:nvPicPr>
          <p:cNvPr id="4" name="Picture 3" descr="A screenshot of a phone&#10;&#10;Description automatically generated">
            <a:extLst>
              <a:ext uri="{FF2B5EF4-FFF2-40B4-BE49-F238E27FC236}">
                <a16:creationId xmlns:a16="http://schemas.microsoft.com/office/drawing/2014/main" id="{F48809AE-B3F1-8AE8-1D44-69A8F69DD4DD}"/>
              </a:ext>
            </a:extLst>
          </p:cNvPr>
          <p:cNvPicPr>
            <a:picLocks noChangeAspect="1"/>
          </p:cNvPicPr>
          <p:nvPr/>
        </p:nvPicPr>
        <p:blipFill>
          <a:blip r:embed="rId3"/>
          <a:srcRect l="-364" t="15865" r="684" b="25570"/>
          <a:stretch/>
        </p:blipFill>
        <p:spPr>
          <a:xfrm>
            <a:off x="841325" y="1252546"/>
            <a:ext cx="4125502" cy="5242575"/>
          </a:xfrm>
          <a:prstGeom prst="rect">
            <a:avLst/>
          </a:prstGeom>
        </p:spPr>
      </p:pic>
    </p:spTree>
    <p:extLst>
      <p:ext uri="{BB962C8B-B14F-4D97-AF65-F5344CB8AC3E}">
        <p14:creationId xmlns:p14="http://schemas.microsoft.com/office/powerpoint/2010/main" val="30109859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copy_2509A47F-84DE-4AC5-85F5-00FD1DC032C5">
            <a:hlinkClick r:id="" action="ppaction://media"/>
            <a:extLst>
              <a:ext uri="{FF2B5EF4-FFF2-40B4-BE49-F238E27FC236}">
                <a16:creationId xmlns:a16="http://schemas.microsoft.com/office/drawing/2014/main" id="{AA5B3CCB-4437-72CC-21A5-3C508C9240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764921" y="77598"/>
            <a:ext cx="3800417" cy="6702805"/>
          </a:xfrm>
          <a:prstGeom prst="rect">
            <a:avLst/>
          </a:prstGeom>
        </p:spPr>
      </p:pic>
      <p:sp>
        <p:nvSpPr>
          <p:cNvPr id="3" name="TextBox 2">
            <a:extLst>
              <a:ext uri="{FF2B5EF4-FFF2-40B4-BE49-F238E27FC236}">
                <a16:creationId xmlns:a16="http://schemas.microsoft.com/office/drawing/2014/main" id="{C7176804-4F48-FD55-EFB0-28BF10373E4C}"/>
              </a:ext>
            </a:extLst>
          </p:cNvPr>
          <p:cNvSpPr txBox="1"/>
          <p:nvPr/>
        </p:nvSpPr>
        <p:spPr>
          <a:xfrm>
            <a:off x="1034642" y="1118532"/>
            <a:ext cx="391486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dirty="0">
                <a:latin typeface="Berlin Sans FB"/>
              </a:rPr>
              <a:t>Visual and video content </a:t>
            </a:r>
          </a:p>
        </p:txBody>
      </p:sp>
    </p:spTree>
    <p:extLst>
      <p:ext uri="{BB962C8B-B14F-4D97-AF65-F5344CB8AC3E}">
        <p14:creationId xmlns:p14="http://schemas.microsoft.com/office/powerpoint/2010/main" val="29816298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2C6FB-5AEB-0C0F-77FC-DC9A1898ED7F}"/>
              </a:ext>
            </a:extLst>
          </p:cNvPr>
          <p:cNvSpPr>
            <a:spLocks noGrp="1"/>
          </p:cNvSpPr>
          <p:nvPr>
            <p:ph type="title"/>
          </p:nvPr>
        </p:nvSpPr>
        <p:spPr>
          <a:xfrm>
            <a:off x="1206062" y="220608"/>
            <a:ext cx="10147738" cy="1338700"/>
          </a:xfrm>
        </p:spPr>
        <p:txBody>
          <a:bodyPr/>
          <a:lstStyle/>
          <a:p>
            <a:pPr algn="ctr"/>
            <a:r>
              <a:rPr lang="en-GB">
                <a:latin typeface="Berlin Sans FB"/>
              </a:rPr>
              <a:t>justification for social media platform </a:t>
            </a:r>
            <a:endParaRPr lang="en-US"/>
          </a:p>
        </p:txBody>
      </p:sp>
      <p:sp>
        <p:nvSpPr>
          <p:cNvPr id="3" name="Content Placeholder 2">
            <a:extLst>
              <a:ext uri="{FF2B5EF4-FFF2-40B4-BE49-F238E27FC236}">
                <a16:creationId xmlns:a16="http://schemas.microsoft.com/office/drawing/2014/main" id="{71DE955C-2D76-13D8-EE15-E094FB6E2B55}"/>
              </a:ext>
            </a:extLst>
          </p:cNvPr>
          <p:cNvSpPr>
            <a:spLocks noGrp="1"/>
          </p:cNvSpPr>
          <p:nvPr>
            <p:ph idx="1"/>
          </p:nvPr>
        </p:nvSpPr>
        <p:spPr/>
        <p:txBody>
          <a:bodyPr vert="horz" lIns="91440" tIns="45720" rIns="91440" bIns="45720" rtlCol="0" anchor="t">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GB"/>
          </a:p>
          <a:p>
            <a:pPr marL="0" indent="0">
              <a:buNone/>
            </a:pPr>
            <a:endParaRPr lang="en-GB"/>
          </a:p>
        </p:txBody>
      </p:sp>
      <p:graphicFrame>
        <p:nvGraphicFramePr>
          <p:cNvPr id="4" name="Chart 3">
            <a:extLst>
              <a:ext uri="{FF2B5EF4-FFF2-40B4-BE49-F238E27FC236}">
                <a16:creationId xmlns:a16="http://schemas.microsoft.com/office/drawing/2014/main" id="{8FEFAF5B-8644-12AF-5344-C6D5D57D154C}"/>
              </a:ext>
            </a:extLst>
          </p:cNvPr>
          <p:cNvGraphicFramePr/>
          <p:nvPr>
            <p:extLst>
              <p:ext uri="{D42A27DB-BD31-4B8C-83A1-F6EECF244321}">
                <p14:modId xmlns:p14="http://schemas.microsoft.com/office/powerpoint/2010/main" val="871020236"/>
              </p:ext>
            </p:extLst>
          </p:nvPr>
        </p:nvGraphicFramePr>
        <p:xfrm>
          <a:off x="6619849" y="1327729"/>
          <a:ext cx="6100561" cy="3788184"/>
        </p:xfrm>
        <a:graphic>
          <a:graphicData uri="http://schemas.openxmlformats.org/drawingml/2006/chart">
            <c:chart xmlns:c="http://schemas.openxmlformats.org/drawingml/2006/chart" xmlns:r="http://schemas.openxmlformats.org/officeDocument/2006/relationships" r:id="rId3"/>
          </a:graphicData>
        </a:graphic>
      </p:graphicFrame>
      <p:pic>
        <p:nvPicPr>
          <p:cNvPr id="5" name="Picture 4" descr="A blue circle with a white letter f in it&#10;&#10;Description automatically generated">
            <a:extLst>
              <a:ext uri="{FF2B5EF4-FFF2-40B4-BE49-F238E27FC236}">
                <a16:creationId xmlns:a16="http://schemas.microsoft.com/office/drawing/2014/main" id="{BF850C21-5FC4-162A-2772-1F44DE62831E}"/>
              </a:ext>
            </a:extLst>
          </p:cNvPr>
          <p:cNvPicPr>
            <a:picLocks noChangeAspect="1"/>
          </p:cNvPicPr>
          <p:nvPr/>
        </p:nvPicPr>
        <p:blipFill>
          <a:blip r:embed="rId4"/>
          <a:stretch>
            <a:fillRect/>
          </a:stretch>
        </p:blipFill>
        <p:spPr>
          <a:xfrm>
            <a:off x="4064289" y="2205824"/>
            <a:ext cx="3220937" cy="1791511"/>
          </a:xfrm>
          <a:prstGeom prst="rect">
            <a:avLst/>
          </a:prstGeom>
        </p:spPr>
      </p:pic>
      <p:graphicFrame>
        <p:nvGraphicFramePr>
          <p:cNvPr id="8" name="Chart 7">
            <a:extLst>
              <a:ext uri="{FF2B5EF4-FFF2-40B4-BE49-F238E27FC236}">
                <a16:creationId xmlns:a16="http://schemas.microsoft.com/office/drawing/2014/main" id="{1E5BF06A-F0E1-3554-9BB7-426CCF5D4F93}"/>
              </a:ext>
            </a:extLst>
          </p:cNvPr>
          <p:cNvGraphicFramePr/>
          <p:nvPr>
            <p:extLst>
              <p:ext uri="{D42A27DB-BD31-4B8C-83A1-F6EECF244321}">
                <p14:modId xmlns:p14="http://schemas.microsoft.com/office/powerpoint/2010/main" val="3015085507"/>
              </p:ext>
            </p:extLst>
          </p:nvPr>
        </p:nvGraphicFramePr>
        <p:xfrm>
          <a:off x="-479524" y="1209826"/>
          <a:ext cx="5344903" cy="402863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7239713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D5932-1453-88F4-158F-410161206177}"/>
              </a:ext>
            </a:extLst>
          </p:cNvPr>
          <p:cNvSpPr>
            <a:spLocks noGrp="1"/>
          </p:cNvSpPr>
          <p:nvPr>
            <p:ph type="title"/>
          </p:nvPr>
        </p:nvSpPr>
        <p:spPr/>
        <p:txBody>
          <a:bodyPr/>
          <a:lstStyle/>
          <a:p>
            <a:pPr algn="ctr"/>
            <a:r>
              <a:rPr lang="en-GB">
                <a:latin typeface="Berlin Sans FB"/>
              </a:rPr>
              <a:t>Financial viability and campaign impact</a:t>
            </a:r>
            <a:r>
              <a:rPr lang="en-GB"/>
              <a:t> </a:t>
            </a:r>
            <a:endParaRPr lang="en-US"/>
          </a:p>
        </p:txBody>
      </p:sp>
      <p:pic>
        <p:nvPicPr>
          <p:cNvPr id="3" name="Picture 2" descr="Social Media: how to use it safely ...">
            <a:extLst>
              <a:ext uri="{FF2B5EF4-FFF2-40B4-BE49-F238E27FC236}">
                <a16:creationId xmlns:a16="http://schemas.microsoft.com/office/drawing/2014/main" id="{34BBC622-B220-18D6-083D-9298EC8DCA32}"/>
              </a:ext>
            </a:extLst>
          </p:cNvPr>
          <p:cNvPicPr>
            <a:picLocks noChangeAspect="1"/>
          </p:cNvPicPr>
          <p:nvPr/>
        </p:nvPicPr>
        <p:blipFill>
          <a:blip r:embed="rId3"/>
          <a:stretch>
            <a:fillRect/>
          </a:stretch>
        </p:blipFill>
        <p:spPr>
          <a:xfrm>
            <a:off x="306277" y="2701237"/>
            <a:ext cx="3210581" cy="337217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descr="MAMMA MIA! London | The Global Smash Hit">
            <a:extLst>
              <a:ext uri="{FF2B5EF4-FFF2-40B4-BE49-F238E27FC236}">
                <a16:creationId xmlns:a16="http://schemas.microsoft.com/office/drawing/2014/main" id="{1223052D-7B44-3903-9208-D77429885102}"/>
              </a:ext>
            </a:extLst>
          </p:cNvPr>
          <p:cNvPicPr>
            <a:picLocks noChangeAspect="1"/>
          </p:cNvPicPr>
          <p:nvPr/>
        </p:nvPicPr>
        <p:blipFill>
          <a:blip r:embed="rId4"/>
          <a:stretch>
            <a:fillRect/>
          </a:stretch>
        </p:blipFill>
        <p:spPr>
          <a:xfrm>
            <a:off x="9051181" y="4751498"/>
            <a:ext cx="2619375" cy="17430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6116322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009BD-D955-64E1-3957-AE7F0F457ADD}"/>
              </a:ext>
            </a:extLst>
          </p:cNvPr>
          <p:cNvSpPr>
            <a:spLocks noGrp="1"/>
          </p:cNvSpPr>
          <p:nvPr>
            <p:ph type="title"/>
          </p:nvPr>
        </p:nvSpPr>
        <p:spPr/>
        <p:txBody>
          <a:bodyPr/>
          <a:lstStyle/>
          <a:p>
            <a:r>
              <a:rPr lang="en-GB">
                <a:latin typeface="Berlin Sans FB"/>
              </a:rPr>
              <a:t>References </a:t>
            </a:r>
          </a:p>
        </p:txBody>
      </p:sp>
      <p:sp>
        <p:nvSpPr>
          <p:cNvPr id="3" name="Content Placeholder 2">
            <a:extLst>
              <a:ext uri="{FF2B5EF4-FFF2-40B4-BE49-F238E27FC236}">
                <a16:creationId xmlns:a16="http://schemas.microsoft.com/office/drawing/2014/main" id="{D8CF422A-EC03-EC4E-9D79-7262A528A75F}"/>
              </a:ext>
            </a:extLst>
          </p:cNvPr>
          <p:cNvSpPr>
            <a:spLocks noGrp="1"/>
          </p:cNvSpPr>
          <p:nvPr>
            <p:ph idx="1"/>
          </p:nvPr>
        </p:nvSpPr>
        <p:spPr>
          <a:xfrm>
            <a:off x="97077" y="1376776"/>
            <a:ext cx="10515600" cy="4756805"/>
          </a:xfrm>
        </p:spPr>
        <p:txBody>
          <a:bodyPr vert="horz" lIns="91440" tIns="45720" rIns="91440" bIns="45720" rtlCol="0" anchor="t">
            <a:normAutofit fontScale="85000" lnSpcReduction="10000"/>
          </a:bodyPr>
          <a:lstStyle/>
          <a:p>
            <a:pPr marL="0" indent="0">
              <a:buNone/>
            </a:pPr>
            <a:r>
              <a:rPr lang="en-GB" dirty="0"/>
              <a:t>Damon's References:</a:t>
            </a:r>
          </a:p>
          <a:p>
            <a:pPr marL="0" indent="0">
              <a:lnSpc>
                <a:spcPct val="100000"/>
              </a:lnSpc>
              <a:spcBef>
                <a:spcPts val="0"/>
              </a:spcBef>
              <a:buNone/>
            </a:pPr>
            <a:r>
              <a:rPr lang="en-US" sz="1200" dirty="0">
                <a:latin typeface="Calibri"/>
                <a:ea typeface="Calibri"/>
                <a:cs typeface="Calibri"/>
              </a:rPr>
              <a:t>References :</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Dixon, S. (2022). </a:t>
            </a:r>
            <a:r>
              <a:rPr lang="en-US" sz="1200" i="1" dirty="0">
                <a:latin typeface="Calibri"/>
                <a:ea typeface="Calibri"/>
                <a:cs typeface="Calibri"/>
              </a:rPr>
              <a:t>United Kingdom: Facebook Users by Age and Gender 2020</a:t>
            </a:r>
            <a:r>
              <a:rPr lang="en-US" sz="1200" dirty="0">
                <a:latin typeface="Calibri"/>
                <a:ea typeface="Calibri"/>
                <a:cs typeface="Calibri"/>
              </a:rPr>
              <a:t>. [online] Statista. Available at: </a:t>
            </a:r>
            <a:r>
              <a:rPr lang="en-US" sz="1200" dirty="0">
                <a:solidFill>
                  <a:srgbClr val="444444"/>
                </a:solidFill>
                <a:latin typeface="Calibri"/>
                <a:ea typeface="Calibri"/>
                <a:cs typeface="Calibri"/>
                <a:hlinkClick r:id="rId2"/>
              </a:rPr>
              <a:t>https://www.statista.com/statistics/1030057/facebook-users-united-kingdom-age-gender/</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‌Exposure (2022). </a:t>
            </a:r>
            <a:r>
              <a:rPr lang="en-US" sz="1200" i="1" dirty="0">
                <a:latin typeface="Calibri"/>
                <a:ea typeface="Calibri"/>
                <a:cs typeface="Calibri"/>
              </a:rPr>
              <a:t>How to Choose the Right Social Media Platform to Reach Your Target Audience</a:t>
            </a:r>
            <a:r>
              <a:rPr lang="en-US" sz="1200" dirty="0">
                <a:latin typeface="Calibri"/>
                <a:ea typeface="Calibri"/>
                <a:cs typeface="Calibri"/>
              </a:rPr>
              <a:t>. [online] Web Solutions, Inc. Available at: </a:t>
            </a:r>
            <a:r>
              <a:rPr lang="en-US" sz="1200" dirty="0">
                <a:solidFill>
                  <a:srgbClr val="444444"/>
                </a:solidFill>
                <a:latin typeface="Calibri"/>
                <a:ea typeface="Calibri"/>
                <a:cs typeface="Calibri"/>
                <a:hlinkClick r:id="rId3"/>
              </a:rPr>
              <a:t>https://www.exposure.com/blog/most-popular-social-media-platforms-by-total-users-age-and-gender/</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Auxier, B. and Anderson, M. (2021). </a:t>
            </a:r>
            <a:r>
              <a:rPr lang="en-US" sz="1200" i="1" dirty="0">
                <a:latin typeface="Calibri"/>
                <a:ea typeface="Calibri"/>
                <a:cs typeface="Calibri"/>
              </a:rPr>
              <a:t>Social media use in 2021</a:t>
            </a:r>
            <a:r>
              <a:rPr lang="en-US" sz="1200" dirty="0">
                <a:latin typeface="Calibri"/>
                <a:ea typeface="Calibri"/>
                <a:cs typeface="Calibri"/>
              </a:rPr>
              <a:t>. [online] Pew Research Center. Available at: </a:t>
            </a:r>
            <a:r>
              <a:rPr lang="en-US" sz="1200" dirty="0">
                <a:solidFill>
                  <a:srgbClr val="444444"/>
                </a:solidFill>
                <a:latin typeface="Calibri"/>
                <a:ea typeface="Calibri"/>
                <a:cs typeface="Calibri"/>
                <a:hlinkClick r:id="rId4"/>
              </a:rPr>
              <a:t>https://www.pewresearch.org/internet/2021/04/07/social-media-use-in-2021/</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‌Statista (2021). </a:t>
            </a:r>
            <a:r>
              <a:rPr lang="en-US" sz="1200" i="1" dirty="0">
                <a:latin typeface="Calibri"/>
                <a:ea typeface="Calibri"/>
                <a:cs typeface="Calibri"/>
              </a:rPr>
              <a:t>Smartphone usage by age UK 2012-2017 | Statista</a:t>
            </a:r>
            <a:r>
              <a:rPr lang="en-US" sz="1200" dirty="0">
                <a:latin typeface="Calibri"/>
                <a:ea typeface="Calibri"/>
                <a:cs typeface="Calibri"/>
              </a:rPr>
              <a:t>. [online] Statista. Available at: </a:t>
            </a:r>
            <a:r>
              <a:rPr lang="en-US" sz="1200" dirty="0">
                <a:solidFill>
                  <a:srgbClr val="444444"/>
                </a:solidFill>
                <a:latin typeface="Calibri"/>
                <a:ea typeface="Calibri"/>
                <a:cs typeface="Calibri"/>
                <a:hlinkClick r:id="rId5"/>
              </a:rPr>
              <a:t>https://www.statista.com/statistics/300402/smartphone-usage-in-the-uk-by-age/</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‌Financial viability </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Trainline. (2024). </a:t>
            </a:r>
            <a:r>
              <a:rPr lang="en-US" sz="1200" i="1" dirty="0">
                <a:latin typeface="Calibri"/>
                <a:ea typeface="Calibri"/>
                <a:cs typeface="Calibri"/>
              </a:rPr>
              <a:t>Trains Newport (South Wales) to London from $31.95 | GWR Times &amp; Cheap Tickets | Trainline</a:t>
            </a:r>
            <a:r>
              <a:rPr lang="en-US" sz="1200" dirty="0">
                <a:latin typeface="Calibri"/>
                <a:ea typeface="Calibri"/>
                <a:cs typeface="Calibri"/>
              </a:rPr>
              <a:t>. [online] Available at: </a:t>
            </a:r>
            <a:r>
              <a:rPr lang="en-US" sz="1200" dirty="0">
                <a:solidFill>
                  <a:srgbClr val="444444"/>
                </a:solidFill>
                <a:latin typeface="Calibri"/>
                <a:ea typeface="Calibri"/>
                <a:cs typeface="Calibri"/>
                <a:hlinkClick r:id="rId6"/>
              </a:rPr>
              <a:t>https://www.thetrainline.com/train-times/newport-south-wales-to-london</a:t>
            </a:r>
            <a:r>
              <a:rPr lang="en-US" sz="1200" dirty="0">
                <a:latin typeface="Calibri"/>
                <a:ea typeface="Calibri"/>
                <a:cs typeface="Calibri"/>
              </a:rPr>
              <a:t> [Accessed 14 Jan. 2025].</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Mamma Mia. (2024). </a:t>
            </a:r>
            <a:r>
              <a:rPr lang="en-US" sz="1200" i="1" dirty="0">
                <a:latin typeface="Calibri"/>
                <a:ea typeface="Calibri"/>
                <a:cs typeface="Calibri"/>
              </a:rPr>
              <a:t>Mamma Mia! The Party</a:t>
            </a:r>
            <a:r>
              <a:rPr lang="en-US" sz="1200" dirty="0">
                <a:latin typeface="Calibri"/>
                <a:ea typeface="Calibri"/>
                <a:cs typeface="Calibri"/>
              </a:rPr>
              <a:t>. [online] Available at: </a:t>
            </a:r>
            <a:r>
              <a:rPr lang="en-US" sz="1200" dirty="0">
                <a:solidFill>
                  <a:srgbClr val="444444"/>
                </a:solidFill>
                <a:latin typeface="Calibri"/>
                <a:ea typeface="Calibri"/>
                <a:cs typeface="Calibri"/>
                <a:hlinkClick r:id="rId7"/>
              </a:rPr>
              <a:t>https://mammamiatheparty.co.uk/?gad_source=1&amp;gclid=Cj0KCQiAs5i8BhDmARIsAGE4xHz6RsqE8Pe9wx1JAglpOZC2g8tEy6n2c53TlEv8kzglsR1hl-ofsSkaArGWEALw_wcB</a:t>
            </a:r>
            <a:r>
              <a:rPr lang="en-US" sz="1200" dirty="0">
                <a:latin typeface="Calibri"/>
                <a:ea typeface="Calibri"/>
                <a:cs typeface="Calibri"/>
              </a:rPr>
              <a:t> [Accessed 14 Jan. 2025].</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solidFill>
                  <a:srgbClr val="444444"/>
                </a:solidFill>
                <a:latin typeface="Calibri"/>
                <a:ea typeface="Calibri"/>
                <a:cs typeface="Calibri"/>
                <a:hlinkClick r:id="rId8"/>
              </a:rPr>
              <a:t>www</a:t>
            </a:r>
            <a:r>
              <a:rPr lang="en-US" sz="1200" dirty="0">
                <a:solidFill>
                  <a:srgbClr val="444444"/>
                </a:solidFill>
                <a:latin typeface="Calibri"/>
                <a:ea typeface="Calibri"/>
                <a:cs typeface="Calibri"/>
                <a:hlinkClick r:id="rId8">
                  <a:extLst>
                    <a:ext uri="{A12FA001-AC4F-418D-AE19-62706E023703}">
                      <ahyp:hlinkClr xmlns:ahyp="http://schemas.microsoft.com/office/drawing/2018/hyperlinkcolor" val="tx"/>
                    </a:ext>
                  </a:extLst>
                </a:hlinkClick>
              </a:rPr>
              <a:t>.thetrainline.com</a:t>
            </a:r>
            <a:r>
              <a:rPr lang="en-US" sz="1200" dirty="0">
                <a:latin typeface="Calibri"/>
                <a:ea typeface="Calibri"/>
                <a:cs typeface="Calibri"/>
              </a:rPr>
              <a:t>. (n.d.). </a:t>
            </a:r>
            <a:r>
              <a:rPr lang="en-US" sz="1200" i="1" dirty="0">
                <a:latin typeface="Calibri"/>
                <a:ea typeface="Calibri"/>
                <a:cs typeface="Calibri"/>
              </a:rPr>
              <a:t>Trainline : Search, Compare &amp; Buy Cheap Train Tickets</a:t>
            </a:r>
            <a:r>
              <a:rPr lang="en-US" sz="1200" dirty="0">
                <a:latin typeface="Calibri"/>
                <a:ea typeface="Calibri"/>
                <a:cs typeface="Calibri"/>
              </a:rPr>
              <a:t>. [online] Available at: </a:t>
            </a:r>
            <a:r>
              <a:rPr lang="en-US" sz="1200" dirty="0">
                <a:solidFill>
                  <a:srgbClr val="444444"/>
                </a:solidFill>
                <a:latin typeface="Calibri"/>
                <a:ea typeface="Calibri"/>
                <a:cs typeface="Calibri"/>
                <a:hlinkClick r:id="rId9"/>
              </a:rPr>
              <a:t>https://www.thetrainline.com/book/results</a:t>
            </a:r>
            <a:r>
              <a:rPr lang="en-US" sz="1200" dirty="0">
                <a:latin typeface="Calibri"/>
                <a:ea typeface="Calibri"/>
                <a:cs typeface="Calibri"/>
              </a:rPr>
              <a:t>.</a:t>
            </a:r>
            <a:endParaRPr lang="en-US" sz="120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STAR) (2024). </a:t>
            </a:r>
            <a:r>
              <a:rPr lang="en-US" sz="1200" i="1" dirty="0" err="1">
                <a:latin typeface="Calibri"/>
                <a:ea typeface="Calibri"/>
                <a:cs typeface="Calibri"/>
              </a:rPr>
              <a:t>Delfont</a:t>
            </a:r>
            <a:r>
              <a:rPr lang="en-US" sz="1200" i="1" dirty="0">
                <a:latin typeface="Calibri"/>
                <a:ea typeface="Calibri"/>
                <a:cs typeface="Calibri"/>
              </a:rPr>
              <a:t> Mackintosh Theatres</a:t>
            </a:r>
            <a:r>
              <a:rPr lang="en-US" sz="1200" dirty="0">
                <a:latin typeface="Calibri"/>
                <a:ea typeface="Calibri"/>
                <a:cs typeface="Calibri"/>
              </a:rPr>
              <a:t>. [online] Delfontmackintosh.co.uk. Available at: </a:t>
            </a:r>
            <a:r>
              <a:rPr lang="en-US" sz="1200" dirty="0">
                <a:solidFill>
                  <a:srgbClr val="444444"/>
                </a:solidFill>
                <a:latin typeface="Calibri"/>
                <a:ea typeface="Calibri"/>
                <a:cs typeface="Calibri"/>
                <a:hlinkClick r:id="rId10"/>
              </a:rPr>
              <a:t>https://tickets.delfontmackintosh.co.uk/seating-plan.asp?ShoID=775&amp;PI=142893&amp;Promo=D70</a:t>
            </a:r>
            <a:r>
              <a:rPr lang="en-US" sz="1200" dirty="0">
                <a:latin typeface="Calibri"/>
                <a:ea typeface="Calibri"/>
                <a:cs typeface="Calibri"/>
              </a:rPr>
              <a:t> [Accessed 14 Jan. 2025].</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err="1">
                <a:latin typeface="Calibri"/>
                <a:ea typeface="Calibri"/>
                <a:cs typeface="Calibri"/>
              </a:rPr>
              <a:t>Zote</a:t>
            </a:r>
            <a:r>
              <a:rPr lang="en-US" sz="1200" dirty="0">
                <a:latin typeface="Calibri"/>
                <a:ea typeface="Calibri"/>
                <a:cs typeface="Calibri"/>
              </a:rPr>
              <a:t>, J. (2024). </a:t>
            </a:r>
            <a:r>
              <a:rPr lang="en-US" sz="1200" i="1" dirty="0">
                <a:latin typeface="Calibri"/>
                <a:ea typeface="Calibri"/>
                <a:cs typeface="Calibri"/>
              </a:rPr>
              <a:t>Social media demographics to drive your brand’s online presence</a:t>
            </a:r>
            <a:r>
              <a:rPr lang="en-US" sz="1200" dirty="0">
                <a:latin typeface="Calibri"/>
                <a:ea typeface="Calibri"/>
                <a:cs typeface="Calibri"/>
              </a:rPr>
              <a:t>. [online] Sprout Social. Available at: </a:t>
            </a:r>
            <a:r>
              <a:rPr lang="en-US" sz="1200" dirty="0">
                <a:solidFill>
                  <a:srgbClr val="444444"/>
                </a:solidFill>
                <a:latin typeface="Calibri"/>
                <a:ea typeface="Calibri"/>
                <a:cs typeface="Calibri"/>
                <a:hlinkClick r:id="rId11"/>
              </a:rPr>
              <a:t>https://sproutsocial.com/insights/new-social-media-demographics/#Facebook</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Campaign Impact</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Harvard Referenced Links:</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Influencer Marketing Hub (2019). </a:t>
            </a:r>
            <a:r>
              <a:rPr lang="en-US" sz="1200" i="1" dirty="0">
                <a:latin typeface="Calibri"/>
                <a:ea typeface="Calibri"/>
                <a:cs typeface="Calibri"/>
              </a:rPr>
              <a:t>Influencer Marketing Hub</a:t>
            </a:r>
            <a:r>
              <a:rPr lang="en-US" sz="1200" dirty="0">
                <a:latin typeface="Calibri"/>
                <a:ea typeface="Calibri"/>
                <a:cs typeface="Calibri"/>
              </a:rPr>
              <a:t>. [online] Influencer Marketing Hub. Available at: </a:t>
            </a:r>
            <a:r>
              <a:rPr lang="en-US" sz="1200" dirty="0">
                <a:solidFill>
                  <a:srgbClr val="444444"/>
                </a:solidFill>
                <a:latin typeface="Calibri"/>
                <a:ea typeface="Calibri"/>
                <a:cs typeface="Calibri"/>
                <a:hlinkClick r:id="rId12"/>
              </a:rPr>
              <a:t>https://influencermarketinghub.com/</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‌Trainline (2024). </a:t>
            </a:r>
            <a:r>
              <a:rPr lang="en-US" sz="1200" i="1" dirty="0">
                <a:latin typeface="Calibri"/>
                <a:ea typeface="Calibri"/>
                <a:cs typeface="Calibri"/>
              </a:rPr>
              <a:t>Trainline</a:t>
            </a:r>
            <a:r>
              <a:rPr lang="en-US" sz="1200" dirty="0">
                <a:latin typeface="Calibri"/>
                <a:ea typeface="Calibri"/>
                <a:cs typeface="Calibri"/>
              </a:rPr>
              <a:t>. [online] Thetrainline.com. Available at: </a:t>
            </a:r>
            <a:r>
              <a:rPr lang="en-US" sz="1200" dirty="0">
                <a:solidFill>
                  <a:srgbClr val="444444"/>
                </a:solidFill>
                <a:latin typeface="Calibri"/>
                <a:ea typeface="Calibri"/>
                <a:cs typeface="Calibri"/>
                <a:hlinkClick r:id="rId13"/>
              </a:rPr>
              <a:t>https://www.thetrainline.com/</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‌Trainline. (n.d.). </a:t>
            </a:r>
            <a:r>
              <a:rPr lang="en-US" sz="1200" i="1" dirty="0">
                <a:latin typeface="Calibri"/>
                <a:ea typeface="Calibri"/>
                <a:cs typeface="Calibri"/>
              </a:rPr>
              <a:t>Train Ticket Deals, Offers &amp; Discounts 2024 | Save with Trainline</a:t>
            </a:r>
            <a:r>
              <a:rPr lang="en-US" sz="1200" dirty="0">
                <a:latin typeface="Calibri"/>
                <a:ea typeface="Calibri"/>
                <a:cs typeface="Calibri"/>
              </a:rPr>
              <a:t>. [online] Available at: </a:t>
            </a:r>
            <a:r>
              <a:rPr lang="en-US" sz="1200" dirty="0">
                <a:solidFill>
                  <a:srgbClr val="444444"/>
                </a:solidFill>
                <a:latin typeface="Calibri"/>
                <a:ea typeface="Calibri"/>
                <a:cs typeface="Calibri"/>
                <a:hlinkClick r:id="rId14"/>
              </a:rPr>
              <a:t>https://www.thetrainline.com/trains/deals-discounts</a:t>
            </a: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‌Trainline SME. (2025). </a:t>
            </a:r>
            <a:r>
              <a:rPr lang="en-US" sz="1200" i="1" dirty="0">
                <a:latin typeface="Calibri"/>
                <a:ea typeface="Calibri"/>
                <a:cs typeface="Calibri"/>
              </a:rPr>
              <a:t>Can I reserve a seat?</a:t>
            </a:r>
            <a:r>
              <a:rPr lang="en-US" sz="1200" dirty="0">
                <a:latin typeface="Calibri"/>
                <a:ea typeface="Calibri"/>
                <a:cs typeface="Calibri"/>
              </a:rPr>
              <a:t> [online] Available at: </a:t>
            </a:r>
            <a:r>
              <a:rPr lang="en-US" sz="1200" dirty="0">
                <a:solidFill>
                  <a:srgbClr val="444444"/>
                </a:solidFill>
                <a:latin typeface="Calibri"/>
                <a:ea typeface="Calibri"/>
                <a:cs typeface="Calibri"/>
                <a:hlinkClick r:id="rId15"/>
              </a:rPr>
              <a:t>https://business.support.thetrainline.com/en/support/solutions/articles/78000000027-can-i-reserve-a-seat-</a:t>
            </a:r>
            <a:r>
              <a:rPr lang="en-US" sz="1200" dirty="0">
                <a:latin typeface="Calibri"/>
                <a:ea typeface="Calibri"/>
                <a:cs typeface="Calibri"/>
              </a:rPr>
              <a:t> [Accessed 14 Jan. 2025].</a:t>
            </a:r>
            <a:endParaRPr lang="en-US" sz="1200" dirty="0">
              <a:solidFill>
                <a:srgbClr val="444444"/>
              </a:solidFill>
              <a:latin typeface="Calibri"/>
              <a:ea typeface="Calibri"/>
              <a:cs typeface="Calibri"/>
            </a:endParaRPr>
          </a:p>
          <a:p>
            <a:pPr marL="0" indent="0">
              <a:lnSpc>
                <a:spcPct val="100000"/>
              </a:lnSpc>
              <a:spcBef>
                <a:spcPts val="0"/>
              </a:spcBef>
              <a:buNone/>
            </a:pPr>
            <a:r>
              <a:rPr lang="en-US" sz="1200" dirty="0">
                <a:latin typeface="Calibri"/>
                <a:ea typeface="Calibri"/>
                <a:cs typeface="Calibri"/>
              </a:rPr>
              <a:t>‌</a:t>
            </a: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444444"/>
              </a:solidFill>
              <a:latin typeface="Calibri"/>
              <a:ea typeface="Calibri"/>
              <a:cs typeface="Calibri"/>
            </a:endParaRPr>
          </a:p>
          <a:p>
            <a:pPr marL="0" indent="0">
              <a:lnSpc>
                <a:spcPct val="100000"/>
              </a:lnSpc>
              <a:spcBef>
                <a:spcPts val="0"/>
              </a:spcBef>
              <a:buNone/>
            </a:pPr>
            <a:endParaRPr lang="en-US" sz="1200" dirty="0">
              <a:solidFill>
                <a:srgbClr val="000000"/>
              </a:solidFill>
              <a:latin typeface="Calibri"/>
              <a:ea typeface="Calibri"/>
              <a:cs typeface="Calibri"/>
            </a:endParaRPr>
          </a:p>
          <a:p>
            <a:pPr>
              <a:buNone/>
            </a:pPr>
            <a:endParaRPr lang="en-US" sz="1200" dirty="0">
              <a:latin typeface="Calibri"/>
              <a:ea typeface="Calibri"/>
              <a:cs typeface="Calibri"/>
            </a:endParaRPr>
          </a:p>
          <a:p>
            <a:pPr marL="0" indent="0">
              <a:buNone/>
            </a:pPr>
            <a:endParaRPr lang="en-GB" dirty="0"/>
          </a:p>
          <a:p>
            <a:pPr>
              <a:buNone/>
            </a:pPr>
            <a:endParaRPr lang="en-GB" sz="15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marL="0" indent="0">
              <a:buNone/>
            </a:pPr>
            <a:endParaRPr lang="en-GB" sz="1400" dirty="0">
              <a:ea typeface="Calibri"/>
              <a:cs typeface="Times New Roman"/>
            </a:endParaRPr>
          </a:p>
          <a:p>
            <a:pPr marL="0" indent="0">
              <a:buNone/>
            </a:pPr>
            <a:endParaRPr lang="en-GB" sz="3200" dirty="0">
              <a:ea typeface="Calibri"/>
              <a:cs typeface="Calibri"/>
            </a:endParaRPr>
          </a:p>
          <a:p>
            <a:pPr marL="0" indent="0">
              <a:buNone/>
            </a:pPr>
            <a:endParaRPr lang="en-US" dirty="0"/>
          </a:p>
        </p:txBody>
      </p:sp>
    </p:spTree>
    <p:extLst>
      <p:ext uri="{BB962C8B-B14F-4D97-AF65-F5344CB8AC3E}">
        <p14:creationId xmlns:p14="http://schemas.microsoft.com/office/powerpoint/2010/main" val="30871036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12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GWR – Social Media campaign – All aboard </vt:lpstr>
      <vt:lpstr>A brief overview </vt:lpstr>
      <vt:lpstr>Aims and Objectives </vt:lpstr>
      <vt:lpstr>Target Market - Demographics</vt:lpstr>
      <vt:lpstr>Campaign presentation </vt:lpstr>
      <vt:lpstr>Branding colours </vt:lpstr>
      <vt:lpstr>Key messages </vt:lpstr>
      <vt:lpstr>Hashtags </vt:lpstr>
      <vt:lpstr>Strapline </vt:lpstr>
      <vt:lpstr>Content idea </vt:lpstr>
      <vt:lpstr>PowerPoint Presentation</vt:lpstr>
      <vt:lpstr>justification for social media platform </vt:lpstr>
      <vt:lpstr>Financial viability and campaign impact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441</cp:revision>
  <dcterms:created xsi:type="dcterms:W3CDTF">2025-01-08T10:22:24Z</dcterms:created>
  <dcterms:modified xsi:type="dcterms:W3CDTF">2025-01-15T13:23:00Z</dcterms:modified>
</cp:coreProperties>
</file>