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6"/>
  </p:notesMasterIdLst>
  <p:handoutMasterIdLst>
    <p:handoutMasterId r:id="rId17"/>
  </p:handoutMasterIdLst>
  <p:sldIdLst>
    <p:sldId id="277" r:id="rId5"/>
    <p:sldId id="455" r:id="rId6"/>
    <p:sldId id="456" r:id="rId7"/>
    <p:sldId id="442" r:id="rId8"/>
    <p:sldId id="458" r:id="rId9"/>
    <p:sldId id="457" r:id="rId10"/>
    <p:sldId id="460" r:id="rId11"/>
    <p:sldId id="452" r:id="rId12"/>
    <p:sldId id="459"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circlecare.com/" TargetMode="External"/><Relationship Id="rId3" Type="http://schemas.openxmlformats.org/officeDocument/2006/relationships/slideLayout" Target="../slideLayouts/slideLayout2.xml"/><Relationship Id="rId7" Type="http://schemas.openxmlformats.org/officeDocument/2006/relationships/hyperlink" Target="https://www.who.int/news-room/fact-sheets/detail/diabetes"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diabetes.org/newsroom/american-diabetes-association-2023-standards-care-diabetes-guide-for-prevention-diagnosis-treatment-people-living-with-diabetes" TargetMode="External"/><Relationship Id="rId5" Type="http://schemas.openxmlformats.org/officeDocument/2006/relationships/hyperlink" Target="https://www.nice.org.uk/guidance/ng28" TargetMode="External"/><Relationship Id="rId10" Type="http://schemas.openxmlformats.org/officeDocument/2006/relationships/image" Target="../media/image3.png"/><Relationship Id="rId4" Type="http://schemas.openxmlformats.org/officeDocument/2006/relationships/hyperlink" Target="https://www.diabetes.org.uk/about-diabetes/looking-after-diabetes/complications/cardiovascular-disease" TargetMode="External"/><Relationship Id="rId9" Type="http://schemas.openxmlformats.org/officeDocument/2006/relationships/hyperlink" Target="https://www.heart.org/en/health-topics/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a:t>
            </a:r>
            <a:r>
              <a:rPr lang="en-GB" sz="2800" b="1" i="0">
                <a:solidFill>
                  <a:schemeClr val="bg1"/>
                </a:solidFill>
                <a:effectLst/>
                <a:latin typeface="Arial" panose="020B0604020202020204" pitchFamily="34" charset="0"/>
                <a:cs typeface="Arial" panose="020B0604020202020204" pitchFamily="34" charset="0"/>
              </a:rPr>
              <a:t>2417678</a:t>
            </a:r>
            <a:endParaRPr lang="en-GB" altLang="en-US" sz="2800" b="1">
              <a:solidFill>
                <a:schemeClr val="bg1"/>
              </a:solidFill>
              <a:latin typeface="Arial" panose="020B0604020202020204" pitchFamily="34" charset="0"/>
              <a:cs typeface="Arial" panose="020B0604020202020204" pitchFamily="34" charset="0"/>
            </a:endParaRPr>
          </a:p>
          <a:p>
            <a:pPr algn="l" eaLnBrk="1" hangingPunct="1"/>
            <a:r>
              <a:rPr lang="en-GB" altLang="en-US" sz="2800" b="1">
                <a:solidFill>
                  <a:schemeClr val="bg1"/>
                </a:solidFill>
              </a:rPr>
              <a:t>Student name: </a:t>
            </a:r>
            <a:r>
              <a:rPr lang="en-GB" sz="2800" b="1" i="0">
                <a:solidFill>
                  <a:schemeClr val="bg1"/>
                </a:solidFill>
                <a:effectLst/>
                <a:latin typeface="Arial" panose="020B0604020202020204" pitchFamily="34" charset="0"/>
                <a:cs typeface="Arial" panose="020B0604020202020204" pitchFamily="34" charset="0"/>
              </a:rPr>
              <a:t>Rayaan Mohamud</a:t>
            </a:r>
            <a:endParaRPr lang="en-GB" altLang="en-US" sz="2800" b="1">
              <a:solidFill>
                <a:schemeClr val="bg1"/>
              </a:solidFill>
              <a:latin typeface="Arial" panose="020B0604020202020204" pitchFamily="34" charset="0"/>
              <a:cs typeface="Arial" panose="020B0604020202020204" pitchFamily="34" charset="0"/>
            </a:endParaRPr>
          </a:p>
          <a:p>
            <a:pPr algn="l" eaLnBrk="1" hangingPunct="1"/>
            <a:r>
              <a:rPr lang="en-GB" altLang="en-US" sz="2800" b="1">
                <a:solidFill>
                  <a:schemeClr val="bg1"/>
                </a:solidFill>
              </a:rPr>
              <a:t>Lecturer Name: </a:t>
            </a:r>
            <a:r>
              <a:rPr lang="en-GB" sz="2800" b="1" i="0">
                <a:solidFill>
                  <a:schemeClr val="bg1"/>
                </a:solidFill>
                <a:effectLst/>
                <a:latin typeface="Arial" panose="020B0604020202020204" pitchFamily="34" charset="0"/>
                <a:cs typeface="Arial" panose="020B0604020202020204" pitchFamily="34" charset="0"/>
              </a:rPr>
              <a:t>Shaila Hussain</a:t>
            </a:r>
            <a:endParaRPr lang="en-GB" sz="2800" b="1">
              <a:solidFill>
                <a:schemeClr val="bg1"/>
              </a:solidFill>
              <a:effectLst/>
              <a:latin typeface="Arial" panose="020B0604020202020204" pitchFamily="34" charset="0"/>
              <a:cs typeface="Arial" panose="020B0604020202020204" pitchFamily="34" charset="0"/>
            </a:endParaRPr>
          </a:p>
          <a:p>
            <a:pPr algn="l" eaLnBrk="1" hangingPunct="1"/>
            <a:endParaRPr lang="en-GB" altLang="en-US" sz="2800" b="1">
              <a:solidFill>
                <a:schemeClr val="bg1"/>
              </a:solidFill>
            </a:endParaRPr>
          </a:p>
          <a:p>
            <a:pPr algn="l" eaLnBrk="1" hangingPunct="1"/>
            <a:endParaRPr lang="en-GB" altLang="en-US" sz="2800" b="1">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marL="0" indent="0">
              <a:buNone/>
            </a:pPr>
            <a:r>
              <a:rPr lang="en-GB" sz="1900" b="0" i="0">
                <a:effectLst/>
                <a:latin typeface="UICTFontTextStyleBody"/>
              </a:rPr>
              <a:t>Diabetes is a chronic condition that affects millions worldwide, impacting health and quality of life</a:t>
            </a:r>
            <a:r>
              <a:rPr lang="en-GB" sz="1900">
                <a:latin typeface="UICTFontTextStyleBody"/>
              </a:rPr>
              <a:t>. </a:t>
            </a:r>
            <a:r>
              <a:rPr lang="en-GB" sz="1900" b="0" i="0">
                <a:effectLst/>
                <a:latin typeface="UICTFontTextStyleBody"/>
              </a:rPr>
              <a:t>In this presentation, we'll focus on a fictional patient named Sarah Smith, a 48-year-old woman diagnosed with Type 2 diabetes. Balancing her career and family responsibilities, Sarah faces challenges in managing her health. The purpose of this presentation is to explore her diabetes journey and highlight the importance of effective management through a well-structured care plan. We will discuss her background, the anatomy and physiology related to her condition, and provide recommendations to support her health.</a:t>
            </a:r>
            <a:endParaRPr lang="en-GB" sz="1900">
              <a:effectLst/>
              <a:latin typeface=".AppleSystemUIFont"/>
            </a:endParaRPr>
          </a:p>
          <a:p>
            <a:endParaRPr lang="en-GB">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Recorded Sound">
            <a:hlinkClick r:id="" action="ppaction://media"/>
            <a:extLst>
              <a:ext uri="{FF2B5EF4-FFF2-40B4-BE49-F238E27FC236}">
                <a16:creationId xmlns:a16="http://schemas.microsoft.com/office/drawing/2014/main" id="{BA4B087C-D15B-D156-26F2-8F5E83ACE0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37997"/>
    </mc:Choice>
    <mc:Fallback>
      <p:transition spd="slow" advTm="37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1176278" y="274370"/>
            <a:ext cx="6779096" cy="994122"/>
          </a:xfrm>
        </p:spPr>
        <p:txBody>
          <a:bodyPr/>
          <a:lstStyle/>
          <a:p>
            <a:r>
              <a:rPr lang="en-GB" sz="3600" b="1"/>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40849" y="1268492"/>
            <a:ext cx="3394720" cy="3917031"/>
          </a:xfrm>
        </p:spPr>
        <p:txBody>
          <a:bodyPr/>
          <a:lstStyle/>
          <a:p>
            <a:pPr marL="0" indent="0">
              <a:buNone/>
            </a:pPr>
            <a:r>
              <a:rPr lang="en-GB" sz="1700" b="0" i="0">
                <a:effectLst>
                  <a:outerShdw blurRad="38100" dist="38100" dir="2700000" algn="tl">
                    <a:srgbClr val="000000">
                      <a:alpha val="43137"/>
                    </a:srgbClr>
                  </a:outerShdw>
                </a:effectLst>
                <a:latin typeface="UICTFontTextStyleBody"/>
              </a:rPr>
              <a:t>Demographics</a:t>
            </a:r>
            <a:r>
              <a:rPr lang="en-GB" sz="1700" b="0" i="0">
                <a:effectLst/>
                <a:latin typeface="UICTFontTextStyleBody"/>
              </a:rPr>
              <a:t>:</a:t>
            </a:r>
            <a:endParaRPr lang="en-GB" sz="1700">
              <a:effectLst/>
              <a:latin typeface=".AppleSystemUIFont"/>
            </a:endParaRPr>
          </a:p>
          <a:p>
            <a:r>
              <a:rPr lang="en-GB" sz="1700" b="0" i="0">
                <a:effectLst/>
                <a:latin typeface="UICTFontTextStyleBody"/>
              </a:rPr>
              <a:t>Name: Sarah Smith</a:t>
            </a:r>
            <a:endParaRPr lang="en-GB" sz="1700">
              <a:effectLst/>
              <a:latin typeface=".AppleSystemUIFont"/>
            </a:endParaRPr>
          </a:p>
          <a:p>
            <a:r>
              <a:rPr lang="en-GB" sz="1700" b="0" i="0">
                <a:effectLst/>
                <a:latin typeface="UICTFontTextStyleBody"/>
              </a:rPr>
              <a:t>Age: 48</a:t>
            </a:r>
            <a:endParaRPr lang="en-GB" sz="1700">
              <a:effectLst/>
              <a:latin typeface=".AppleSystemUIFont"/>
            </a:endParaRPr>
          </a:p>
          <a:p>
            <a:r>
              <a:rPr lang="en-GB" sz="1700" b="0" i="0">
                <a:effectLst/>
                <a:latin typeface="UICTFontTextStyleBody"/>
              </a:rPr>
              <a:t>Gender: Female</a:t>
            </a:r>
            <a:endParaRPr lang="en-GB" sz="1700" b="0" i="0">
              <a:latin typeface=".AppleSystemUIFont"/>
            </a:endParaRPr>
          </a:p>
          <a:p>
            <a:pPr marL="0" indent="0">
              <a:buNone/>
            </a:pPr>
            <a:r>
              <a:rPr lang="en-GB" sz="1700" b="0" i="0">
                <a:effectLst>
                  <a:outerShdw blurRad="38100" dist="38100" dir="2700000" algn="tl">
                    <a:srgbClr val="000000">
                      <a:alpha val="43137"/>
                    </a:srgbClr>
                  </a:outerShdw>
                </a:effectLst>
                <a:latin typeface="UICTFontTextStyleBody"/>
              </a:rPr>
              <a:t>Health Measurements:</a:t>
            </a:r>
            <a:endParaRPr lang="en-GB" sz="1700">
              <a:effectLst>
                <a:outerShdw blurRad="38100" dist="38100" dir="2700000" algn="tl">
                  <a:srgbClr val="000000">
                    <a:alpha val="43137"/>
                  </a:srgbClr>
                </a:outerShdw>
              </a:effectLst>
              <a:latin typeface=".AppleSystemUIFont"/>
            </a:endParaRPr>
          </a:p>
          <a:p>
            <a:r>
              <a:rPr lang="en-GB" sz="1700" b="0" i="0">
                <a:effectLst/>
                <a:latin typeface="UICTFontTextStyleBody"/>
              </a:rPr>
              <a:t>Weight: 85 kg</a:t>
            </a:r>
            <a:endParaRPr lang="en-GB" sz="1700">
              <a:effectLst/>
              <a:latin typeface=".AppleSystemUIFont"/>
            </a:endParaRPr>
          </a:p>
          <a:p>
            <a:r>
              <a:rPr lang="en-GB" sz="1700" b="0" i="0">
                <a:effectLst/>
                <a:latin typeface="UICTFontTextStyleBody"/>
              </a:rPr>
              <a:t>Height: 1.65 m</a:t>
            </a:r>
            <a:endParaRPr lang="en-GB" sz="1700">
              <a:effectLst/>
              <a:latin typeface=".AppleSystemUIFont"/>
            </a:endParaRPr>
          </a:p>
          <a:p>
            <a:r>
              <a:rPr lang="en-GB" sz="1700" b="0" i="0">
                <a:effectLst/>
                <a:latin typeface="UICTFontTextStyleBody"/>
              </a:rPr>
              <a:t>BMI: 31.2 (Classified as Obese)</a:t>
            </a:r>
            <a:endParaRPr lang="en-GB" sz="1700">
              <a:effectLst/>
              <a:latin typeface=".AppleSystemUIFont"/>
            </a:endParaRPr>
          </a:p>
          <a:p>
            <a:r>
              <a:rPr lang="en-GB" sz="1700" b="0" i="0">
                <a:effectLst/>
                <a:latin typeface="UICTFontTextStyleBody"/>
              </a:rPr>
              <a:t>Blood Pressure: 150/95 mmHg (Hypertensive)</a:t>
            </a:r>
            <a:endParaRPr lang="en-GB" sz="1700">
              <a:effectLst/>
              <a:latin typeface=".AppleSystemUIFont"/>
            </a:endParaRPr>
          </a:p>
          <a:p>
            <a:r>
              <a:rPr lang="en-GB" sz="1700" b="0" i="0">
                <a:effectLst/>
                <a:latin typeface="UICTFontTextStyleBody"/>
              </a:rPr>
              <a:t>Cholesterol Levels: 6.0 mmol/L (Elevated)</a:t>
            </a:r>
            <a:endParaRPr lang="en-GB" sz="1700">
              <a:effectLst/>
              <a:latin typeface=".AppleSystemUIFont"/>
            </a:endParaRPr>
          </a:p>
          <a:p>
            <a:endParaRPr lang="en-GB">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6" name="TextBox 5">
            <a:extLst>
              <a:ext uri="{FF2B5EF4-FFF2-40B4-BE49-F238E27FC236}">
                <a16:creationId xmlns:a16="http://schemas.microsoft.com/office/drawing/2014/main" id="{971C5B4A-813F-CAF5-D6EF-B15FCC586BEA}"/>
              </a:ext>
            </a:extLst>
          </p:cNvPr>
          <p:cNvSpPr txBox="1"/>
          <p:nvPr/>
        </p:nvSpPr>
        <p:spPr>
          <a:xfrm>
            <a:off x="3851920" y="1268492"/>
            <a:ext cx="4834880" cy="4331955"/>
          </a:xfrm>
          <a:prstGeom prst="rect">
            <a:avLst/>
          </a:prstGeom>
          <a:noFill/>
        </p:spPr>
        <p:txBody>
          <a:bodyPr wrap="square" rtlCol="0">
            <a:spAutoFit/>
          </a:bodyPr>
          <a:lstStyle/>
          <a:p>
            <a:r>
              <a:rPr lang="en-GB" sz="1450">
                <a:effectLst>
                  <a:outerShdw blurRad="38100" dist="38100" dir="2700000" algn="tl">
                    <a:srgbClr val="000000">
                      <a:alpha val="43137"/>
                    </a:srgbClr>
                  </a:outerShdw>
                </a:effectLst>
              </a:rPr>
              <a:t>Medical History:</a:t>
            </a:r>
          </a:p>
          <a:p>
            <a:r>
              <a:rPr lang="en-GB" sz="1450"/>
              <a:t>Sarah was diagnosed with Type 2 diabetes during a routine medical check-up. This chronic condition is </a:t>
            </a:r>
            <a:r>
              <a:rPr lang="en-GB" sz="1450" err="1"/>
              <a:t>characterized</a:t>
            </a:r>
            <a:r>
              <a:rPr lang="en-GB" sz="1450"/>
              <a:t> by high blood sugar levels resulting from problems with insulin production or action (American Diabetes Association, 2023). Sarah's risk factors include:</a:t>
            </a:r>
          </a:p>
          <a:p>
            <a:pPr marL="285750" indent="-285750">
              <a:buFont typeface="Wingdings" panose="05000000000000000000" pitchFamily="2" charset="2"/>
              <a:buChar char="Ø"/>
            </a:pPr>
            <a:r>
              <a:rPr lang="en-GB" sz="1450"/>
              <a:t> Obesity: Her body mass index (BMI) indicates obesity, which increases the likelihood of developing diabetes (NICE, 2022).</a:t>
            </a:r>
          </a:p>
          <a:p>
            <a:pPr marL="285750" indent="-285750">
              <a:buFont typeface="Wingdings" panose="05000000000000000000" pitchFamily="2" charset="2"/>
              <a:buChar char="Ø"/>
            </a:pPr>
            <a:r>
              <a:rPr lang="en-GB" sz="1450"/>
              <a:t>Sedentary Lifestyle: Lack of physical activity contributes to insulin resistance (</a:t>
            </a:r>
            <a:r>
              <a:rPr lang="en-GB" sz="1450" err="1"/>
              <a:t>Guyton</a:t>
            </a:r>
            <a:r>
              <a:rPr lang="en-GB" sz="1450"/>
              <a:t> &amp; Hall, 2021).</a:t>
            </a:r>
          </a:p>
          <a:p>
            <a:pPr marL="285750" indent="-285750">
              <a:buFont typeface="Wingdings" panose="05000000000000000000" pitchFamily="2" charset="2"/>
              <a:buChar char="Ø"/>
            </a:pPr>
            <a:r>
              <a:rPr lang="en-GB" sz="1450"/>
              <a:t>Family History: A family history of diabetes raises her risk.</a:t>
            </a:r>
          </a:p>
          <a:p>
            <a:pPr marL="285750" indent="-285750">
              <a:buFont typeface="Wingdings" panose="05000000000000000000" pitchFamily="2" charset="2"/>
              <a:buChar char="Ø"/>
            </a:pPr>
            <a:r>
              <a:rPr lang="en-GB" sz="1450"/>
              <a:t>High Blood Pressure: This is a common comorbidity in individuals with diabetes (Diabetes UK, 2023).</a:t>
            </a:r>
          </a:p>
          <a:p>
            <a:r>
              <a:rPr lang="en-GB" sz="1450"/>
              <a:t>Understanding Sarah's background helps create a tailored care plan focusing on her specific needs and challenges.</a:t>
            </a:r>
          </a:p>
        </p:txBody>
      </p:sp>
      <p:cxnSp>
        <p:nvCxnSpPr>
          <p:cNvPr id="8" name="Straight Connector 7">
            <a:extLst>
              <a:ext uri="{FF2B5EF4-FFF2-40B4-BE49-F238E27FC236}">
                <a16:creationId xmlns:a16="http://schemas.microsoft.com/office/drawing/2014/main" id="{0D02C3B6-D33B-C1C3-B56E-D51145B980E2}"/>
              </a:ext>
            </a:extLst>
          </p:cNvPr>
          <p:cNvCxnSpPr/>
          <p:nvPr/>
        </p:nvCxnSpPr>
        <p:spPr>
          <a:xfrm>
            <a:off x="3635569" y="1268492"/>
            <a:ext cx="0" cy="4176732"/>
          </a:xfrm>
          <a:prstGeom prst="line">
            <a:avLst/>
          </a:prstGeom>
        </p:spPr>
        <p:style>
          <a:lnRef idx="1">
            <a:schemeClr val="dk1"/>
          </a:lnRef>
          <a:fillRef idx="0">
            <a:schemeClr val="dk1"/>
          </a:fillRef>
          <a:effectRef idx="0">
            <a:schemeClr val="dk1"/>
          </a:effectRef>
          <a:fontRef idx="minor">
            <a:schemeClr val="tx1"/>
          </a:fontRef>
        </p:style>
      </p:cxnSp>
      <p:pic>
        <p:nvPicPr>
          <p:cNvPr id="7" name="Recorded Sound">
            <a:hlinkClick r:id="" action="ppaction://media"/>
            <a:extLst>
              <a:ext uri="{FF2B5EF4-FFF2-40B4-BE49-F238E27FC236}">
                <a16:creationId xmlns:a16="http://schemas.microsoft.com/office/drawing/2014/main" id="{C62A2513-3B4D-531F-9B0C-46A7D11624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0035"/>
    </mc:Choice>
    <mc:Fallback>
      <p:transition spd="slow" advTm="60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3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50504" y="116632"/>
            <a:ext cx="5842992" cy="936104"/>
          </a:xfrm>
        </p:spPr>
        <p:txBody>
          <a:bodyPr/>
          <a:lstStyle/>
          <a:p>
            <a:pPr algn="ctr"/>
            <a:r>
              <a:rPr lang="en-GB" sz="3600" b="1">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96752"/>
            <a:ext cx="8229600" cy="4392488"/>
          </a:xfrm>
        </p:spPr>
        <p:txBody>
          <a:bodyPr/>
          <a:lstStyle/>
          <a:p>
            <a:pPr marL="0" indent="0">
              <a:buNone/>
            </a:pPr>
            <a:r>
              <a:rPr lang="en-GB" sz="9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Pancreatic Anatomy:</a:t>
            </a:r>
          </a:p>
          <a:p>
            <a:pPr marL="0" indent="0">
              <a:buNone/>
            </a:pPr>
            <a:endParaRPr lang="en-GB" sz="950">
              <a:effectLst/>
              <a:latin typeface="Arial" panose="020B0604020202020204" pitchFamily="34" charset="0"/>
              <a:cs typeface="Arial" panose="020B0604020202020204" pitchFamily="34" charset="0"/>
            </a:endParaRPr>
          </a:p>
          <a:p>
            <a:pPr marL="0" indent="0">
              <a:buNone/>
            </a:pPr>
            <a:r>
              <a:rPr lang="en-GB" sz="950" b="0" i="0">
                <a:effectLst/>
                <a:latin typeface="Arial" panose="020B0604020202020204" pitchFamily="34" charset="0"/>
                <a:cs typeface="Arial" panose="020B0604020202020204" pitchFamily="34" charset="0"/>
              </a:rPr>
              <a:t>The pancreas is a vital organ located behind the stomach, playing a crucial role in regulating blood sugar levels (Guyton &amp; Hall, 2021). It contains clusters of cells known as islets of Langerhans ,which include:</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Alpha cells: Produce glucagon, a hormone that raises blood sugar levels.</a:t>
            </a:r>
            <a:endParaRPr lang="en-GB" sz="950">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Beta cells: Produce insulin, which lowers blood sugar levels.</a:t>
            </a:r>
          </a:p>
          <a:p>
            <a:pPr marL="0" indent="0">
              <a:buNone/>
            </a:pPr>
            <a:endParaRPr lang="en-GB" sz="950">
              <a:effectLst/>
              <a:latin typeface="Arial" panose="020B0604020202020204" pitchFamily="34" charset="0"/>
              <a:cs typeface="Arial" panose="020B0604020202020204" pitchFamily="34" charset="0"/>
            </a:endParaRPr>
          </a:p>
          <a:p>
            <a:pPr marL="0" indent="0">
              <a:buNone/>
            </a:pPr>
            <a:r>
              <a:rPr lang="en-GB" sz="9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Role of Insulin:</a:t>
            </a:r>
            <a:endParaRPr lang="en-GB" sz="95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Insulin is essential for glucose metabolism. It facilitates the uptake of glucose by cells for energy production and storage. When Sarah eats, her blood sugar rises, triggering insulin release. Insulin helps cells absorb glucose, lowering blood sugar levels. In Type 2 diabetes, the body becomes resistant to insulin, leading to elevated blood sugar (American Diabetes Association, 2023).</a:t>
            </a:r>
          </a:p>
          <a:p>
            <a:pPr marL="0" indent="0">
              <a:buNone/>
            </a:pPr>
            <a:endParaRPr lang="en-GB" sz="950">
              <a:effectLst/>
              <a:latin typeface="Arial" panose="020B0604020202020204" pitchFamily="34" charset="0"/>
              <a:cs typeface="Arial" panose="020B0604020202020204" pitchFamily="34" charset="0"/>
            </a:endParaRPr>
          </a:p>
          <a:p>
            <a:pPr marL="0" indent="0">
              <a:buNone/>
            </a:pPr>
            <a:r>
              <a:rPr lang="en-GB" sz="9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Pathophysiology of Diabetes:</a:t>
            </a:r>
            <a:endParaRPr lang="en-GB" sz="95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Type 1 Diabetes: An autoimmune condition where the immune system attacks beta cells, resulting in little to no insulin production (World Health Organization, 2022).</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Type 2 Diabetes: Characterized by insulin resistance, where cells do not respond effectively to insulin. Over time, the pancreas may also produce less insulin (Diabetes UK, 2023).</a:t>
            </a:r>
          </a:p>
          <a:p>
            <a:pPr marL="0" indent="0">
              <a:buNone/>
            </a:pPr>
            <a:endParaRPr lang="en-GB" sz="950">
              <a:effectLst/>
              <a:latin typeface="Arial" panose="020B0604020202020204" pitchFamily="34" charset="0"/>
              <a:cs typeface="Arial" panose="020B0604020202020204" pitchFamily="34" charset="0"/>
            </a:endParaRPr>
          </a:p>
          <a:p>
            <a:pPr marL="0" indent="0">
              <a:buNone/>
            </a:pPr>
            <a:r>
              <a:rPr lang="en-GB" sz="9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Effects of Hyperglycaemia:</a:t>
            </a:r>
            <a:endParaRPr lang="en-GB" sz="95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buNone/>
            </a:pPr>
            <a:r>
              <a:rPr lang="en-GB" sz="950" b="0" i="0">
                <a:effectLst/>
                <a:latin typeface="Arial" panose="020B0604020202020204" pitchFamily="34" charset="0"/>
                <a:cs typeface="Arial" panose="020B0604020202020204" pitchFamily="34" charset="0"/>
              </a:rPr>
              <a:t>Chronic high blood sugar (hyperglycaemia) can lead to severe complications, including:</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Cardiovascular Disease: Increased risk of heart attacks and strokes (American Diabetes Association, 2023).</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Neuropathy: Damage to nerves, causing pain, tingling, or loss of sensation.</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Retinopathy: Damage to blood vessels in the eyes, leading to vision problems.</a:t>
            </a:r>
            <a:endParaRPr lang="en-GB" sz="9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950" b="0" i="0">
                <a:effectLst/>
                <a:latin typeface="Arial" panose="020B0604020202020204" pitchFamily="34" charset="0"/>
                <a:cs typeface="Arial" panose="020B0604020202020204" pitchFamily="34" charset="0"/>
              </a:rPr>
              <a:t>Kidney Damage: Diabetic nephropathy can result in kidney failure (Guyton &amp; Hall, 2021).</a:t>
            </a:r>
            <a:br>
              <a:rPr lang="en-GB" sz="950">
                <a:effectLst/>
                <a:latin typeface="Arial" panose="020B0604020202020204" pitchFamily="34" charset="0"/>
                <a:cs typeface="Arial" panose="020B0604020202020204" pitchFamily="34" charset="0"/>
              </a:rPr>
            </a:br>
            <a:endParaRPr lang="en-GB" sz="950">
              <a:effectLst/>
              <a:latin typeface="Arial" panose="020B0604020202020204" pitchFamily="34" charset="0"/>
              <a:cs typeface="Arial" panose="020B0604020202020204" pitchFamily="34" charset="0"/>
            </a:endParaRPr>
          </a:p>
          <a:p>
            <a:pPr marL="0" indent="0">
              <a:buNone/>
            </a:pPr>
            <a:r>
              <a:rPr lang="en-GB" sz="950" b="0" i="0">
                <a:effectLst/>
                <a:latin typeface="Arial" panose="020B0604020202020204" pitchFamily="34" charset="0"/>
                <a:cs typeface="Arial" panose="020B0604020202020204" pitchFamily="34" charset="0"/>
              </a:rPr>
              <a:t>Understanding these physiological aspects is vital </a:t>
            </a:r>
            <a:r>
              <a:rPr lang="en-GB" sz="950" b="0" i="0" err="1">
                <a:effectLst/>
                <a:latin typeface="Arial" panose="020B0604020202020204" pitchFamily="34" charset="0"/>
                <a:cs typeface="Arial" panose="020B0604020202020204" pitchFamily="34" charset="0"/>
              </a:rPr>
              <a:t>fo</a:t>
            </a:r>
            <a:r>
              <a:rPr lang="en-GB" sz="950" b="0" i="0">
                <a:effectLst/>
                <a:latin typeface="Arial" panose="020B0604020202020204" pitchFamily="34" charset="0"/>
                <a:cs typeface="Arial" panose="020B0604020202020204" pitchFamily="34" charset="0"/>
              </a:rPr>
              <a:t> developing an effective care plan for Sarah.</a:t>
            </a:r>
            <a:endParaRPr lang="en-GB" sz="950">
              <a:effectLst/>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E7A0C03B-E8CE-ADC3-84AE-D697942E72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6776"/>
    </mc:Choice>
    <mc:Fallback>
      <p:transition spd="slow" advTm="56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36525"/>
            <a:ext cx="8229600" cy="922114"/>
          </a:xfrm>
        </p:spPr>
        <p:txBody>
          <a:bodyPr/>
          <a:lstStyle/>
          <a:p>
            <a:r>
              <a:rPr lang="en-GB" sz="2800" b="1"/>
              <a:t>Care Plan (1/3) – Lifestyle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27056" y="1058638"/>
            <a:ext cx="8909439" cy="4602609"/>
          </a:xfrm>
        </p:spPr>
        <p:txBody>
          <a:bodyPr/>
          <a:lstStyle/>
          <a:p>
            <a:pPr marL="0" indent="0">
              <a:buNone/>
            </a:pPr>
            <a:r>
              <a:rPr lang="en-GB" sz="113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Dietary Management:</a:t>
            </a:r>
            <a:endParaRPr lang="en-GB" sz="113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buNone/>
            </a:pPr>
            <a:r>
              <a:rPr lang="en-GB" sz="1130" b="0" i="0">
                <a:effectLst/>
                <a:latin typeface="Arial" panose="020B0604020202020204" pitchFamily="34" charset="0"/>
                <a:cs typeface="Arial" panose="020B0604020202020204" pitchFamily="34" charset="0"/>
              </a:rPr>
              <a:t>Diet plays a crucial role in managing diabetes. Sarah should focus on:</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Balanced Meals: Incorporating whole grains, fruits, vegetables, lean proteins, and healthy fats. A meal plan can help maintain stable blood sugar levels (NICE, 2022).</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Limit Sugary Foods: Avoiding refined carbohydrates and sugary snacks is essential for blood sugar control. This includes sodas, candy, and pastries (American Diabetes Association, 2023).</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Portion Control: Understanding portion sizes can help manage calorie intake and prevent overeating.</a:t>
            </a:r>
            <a:endParaRPr lang="en-GB" sz="1130" b="0" i="0">
              <a:latin typeface="Arial" panose="020B0604020202020204" pitchFamily="34" charset="0"/>
              <a:cs typeface="Arial" panose="020B0604020202020204" pitchFamily="34" charset="0"/>
            </a:endParaRPr>
          </a:p>
          <a:p>
            <a:pPr marL="0" indent="0">
              <a:buNone/>
            </a:pPr>
            <a:r>
              <a:rPr lang="en-GB" sz="113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Physical Activity:</a:t>
            </a:r>
            <a:endParaRPr lang="en-GB" sz="113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Regular exercise is vital for managing diabetes. Recommendations for Sarah include:</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Aerobic Exercise: Aim for at least 150 minutes of moderate-intensity exercise weekly, such as brisk walking, cycling, or swimming (American Diabetes Association, 2023).</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Strength Training: Incorporate resistance exercises at least twice a week. This helps improve muscle mass, which enhances insulin sensitivity (NICE, 2022).</a:t>
            </a:r>
            <a:endParaRPr lang="en-GB" sz="1130">
              <a:effectLst/>
              <a:latin typeface="Arial" panose="020B0604020202020204" pitchFamily="34" charset="0"/>
              <a:cs typeface="Arial" panose="020B0604020202020204" pitchFamily="34" charset="0"/>
            </a:endParaRPr>
          </a:p>
          <a:p>
            <a:pPr marL="0" indent="0">
              <a:buNone/>
            </a:pPr>
            <a:r>
              <a:rPr lang="en-GB" sz="113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Weight Management:</a:t>
            </a:r>
            <a:endParaRPr lang="en-GB" sz="113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A gradual weight loss of 5-10% of her body weight can significantly improve blood sugar control. Strategies for Sarah might include:</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Setting Realistic Goals: Small, achievable weight loss targets can motivate her.</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Monitoring Progress: Keeping a food diary or using apps to track meals and exercise can help.</a:t>
            </a:r>
            <a:endParaRPr lang="en-GB" sz="1130">
              <a:latin typeface="Arial" panose="020B0604020202020204" pitchFamily="34" charset="0"/>
              <a:cs typeface="Arial" panose="020B0604020202020204" pitchFamily="34" charset="0"/>
            </a:endParaRPr>
          </a:p>
          <a:p>
            <a:pPr marL="0" indent="0">
              <a:buNone/>
            </a:pPr>
            <a:r>
              <a:rPr lang="en-GB" sz="113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Health Education:</a:t>
            </a:r>
            <a:endParaRPr lang="en-GB" sz="113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Ongoing education is critical for Sarah to effectively manage her diabetes. Key areas include:</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Understanding Diabetes: Knowledge about how diabetes affects her body and the importance of consistent management.</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Monitoring Blood Sugar: Learning to check her blood sugar levels and recognize signs of hypo- or </a:t>
            </a:r>
            <a:r>
              <a:rPr lang="en-GB" sz="1130" b="0" i="0" err="1">
                <a:effectLst/>
                <a:latin typeface="Arial" panose="020B0604020202020204" pitchFamily="34" charset="0"/>
                <a:cs typeface="Arial" panose="020B0604020202020204" pitchFamily="34" charset="0"/>
              </a:rPr>
              <a:t>hyperglycemia</a:t>
            </a:r>
            <a:r>
              <a:rPr lang="en-GB" sz="1130" b="0" i="0">
                <a:effectLst/>
                <a:latin typeface="Arial" panose="020B0604020202020204" pitchFamily="34" charset="0"/>
                <a:cs typeface="Arial" panose="020B0604020202020204" pitchFamily="34" charset="0"/>
              </a:rPr>
              <a:t> (</a:t>
            </a:r>
            <a:r>
              <a:rPr lang="en-GB" sz="1130" b="0" i="0" err="1">
                <a:effectLst/>
                <a:latin typeface="Arial" panose="020B0604020202020204" pitchFamily="34" charset="0"/>
                <a:cs typeface="Arial" panose="020B0604020202020204" pitchFamily="34" charset="0"/>
              </a:rPr>
              <a:t>Circlecare</a:t>
            </a:r>
            <a:r>
              <a:rPr lang="en-GB" sz="1130" b="0" i="0">
                <a:effectLst/>
                <a:latin typeface="Arial" panose="020B0604020202020204" pitchFamily="34" charset="0"/>
                <a:cs typeface="Arial" panose="020B0604020202020204" pitchFamily="34" charset="0"/>
              </a:rPr>
              <a:t>, 2018).</a:t>
            </a:r>
            <a:endParaRPr lang="en-GB" sz="113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130" b="0" i="0">
                <a:effectLst/>
                <a:latin typeface="Arial" panose="020B0604020202020204" pitchFamily="34" charset="0"/>
                <a:cs typeface="Arial" panose="020B0604020202020204" pitchFamily="34" charset="0"/>
              </a:rPr>
              <a:t>Medication Adherence: Understanding the purpose of her medications and ensuring she takes them as prescribed.</a:t>
            </a:r>
            <a:endParaRPr lang="en-GB" sz="1130">
              <a:effectLst/>
              <a:latin typeface="Arial" panose="020B0604020202020204" pitchFamily="34" charset="0"/>
              <a:cs typeface="Arial" panose="020B0604020202020204" pitchFamily="34" charset="0"/>
            </a:endParaRPr>
          </a:p>
          <a:p>
            <a:endParaRPr lang="en-GB">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Recorded Sound">
            <a:hlinkClick r:id="" action="ppaction://media"/>
            <a:extLst>
              <a:ext uri="{FF2B5EF4-FFF2-40B4-BE49-F238E27FC236}">
                <a16:creationId xmlns:a16="http://schemas.microsoft.com/office/drawing/2014/main" id="{8EA7A912-585B-B6B1-BB2E-37A0717C38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54867"/>
    </mc:Choice>
    <mc:Fallback>
      <p:transition spd="slow" advTm="54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778098"/>
          </a:xfrm>
        </p:spPr>
        <p:txBody>
          <a:bodyPr/>
          <a:lstStyle/>
          <a:p>
            <a:r>
              <a:rPr lang="en-GB" sz="2400" b="1"/>
              <a:t>Care Plan (2/3) – Everyday Routine Morning Routine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07504" y="1052736"/>
            <a:ext cx="8928992" cy="4608511"/>
          </a:xfrm>
        </p:spPr>
        <p:txBody>
          <a:bodyPr/>
          <a:lstStyle/>
          <a:p>
            <a:pPr marL="0" indent="0">
              <a:buNone/>
            </a:pPr>
            <a:r>
              <a:rPr lang="en-GB" sz="1500" b="0" i="0">
                <a:effectLst/>
                <a:latin typeface="Arial" panose="020B0604020202020204" pitchFamily="34" charset="0"/>
                <a:cs typeface="Arial" panose="020B0604020202020204" pitchFamily="34" charset="0"/>
              </a:rPr>
              <a:t>Blood Sugar Check: Start the day by checking fasting blood sugar levels to monitor her overnight levels.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Medication: Take prescribed medications, such as metformin, at the same time daily to maintain consistency.</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Healthy Breakfast: Enjoy a balanced breakfast that includes </a:t>
            </a:r>
            <a:r>
              <a:rPr lang="en-GB" sz="1500" b="0" i="0" err="1">
                <a:effectLst/>
                <a:latin typeface="Arial" panose="020B0604020202020204" pitchFamily="34" charset="0"/>
                <a:cs typeface="Arial" panose="020B0604020202020204" pitchFamily="34" charset="0"/>
              </a:rPr>
              <a:t>fiber</a:t>
            </a:r>
            <a:r>
              <a:rPr lang="en-GB" sz="1500" b="0" i="0">
                <a:effectLst/>
                <a:latin typeface="Arial" panose="020B0604020202020204" pitchFamily="34" charset="0"/>
                <a:cs typeface="Arial" panose="020B0604020202020204" pitchFamily="34" charset="0"/>
              </a:rPr>
              <a:t> (like oatmeal) and protein (like eggs) to stabilize blood sugar levels.</a:t>
            </a:r>
            <a:endParaRPr lang="en-GB" sz="1500">
              <a:latin typeface="Arial" panose="020B0604020202020204" pitchFamily="34" charset="0"/>
              <a:cs typeface="Arial" panose="020B0604020202020204" pitchFamily="34" charset="0"/>
            </a:endParaRPr>
          </a:p>
          <a:p>
            <a:pPr marL="0" indent="0">
              <a:buNone/>
            </a:pPr>
            <a:r>
              <a:rPr lang="en-GB" sz="15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Daily Activities:</a:t>
            </a:r>
            <a:endParaRPr lang="en-GB" sz="15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00" b="0" i="0">
                <a:effectLst/>
                <a:latin typeface="Arial" panose="020B0604020202020204" pitchFamily="34" charset="0"/>
                <a:cs typeface="Arial" panose="020B0604020202020204" pitchFamily="34" charset="0"/>
              </a:rPr>
              <a:t>Active Lifestyle: Encourage short walks during breaks, taking stairs instead of elevators, and standing up regularly while working.</a:t>
            </a:r>
            <a:endParaRPr lang="en-GB" sz="15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00" b="0" i="0">
                <a:effectLst/>
                <a:latin typeface="Arial" panose="020B0604020202020204" pitchFamily="34" charset="0"/>
                <a:cs typeface="Arial" panose="020B0604020202020204" pitchFamily="34" charset="0"/>
              </a:rPr>
              <a:t>Regular Eating Schedule: Have meals and snacks at consistent times to help manage blood sugar levels. This could include three main meals and two small snacks.</a:t>
            </a:r>
            <a:endParaRPr lang="en-GB" sz="1500">
              <a:effectLst/>
              <a:latin typeface="Arial" panose="020B0604020202020204" pitchFamily="34" charset="0"/>
              <a:cs typeface="Arial" panose="020B0604020202020204" pitchFamily="34" charset="0"/>
            </a:endParaRPr>
          </a:p>
          <a:p>
            <a:pPr marL="0" indent="0">
              <a:buNone/>
            </a:pPr>
            <a:r>
              <a:rPr lang="en-GB" sz="15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Evening Routine:</a:t>
            </a:r>
            <a:endParaRPr lang="en-GB" sz="15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00" b="0" i="0">
                <a:effectLst/>
                <a:latin typeface="Arial" panose="020B0604020202020204" pitchFamily="34" charset="0"/>
                <a:cs typeface="Arial" panose="020B0604020202020204" pitchFamily="34" charset="0"/>
              </a:rPr>
              <a:t>Balanced Dinner: Plan meals with controlled carbohydrate intake, focusing on vegetables, lean proteins, and whole grains.</a:t>
            </a:r>
            <a:endParaRPr lang="en-GB" sz="15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00" b="0" i="0">
                <a:effectLst/>
                <a:latin typeface="Arial" panose="020B0604020202020204" pitchFamily="34" charset="0"/>
                <a:cs typeface="Arial" panose="020B0604020202020204" pitchFamily="34" charset="0"/>
              </a:rPr>
              <a:t>Blood Sugar Monitoring: Check blood glucose levels in the evening as directed by her healthcare provider.</a:t>
            </a:r>
            <a:endParaRPr lang="en-GB" sz="15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00" b="0" i="0">
                <a:effectLst/>
                <a:latin typeface="Arial" panose="020B0604020202020204" pitchFamily="34" charset="0"/>
                <a:cs typeface="Arial" panose="020B0604020202020204" pitchFamily="34" charset="0"/>
              </a:rPr>
              <a:t>Sleep Hygiene: Aim for 7-9 hours of quality sleep, as poor sleep can negatively impact glucose regulation. Establishing a bedtime routine can help improve sleep quality.</a:t>
            </a:r>
            <a:endParaRPr lang="en-GB" sz="1500">
              <a:effectLst/>
              <a:latin typeface="Arial" panose="020B0604020202020204" pitchFamily="34" charset="0"/>
              <a:cs typeface="Arial" panose="020B0604020202020204" pitchFamily="34" charset="0"/>
            </a:endParaRPr>
          </a:p>
          <a:p>
            <a:pPr marL="0" indent="0">
              <a:buNone/>
            </a:pPr>
            <a:endParaRPr lang="en-GB">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0E06F93F-8FB8-B639-47DC-00E681CFDC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56696"/>
    </mc:Choice>
    <mc:Fallback>
      <p:transition spd="slow" advTm="56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107504" y="136525"/>
            <a:ext cx="8928992" cy="988219"/>
          </a:xfrm>
        </p:spPr>
        <p:txBody>
          <a:bodyPr/>
          <a:lstStyle/>
          <a:p>
            <a:r>
              <a:rPr lang="en-GB" sz="2400" b="1"/>
              <a:t>Care Plan (3/3) – Communication and Ethical Considerations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3834" y="1124744"/>
            <a:ext cx="8710654" cy="4464496"/>
          </a:xfrm>
        </p:spPr>
        <p:txBody>
          <a:bodyPr/>
          <a:lstStyle/>
          <a:p>
            <a:pPr marL="0" indent="0">
              <a:buNone/>
            </a:pPr>
            <a:r>
              <a:rPr lang="en-GB" sz="1600" b="0" i="0">
                <a:effectLst/>
                <a:latin typeface="Arial" panose="020B0604020202020204" pitchFamily="34" charset="0"/>
                <a:cs typeface="Arial" panose="020B0604020202020204" pitchFamily="34" charset="0"/>
              </a:rPr>
              <a:t>Clear Language: Use simple, patient-friendly language to explain diabetes management and treatment options. Avoid medical jargon that may confuse Sarah.</a:t>
            </a:r>
            <a:endParaRPr lang="en-GB" sz="1600">
              <a:effectLst/>
              <a:latin typeface="Arial" panose="020B0604020202020204" pitchFamily="34" charset="0"/>
              <a:cs typeface="Arial" panose="020B0604020202020204" pitchFamily="34" charset="0"/>
            </a:endParaRPr>
          </a:p>
          <a:p>
            <a:pPr marL="0" indent="0">
              <a:buNone/>
            </a:pPr>
            <a:r>
              <a:rPr lang="en-GB" sz="1600" b="0" i="0">
                <a:effectLst/>
                <a:latin typeface="Arial" panose="020B0604020202020204" pitchFamily="34" charset="0"/>
                <a:cs typeface="Arial" panose="020B0604020202020204" pitchFamily="34" charset="0"/>
              </a:rPr>
              <a:t>Shared Decision-Making: Involve Sarah in discussions about her care plan, allowing her to express preferences and concerns.</a:t>
            </a:r>
            <a:endParaRPr lang="en-GB" sz="1600">
              <a:effectLst/>
              <a:latin typeface="Arial" panose="020B0604020202020204" pitchFamily="34" charset="0"/>
              <a:cs typeface="Arial" panose="020B0604020202020204" pitchFamily="34" charset="0"/>
            </a:endParaRPr>
          </a:p>
          <a:p>
            <a:pPr marL="0" indent="0">
              <a:buNone/>
            </a:pPr>
            <a:r>
              <a:rPr lang="en-GB" sz="16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Ethical Considerations:</a:t>
            </a:r>
            <a:endParaRPr lang="en-GB" sz="16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0" i="0">
                <a:effectLst/>
                <a:latin typeface="Arial" panose="020B0604020202020204" pitchFamily="34" charset="0"/>
                <a:cs typeface="Arial" panose="020B0604020202020204" pitchFamily="34" charset="0"/>
              </a:rPr>
              <a:t>Respect Autonomy: Recognize Sarah’s right to make informed decisions about her care. Ensure her personal values and preferences are considered.</a:t>
            </a:r>
            <a:endParaRPr lang="en-GB" sz="16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0" i="0">
                <a:effectLst/>
                <a:latin typeface="Arial" panose="020B0604020202020204" pitchFamily="34" charset="0"/>
                <a:cs typeface="Arial" panose="020B0604020202020204" pitchFamily="34" charset="0"/>
              </a:rPr>
              <a:t>Confidentiality: Protect Sarah’s privacy and sensitive health information, reinforcing trust in the healthcare relationship.</a:t>
            </a:r>
            <a:endParaRPr lang="en-GB" sz="1600">
              <a:effectLst/>
              <a:latin typeface="Arial" panose="020B0604020202020204" pitchFamily="34" charset="0"/>
              <a:cs typeface="Arial" panose="020B0604020202020204" pitchFamily="34" charset="0"/>
            </a:endParaRPr>
          </a:p>
          <a:p>
            <a:pPr marL="0" indent="0">
              <a:buNone/>
            </a:pPr>
            <a:r>
              <a:rPr lang="en-GB" sz="16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Responsibility of Healthcare Providers:</a:t>
            </a:r>
            <a:endParaRPr lang="en-GB" sz="16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0" i="0">
                <a:effectLst/>
                <a:latin typeface="Arial" panose="020B0604020202020204" pitchFamily="34" charset="0"/>
                <a:cs typeface="Arial" panose="020B0604020202020204" pitchFamily="34" charset="0"/>
              </a:rPr>
              <a:t>Provide Evidence-Based Advice: Offer recommendations based on current guidelines and research to ensure effective management of her condition.</a:t>
            </a:r>
            <a:endParaRPr lang="en-GB" sz="16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0" i="0">
                <a:effectLst/>
                <a:latin typeface="Arial" panose="020B0604020202020204" pitchFamily="34" charset="0"/>
                <a:cs typeface="Arial" panose="020B0604020202020204" pitchFamily="34" charset="0"/>
              </a:rPr>
              <a:t>Avoid Stigmatization: Foster a supportive environment where Sarah can discuss her challenges without fear of judgment. This can encourage open communication and better adherence to the care plan.</a:t>
            </a:r>
            <a:endParaRPr lang="en-GB" sz="1600">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5EB5D2E7-29B1-FBE4-6383-83AE987513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47414"/>
    </mc:Choice>
    <mc:Fallback>
      <p:transition spd="slow" advTm="47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90664" y="260648"/>
            <a:ext cx="2962672" cy="720080"/>
          </a:xfrm>
        </p:spPr>
        <p:txBody>
          <a:bodyPr/>
          <a:lstStyle/>
          <a:p>
            <a:pPr algn="ctr"/>
            <a:r>
              <a:rPr lang="en-GB" sz="3200" b="1">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15516" y="980728"/>
            <a:ext cx="8712968" cy="4674616"/>
          </a:xfrm>
        </p:spPr>
        <p:txBody>
          <a:bodyPr/>
          <a:lstStyle/>
          <a:p>
            <a:pPr marL="0" indent="0">
              <a:buNone/>
            </a:pPr>
            <a:r>
              <a:rPr lang="en-GB" sz="15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Lifestyle and Health Risk Factors:</a:t>
            </a:r>
            <a:endParaRPr lang="en-GB" sz="155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Dietary Choices: Unhealthy eating habits, such as high sugar intake and low </a:t>
            </a:r>
            <a:r>
              <a:rPr lang="en-GB" sz="1550" b="0" i="0" err="1">
                <a:effectLst/>
                <a:latin typeface="Arial" panose="020B0604020202020204" pitchFamily="34" charset="0"/>
                <a:cs typeface="Arial" panose="020B0604020202020204" pitchFamily="34" charset="0"/>
              </a:rPr>
              <a:t>fiber</a:t>
            </a:r>
            <a:r>
              <a:rPr lang="en-GB" sz="1550" b="0" i="0">
                <a:effectLst/>
                <a:latin typeface="Arial" panose="020B0604020202020204" pitchFamily="34" charset="0"/>
                <a:cs typeface="Arial" panose="020B0604020202020204" pitchFamily="34" charset="0"/>
              </a:rPr>
              <a:t> consumption, can worsen blood sugar control (American Diabetes Association, 2023).</a:t>
            </a:r>
            <a:endParaRPr lang="en-GB" sz="15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Physical Inactivity: Lack of regular exercise increases insulin resistance and contributes to weight gain (NICE, 2022).</a:t>
            </a:r>
            <a:endParaRPr lang="en-GB" sz="15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Smoking: Smoking has been shown to exacerbate microvascular complications and overall health outcomes in individuals with diabetes (Diabetes UK, 2023).</a:t>
            </a:r>
            <a:endParaRPr lang="en-GB" sz="15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Obesity: Excess body fat, especially around the abdomen, is closely linked to the progression of Type 2 diabetes (Guyton &amp; Hall, 2021).</a:t>
            </a:r>
            <a:endParaRPr lang="en-GB" sz="1550">
              <a:effectLst/>
              <a:latin typeface="Arial" panose="020B0604020202020204" pitchFamily="34" charset="0"/>
              <a:cs typeface="Arial" panose="020B0604020202020204" pitchFamily="34" charset="0"/>
            </a:endParaRPr>
          </a:p>
          <a:p>
            <a:pPr marL="0" indent="0">
              <a:buNone/>
            </a:pPr>
            <a:r>
              <a:rPr lang="en-GB" sz="155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Psychosocial Factors:</a:t>
            </a:r>
            <a:endParaRPr lang="en-GB" sz="155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Stress and Mental Health: High stress levels and depression can negatively affect self-care </a:t>
            </a:r>
            <a:r>
              <a:rPr lang="en-GB" sz="1550" b="0" i="0" err="1">
                <a:effectLst/>
                <a:latin typeface="Arial" panose="020B0604020202020204" pitchFamily="34" charset="0"/>
                <a:cs typeface="Arial" panose="020B0604020202020204" pitchFamily="34" charset="0"/>
              </a:rPr>
              <a:t>behaviors</a:t>
            </a:r>
            <a:r>
              <a:rPr lang="en-GB" sz="1550" b="0" i="0">
                <a:effectLst/>
                <a:latin typeface="Arial" panose="020B0604020202020204" pitchFamily="34" charset="0"/>
                <a:cs typeface="Arial" panose="020B0604020202020204" pitchFamily="34" charset="0"/>
              </a:rPr>
              <a:t> and </a:t>
            </a:r>
            <a:r>
              <a:rPr lang="en-GB" sz="1550" b="0" i="0" err="1">
                <a:effectLst/>
                <a:latin typeface="Arial" panose="020B0604020202020204" pitchFamily="34" charset="0"/>
                <a:cs typeface="Arial" panose="020B0604020202020204" pitchFamily="34" charset="0"/>
              </a:rPr>
              <a:t>glycemic</a:t>
            </a:r>
            <a:r>
              <a:rPr lang="en-GB" sz="1550" b="0" i="0">
                <a:effectLst/>
                <a:latin typeface="Arial" panose="020B0604020202020204" pitchFamily="34" charset="0"/>
                <a:cs typeface="Arial" panose="020B0604020202020204" pitchFamily="34" charset="0"/>
              </a:rPr>
              <a:t> control.</a:t>
            </a:r>
            <a:endParaRPr lang="en-GB" sz="15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Social Support: Limited social networks may hinder Sarah's ability to manage her condition effectively. Encouragement from family and friends can make a significant difference (</a:t>
            </a:r>
            <a:r>
              <a:rPr lang="en-GB" sz="1550" b="0" i="0" err="1">
                <a:effectLst/>
                <a:latin typeface="Arial" panose="020B0604020202020204" pitchFamily="34" charset="0"/>
                <a:cs typeface="Arial" panose="020B0604020202020204" pitchFamily="34" charset="0"/>
              </a:rPr>
              <a:t>Circlecare</a:t>
            </a:r>
            <a:r>
              <a:rPr lang="en-GB" sz="1550" b="0" i="0">
                <a:effectLst/>
                <a:latin typeface="Arial" panose="020B0604020202020204" pitchFamily="34" charset="0"/>
                <a:cs typeface="Arial" panose="020B0604020202020204" pitchFamily="34" charset="0"/>
              </a:rPr>
              <a:t>, 2018).</a:t>
            </a:r>
            <a:endParaRPr lang="en-GB" sz="155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550" b="0" i="0">
                <a:effectLst/>
                <a:latin typeface="Arial" panose="020B0604020202020204" pitchFamily="34" charset="0"/>
                <a:cs typeface="Arial" panose="020B0604020202020204" pitchFamily="34" charset="0"/>
              </a:rPr>
              <a:t>Socioeconomic Factors: Issues like food insecurity and limited access to healthcare can complicate diabetes management, emphasizing the importance of a supportive care environment.</a:t>
            </a:r>
            <a:endParaRPr lang="en-GB" sz="1550">
              <a:effectLst/>
              <a:latin typeface="Arial" panose="020B0604020202020204" pitchFamily="34" charset="0"/>
              <a:cs typeface="Arial" panose="020B0604020202020204" pitchFamily="34" charset="0"/>
            </a:endParaRPr>
          </a:p>
          <a:p>
            <a:endParaRPr lang="en-GB">
              <a:solidFill>
                <a:srgbClr val="0070C0"/>
              </a:solidFill>
            </a:endParaRPr>
          </a:p>
        </p:txBody>
      </p:sp>
      <p:pic>
        <p:nvPicPr>
          <p:cNvPr id="4" name="Recorded Sound">
            <a:hlinkClick r:id="" action="ppaction://media"/>
            <a:extLst>
              <a:ext uri="{FF2B5EF4-FFF2-40B4-BE49-F238E27FC236}">
                <a16:creationId xmlns:a16="http://schemas.microsoft.com/office/drawing/2014/main" id="{B6DD4757-401C-316D-6BC4-DD8EB1BC59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3683"/>
    </mc:Choice>
    <mc:Fallback>
      <p:transition spd="slow" advTm="53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2370584" y="239764"/>
            <a:ext cx="4402832" cy="706090"/>
          </a:xfrm>
        </p:spPr>
        <p:txBody>
          <a:bodyPr/>
          <a:lstStyle/>
          <a:p>
            <a:r>
              <a:rPr lang="en-GB" sz="3200"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70184" y="945854"/>
            <a:ext cx="8694304" cy="4715394"/>
          </a:xfrm>
        </p:spPr>
        <p:txBody>
          <a:bodyPr/>
          <a:lstStyle/>
          <a:p>
            <a:pPr marL="0" indent="0">
              <a:buNone/>
            </a:pPr>
            <a:r>
              <a:rPr lang="en-GB" sz="18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Evidence-Based Recommendations:</a:t>
            </a:r>
            <a:endParaRPr lang="en-GB" sz="18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0" i="0">
                <a:effectLst/>
                <a:latin typeface="Arial" panose="020B0604020202020204" pitchFamily="34" charset="0"/>
                <a:cs typeface="Arial" panose="020B0604020202020204" pitchFamily="34" charset="0"/>
              </a:rPr>
              <a:t>Structured Daily Routine: Establish a clear daily schedule for meals, physical activity, and medications to create a sense of stability and control (American Diabetes Association, 2023).</a:t>
            </a:r>
            <a:endParaRPr lang="en-GB" sz="18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0" i="0">
                <a:effectLst/>
                <a:latin typeface="Arial" panose="020B0604020202020204" pitchFamily="34" charset="0"/>
                <a:cs typeface="Arial" panose="020B0604020202020204" pitchFamily="34" charset="0"/>
              </a:rPr>
              <a:t>Self-Monitoring: Regularly monitor blood glucose levels to identify patterns and make necessary adjustments to her care plan (NICE, 2022).</a:t>
            </a:r>
            <a:endParaRPr lang="en-GB" sz="18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0" i="0">
                <a:effectLst/>
                <a:latin typeface="Arial" panose="020B0604020202020204" pitchFamily="34" charset="0"/>
                <a:cs typeface="Arial" panose="020B0604020202020204" pitchFamily="34" charset="0"/>
              </a:rPr>
              <a:t>Healthcare Collaboration: Work closely with a multidisciplinary team, including </a:t>
            </a:r>
            <a:r>
              <a:rPr lang="en-GB" sz="1800" b="0" i="0" err="1">
                <a:effectLst/>
                <a:latin typeface="Arial" panose="020B0604020202020204" pitchFamily="34" charset="0"/>
                <a:cs typeface="Arial" panose="020B0604020202020204" pitchFamily="34" charset="0"/>
              </a:rPr>
              <a:t>dietitians</a:t>
            </a:r>
            <a:r>
              <a:rPr lang="en-GB" sz="1800" b="0" i="0">
                <a:effectLst/>
                <a:latin typeface="Arial" panose="020B0604020202020204" pitchFamily="34" charset="0"/>
                <a:cs typeface="Arial" panose="020B0604020202020204" pitchFamily="34" charset="0"/>
              </a:rPr>
              <a:t>, diabetes educators, and healthcare providers, for tailored advice and support.</a:t>
            </a:r>
            <a:endParaRPr lang="en-GB" sz="1800">
              <a:effectLst/>
              <a:latin typeface="Arial" panose="020B0604020202020204" pitchFamily="34" charset="0"/>
              <a:cs typeface="Arial" panose="020B0604020202020204" pitchFamily="34" charset="0"/>
            </a:endParaRPr>
          </a:p>
          <a:p>
            <a:pPr marL="0" indent="0">
              <a:buNone/>
            </a:pPr>
            <a:r>
              <a:rPr lang="en-GB" sz="1800" b="0" i="0">
                <a:effectLst>
                  <a:outerShdw blurRad="38100" dist="38100" dir="2700000" algn="tl">
                    <a:srgbClr val="000000">
                      <a:alpha val="43137"/>
                    </a:srgbClr>
                  </a:outerShdw>
                </a:effectLst>
                <a:latin typeface="Arial" panose="020B0604020202020204" pitchFamily="34" charset="0"/>
                <a:cs typeface="Arial" panose="020B0604020202020204" pitchFamily="34" charset="0"/>
              </a:rPr>
              <a:t>Holistic Approach:</a:t>
            </a:r>
            <a:endParaRPr lang="en-GB" sz="18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0" i="0">
                <a:effectLst/>
                <a:latin typeface="Arial" panose="020B0604020202020204" pitchFamily="34" charset="0"/>
                <a:cs typeface="Arial" panose="020B0604020202020204" pitchFamily="34" charset="0"/>
              </a:rPr>
              <a:t>Comprehensive Lifestyle Changes: Address dietary habits, physical activity, and emotional well-being in her care plan. This could include stress management techniques, such as mindfulness or yoga (</a:t>
            </a:r>
            <a:r>
              <a:rPr lang="en-GB" sz="1800" b="0" i="0" err="1">
                <a:effectLst/>
                <a:latin typeface="Arial" panose="020B0604020202020204" pitchFamily="34" charset="0"/>
                <a:cs typeface="Arial" panose="020B0604020202020204" pitchFamily="34" charset="0"/>
              </a:rPr>
              <a:t>Circlecare</a:t>
            </a:r>
            <a:r>
              <a:rPr lang="en-GB" sz="1800" b="0" i="0">
                <a:effectLst/>
                <a:latin typeface="Arial" panose="020B0604020202020204" pitchFamily="34" charset="0"/>
                <a:cs typeface="Arial" panose="020B0604020202020204" pitchFamily="34" charset="0"/>
              </a:rPr>
              <a:t>, 2018).</a:t>
            </a:r>
            <a:endParaRPr lang="en-GB" sz="1800">
              <a:effectLst/>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0" i="0">
                <a:effectLst/>
                <a:latin typeface="Arial" panose="020B0604020202020204" pitchFamily="34" charset="0"/>
                <a:cs typeface="Arial" panose="020B0604020202020204" pitchFamily="34" charset="0"/>
              </a:rPr>
              <a:t>Management of </a:t>
            </a:r>
            <a:r>
              <a:rPr lang="en-GB" sz="1800" b="0" i="0" err="1">
                <a:effectLst/>
                <a:latin typeface="Arial" panose="020B0604020202020204" pitchFamily="34" charset="0"/>
                <a:cs typeface="Arial" panose="020B0604020202020204" pitchFamily="34" charset="0"/>
              </a:rPr>
              <a:t>Comorbidities</a:t>
            </a:r>
            <a:r>
              <a:rPr lang="en-GB" sz="1800" b="0" i="0">
                <a:effectLst/>
                <a:latin typeface="Arial" panose="020B0604020202020204" pitchFamily="34" charset="0"/>
                <a:cs typeface="Arial" panose="020B0604020202020204" pitchFamily="34" charset="0"/>
              </a:rPr>
              <a:t>: Work on controlling related health issues, such as hypertension and high cholesterol, to improve overall health outcomes (Diabetes UK, 2023).</a:t>
            </a:r>
            <a:endParaRPr lang="en-GB" sz="1800">
              <a:effectLst/>
              <a:latin typeface="Arial" panose="020B0604020202020204" pitchFamily="34" charset="0"/>
              <a:cs typeface="Arial" panose="020B0604020202020204" pitchFamily="34" charset="0"/>
            </a:endParaRPr>
          </a:p>
          <a:p>
            <a:endParaRPr lang="en-GB">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ecorded Sound">
            <a:hlinkClick r:id="" action="ppaction://media"/>
            <a:extLst>
              <a:ext uri="{FF2B5EF4-FFF2-40B4-BE49-F238E27FC236}">
                <a16:creationId xmlns:a16="http://schemas.microsoft.com/office/drawing/2014/main" id="{6F9B13CA-778B-E589-49D6-3DB06EE43D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2645"/>
    </mc:Choice>
    <mc:Fallback>
      <p:transition spd="slow" advTm="42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64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2910644" y="275768"/>
            <a:ext cx="3322712" cy="634082"/>
          </a:xfrm>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50824" y="980728"/>
            <a:ext cx="8785671" cy="4608512"/>
          </a:xfrm>
        </p:spPr>
        <p:txBody>
          <a:bodyPr/>
          <a:lstStyle/>
          <a:p>
            <a:pPr marL="0" indent="0">
              <a:buNone/>
            </a:pPr>
            <a:r>
              <a:rPr lang="en-GB" sz="2600" b="0" i="0">
                <a:effectLst/>
                <a:latin typeface="Arial" panose="020B0604020202020204" pitchFamily="34" charset="0"/>
                <a:cs typeface="Arial" panose="020B0604020202020204" pitchFamily="34" charset="0"/>
              </a:rPr>
              <a:t>In conclusion, managing diabetes effectively requires a comprehensive approach that combines lifestyle changes, medication adherence, and regular monitoring. By actively involving Sarah in her care and providing the necessary support, she can make healthier choices and improve her quality of life. Continuous education and access to a multidisciplinary healthcare team are vital for preventing complications and achieving long-term health goals. </a:t>
            </a:r>
            <a:endParaRPr lang="en-GB" sz="2600">
              <a:effectLst/>
              <a:latin typeface="Arial" panose="020B0604020202020204" pitchFamily="34" charset="0"/>
              <a:cs typeface="Arial" panose="020B0604020202020204" pitchFamily="34" charset="0"/>
            </a:endParaRPr>
          </a:p>
          <a:p>
            <a:pPr marL="0" indent="0">
              <a:buNone/>
            </a:pPr>
            <a:r>
              <a:rPr lang="en-GB" sz="2600" b="0" i="0">
                <a:effectLst/>
                <a:latin typeface="Arial" panose="020B0604020202020204" pitchFamily="34" charset="0"/>
                <a:cs typeface="Arial" panose="020B0604020202020204" pitchFamily="34" charset="0"/>
              </a:rPr>
              <a:t>With a well-structured care plan tailored to her unique needs, Sarah can navigate her diabetes journey more effectively, leading to better health outcomes.</a:t>
            </a:r>
            <a:endParaRPr lang="en-GB" sz="2600">
              <a:effectLst/>
              <a:latin typeface="Arial" panose="020B0604020202020204" pitchFamily="34" charset="0"/>
              <a:cs typeface="Arial" panose="020B0604020202020204" pitchFamily="34" charset="0"/>
            </a:endParaRPr>
          </a:p>
          <a:p>
            <a:pPr marL="0" indent="0">
              <a:buNone/>
            </a:pPr>
            <a:endParaRPr lang="en-GB">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Recorded Sound">
            <a:hlinkClick r:id="" action="ppaction://media"/>
            <a:extLst>
              <a:ext uri="{FF2B5EF4-FFF2-40B4-BE49-F238E27FC236}">
                <a16:creationId xmlns:a16="http://schemas.microsoft.com/office/drawing/2014/main" id="{BA468A52-C1BE-1BBF-A4F2-1B443DAFD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49550"/>
    </mc:Choice>
    <mc:Fallback>
      <p:transition spd="slow" advTm="49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5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2672" y="275768"/>
            <a:ext cx="2818656" cy="634082"/>
          </a:xfrm>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4" y="909850"/>
            <a:ext cx="8785671" cy="4679390"/>
          </a:xfrm>
        </p:spPr>
        <p:txBody>
          <a:bodyPr/>
          <a:lstStyle/>
          <a:p>
            <a:r>
              <a:rPr lang="en-GB" sz="1600" b="0" i="0">
                <a:effectLst/>
                <a:latin typeface="UICTFontTextStyleBody"/>
              </a:rPr>
              <a:t>Diabetes UK (2023). Diabetes and cardiovascular disease. Available at: </a:t>
            </a:r>
            <a:r>
              <a:rPr lang="en-GB" sz="1600" b="0" i="0">
                <a:effectLst/>
                <a:latin typeface="UICTFontTextStyleBody"/>
                <a:hlinkClick r:id="rId4"/>
              </a:rPr>
              <a:t>https://www.diabetes.org.uk/about-diabetes/looking-after-diabetes/complications/cardiovascular-disease </a:t>
            </a:r>
            <a:r>
              <a:rPr lang="en-GB" sz="1600" b="0" i="0">
                <a:effectLst/>
                <a:latin typeface="UICTFontTextStyleBody"/>
              </a:rPr>
              <a:t>[Accessed: 13 March 2026].</a:t>
            </a:r>
            <a:endParaRPr lang="en-GB" sz="1600">
              <a:effectLst/>
              <a:latin typeface=".AppleSystemUIFont"/>
            </a:endParaRPr>
          </a:p>
          <a:p>
            <a:r>
              <a:rPr lang="en-GB" sz="1600" b="0" i="0">
                <a:effectLst/>
                <a:latin typeface="UICTFontTextStyleBody"/>
              </a:rPr>
              <a:t>NICE (2022). Managing Diabetes. Available at: </a:t>
            </a:r>
            <a:r>
              <a:rPr lang="en-GB" sz="1600" b="0" i="0">
                <a:effectLst/>
                <a:latin typeface="UICTFontTextStyleBody"/>
                <a:hlinkClick r:id="rId5"/>
              </a:rPr>
              <a:t>https://www.nice.org.uk/guidance/ng28 </a:t>
            </a:r>
            <a:r>
              <a:rPr lang="en-GB" sz="1600" b="0" i="0">
                <a:effectLst/>
                <a:latin typeface="UICTFontTextStyleBody"/>
              </a:rPr>
              <a:t>[Accessed: 13 March 2026].</a:t>
            </a:r>
            <a:endParaRPr lang="en-GB" sz="1600">
              <a:effectLst/>
              <a:latin typeface=".AppleSystemUIFont"/>
            </a:endParaRPr>
          </a:p>
          <a:p>
            <a:r>
              <a:rPr lang="en-GB" sz="1600" b="0" i="0">
                <a:effectLst/>
                <a:latin typeface="UICTFontTextStyleBody"/>
              </a:rPr>
              <a:t>American Diabetes Association (2023). Standards of Medical Care in Diabetes. Available at: </a:t>
            </a:r>
            <a:r>
              <a:rPr lang="en-GB" sz="1600" b="0" i="0">
                <a:effectLst/>
                <a:latin typeface="UICTFontTextStyleBody"/>
                <a:hlinkClick r:id="rId6"/>
              </a:rPr>
              <a:t>https://diabetes.org/newsroom/american-diabetes-association-2023-standards-care-diabetes-guide-for-prevention-diagnosis-treatment-people-living-with-diabetes</a:t>
            </a:r>
            <a:r>
              <a:rPr lang="en-GB" sz="1600" b="0" i="0">
                <a:effectLst/>
                <a:latin typeface="UICTFontTextStyleBody"/>
              </a:rPr>
              <a:t> [Accessed: 13 March 2026].</a:t>
            </a:r>
            <a:endParaRPr lang="en-GB" sz="1600">
              <a:effectLst/>
              <a:latin typeface=".AppleSystemUIFont"/>
            </a:endParaRPr>
          </a:p>
          <a:p>
            <a:r>
              <a:rPr lang="en-GB" sz="1600" b="0" i="0">
                <a:effectLst/>
                <a:latin typeface="UICTFontTextStyleBody"/>
              </a:rPr>
              <a:t>Guyton, A. C., &amp; Hall, J. E. (2021). Textbook of Medical Physiology. Elsevier.</a:t>
            </a:r>
            <a:endParaRPr lang="en-GB" sz="1600">
              <a:effectLst/>
              <a:latin typeface=".AppleSystemUIFont"/>
            </a:endParaRPr>
          </a:p>
          <a:p>
            <a:r>
              <a:rPr lang="en-GB" sz="1600" b="0" i="0">
                <a:effectLst/>
                <a:latin typeface="UICTFontTextStyleBody"/>
              </a:rPr>
              <a:t>World Health Organization (2022). Diabetes Overview. Available at: </a:t>
            </a:r>
            <a:r>
              <a:rPr lang="en-GB" sz="1600">
                <a:latin typeface="UICTFontTextStyleBody"/>
                <a:hlinkClick r:id="rId7"/>
              </a:rPr>
              <a:t>https://www.who.int/news-room/fact-sheets/detail/diabetes</a:t>
            </a:r>
            <a:r>
              <a:rPr lang="en-GB" sz="1600">
                <a:latin typeface="UICTFontTextStyleBody"/>
              </a:rPr>
              <a:t> </a:t>
            </a:r>
            <a:r>
              <a:rPr lang="en-GB" sz="1600" b="0" i="0">
                <a:effectLst/>
                <a:latin typeface="UICTFontTextStyleBody"/>
              </a:rPr>
              <a:t>[Accessed: 13 March 2026].</a:t>
            </a:r>
            <a:endParaRPr lang="en-GB" sz="1600">
              <a:effectLst/>
              <a:latin typeface=".AppleSystemUIFont"/>
            </a:endParaRPr>
          </a:p>
          <a:p>
            <a:r>
              <a:rPr lang="en-GB" sz="1600" b="0" i="0" err="1">
                <a:effectLst/>
                <a:latin typeface="UICTFontTextStyleBody"/>
              </a:rPr>
              <a:t>Alamy</a:t>
            </a:r>
            <a:r>
              <a:rPr lang="en-GB" sz="1600" b="0" i="0">
                <a:effectLst/>
                <a:latin typeface="UICTFontTextStyleBody"/>
              </a:rPr>
              <a:t> (2025). Health and Lifestyle Resources. Available at: https://www.alamy.com [Accessed: 13 March 2026].</a:t>
            </a:r>
            <a:endParaRPr lang="en-GB" sz="1600">
              <a:effectLst/>
              <a:latin typeface=".AppleSystemUIFont"/>
            </a:endParaRPr>
          </a:p>
          <a:p>
            <a:r>
              <a:rPr lang="en-GB" sz="1600" b="0" i="0" err="1">
                <a:effectLst/>
                <a:latin typeface="UICTFontTextStyleBody"/>
              </a:rPr>
              <a:t>Circlecare</a:t>
            </a:r>
            <a:r>
              <a:rPr lang="en-GB" sz="1600" b="0" i="0">
                <a:effectLst/>
                <a:latin typeface="UICTFontTextStyleBody"/>
              </a:rPr>
              <a:t> (2018). Diabetes Management Guide. Available at: </a:t>
            </a:r>
            <a:r>
              <a:rPr lang="en-GB" sz="1600" b="0" i="0">
                <a:effectLst/>
                <a:latin typeface="UICTFontTextStyleBody"/>
                <a:hlinkClick r:id="rId8"/>
              </a:rPr>
              <a:t>https://www.circlecare.com </a:t>
            </a:r>
            <a:r>
              <a:rPr lang="en-GB" sz="1600" b="0" i="0">
                <a:effectLst/>
                <a:latin typeface="UICTFontTextStyleBody"/>
              </a:rPr>
              <a:t>[Accessed: 13 March 2026].</a:t>
            </a:r>
            <a:endParaRPr lang="en-GB" sz="1600">
              <a:effectLst/>
              <a:latin typeface=".AppleSystemUIFont"/>
            </a:endParaRPr>
          </a:p>
          <a:p>
            <a:r>
              <a:rPr lang="en-GB" sz="1600" b="0" i="0">
                <a:effectLst/>
                <a:latin typeface="UICTFontTextStyleBody"/>
              </a:rPr>
              <a:t>American Heart Association (2023). Diabetes and Heart Disease. Available at: </a:t>
            </a:r>
            <a:r>
              <a:rPr lang="en-GB" sz="1600" b="0" i="0">
                <a:effectLst/>
                <a:latin typeface="UICTFontTextStyleBody"/>
                <a:hlinkClick r:id="rId9"/>
              </a:rPr>
              <a:t>https://www.heart.org/en/health-topics/diabetes </a:t>
            </a:r>
            <a:r>
              <a:rPr lang="en-GB" sz="1600" b="0" i="0">
                <a:effectLst/>
                <a:latin typeface="UICTFontTextStyleBody"/>
              </a:rPr>
              <a:t>[Accessed: 13 March 2026].</a:t>
            </a:r>
            <a:endParaRPr lang="en-GB" sz="1600">
              <a:effectLst/>
              <a:latin typeface=".AppleSystemUIFont"/>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Recorded Sound">
            <a:hlinkClick r:id="" action="ppaction://media"/>
            <a:extLst>
              <a:ext uri="{FF2B5EF4-FFF2-40B4-BE49-F238E27FC236}">
                <a16:creationId xmlns:a16="http://schemas.microsoft.com/office/drawing/2014/main" id="{C45517FE-1020-C190-33E6-58A96DDE05E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22776"/>
    </mc:Choice>
    <mc:Fallback>
      <p:transition spd="slow" advTm="22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7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1" ma:contentTypeDescription="Create a new document." ma:contentTypeScope="" ma:versionID="03ba80ed9406a194e9a525f36e5dcad2">
  <xsd:schema xmlns:xsd="http://www.w3.org/2001/XMLSchema" xmlns:xs="http://www.w3.org/2001/XMLSchema" xmlns:p="http://schemas.microsoft.com/office/2006/metadata/properties" xmlns:ns3="bf244c3e-e0b4-4871-bb4e-fd032a14544d" targetNamespace="http://schemas.microsoft.com/office/2006/metadata/properties" ma:root="true" ma:fieldsID="e98d32a505c74036b00706a2b8ec0a38"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3464B31-9025-4F0F-A3B1-20E5E1D180C9}">
  <ds:schemaRefs>
    <ds:schemaRef ds:uri="http://schemas.microsoft.com/office/2006/metadata/properties"/>
    <ds:schemaRef ds:uri="http://www.w3.org/2000/xmlns/"/>
    <ds:schemaRef ds:uri="bf244c3e-e0b4-4871-bb4e-fd032a14544d"/>
    <ds:schemaRef ds:uri="http://www.w3.org/2001/XMLSchema-instance"/>
  </ds:schemaRefs>
</ds:datastoreItem>
</file>

<file path=customXml/itemProps2.xml><?xml version="1.0" encoding="utf-8"?>
<ds:datastoreItem xmlns:ds="http://schemas.openxmlformats.org/officeDocument/2006/customXml" ds:itemID="{6553F17A-E4EB-40F8-98CC-6FA97E9B1843}">
  <ds:schemaRefs>
    <ds:schemaRef ds:uri="http://schemas.microsoft.com/office/2006/metadata/contentType"/>
    <ds:schemaRef ds:uri="http://schemas.microsoft.com/office/2006/metadata/properties/metaAttributes"/>
    <ds:schemaRef ds:uri="http://www.w3.org/2000/xmlns/"/>
    <ds:schemaRef ds:uri="http://www.w3.org/2001/XMLSchema"/>
    <ds:schemaRef ds:uri="bf244c3e-e0b4-4871-bb4e-fd032a14544d"/>
  </ds:schemaRefs>
</ds:datastoreItem>
</file>

<file path=customXml/itemProps3.xml><?xml version="1.0" encoding="utf-8"?>
<ds:datastoreItem xmlns:ds="http://schemas.openxmlformats.org/officeDocument/2006/customXml" ds:itemID="{EAFA45C1-0A6D-4025-91EF-28AB0B9D3DA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Introduction</vt:lpstr>
      <vt:lpstr>Information about the person</vt:lpstr>
      <vt:lpstr>Anatomy and Physiology</vt:lpstr>
      <vt:lpstr>Care Plan (1/3) – Lifestyle and Health Behaviour</vt:lpstr>
      <vt:lpstr>Care Plan (2/3) – Everyday Routine Morning Routine </vt:lpstr>
      <vt:lpstr>Care Plan (3/3) – Communication and Ethical Considerations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Rosa Islam Semi Bepary (2418833)</cp:lastModifiedBy>
  <cp:revision>1</cp:revision>
  <cp:lastPrinted>2018-07-09T15:27:01Z</cp:lastPrinted>
  <dcterms:created xsi:type="dcterms:W3CDTF">2002-10-07T19:43:58Z</dcterms:created>
  <dcterms:modified xsi:type="dcterms:W3CDTF">2026-03-27T14:11:11Z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