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7" autoAdjust="0"/>
    <p:restoredTop sz="93883" autoAdjust="0"/>
  </p:normalViewPr>
  <p:slideViewPr>
    <p:cSldViewPr snapToGrid="0">
      <p:cViewPr varScale="1">
        <p:scale>
          <a:sx n="63" d="100"/>
          <a:sy n="63" d="100"/>
        </p:scale>
        <p:origin x="98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2899FA-7EEA-4D35-BB15-71A58AD0992B}" type="datetimeFigureOut">
              <a:rPr lang="en-IN" smtClean="0"/>
              <a:t>21/03/22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0DD75-CC33-43BB-B331-852917F05495}" type="slidenum">
              <a:rPr lang="en-IN" smtClean="0"/>
              <a:t>‹#›</a:t>
            </a:fld>
            <a:endParaRPr lang="en-IN"/>
          </a:p>
        </p:txBody>
      </p:sp>
    </p:spTree>
    <p:extLst>
      <p:ext uri="{BB962C8B-B14F-4D97-AF65-F5344CB8AC3E}">
        <p14:creationId xmlns:p14="http://schemas.microsoft.com/office/powerpoint/2010/main" val="1751758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Arial" panose="020B0604020202020204" pitchFamily="34" charset="0"/>
                <a:ea typeface="+mn-ea"/>
                <a:cs typeface="Arial" panose="020B0604020202020204" pitchFamily="34" charset="0"/>
              </a:rPr>
              <a:t>Greeting everyone, Thank you for coming here today. Here I</a:t>
            </a:r>
            <a:r>
              <a:rPr lang="en-IN" sz="1200" kern="1200" baseline="0" dirty="0">
                <a:solidFill>
                  <a:schemeClr val="tx1"/>
                </a:solidFill>
                <a:effectLst/>
                <a:latin typeface="Arial" panose="020B0604020202020204" pitchFamily="34" charset="0"/>
                <a:ea typeface="+mn-ea"/>
                <a:cs typeface="Arial" panose="020B0604020202020204" pitchFamily="34" charset="0"/>
              </a:rPr>
              <a:t> have represent the my research proposal on “</a:t>
            </a:r>
            <a:r>
              <a:rPr lang="en-IN" sz="1200" dirty="0">
                <a:latin typeface="Times New Roman" panose="02020603050405020304" pitchFamily="18" charset="0"/>
                <a:cs typeface="Times New Roman" panose="02020603050405020304" pitchFamily="18" charset="0"/>
              </a:rPr>
              <a:t>How do we use technology to collaborate at UWTSD?</a:t>
            </a:r>
            <a:r>
              <a:rPr lang="en-IN" sz="1200" kern="1200" baseline="0" dirty="0">
                <a:solidFill>
                  <a:schemeClr val="tx1"/>
                </a:solidFill>
                <a:effectLst/>
                <a:latin typeface="Arial" panose="020B0604020202020204" pitchFamily="34" charset="0"/>
                <a:ea typeface="+mn-ea"/>
                <a:cs typeface="Arial" panose="020B0604020202020204" pitchFamily="34" charset="0"/>
              </a:rPr>
              <a:t>”</a:t>
            </a:r>
            <a:endParaRPr lang="en-IN"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F170DD75-CC33-43BB-B331-852917F05495}" type="slidenum">
              <a:rPr lang="en-IN" smtClean="0"/>
              <a:t>1</a:t>
            </a:fld>
            <a:endParaRPr lang="en-IN"/>
          </a:p>
        </p:txBody>
      </p:sp>
    </p:spTree>
    <p:extLst>
      <p:ext uri="{BB962C8B-B14F-4D97-AF65-F5344CB8AC3E}">
        <p14:creationId xmlns:p14="http://schemas.microsoft.com/office/powerpoint/2010/main" val="4285928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introduction describes here the study which we will be starting. The digital websites, applications and resources are considered in a digital tool that helps to make every task easier. Where the collaborative technology defines the infrastructure, structure caballing and visualization. The lack of technological and digital growth here addresses the challenges that occur in UWTSD. The aim of this work is to provide an understanding of digital tool which is collaborated at UWTSD. The research here is based on the question of- which digital tools are used for collaboration at UWTSD. The research will be here considering the method, which includes what and who would you ask the questions. Then the hypothesis will be described. Therefore, the research here will be a help to understand the digital tool which is used at UWTSD.   </a:t>
            </a:r>
          </a:p>
        </p:txBody>
      </p:sp>
      <p:sp>
        <p:nvSpPr>
          <p:cNvPr id="4" name="Slide Number Placeholder 3"/>
          <p:cNvSpPr>
            <a:spLocks noGrp="1"/>
          </p:cNvSpPr>
          <p:nvPr>
            <p:ph type="sldNum" sz="quarter" idx="10"/>
          </p:nvPr>
        </p:nvSpPr>
        <p:spPr/>
        <p:txBody>
          <a:bodyPr/>
          <a:lstStyle/>
          <a:p>
            <a:fld id="{F170DD75-CC33-43BB-B331-852917F05495}" type="slidenum">
              <a:rPr lang="en-IN" smtClean="0"/>
              <a:t>2</a:t>
            </a:fld>
            <a:endParaRPr lang="en-IN"/>
          </a:p>
        </p:txBody>
      </p:sp>
    </p:spTree>
    <p:extLst>
      <p:ext uri="{BB962C8B-B14F-4D97-AF65-F5344CB8AC3E}">
        <p14:creationId xmlns:p14="http://schemas.microsoft.com/office/powerpoint/2010/main" val="3226367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above slide represents the information about the existing research. As per the research, I have identified that </a:t>
            </a:r>
            <a:r>
              <a:rPr lang="en-IN" sz="1200" kern="1200" dirty="0" err="1">
                <a:solidFill>
                  <a:schemeClr val="tx1"/>
                </a:solidFill>
                <a:effectLst/>
                <a:latin typeface="+mn-lt"/>
                <a:ea typeface="+mn-ea"/>
                <a:cs typeface="+mn-cs"/>
              </a:rPr>
              <a:t>sony</a:t>
            </a:r>
            <a:r>
              <a:rPr lang="en-IN" sz="1200" kern="1200" dirty="0">
                <a:solidFill>
                  <a:schemeClr val="tx1"/>
                </a:solidFill>
                <a:effectLst/>
                <a:latin typeface="+mn-lt"/>
                <a:ea typeface="+mn-ea"/>
                <a:cs typeface="+mn-cs"/>
              </a:rPr>
              <a:t> pioneer software by the UWTSD is helpful for teachers, lecturers and students to perform wirelessly and connect with each other on their own devices. With the help of this software company entering the market where lecturers, teachers and students join them. This technological solution platform will help to provide the facilities for cutting the edge of spaces between each other and enhancing interactive and collaborative learning. Further, computers, mobile phones, television, smartphones, tablets and other personal digital assistants are used for e-learning. The Sony pioneer software represents the electronic machine or teacher for students, teachers and learners. UWTSD has created an electronic machine for enhancing the student’s cumulative skills and e-learning. The feedback source questions were asked with stakeholders, teachers, students, and faculty members. </a:t>
            </a:r>
          </a:p>
        </p:txBody>
      </p:sp>
      <p:sp>
        <p:nvSpPr>
          <p:cNvPr id="4" name="Slide Number Placeholder 3"/>
          <p:cNvSpPr>
            <a:spLocks noGrp="1"/>
          </p:cNvSpPr>
          <p:nvPr>
            <p:ph type="sldNum" sz="quarter" idx="10"/>
          </p:nvPr>
        </p:nvSpPr>
        <p:spPr/>
        <p:txBody>
          <a:bodyPr/>
          <a:lstStyle/>
          <a:p>
            <a:fld id="{F170DD75-CC33-43BB-B331-852917F05495}" type="slidenum">
              <a:rPr lang="en-IN" smtClean="0"/>
              <a:t>3</a:t>
            </a:fld>
            <a:endParaRPr lang="en-IN"/>
          </a:p>
        </p:txBody>
      </p:sp>
    </p:spTree>
    <p:extLst>
      <p:ext uri="{BB962C8B-B14F-4D97-AF65-F5344CB8AC3E}">
        <p14:creationId xmlns:p14="http://schemas.microsoft.com/office/powerpoint/2010/main" val="1764870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above slide, I have maintained the research methodology approach which I will be used during the research work. It will also help to gather the information and assistance to achieved the objectives. The research here will be based on the Secondary and primary. The relevant articles are selected here according to the research question. The research question here selected – which digital tool is most commonly used for the collaboration at UWTSD? To fulfil this requirement, the software is selected here. Some of the keywords are used here to fulfil the requirements that are – Digital tools of UWTSD, Sony Pioneer software and its importance. According to keywords, the last five year papers are selected here. Furthermore, in the case of primary research, the survey will be conducted for better data collection and analysis. </a:t>
            </a:r>
          </a:p>
        </p:txBody>
      </p:sp>
      <p:sp>
        <p:nvSpPr>
          <p:cNvPr id="4" name="Slide Number Placeholder 3"/>
          <p:cNvSpPr>
            <a:spLocks noGrp="1"/>
          </p:cNvSpPr>
          <p:nvPr>
            <p:ph type="sldNum" sz="quarter" idx="10"/>
          </p:nvPr>
        </p:nvSpPr>
        <p:spPr/>
        <p:txBody>
          <a:bodyPr/>
          <a:lstStyle/>
          <a:p>
            <a:fld id="{F170DD75-CC33-43BB-B331-852917F05495}" type="slidenum">
              <a:rPr lang="en-IN" smtClean="0"/>
              <a:t>4</a:t>
            </a:fld>
            <a:endParaRPr lang="en-IN"/>
          </a:p>
        </p:txBody>
      </p:sp>
    </p:spTree>
    <p:extLst>
      <p:ext uri="{BB962C8B-B14F-4D97-AF65-F5344CB8AC3E}">
        <p14:creationId xmlns:p14="http://schemas.microsoft.com/office/powerpoint/2010/main" val="1296564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this research proposal here, I have proposed the hypothesis to determine the favourable results that are statistical results parameters of a certain hypothesis or not. The two types of selected hypotheses are available here. The H0 hypothesis here represents Use of Digital tools will help UWTSD to improve student digital skills and e-learning skills, and H1 represents Use of Digital tools will not help UWTSD to improve student digital skills and e-learning skills.</a:t>
            </a:r>
          </a:p>
        </p:txBody>
      </p:sp>
      <p:sp>
        <p:nvSpPr>
          <p:cNvPr id="4" name="Slide Number Placeholder 3"/>
          <p:cNvSpPr>
            <a:spLocks noGrp="1"/>
          </p:cNvSpPr>
          <p:nvPr>
            <p:ph type="sldNum" sz="quarter" idx="10"/>
          </p:nvPr>
        </p:nvSpPr>
        <p:spPr/>
        <p:txBody>
          <a:bodyPr/>
          <a:lstStyle/>
          <a:p>
            <a:fld id="{F170DD75-CC33-43BB-B331-852917F05495}" type="slidenum">
              <a:rPr lang="en-IN" smtClean="0"/>
              <a:t>5</a:t>
            </a:fld>
            <a:endParaRPr lang="en-IN"/>
          </a:p>
        </p:txBody>
      </p:sp>
    </p:spTree>
    <p:extLst>
      <p:ext uri="{BB962C8B-B14F-4D97-AF65-F5344CB8AC3E}">
        <p14:creationId xmlns:p14="http://schemas.microsoft.com/office/powerpoint/2010/main" val="165759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above slide, I have maintained the research question which I have prepared. The implementation and adoption of the digital tool are the major issues faced</a:t>
            </a:r>
            <a:r>
              <a:rPr lang="en-IN" sz="1200" kern="1200" baseline="0" dirty="0">
                <a:solidFill>
                  <a:schemeClr val="tx1"/>
                </a:solidFill>
                <a:effectLst/>
                <a:latin typeface="+mn-lt"/>
                <a:ea typeface="+mn-ea"/>
                <a:cs typeface="+mn-cs"/>
              </a:rPr>
              <a:t> by the UWTSD. Further, different research question are used developed by me such as:</a:t>
            </a:r>
            <a:endParaRPr lang="en-IN" sz="1200" kern="1200" dirty="0">
              <a:solidFill>
                <a:schemeClr val="tx1"/>
              </a:solidFill>
              <a:effectLst/>
              <a:latin typeface="+mn-lt"/>
              <a:ea typeface="+mn-ea"/>
              <a:cs typeface="+mn-cs"/>
            </a:endParaRPr>
          </a:p>
          <a:p>
            <a:pPr marL="285750" indent="-285750">
              <a:buFont typeface="Arial" panose="020B0604020202020204" pitchFamily="34" charset="0"/>
              <a:buChar char="•"/>
            </a:pPr>
            <a:r>
              <a:rPr lang="en-IN" sz="1700" dirty="0">
                <a:latin typeface="Arial" panose="020B0604020202020204" pitchFamily="34" charset="0"/>
                <a:cs typeface="Arial" panose="020B0604020202020204" pitchFamily="34" charset="0"/>
              </a:rPr>
              <a:t>Which devices are used for e-learning?</a:t>
            </a:r>
          </a:p>
          <a:p>
            <a:pPr marL="285750" indent="-285750">
              <a:buFont typeface="Arial" panose="020B0604020202020204" pitchFamily="34" charset="0"/>
              <a:buChar char="•"/>
            </a:pPr>
            <a:r>
              <a:rPr lang="en-IN" sz="1700" dirty="0">
                <a:latin typeface="Arial" panose="020B0604020202020204" pitchFamily="34" charset="0"/>
                <a:cs typeface="Arial" panose="020B0604020202020204" pitchFamily="34" charset="0"/>
              </a:rPr>
              <a:t>Who is the pioneer for e-learning?</a:t>
            </a:r>
          </a:p>
          <a:p>
            <a:pPr marL="285750" indent="-285750">
              <a:buFont typeface="Arial" panose="020B0604020202020204" pitchFamily="34" charset="0"/>
              <a:buChar char="•"/>
            </a:pPr>
            <a:r>
              <a:rPr lang="en-IN" sz="1700" dirty="0">
                <a:latin typeface="Arial" panose="020B0604020202020204" pitchFamily="34" charset="0"/>
                <a:cs typeface="Arial" panose="020B0604020202020204" pitchFamily="34" charset="0"/>
              </a:rPr>
              <a:t>How is online learning affecting the students?</a:t>
            </a:r>
          </a:p>
          <a:p>
            <a:pPr marL="285750" indent="-285750">
              <a:buFont typeface="Arial" panose="020B0604020202020204" pitchFamily="34" charset="0"/>
              <a:buChar char="•"/>
            </a:pPr>
            <a:r>
              <a:rPr lang="en-IN" sz="1700" dirty="0">
                <a:latin typeface="Arial" panose="020B0604020202020204" pitchFamily="34" charset="0"/>
                <a:cs typeface="Arial" panose="020B0604020202020204" pitchFamily="34" charset="0"/>
              </a:rPr>
              <a:t>Who would ask about the feedback source?</a:t>
            </a:r>
          </a:p>
          <a:p>
            <a:pPr marL="0" indent="0">
              <a:buFont typeface="Arial" panose="020B0604020202020204" pitchFamily="34" charset="0"/>
              <a:buNone/>
            </a:pPr>
            <a:r>
              <a:rPr lang="en-IN" sz="1700" dirty="0">
                <a:latin typeface="Arial" panose="020B0604020202020204" pitchFamily="34" charset="0"/>
                <a:cs typeface="Arial" panose="020B0604020202020204" pitchFamily="34" charset="0"/>
              </a:rPr>
              <a:t>These</a:t>
            </a:r>
            <a:r>
              <a:rPr lang="en-IN" sz="1700" baseline="0" dirty="0">
                <a:latin typeface="Arial" panose="020B0604020202020204" pitchFamily="34" charset="0"/>
                <a:cs typeface="Arial" panose="020B0604020202020204" pitchFamily="34" charset="0"/>
              </a:rPr>
              <a:t> question will helps to conduct the research work, during the data gathering and helps to achieved the project significance in an efficient manner. </a:t>
            </a:r>
            <a:endParaRPr lang="en-IN" sz="17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170DD75-CC33-43BB-B331-852917F05495}" type="slidenum">
              <a:rPr lang="en-IN" smtClean="0"/>
              <a:t>6</a:t>
            </a:fld>
            <a:endParaRPr lang="en-IN"/>
          </a:p>
        </p:txBody>
      </p:sp>
    </p:spTree>
    <p:extLst>
      <p:ext uri="{BB962C8B-B14F-4D97-AF65-F5344CB8AC3E}">
        <p14:creationId xmlns:p14="http://schemas.microsoft.com/office/powerpoint/2010/main" val="35142515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15CF5C01-AA91-4F12-A01A-70975C032AAF}"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8472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530943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7047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B973FE-3971-4E3E-90D1-193119BD71F7}" type="datetimeFigureOut">
              <a:rPr lang="en-IN" smtClean="0"/>
              <a:t>21/03/22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2048011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B973FE-3971-4E3E-90D1-193119BD71F7}" type="datetimeFigureOut">
              <a:rPr lang="en-IN" smtClean="0"/>
              <a:t>21/03/22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5CF5C01-AA91-4F12-A01A-70975C032AAF}"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7283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B973FE-3971-4E3E-90D1-193119BD71F7}" type="datetimeFigureOut">
              <a:rPr lang="en-IN" smtClean="0"/>
              <a:t>21/03/22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5CF5C01-AA91-4F12-A01A-70975C032AAF}"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5781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973FE-3971-4E3E-90D1-193119BD71F7}" type="datetimeFigureOut">
              <a:rPr lang="en-IN" smtClean="0"/>
              <a:t>21/03/22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3367512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B973FE-3971-4E3E-90D1-193119BD71F7}" type="datetimeFigureOut">
              <a:rPr lang="en-IN" smtClean="0"/>
              <a:t>21/03/22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5CF5C01-AA91-4F12-A01A-70975C032AAF}"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630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B973FE-3971-4E3E-90D1-193119BD71F7}" type="datetimeFigureOut">
              <a:rPr lang="en-IN" smtClean="0"/>
              <a:t>21/03/22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227252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DB973FE-3971-4E3E-90D1-193119BD71F7}" type="datetimeFigureOut">
              <a:rPr lang="en-IN" smtClean="0"/>
              <a:t>21/03/22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1310224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401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714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spTree>
    <p:extLst>
      <p:ext uri="{BB962C8B-B14F-4D97-AF65-F5344CB8AC3E}">
        <p14:creationId xmlns:p14="http://schemas.microsoft.com/office/powerpoint/2010/main" val="413537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6578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9687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7027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973FE-3971-4E3E-90D1-193119BD71F7}" type="datetimeFigureOut">
              <a:rPr lang="en-IN" smtClean="0"/>
              <a:t>21/03/22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5CF5C01-AA91-4F12-A01A-70975C032AAF}"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0720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B973FE-3971-4E3E-90D1-193119BD71F7}" type="datetimeFigureOut">
              <a:rPr lang="en-IN" smtClean="0"/>
              <a:t>21/03/22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5CF5C01-AA91-4F12-A01A-70975C032AAF}" type="slidenum">
              <a:rPr lang="en-IN" smtClean="0"/>
              <a:t>‹#›</a:t>
            </a:fld>
            <a:endParaRPr lang="en-IN"/>
          </a:p>
        </p:txBody>
      </p:sp>
    </p:spTree>
    <p:extLst>
      <p:ext uri="{BB962C8B-B14F-4D97-AF65-F5344CB8AC3E}">
        <p14:creationId xmlns:p14="http://schemas.microsoft.com/office/powerpoint/2010/main" val="253910375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eeexplore.ieee.org/abstract/document/8846569/" TargetMode="External"/><Relationship Id="rId2" Type="http://schemas.openxmlformats.org/officeDocument/2006/relationships/hyperlink" Target="https://research.utwente.nl/files/122500123/02_2019_Manrique_S.pdf" TargetMode="External"/><Relationship Id="rId1" Type="http://schemas.openxmlformats.org/officeDocument/2006/relationships/slideLayout" Target="../slideLayouts/slideLayout2.xml"/><Relationship Id="rId5" Type="http://schemas.openxmlformats.org/officeDocument/2006/relationships/hyperlink" Target="https://link.springer.com/article/10.1007/s11365-017-0476-1" TargetMode="External"/><Relationship Id="rId4" Type="http://schemas.openxmlformats.org/officeDocument/2006/relationships/hyperlink" Target="https://search.proquest.com/openview/d5c13e7d86a4b566e1b3682ccc84347a/1?pq-origsite=gscholar&amp;cbl=18750&amp;dis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sz="2800" dirty="0">
                <a:latin typeface="Times New Roman" panose="02020603050405020304" pitchFamily="18" charset="0"/>
                <a:cs typeface="Times New Roman" panose="02020603050405020304" pitchFamily="18" charset="0"/>
              </a:rPr>
              <a:t>How do we use technology to collaborate at UWTSD?</a:t>
            </a:r>
            <a:br>
              <a:rPr lang="en-IN" sz="2800" dirty="0">
                <a:latin typeface="Times New Roman" panose="02020603050405020304" pitchFamily="18" charset="0"/>
                <a:cs typeface="Times New Roman" panose="02020603050405020304" pitchFamily="18" charset="0"/>
              </a:rPr>
            </a:br>
            <a:r>
              <a:rPr lang="en-IN" sz="2800" dirty="0">
                <a:latin typeface="Times New Roman" panose="02020603050405020304" pitchFamily="18" charset="0"/>
                <a:cs typeface="Times New Roman" panose="02020603050405020304" pitchFamily="18" charset="0"/>
              </a:rPr>
              <a:t>Research Proposal </a:t>
            </a:r>
          </a:p>
        </p:txBody>
      </p:sp>
      <p:sp>
        <p:nvSpPr>
          <p:cNvPr id="3" name="Subtitle 2"/>
          <p:cNvSpPr>
            <a:spLocks noGrp="1"/>
          </p:cNvSpPr>
          <p:nvPr>
            <p:ph type="subTitle" idx="1"/>
          </p:nvPr>
        </p:nvSpPr>
        <p:spPr>
          <a:xfrm>
            <a:off x="2692397" y="3475917"/>
            <a:ext cx="7124359" cy="2788473"/>
          </a:xfrm>
        </p:spPr>
        <p:txBody>
          <a:bodyPr>
            <a:noAutofit/>
          </a:bodyPr>
          <a:lstStyle/>
          <a:p>
            <a:pPr algn="just"/>
            <a:r>
              <a:rPr lang="en-IN" sz="1600" dirty="0">
                <a:latin typeface="Times New Roman" panose="02020603050405020304" pitchFamily="18" charset="0"/>
                <a:cs typeface="Times New Roman" panose="02020603050405020304" pitchFamily="18" charset="0"/>
              </a:rPr>
              <a:t>Student Name:</a:t>
            </a:r>
            <a:r>
              <a:rPr lang="ro-RO" sz="1600" dirty="0">
                <a:latin typeface="Times New Roman" panose="02020603050405020304" pitchFamily="18" charset="0"/>
                <a:cs typeface="Times New Roman" panose="02020603050405020304" pitchFamily="18" charset="0"/>
              </a:rPr>
              <a:t> Elena Lavinia Tane</a:t>
            </a:r>
            <a:endParaRPr lang="en-IN" sz="1600" dirty="0">
              <a:latin typeface="Times New Roman" panose="02020603050405020304" pitchFamily="18" charset="0"/>
              <a:cs typeface="Times New Roman" panose="02020603050405020304" pitchFamily="18" charset="0"/>
            </a:endParaRPr>
          </a:p>
          <a:p>
            <a:pPr algn="just"/>
            <a:r>
              <a:rPr lang="en-IN" sz="1600" dirty="0">
                <a:latin typeface="Times New Roman" panose="02020603050405020304" pitchFamily="18" charset="0"/>
                <a:cs typeface="Times New Roman" panose="02020603050405020304" pitchFamily="18" charset="0"/>
              </a:rPr>
              <a:t>Student Number:2109706</a:t>
            </a:r>
          </a:p>
          <a:p>
            <a:pPr algn="just"/>
            <a:r>
              <a:rPr lang="en-US" sz="1600" dirty="0">
                <a:latin typeface="Times New Roman" panose="02020603050405020304" pitchFamily="18" charset="0"/>
                <a:cs typeface="Times New Roman" panose="02020603050405020304" pitchFamily="18" charset="0"/>
              </a:rPr>
              <a:t>Module code and title</a:t>
            </a:r>
            <a:r>
              <a:rPr lang="ro-RO" sz="1600" dirty="0">
                <a:latin typeface="Times New Roman" panose="02020603050405020304" pitchFamily="18" charset="0"/>
                <a:cs typeface="Times New Roman" panose="02020603050405020304" pitchFamily="18" charset="0"/>
              </a:rPr>
              <a:t>: Digital </a:t>
            </a:r>
            <a:r>
              <a:rPr lang="ro-RO" sz="1600" dirty="0" err="1">
                <a:latin typeface="Times New Roman" panose="02020603050405020304" pitchFamily="18" charset="0"/>
                <a:cs typeface="Times New Roman" panose="02020603050405020304" pitchFamily="18" charset="0"/>
              </a:rPr>
              <a:t>skills</a:t>
            </a:r>
            <a:r>
              <a:rPr lang="ro-RO" sz="1600" dirty="0">
                <a:latin typeface="Times New Roman" panose="02020603050405020304" pitchFamily="18" charset="0"/>
                <a:cs typeface="Times New Roman" panose="02020603050405020304" pitchFamily="18" charset="0"/>
              </a:rPr>
              <a:t> and </a:t>
            </a:r>
            <a:r>
              <a:rPr lang="ro-RO" sz="1600" dirty="0" err="1">
                <a:latin typeface="Times New Roman" panose="02020603050405020304" pitchFamily="18" charset="0"/>
                <a:cs typeface="Times New Roman" panose="02020603050405020304" pitchFamily="18" charset="0"/>
              </a:rPr>
              <a:t>research</a:t>
            </a:r>
            <a:r>
              <a:rPr lang="ro-RO" sz="1600" dirty="0">
                <a:latin typeface="Times New Roman" panose="02020603050405020304" pitchFamily="18" charset="0"/>
                <a:cs typeface="Times New Roman" panose="02020603050405020304" pitchFamily="18" charset="0"/>
              </a:rPr>
              <a:t> </a:t>
            </a:r>
            <a:r>
              <a:rPr lang="ro-RO" sz="1600" dirty="0" err="1">
                <a:latin typeface="Times New Roman" panose="02020603050405020304" pitchFamily="18" charset="0"/>
                <a:cs typeface="Times New Roman" panose="02020603050405020304" pitchFamily="18" charset="0"/>
              </a:rPr>
              <a:t>methods</a:t>
            </a:r>
            <a:r>
              <a:rPr lang="ro-RO" sz="1600" dirty="0">
                <a:latin typeface="Times New Roman" panose="02020603050405020304" pitchFamily="18" charset="0"/>
                <a:cs typeface="Times New Roman" panose="02020603050405020304" pitchFamily="18" charset="0"/>
              </a:rPr>
              <a:t> ( BMSW4003)</a:t>
            </a:r>
            <a:endParaRPr lang="en-US" sz="1600" dirty="0">
              <a:latin typeface="Times New Roman" panose="02020603050405020304" pitchFamily="18" charset="0"/>
              <a:cs typeface="Times New Roman" panose="02020603050405020304" pitchFamily="18" charset="0"/>
            </a:endParaRPr>
          </a:p>
          <a:p>
            <a:pPr algn="just"/>
            <a:endParaRPr lang="en-US" sz="1600" dirty="0">
              <a:latin typeface="Times New Roman" panose="02020603050405020304" pitchFamily="18" charset="0"/>
              <a:cs typeface="Times New Roman" panose="02020603050405020304" pitchFamily="18" charset="0"/>
            </a:endParaRPr>
          </a:p>
          <a:p>
            <a:pPr algn="just"/>
            <a:r>
              <a:rPr lang="en-IN" sz="16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103366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419367"/>
            <a:ext cx="9601196" cy="772688"/>
          </a:xfrm>
        </p:spPr>
        <p:txBody>
          <a:bodyPr>
            <a:normAutofit/>
          </a:bodyPr>
          <a:lstStyle/>
          <a:p>
            <a:r>
              <a:rPr lang="en-IN" sz="3800"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926912" y="2402285"/>
            <a:ext cx="6251811" cy="3364400"/>
          </a:xfrm>
        </p:spPr>
        <p:txBody>
          <a:bodyPr>
            <a:noAutofit/>
          </a:bodyPr>
          <a:lstStyle/>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The digital tool considers the website, tool and online resources, which helps to make every task easier. </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The collaborative technology helps to define the audio visualization, infrastructure and structure caballing (Marti, et. al., 2022).</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However, the lack of growth to deploy and address the challenges are the major challenges faced by the UWTSD.    </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The aim of this work is to analyze the technology and digital tools to collaborate at UWTSD.</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The research here is based on a chosen research question that is- Which digital tool is mostly used for collaboration at UWTSD?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69791" y="2883482"/>
            <a:ext cx="3954818" cy="2593076"/>
          </a:xfrm>
          <a:prstGeom prst="rect">
            <a:avLst/>
          </a:prstGeom>
        </p:spPr>
      </p:pic>
    </p:spTree>
    <p:extLst>
      <p:ext uri="{BB962C8B-B14F-4D97-AF65-F5344CB8AC3E}">
        <p14:creationId xmlns:p14="http://schemas.microsoft.com/office/powerpoint/2010/main" val="290761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800" dirty="0">
                <a:latin typeface="Times New Roman" panose="02020603050405020304" pitchFamily="18" charset="0"/>
                <a:cs typeface="Times New Roman" panose="02020603050405020304" pitchFamily="18" charset="0"/>
              </a:rPr>
              <a:t>Existing Research (Digital Tools)</a:t>
            </a:r>
          </a:p>
        </p:txBody>
      </p:sp>
      <p:sp>
        <p:nvSpPr>
          <p:cNvPr id="3" name="Content Placeholder 2"/>
          <p:cNvSpPr>
            <a:spLocks noGrp="1"/>
          </p:cNvSpPr>
          <p:nvPr>
            <p:ph idx="1"/>
          </p:nvPr>
        </p:nvSpPr>
        <p:spPr>
          <a:xfrm>
            <a:off x="859810" y="2556931"/>
            <a:ext cx="5813946" cy="3666447"/>
          </a:xfrm>
        </p:spPr>
        <p:txBody>
          <a:bodyPr>
            <a:noAutofit/>
          </a:bodyPr>
          <a:lstStyle/>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As per </a:t>
            </a:r>
            <a:r>
              <a:rPr lang="en-IN" sz="1600" dirty="0" err="1">
                <a:latin typeface="Times New Roman" panose="02020603050405020304" pitchFamily="18" charset="0"/>
                <a:cs typeface="Times New Roman" panose="02020603050405020304" pitchFamily="18" charset="0"/>
              </a:rPr>
              <a:t>Manrique</a:t>
            </a:r>
            <a:r>
              <a:rPr lang="en-IN" sz="1600" dirty="0">
                <a:latin typeface="Times New Roman" panose="02020603050405020304" pitchFamily="18" charset="0"/>
                <a:cs typeface="Times New Roman" panose="02020603050405020304" pitchFamily="18" charset="0"/>
              </a:rPr>
              <a:t> (2019), Sony pioneer software is used at UWTSD for student collaborative learning by smart technology.  </a:t>
            </a:r>
          </a:p>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It is used to move from traditional to interactive and collaborative environments. </a:t>
            </a:r>
          </a:p>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However, disengagement is one of the major issues that occur during the implementation of digital tools (</a:t>
            </a:r>
            <a:r>
              <a:rPr lang="en-GB" sz="1600" dirty="0" err="1">
                <a:latin typeface="Times New Roman" panose="02020603050405020304" pitchFamily="18" charset="0"/>
                <a:cs typeface="Times New Roman" panose="02020603050405020304" pitchFamily="18" charset="0"/>
              </a:rPr>
              <a:t>Bergdahl</a:t>
            </a:r>
            <a:r>
              <a:rPr lang="en-GB" sz="1600" dirty="0">
                <a:latin typeface="Times New Roman" panose="02020603050405020304" pitchFamily="18" charset="0"/>
                <a:cs typeface="Times New Roman" panose="02020603050405020304" pitchFamily="18" charset="0"/>
              </a:rPr>
              <a:t>, et. al., 2020</a:t>
            </a:r>
            <a:r>
              <a:rPr lang="en-IN" sz="1600" dirty="0">
                <a:latin typeface="Times New Roman" panose="02020603050405020304" pitchFamily="18" charset="0"/>
                <a:cs typeface="Times New Roman" panose="02020603050405020304" pitchFamily="18" charset="0"/>
              </a:rPr>
              <a:t>). </a:t>
            </a:r>
          </a:p>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The digital tool helps to bring benefits to both education institutes or society and Sony (</a:t>
            </a:r>
            <a:r>
              <a:rPr lang="en-IN" sz="1600" dirty="0" err="1">
                <a:latin typeface="Times New Roman" panose="02020603050405020304" pitchFamily="18" charset="0"/>
                <a:cs typeface="Times New Roman" panose="02020603050405020304" pitchFamily="18" charset="0"/>
              </a:rPr>
              <a:t>Ofosu-Amaah</a:t>
            </a:r>
            <a:r>
              <a:rPr lang="en-IN" sz="1600" dirty="0">
                <a:latin typeface="Times New Roman" panose="02020603050405020304" pitchFamily="18" charset="0"/>
                <a:cs typeface="Times New Roman" panose="02020603050405020304" pitchFamily="18" charset="0"/>
              </a:rPr>
              <a:t>, 2021). </a:t>
            </a:r>
          </a:p>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This is also helpful to arrange the interactive learning session between people and learners. </a:t>
            </a:r>
          </a:p>
          <a:p>
            <a:pPr lvl="0" algn="just">
              <a:spcBef>
                <a:spcPts val="0"/>
              </a:spcBef>
              <a:spcAft>
                <a:spcPts val="0"/>
              </a:spcAft>
              <a:buFont typeface="Wingdings" panose="05000000000000000000" pitchFamily="2" charset="2"/>
              <a:buChar char="Ø"/>
            </a:pPr>
            <a:r>
              <a:rPr lang="en-IN" sz="1600" dirty="0">
                <a:latin typeface="Times New Roman" panose="02020603050405020304" pitchFamily="18" charset="0"/>
                <a:cs typeface="Times New Roman" panose="02020603050405020304" pitchFamily="18" charset="0"/>
              </a:rPr>
              <a:t>According to </a:t>
            </a:r>
            <a:r>
              <a:rPr lang="en-IN" sz="1600" dirty="0" err="1">
                <a:latin typeface="Times New Roman" panose="02020603050405020304" pitchFamily="18" charset="0"/>
                <a:cs typeface="Times New Roman" panose="02020603050405020304" pitchFamily="18" charset="0"/>
              </a:rPr>
              <a:t>Paek</a:t>
            </a:r>
            <a:r>
              <a:rPr lang="en-IN" sz="1600" dirty="0">
                <a:latin typeface="Times New Roman" panose="02020603050405020304" pitchFamily="18" charset="0"/>
                <a:cs typeface="Times New Roman" panose="02020603050405020304" pitchFamily="18" charset="0"/>
              </a:rPr>
              <a:t> and Lee (2018), computers, mobile phones, television, smartphones, tablets and other personal digital assistants are used for e-learning.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1176" y="2797791"/>
            <a:ext cx="4408227" cy="2947916"/>
          </a:xfrm>
          <a:prstGeom prst="rect">
            <a:avLst/>
          </a:prstGeom>
        </p:spPr>
      </p:pic>
    </p:spTree>
    <p:extLst>
      <p:ext uri="{BB962C8B-B14F-4D97-AF65-F5344CB8AC3E}">
        <p14:creationId xmlns:p14="http://schemas.microsoft.com/office/powerpoint/2010/main" val="1027262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800" dirty="0">
                <a:latin typeface="Times New Roman" panose="02020603050405020304" pitchFamily="18" charset="0"/>
                <a:cs typeface="Times New Roman" panose="02020603050405020304" pitchFamily="18" charset="0"/>
              </a:rPr>
              <a:t>Methodology</a:t>
            </a:r>
          </a:p>
        </p:txBody>
      </p:sp>
      <p:sp>
        <p:nvSpPr>
          <p:cNvPr id="3" name="Content Placeholder 2"/>
          <p:cNvSpPr>
            <a:spLocks noGrp="1"/>
          </p:cNvSpPr>
          <p:nvPr>
            <p:ph idx="1"/>
          </p:nvPr>
        </p:nvSpPr>
        <p:spPr>
          <a:xfrm>
            <a:off x="818866" y="2505919"/>
            <a:ext cx="6155140" cy="3663149"/>
          </a:xfrm>
        </p:spPr>
        <p:txBody>
          <a:bodyPr>
            <a:noAutofit/>
          </a:bodyPr>
          <a:lstStyle/>
          <a:p>
            <a:pPr algn="just">
              <a:spcBef>
                <a:spcPts val="0"/>
              </a:spcBef>
              <a:spcAft>
                <a:spcPts val="0"/>
              </a:spcAft>
            </a:pPr>
            <a:r>
              <a:rPr lang="en-IN" sz="2000" dirty="0">
                <a:latin typeface="Times New Roman" panose="02020603050405020304" pitchFamily="18" charset="0"/>
                <a:cs typeface="Times New Roman" panose="02020603050405020304" pitchFamily="18" charset="0"/>
              </a:rPr>
              <a:t>The research methodology is the combination of the approaches applied to gather the relevant information. </a:t>
            </a:r>
          </a:p>
          <a:p>
            <a:pPr algn="just">
              <a:spcBef>
                <a:spcPts val="0"/>
              </a:spcBef>
              <a:spcAft>
                <a:spcPts val="0"/>
              </a:spcAft>
            </a:pPr>
            <a:r>
              <a:rPr lang="en-IN" sz="2000" dirty="0">
                <a:latin typeface="Times New Roman" panose="02020603050405020304" pitchFamily="18" charset="0"/>
                <a:cs typeface="Times New Roman" panose="02020603050405020304" pitchFamily="18" charset="0"/>
              </a:rPr>
              <a:t>In this research work, the deductive research approach will be used. </a:t>
            </a:r>
          </a:p>
          <a:p>
            <a:pPr algn="just">
              <a:spcBef>
                <a:spcPts val="0"/>
              </a:spcBef>
              <a:spcAft>
                <a:spcPts val="0"/>
              </a:spcAft>
            </a:pPr>
            <a:r>
              <a:rPr lang="en-IN" sz="2000" dirty="0">
                <a:latin typeface="Times New Roman" panose="02020603050405020304" pitchFamily="18" charset="0"/>
                <a:cs typeface="Times New Roman" panose="02020603050405020304" pitchFamily="18" charset="0"/>
              </a:rPr>
              <a:t>Further, the secondary and primary data will be considered, which helps to achieve the project significance. </a:t>
            </a:r>
          </a:p>
          <a:p>
            <a:pPr algn="just">
              <a:spcBef>
                <a:spcPts val="0"/>
              </a:spcBef>
              <a:spcAft>
                <a:spcPts val="0"/>
              </a:spcAft>
            </a:pPr>
            <a:r>
              <a:rPr lang="en-IN" sz="2000" dirty="0">
                <a:latin typeface="Times New Roman" panose="02020603050405020304" pitchFamily="18" charset="0"/>
                <a:cs typeface="Times New Roman" panose="02020603050405020304" pitchFamily="18" charset="0"/>
              </a:rPr>
              <a:t>During the secondary data collection, previous research articles will be considered which are related to the topic. </a:t>
            </a:r>
          </a:p>
          <a:p>
            <a:pPr algn="just">
              <a:spcBef>
                <a:spcPts val="0"/>
              </a:spcBef>
              <a:spcAft>
                <a:spcPts val="0"/>
              </a:spcAft>
            </a:pPr>
            <a:r>
              <a:rPr lang="en-IN" sz="2000" dirty="0">
                <a:latin typeface="Times New Roman" panose="02020603050405020304" pitchFamily="18" charset="0"/>
                <a:cs typeface="Times New Roman" panose="02020603050405020304" pitchFamily="18" charset="0"/>
              </a:rPr>
              <a:t>In the case of primary data collection, a survey will be performed.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9032" y="2954882"/>
            <a:ext cx="3996542" cy="2354097"/>
          </a:xfrm>
          <a:prstGeom prst="rect">
            <a:avLst/>
          </a:prstGeom>
        </p:spPr>
      </p:pic>
    </p:spTree>
    <p:extLst>
      <p:ext uri="{BB962C8B-B14F-4D97-AF65-F5344CB8AC3E}">
        <p14:creationId xmlns:p14="http://schemas.microsoft.com/office/powerpoint/2010/main" val="1875991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800" dirty="0">
                <a:latin typeface="Times New Roman" panose="02020603050405020304" pitchFamily="18" charset="0"/>
                <a:cs typeface="Times New Roman" panose="02020603050405020304" pitchFamily="18" charset="0"/>
              </a:rPr>
              <a:t>Hypothesis </a:t>
            </a:r>
          </a:p>
        </p:txBody>
      </p:sp>
      <p:sp>
        <p:nvSpPr>
          <p:cNvPr id="3" name="Content Placeholder 2"/>
          <p:cNvSpPr>
            <a:spLocks noGrp="1"/>
          </p:cNvSpPr>
          <p:nvPr>
            <p:ph idx="1"/>
          </p:nvPr>
        </p:nvSpPr>
        <p:spPr/>
        <p:txBody>
          <a:bodyPr>
            <a:normAutofit/>
          </a:bodyPr>
          <a:lstStyle/>
          <a:p>
            <a:pPr marL="0" indent="0" algn="just">
              <a:buNone/>
            </a:pPr>
            <a:r>
              <a:rPr lang="en-IN" dirty="0">
                <a:latin typeface="Times New Roman" panose="02020603050405020304" pitchFamily="18" charset="0"/>
                <a:cs typeface="Times New Roman" panose="02020603050405020304" pitchFamily="18" charset="0"/>
              </a:rPr>
              <a:t>During this research following Hypothesis will be considered. </a:t>
            </a:r>
          </a:p>
          <a:p>
            <a:pPr algn="just"/>
            <a:r>
              <a:rPr lang="en-IN" dirty="0">
                <a:latin typeface="Times New Roman" panose="02020603050405020304" pitchFamily="18" charset="0"/>
                <a:cs typeface="Times New Roman" panose="02020603050405020304" pitchFamily="18" charset="0"/>
              </a:rPr>
              <a:t>HO: Use of Digital tools will helps UWTSD to improve student digital skills and e-learning skills. </a:t>
            </a:r>
          </a:p>
          <a:p>
            <a:pPr algn="just"/>
            <a:r>
              <a:rPr lang="en-IN" dirty="0">
                <a:latin typeface="Times New Roman" panose="02020603050405020304" pitchFamily="18" charset="0"/>
                <a:cs typeface="Times New Roman" panose="02020603050405020304" pitchFamily="18" charset="0"/>
              </a:rPr>
              <a:t>H1: Use of Digital tools will not help UWTSD to improve student digital skills and e-learning skills</a:t>
            </a:r>
          </a:p>
        </p:txBody>
      </p:sp>
    </p:spTree>
    <p:extLst>
      <p:ext uri="{BB962C8B-B14F-4D97-AF65-F5344CB8AC3E}">
        <p14:creationId xmlns:p14="http://schemas.microsoft.com/office/powerpoint/2010/main" val="2134464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800" dirty="0">
                <a:latin typeface="Times New Roman" panose="02020603050405020304" pitchFamily="18" charset="0"/>
                <a:cs typeface="Times New Roman" panose="02020603050405020304" pitchFamily="18" charset="0"/>
              </a:rPr>
              <a:t>Research Questions</a:t>
            </a:r>
          </a:p>
        </p:txBody>
      </p:sp>
      <p:sp>
        <p:nvSpPr>
          <p:cNvPr id="3" name="Content Placeholder 2"/>
          <p:cNvSpPr>
            <a:spLocks noGrp="1"/>
          </p:cNvSpPr>
          <p:nvPr>
            <p:ph idx="1"/>
          </p:nvPr>
        </p:nvSpPr>
        <p:spPr>
          <a:xfrm>
            <a:off x="1295400" y="2556932"/>
            <a:ext cx="6006151" cy="3318936"/>
          </a:xfrm>
        </p:spPr>
        <p:txBody>
          <a:bodyPr>
            <a:normAutofit/>
          </a:bodyPr>
          <a:lstStyle/>
          <a:p>
            <a:pPr algn="just"/>
            <a:r>
              <a:rPr lang="en-IN" sz="2000" dirty="0">
                <a:latin typeface="Times New Roman" panose="02020603050405020304" pitchFamily="18" charset="0"/>
                <a:cs typeface="Times New Roman" panose="02020603050405020304" pitchFamily="18" charset="0"/>
              </a:rPr>
              <a:t>During this work following research, questions will be considered. These will help to achieve the project's significance. </a:t>
            </a:r>
          </a:p>
          <a:p>
            <a:pPr lvl="1" algn="just"/>
            <a:r>
              <a:rPr lang="en-IN" dirty="0">
                <a:latin typeface="Times New Roman" panose="02020603050405020304" pitchFamily="18" charset="0"/>
                <a:cs typeface="Times New Roman" panose="02020603050405020304" pitchFamily="18" charset="0"/>
              </a:rPr>
              <a:t>Which devices are used for e-learning?</a:t>
            </a:r>
          </a:p>
          <a:p>
            <a:pPr lvl="1" algn="just"/>
            <a:r>
              <a:rPr lang="en-IN" dirty="0">
                <a:latin typeface="Times New Roman" panose="02020603050405020304" pitchFamily="18" charset="0"/>
                <a:cs typeface="Times New Roman" panose="02020603050405020304" pitchFamily="18" charset="0"/>
              </a:rPr>
              <a:t>Who is the pioneer for e-learning?</a:t>
            </a:r>
          </a:p>
          <a:p>
            <a:pPr lvl="1" algn="just"/>
            <a:r>
              <a:rPr lang="en-IN" dirty="0">
                <a:latin typeface="Times New Roman" panose="02020603050405020304" pitchFamily="18" charset="0"/>
                <a:cs typeface="Times New Roman" panose="02020603050405020304" pitchFamily="18" charset="0"/>
              </a:rPr>
              <a:t>How is online learning affecting the students?</a:t>
            </a:r>
          </a:p>
          <a:p>
            <a:pPr lvl="1" algn="just"/>
            <a:r>
              <a:rPr lang="en-IN" dirty="0">
                <a:latin typeface="Times New Roman" panose="02020603050405020304" pitchFamily="18" charset="0"/>
                <a:cs typeface="Times New Roman" panose="02020603050405020304" pitchFamily="18" charset="0"/>
              </a:rPr>
              <a:t>Who would ask about the feedback source?</a:t>
            </a:r>
          </a:p>
        </p:txBody>
      </p:sp>
    </p:spTree>
    <p:extLst>
      <p:ext uri="{BB962C8B-B14F-4D97-AF65-F5344CB8AC3E}">
        <p14:creationId xmlns:p14="http://schemas.microsoft.com/office/powerpoint/2010/main" val="1485528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1295401" y="2461364"/>
            <a:ext cx="9601195" cy="3414504"/>
          </a:xfrm>
        </p:spPr>
        <p:txBody>
          <a:bodyPr>
            <a:noAutofit/>
          </a:bodyPr>
          <a:lstStyle/>
          <a:p>
            <a:pPr algn="just">
              <a:spcBef>
                <a:spcPts val="0"/>
              </a:spcBef>
              <a:spcAft>
                <a:spcPts val="0"/>
              </a:spcAft>
            </a:pPr>
            <a:r>
              <a:rPr lang="en-US" sz="1400" dirty="0" err="1">
                <a:latin typeface="Times New Roman" panose="02020603050405020304" pitchFamily="18" charset="0"/>
                <a:cs typeface="Times New Roman" panose="02020603050405020304" pitchFamily="18" charset="0"/>
              </a:rPr>
              <a:t>Alabay</a:t>
            </a:r>
            <a:r>
              <a:rPr lang="en-US" sz="1400" dirty="0">
                <a:latin typeface="Times New Roman" panose="02020603050405020304" pitchFamily="18" charset="0"/>
                <a:cs typeface="Times New Roman" panose="02020603050405020304" pitchFamily="18" charset="0"/>
              </a:rPr>
              <a:t>, S. and </a:t>
            </a:r>
            <a:r>
              <a:rPr lang="en-US" sz="1400" dirty="0" err="1">
                <a:latin typeface="Times New Roman" panose="02020603050405020304" pitchFamily="18" charset="0"/>
                <a:cs typeface="Times New Roman" panose="02020603050405020304" pitchFamily="18" charset="0"/>
              </a:rPr>
              <a:t>Günçavdı</a:t>
            </a:r>
            <a:r>
              <a:rPr lang="en-US" sz="1400" dirty="0">
                <a:latin typeface="Times New Roman" panose="02020603050405020304" pitchFamily="18" charset="0"/>
                <a:cs typeface="Times New Roman" panose="02020603050405020304" pitchFamily="18" charset="0"/>
              </a:rPr>
              <a:t>, G., 2019. DEVELOPING AN INTERACTIVE-EDUCATIONAL MULTI-PLATFORM GAME FOR LEARNING FOREIGN LANGUAGE THROUGH SONY PLAYSTATION 3™ GAME CONSOLES.</a:t>
            </a:r>
            <a:endParaRPr lang="en-IN" sz="1400" dirty="0">
              <a:latin typeface="Times New Roman" panose="02020603050405020304" pitchFamily="18" charset="0"/>
              <a:cs typeface="Times New Roman" panose="02020603050405020304" pitchFamily="18" charset="0"/>
            </a:endParaRPr>
          </a:p>
          <a:p>
            <a:pPr algn="just">
              <a:spcBef>
                <a:spcPts val="0"/>
              </a:spcBef>
              <a:spcAft>
                <a:spcPts val="0"/>
              </a:spcAft>
            </a:pPr>
            <a:r>
              <a:rPr lang="en-GB" sz="1400" dirty="0" err="1">
                <a:latin typeface="Times New Roman" panose="02020603050405020304" pitchFamily="18" charset="0"/>
                <a:cs typeface="Times New Roman" panose="02020603050405020304" pitchFamily="18" charset="0"/>
              </a:rPr>
              <a:t>Bergdahl</a:t>
            </a:r>
            <a:r>
              <a:rPr lang="en-GB" sz="1400" dirty="0">
                <a:latin typeface="Times New Roman" panose="02020603050405020304" pitchFamily="18" charset="0"/>
                <a:cs typeface="Times New Roman" panose="02020603050405020304" pitchFamily="18" charset="0"/>
              </a:rPr>
              <a:t>, N., Nouri, J. and </a:t>
            </a:r>
            <a:r>
              <a:rPr lang="en-GB" sz="1400" dirty="0" err="1">
                <a:latin typeface="Times New Roman" panose="02020603050405020304" pitchFamily="18" charset="0"/>
                <a:cs typeface="Times New Roman" panose="02020603050405020304" pitchFamily="18" charset="0"/>
              </a:rPr>
              <a:t>Fors</a:t>
            </a:r>
            <a:r>
              <a:rPr lang="en-GB" sz="1400" dirty="0">
                <a:latin typeface="Times New Roman" panose="02020603050405020304" pitchFamily="18" charset="0"/>
                <a:cs typeface="Times New Roman" panose="02020603050405020304" pitchFamily="18" charset="0"/>
              </a:rPr>
              <a:t>, U., 2020. Disengagement, engagement and digital skills in technology-enhanced learning. </a:t>
            </a:r>
            <a:r>
              <a:rPr lang="en-IN" sz="1400" i="1" dirty="0">
                <a:latin typeface="Times New Roman" panose="02020603050405020304" pitchFamily="18" charset="0"/>
                <a:cs typeface="Times New Roman" panose="02020603050405020304" pitchFamily="18" charset="0"/>
              </a:rPr>
              <a:t>Education and information technologies</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25</a:t>
            </a:r>
            <a:r>
              <a:rPr lang="en-IN" sz="1400" dirty="0">
                <a:latin typeface="Times New Roman" panose="02020603050405020304" pitchFamily="18" charset="0"/>
                <a:cs typeface="Times New Roman" panose="02020603050405020304" pitchFamily="18" charset="0"/>
              </a:rPr>
              <a:t>(2), pp.957-983.</a:t>
            </a:r>
          </a:p>
          <a:p>
            <a:pPr algn="just">
              <a:spcBef>
                <a:spcPts val="0"/>
              </a:spcBef>
              <a:spcAft>
                <a:spcPts val="0"/>
              </a:spcAft>
            </a:pPr>
            <a:r>
              <a:rPr lang="en-IN" sz="1400" dirty="0" err="1">
                <a:latin typeface="Times New Roman" panose="02020603050405020304" pitchFamily="18" charset="0"/>
                <a:cs typeface="Times New Roman" panose="02020603050405020304" pitchFamily="18" charset="0"/>
              </a:rPr>
              <a:t>Manrique</a:t>
            </a:r>
            <a:r>
              <a:rPr lang="en-IN" sz="1400" dirty="0">
                <a:latin typeface="Times New Roman" panose="02020603050405020304" pitchFamily="18" charset="0"/>
                <a:cs typeface="Times New Roman" panose="02020603050405020304" pitchFamily="18" charset="0"/>
              </a:rPr>
              <a:t>, S., 2019. Exploring the Impact of University-Firm Collaboration on Regional Development. </a:t>
            </a:r>
            <a:r>
              <a:rPr lang="en-IN" sz="1400" u="sng" dirty="0">
                <a:latin typeface="Times New Roman" panose="02020603050405020304" pitchFamily="18" charset="0"/>
                <a:cs typeface="Times New Roman" panose="02020603050405020304" pitchFamily="18" charset="0"/>
                <a:hlinkClick r:id="rId2"/>
              </a:rPr>
              <a:t>https://research.utwente.nl/files/122500123/02_2019_Manrique_S.pdf</a:t>
            </a:r>
            <a:r>
              <a:rPr lang="en-IN" sz="1400" dirty="0">
                <a:latin typeface="Times New Roman" panose="02020603050405020304" pitchFamily="18" charset="0"/>
                <a:cs typeface="Times New Roman" panose="02020603050405020304" pitchFamily="18" charset="0"/>
              </a:rPr>
              <a:t> </a:t>
            </a:r>
          </a:p>
          <a:p>
            <a:pPr algn="just">
              <a:spcBef>
                <a:spcPts val="0"/>
              </a:spcBef>
              <a:spcAft>
                <a:spcPts val="0"/>
              </a:spcAft>
            </a:pPr>
            <a:r>
              <a:rPr lang="en-IN" sz="1400" dirty="0">
                <a:latin typeface="Times New Roman" panose="02020603050405020304" pitchFamily="18" charset="0"/>
                <a:cs typeface="Times New Roman" panose="02020603050405020304" pitchFamily="18" charset="0"/>
              </a:rPr>
              <a:t>Marti, E., De Miguel, M.A., Garcia, F. and Perez, J., 2019. A review of sensor technologies for perception in automated driving. </a:t>
            </a:r>
            <a:r>
              <a:rPr lang="en-IN" sz="1400" i="1" dirty="0">
                <a:latin typeface="Times New Roman" panose="02020603050405020304" pitchFamily="18" charset="0"/>
                <a:cs typeface="Times New Roman" panose="02020603050405020304" pitchFamily="18" charset="0"/>
              </a:rPr>
              <a:t>IEEE Intelligent Transportation Systems Magazine</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11</a:t>
            </a:r>
            <a:r>
              <a:rPr lang="en-IN" sz="1400" dirty="0">
                <a:latin typeface="Times New Roman" panose="02020603050405020304" pitchFamily="18" charset="0"/>
                <a:cs typeface="Times New Roman" panose="02020603050405020304" pitchFamily="18" charset="0"/>
              </a:rPr>
              <a:t>(4), pp.94-108. </a:t>
            </a:r>
            <a:r>
              <a:rPr lang="en-IN" sz="1400" u="sng" dirty="0">
                <a:latin typeface="Times New Roman" panose="02020603050405020304" pitchFamily="18" charset="0"/>
                <a:cs typeface="Times New Roman" panose="02020603050405020304" pitchFamily="18" charset="0"/>
                <a:hlinkClick r:id="rId3"/>
              </a:rPr>
              <a:t>https://ieeexplore.ieee.org/abstract/document/8846569/</a:t>
            </a:r>
            <a:r>
              <a:rPr lang="en-IN" sz="1400" dirty="0">
                <a:latin typeface="Times New Roman" panose="02020603050405020304" pitchFamily="18" charset="0"/>
                <a:cs typeface="Times New Roman" panose="02020603050405020304" pitchFamily="18" charset="0"/>
              </a:rPr>
              <a:t> </a:t>
            </a:r>
          </a:p>
          <a:p>
            <a:pPr algn="just">
              <a:spcBef>
                <a:spcPts val="0"/>
              </a:spcBef>
              <a:spcAft>
                <a:spcPts val="0"/>
              </a:spcAft>
            </a:pPr>
            <a:r>
              <a:rPr lang="en-IN" sz="1400" dirty="0" err="1">
                <a:latin typeface="Times New Roman" panose="02020603050405020304" pitchFamily="18" charset="0"/>
                <a:cs typeface="Times New Roman" panose="02020603050405020304" pitchFamily="18" charset="0"/>
              </a:rPr>
              <a:t>Ofosu-Amaah</a:t>
            </a:r>
            <a:r>
              <a:rPr lang="en-IN" sz="1400" dirty="0">
                <a:latin typeface="Times New Roman" panose="02020603050405020304" pitchFamily="18" charset="0"/>
                <a:cs typeface="Times New Roman" panose="02020603050405020304" pitchFamily="18" charset="0"/>
              </a:rPr>
              <a:t>, F.N., 2021. Diffusion of virtual and augmented reality in Pre-K to 12 education: Experiences and perceptions of pioneer teachers (Doctoral dissertation, Seton Hall University). </a:t>
            </a:r>
            <a:r>
              <a:rPr lang="en-IN" sz="1400" u="sng" dirty="0">
                <a:latin typeface="Times New Roman" panose="02020603050405020304" pitchFamily="18" charset="0"/>
                <a:cs typeface="Times New Roman" panose="02020603050405020304" pitchFamily="18" charset="0"/>
                <a:hlinkClick r:id="rId4"/>
              </a:rPr>
              <a:t>https://search.proquest.com/openview/d5c13e7d86a4b566e1b3682ccc84347a/1?pq-origsite=gscholar&amp;cbl=18750&amp;diss=y</a:t>
            </a:r>
            <a:r>
              <a:rPr lang="en-IN" sz="1400" dirty="0">
                <a:latin typeface="Times New Roman" panose="02020603050405020304" pitchFamily="18" charset="0"/>
                <a:cs typeface="Times New Roman" panose="02020603050405020304" pitchFamily="18" charset="0"/>
              </a:rPr>
              <a:t> </a:t>
            </a:r>
          </a:p>
          <a:p>
            <a:pPr algn="just">
              <a:spcBef>
                <a:spcPts val="0"/>
              </a:spcBef>
              <a:spcAft>
                <a:spcPts val="0"/>
              </a:spcAft>
            </a:pPr>
            <a:r>
              <a:rPr lang="en-IN" sz="1400" dirty="0" err="1">
                <a:latin typeface="Times New Roman" panose="02020603050405020304" pitchFamily="18" charset="0"/>
                <a:cs typeface="Times New Roman" panose="02020603050405020304" pitchFamily="18" charset="0"/>
              </a:rPr>
              <a:t>Paek</a:t>
            </a:r>
            <a:r>
              <a:rPr lang="en-IN" sz="1400" dirty="0">
                <a:latin typeface="Times New Roman" panose="02020603050405020304" pitchFamily="18" charset="0"/>
                <a:cs typeface="Times New Roman" panose="02020603050405020304" pitchFamily="18" charset="0"/>
              </a:rPr>
              <a:t>, B. and Lee, H., 2018. Strategic entrepreneurship and competitive advantage of established firms: evidence from the digital TV industry. </a:t>
            </a:r>
            <a:r>
              <a:rPr lang="en-IN" sz="1400" i="1" dirty="0">
                <a:latin typeface="Times New Roman" panose="02020603050405020304" pitchFamily="18" charset="0"/>
                <a:cs typeface="Times New Roman" panose="02020603050405020304" pitchFamily="18" charset="0"/>
              </a:rPr>
              <a:t>International Entrepreneurship and Management Journal</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14</a:t>
            </a:r>
            <a:r>
              <a:rPr lang="en-IN" sz="1400" dirty="0">
                <a:latin typeface="Times New Roman" panose="02020603050405020304" pitchFamily="18" charset="0"/>
                <a:cs typeface="Times New Roman" panose="02020603050405020304" pitchFamily="18" charset="0"/>
              </a:rPr>
              <a:t>(4), pp.883-925. </a:t>
            </a:r>
            <a:r>
              <a:rPr lang="en-IN" sz="1400" u="sng" dirty="0">
                <a:latin typeface="Times New Roman" panose="02020603050405020304" pitchFamily="18" charset="0"/>
                <a:cs typeface="Times New Roman" panose="02020603050405020304" pitchFamily="18" charset="0"/>
                <a:hlinkClick r:id="rId5"/>
              </a:rPr>
              <a:t>https://link.springer.com/article/10.1007/s11365-017-0476-1</a:t>
            </a:r>
            <a:r>
              <a:rPr lang="en-IN"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5133894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614</TotalTime>
  <Words>1171</Words>
  <Application>Microsoft Office PowerPoint</Application>
  <PresentationFormat>Ecran lat</PresentationFormat>
  <Paragraphs>59</Paragraphs>
  <Slides>7</Slides>
  <Notes>6</Notes>
  <HiddenSlides>0</HiddenSlides>
  <MMClips>0</MMClips>
  <ScaleCrop>false</ScaleCrop>
  <HeadingPairs>
    <vt:vector size="4" baseType="variant">
      <vt:variant>
        <vt:lpstr>Temă</vt:lpstr>
      </vt:variant>
      <vt:variant>
        <vt:i4>1</vt:i4>
      </vt:variant>
      <vt:variant>
        <vt:lpstr>Titluri diapozitive</vt:lpstr>
      </vt:variant>
      <vt:variant>
        <vt:i4>7</vt:i4>
      </vt:variant>
    </vt:vector>
  </HeadingPairs>
  <TitlesOfParts>
    <vt:vector size="8" baseType="lpstr">
      <vt:lpstr>Organic</vt:lpstr>
      <vt:lpstr>How do we use technology to collaborate at UWTSD? Research Proposal </vt:lpstr>
      <vt:lpstr>Introduction </vt:lpstr>
      <vt:lpstr>Existing Research (Digital Tools)</vt:lpstr>
      <vt:lpstr>Methodology</vt:lpstr>
      <vt:lpstr>Hypothesis </vt:lpstr>
      <vt:lpstr>Research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cp:lastModifiedBy>Elena Tane (2109706)</cp:lastModifiedBy>
  <cp:revision>53</cp:revision>
  <dcterms:created xsi:type="dcterms:W3CDTF">2022-03-08T06:18:42Z</dcterms:created>
  <dcterms:modified xsi:type="dcterms:W3CDTF">2022-03-21T15:34:24Z</dcterms:modified>
</cp:coreProperties>
</file>