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311106" y="2360637"/>
            <a:ext cx="2521787" cy="6953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470075" y="3765448"/>
            <a:ext cx="6203848" cy="11226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chemeClr val="bg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13172" y="1424508"/>
            <a:ext cx="3841750" cy="37763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95319" y="208280"/>
            <a:ext cx="6953361" cy="6953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794" y="1547875"/>
            <a:ext cx="8072411" cy="35312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g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subTitle" idx="4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56815" marR="5080" indent="-2444750">
              <a:lnSpc>
                <a:spcPct val="100000"/>
              </a:lnSpc>
              <a:spcBef>
                <a:spcPts val="100"/>
              </a:spcBef>
            </a:pPr>
            <a:r>
              <a:rPr spc="-440" dirty="0"/>
              <a:t>Peripheral </a:t>
            </a:r>
            <a:r>
              <a:rPr spc="-415" dirty="0"/>
              <a:t>Nerve </a:t>
            </a:r>
            <a:r>
              <a:rPr spc="-390" dirty="0"/>
              <a:t>Mobilisations  </a:t>
            </a:r>
            <a:r>
              <a:rPr spc="-340" dirty="0"/>
              <a:t>(PNM)</a:t>
            </a:r>
          </a:p>
        </p:txBody>
      </p:sp>
      <p:sp>
        <p:nvSpPr>
          <p:cNvPr id="4" name="object 4"/>
          <p:cNvSpPr/>
          <p:nvPr/>
        </p:nvSpPr>
        <p:spPr>
          <a:xfrm>
            <a:off x="8522207" y="6236208"/>
            <a:ext cx="405383" cy="40538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53383" y="482917"/>
            <a:ext cx="123761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595" dirty="0"/>
              <a:t>A</a:t>
            </a:r>
            <a:r>
              <a:rPr spc="-265" dirty="0"/>
              <a:t>i</a:t>
            </a:r>
            <a:r>
              <a:rPr spc="-760" dirty="0"/>
              <a:t>m</a:t>
            </a:r>
            <a:r>
              <a:rPr spc="-825" dirty="0"/>
              <a:t>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5320"/>
            <a:ext cx="7743825" cy="3829685"/>
          </a:xfrm>
          <a:prstGeom prst="rect">
            <a:avLst/>
          </a:prstGeom>
        </p:spPr>
        <p:txBody>
          <a:bodyPr vert="horz" wrap="square" lIns="0" tIns="110490" rIns="0" bIns="0" rtlCol="0">
            <a:spAutoFit/>
          </a:bodyPr>
          <a:lstStyle/>
          <a:p>
            <a:pPr marL="356870" indent="-344805">
              <a:lnSpc>
                <a:spcPct val="100000"/>
              </a:lnSpc>
              <a:spcBef>
                <a:spcPts val="870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200" spc="-505" dirty="0">
                <a:latin typeface="Arial Black"/>
                <a:cs typeface="Arial Black"/>
              </a:rPr>
              <a:t>Review </a:t>
            </a:r>
            <a:r>
              <a:rPr sz="3200" spc="-450" dirty="0">
                <a:latin typeface="Arial Black"/>
                <a:cs typeface="Arial Black"/>
              </a:rPr>
              <a:t>some </a:t>
            </a:r>
            <a:r>
              <a:rPr sz="3200" spc="-380" dirty="0">
                <a:latin typeface="Arial Black"/>
                <a:cs typeface="Arial Black"/>
              </a:rPr>
              <a:t>neural</a:t>
            </a:r>
            <a:r>
              <a:rPr sz="3200" spc="-755" dirty="0">
                <a:latin typeface="Arial Black"/>
                <a:cs typeface="Arial Black"/>
              </a:rPr>
              <a:t> </a:t>
            </a:r>
            <a:r>
              <a:rPr sz="3200" spc="-405" dirty="0">
                <a:latin typeface="Arial Black"/>
                <a:cs typeface="Arial Black"/>
              </a:rPr>
              <a:t>anatomy</a:t>
            </a:r>
            <a:endParaRPr sz="3200">
              <a:latin typeface="Arial Black"/>
              <a:cs typeface="Arial Black"/>
            </a:endParaRPr>
          </a:p>
          <a:p>
            <a:pPr marL="356870" marR="1165860" indent="-344805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200" spc="-475" dirty="0">
                <a:latin typeface="Arial Black"/>
                <a:cs typeface="Arial Black"/>
              </a:rPr>
              <a:t>Ensure </a:t>
            </a:r>
            <a:r>
              <a:rPr sz="3200" spc="-385" dirty="0">
                <a:latin typeface="Arial Black"/>
                <a:cs typeface="Arial Black"/>
              </a:rPr>
              <a:t>that </a:t>
            </a:r>
            <a:r>
              <a:rPr sz="3200" spc="-350" dirty="0">
                <a:latin typeface="Arial Black"/>
                <a:cs typeface="Arial Black"/>
              </a:rPr>
              <a:t>you </a:t>
            </a:r>
            <a:r>
              <a:rPr sz="3200" spc="-440" dirty="0">
                <a:latin typeface="Arial Black"/>
                <a:cs typeface="Arial Black"/>
              </a:rPr>
              <a:t>have </a:t>
            </a:r>
            <a:r>
              <a:rPr sz="3200" spc="-515" dirty="0">
                <a:latin typeface="Arial Black"/>
                <a:cs typeface="Arial Black"/>
              </a:rPr>
              <a:t>a </a:t>
            </a:r>
            <a:r>
              <a:rPr sz="3200" spc="-480" dirty="0">
                <a:latin typeface="Arial Black"/>
                <a:cs typeface="Arial Black"/>
              </a:rPr>
              <a:t>basic  </a:t>
            </a:r>
            <a:r>
              <a:rPr sz="3200" spc="-360" dirty="0">
                <a:latin typeface="Arial Black"/>
                <a:cs typeface="Arial Black"/>
              </a:rPr>
              <a:t>understanding </a:t>
            </a:r>
            <a:r>
              <a:rPr sz="3200" spc="-285" dirty="0">
                <a:latin typeface="Arial Black"/>
                <a:cs typeface="Arial Black"/>
              </a:rPr>
              <a:t>of </a:t>
            </a:r>
            <a:r>
              <a:rPr sz="3200" spc="-385" dirty="0">
                <a:latin typeface="Arial Black"/>
                <a:cs typeface="Arial Black"/>
              </a:rPr>
              <a:t>neuropathic</a:t>
            </a:r>
            <a:r>
              <a:rPr sz="3200" spc="-490" dirty="0">
                <a:latin typeface="Arial Black"/>
                <a:cs typeface="Arial Black"/>
              </a:rPr>
              <a:t> </a:t>
            </a:r>
            <a:r>
              <a:rPr sz="3200" spc="-365" dirty="0">
                <a:latin typeface="Arial Black"/>
                <a:cs typeface="Arial Black"/>
              </a:rPr>
              <a:t>pain</a:t>
            </a:r>
            <a:endParaRPr sz="3200">
              <a:latin typeface="Arial Black"/>
              <a:cs typeface="Arial Black"/>
            </a:endParaRPr>
          </a:p>
          <a:p>
            <a:pPr marL="356870" marR="5080" indent="-344805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200" spc="-505" dirty="0">
                <a:latin typeface="Arial Black"/>
                <a:cs typeface="Arial Black"/>
              </a:rPr>
              <a:t>Review </a:t>
            </a:r>
            <a:r>
              <a:rPr sz="3200" spc="-295" dirty="0">
                <a:latin typeface="Arial Black"/>
                <a:cs typeface="Arial Black"/>
              </a:rPr>
              <a:t>&amp; </a:t>
            </a:r>
            <a:r>
              <a:rPr sz="3200" spc="-375" dirty="0">
                <a:latin typeface="Arial Black"/>
                <a:cs typeface="Arial Black"/>
              </a:rPr>
              <a:t>introduce </a:t>
            </a:r>
            <a:r>
              <a:rPr sz="3200" spc="-505" dirty="0">
                <a:latin typeface="Arial Black"/>
                <a:cs typeface="Arial Black"/>
              </a:rPr>
              <a:t>new </a:t>
            </a:r>
            <a:r>
              <a:rPr sz="3200" spc="-415" dirty="0">
                <a:latin typeface="Arial Black"/>
                <a:cs typeface="Arial Black"/>
              </a:rPr>
              <a:t>techniques used  </a:t>
            </a:r>
            <a:r>
              <a:rPr sz="3200" spc="-275" dirty="0">
                <a:latin typeface="Arial Black"/>
                <a:cs typeface="Arial Black"/>
              </a:rPr>
              <a:t>for </a:t>
            </a:r>
            <a:r>
              <a:rPr sz="3200" spc="-515" dirty="0">
                <a:latin typeface="Arial Black"/>
                <a:cs typeface="Arial Black"/>
              </a:rPr>
              <a:t>a </a:t>
            </a:r>
            <a:r>
              <a:rPr sz="3200" spc="-380" dirty="0">
                <a:latin typeface="Arial Black"/>
                <a:cs typeface="Arial Black"/>
              </a:rPr>
              <a:t>neural</a:t>
            </a:r>
            <a:r>
              <a:rPr sz="3200" spc="-345" dirty="0">
                <a:latin typeface="Arial Black"/>
                <a:cs typeface="Arial Black"/>
              </a:rPr>
              <a:t> </a:t>
            </a:r>
            <a:r>
              <a:rPr sz="3200" spc="-500" dirty="0">
                <a:latin typeface="Arial Black"/>
                <a:cs typeface="Arial Black"/>
              </a:rPr>
              <a:t>assessment</a:t>
            </a:r>
            <a:endParaRPr sz="3200">
              <a:latin typeface="Arial Black"/>
              <a:cs typeface="Arial Black"/>
            </a:endParaRPr>
          </a:p>
          <a:p>
            <a:pPr marL="356870" marR="387350" indent="-344805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200" spc="-390" dirty="0">
                <a:latin typeface="Arial Black"/>
                <a:cs typeface="Arial Black"/>
              </a:rPr>
              <a:t>Understand </a:t>
            </a:r>
            <a:r>
              <a:rPr sz="3200" spc="-480" dirty="0">
                <a:latin typeface="Arial Black"/>
                <a:cs typeface="Arial Black"/>
              </a:rPr>
              <a:t>what </a:t>
            </a:r>
            <a:r>
              <a:rPr sz="3200" spc="-515" dirty="0">
                <a:latin typeface="Arial Black"/>
                <a:cs typeface="Arial Black"/>
              </a:rPr>
              <a:t>a </a:t>
            </a:r>
            <a:r>
              <a:rPr sz="3200" spc="-330" dirty="0">
                <a:latin typeface="Arial Black"/>
                <a:cs typeface="Arial Black"/>
              </a:rPr>
              <a:t>PNM </a:t>
            </a:r>
            <a:r>
              <a:rPr sz="3200" spc="-455" dirty="0">
                <a:latin typeface="Arial Black"/>
                <a:cs typeface="Arial Black"/>
              </a:rPr>
              <a:t>is </a:t>
            </a:r>
            <a:r>
              <a:rPr sz="3200" spc="-370" dirty="0">
                <a:latin typeface="Arial Black"/>
                <a:cs typeface="Arial Black"/>
              </a:rPr>
              <a:t>and </a:t>
            </a:r>
            <a:r>
              <a:rPr sz="3200" spc="-459" dirty="0">
                <a:latin typeface="Arial Black"/>
                <a:cs typeface="Arial Black"/>
              </a:rPr>
              <a:t>when </a:t>
            </a:r>
            <a:r>
              <a:rPr sz="3200" spc="-325" dirty="0">
                <a:latin typeface="Arial Black"/>
                <a:cs typeface="Arial Black"/>
              </a:rPr>
              <a:t>it  </a:t>
            </a:r>
            <a:r>
              <a:rPr sz="3200" spc="-340" dirty="0">
                <a:latin typeface="Arial Black"/>
                <a:cs typeface="Arial Black"/>
              </a:rPr>
              <a:t>might </a:t>
            </a:r>
            <a:r>
              <a:rPr sz="3200" spc="-370" dirty="0">
                <a:latin typeface="Arial Black"/>
                <a:cs typeface="Arial Black"/>
              </a:rPr>
              <a:t>be</a:t>
            </a:r>
            <a:r>
              <a:rPr sz="3200" spc="5" dirty="0">
                <a:latin typeface="Arial Black"/>
                <a:cs typeface="Arial Black"/>
              </a:rPr>
              <a:t> </a:t>
            </a:r>
            <a:r>
              <a:rPr sz="3200" spc="-385" dirty="0">
                <a:latin typeface="Arial Black"/>
                <a:cs typeface="Arial Black"/>
              </a:rPr>
              <a:t>indicated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522207" y="6236208"/>
            <a:ext cx="405383" cy="40538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03396" y="208280"/>
            <a:ext cx="224980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595" dirty="0"/>
              <a:t>A</a:t>
            </a:r>
            <a:r>
              <a:rPr spc="-440" dirty="0"/>
              <a:t>n</a:t>
            </a:r>
            <a:r>
              <a:rPr spc="-705" dirty="0"/>
              <a:t>a</a:t>
            </a:r>
            <a:r>
              <a:rPr spc="-495" dirty="0"/>
              <a:t>t</a:t>
            </a:r>
            <a:r>
              <a:rPr spc="-400" dirty="0"/>
              <a:t>o</a:t>
            </a:r>
            <a:r>
              <a:rPr spc="-580" dirty="0"/>
              <a:t>m</a:t>
            </a:r>
            <a:r>
              <a:rPr spc="-565" dirty="0"/>
              <a:t>y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0" y="1097280"/>
            <a:ext cx="9065260" cy="4572000"/>
            <a:chOff x="0" y="1097280"/>
            <a:chExt cx="9065260" cy="4572000"/>
          </a:xfrm>
        </p:grpSpPr>
        <p:sp>
          <p:nvSpPr>
            <p:cNvPr id="4" name="object 4"/>
            <p:cNvSpPr/>
            <p:nvPr/>
          </p:nvSpPr>
          <p:spPr>
            <a:xfrm>
              <a:off x="4700015" y="1097280"/>
              <a:ext cx="2249424" cy="457200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830568" y="1115568"/>
              <a:ext cx="2234183" cy="4535424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0" y="1844040"/>
              <a:ext cx="4730496" cy="2737104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/>
          <p:nvPr/>
        </p:nvSpPr>
        <p:spPr>
          <a:xfrm>
            <a:off x="8522207" y="6236208"/>
            <a:ext cx="405383" cy="40538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47415" y="482917"/>
            <a:ext cx="224980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595" dirty="0"/>
              <a:t>A</a:t>
            </a:r>
            <a:r>
              <a:rPr spc="-440" dirty="0"/>
              <a:t>n</a:t>
            </a:r>
            <a:r>
              <a:rPr spc="-705" dirty="0"/>
              <a:t>a</a:t>
            </a:r>
            <a:r>
              <a:rPr spc="-495" dirty="0"/>
              <a:t>t</a:t>
            </a:r>
            <a:r>
              <a:rPr spc="-400" dirty="0"/>
              <a:t>o</a:t>
            </a:r>
            <a:r>
              <a:rPr spc="-580" dirty="0"/>
              <a:t>m</a:t>
            </a:r>
            <a:r>
              <a:rPr spc="-565" dirty="0"/>
              <a:t>y</a:t>
            </a:r>
          </a:p>
        </p:txBody>
      </p:sp>
      <p:sp>
        <p:nvSpPr>
          <p:cNvPr id="3" name="object 3"/>
          <p:cNvSpPr/>
          <p:nvPr/>
        </p:nvSpPr>
        <p:spPr>
          <a:xfrm>
            <a:off x="137160" y="188976"/>
            <a:ext cx="2919984" cy="351739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3246120" y="0"/>
            <a:ext cx="5897880" cy="5687695"/>
            <a:chOff x="3246120" y="0"/>
            <a:chExt cx="5897880" cy="5687695"/>
          </a:xfrm>
        </p:grpSpPr>
        <p:sp>
          <p:nvSpPr>
            <p:cNvPr id="5" name="object 5"/>
            <p:cNvSpPr/>
            <p:nvPr/>
          </p:nvSpPr>
          <p:spPr>
            <a:xfrm>
              <a:off x="6492240" y="0"/>
              <a:ext cx="2651760" cy="4175760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246120" y="2170176"/>
              <a:ext cx="3249168" cy="3517379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/>
          <p:nvPr/>
        </p:nvSpPr>
        <p:spPr>
          <a:xfrm>
            <a:off x="8522207" y="6236208"/>
            <a:ext cx="405383" cy="40538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27958" y="482917"/>
            <a:ext cx="268541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505" dirty="0"/>
              <a:t>Nerve</a:t>
            </a:r>
            <a:r>
              <a:rPr spc="-345" dirty="0"/>
              <a:t> </a:t>
            </a:r>
            <a:r>
              <a:rPr spc="-615" dirty="0"/>
              <a:t>Pain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24075"/>
            <a:ext cx="8064500" cy="382841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356870" indent="-344805">
              <a:lnSpc>
                <a:spcPct val="100000"/>
              </a:lnSpc>
              <a:spcBef>
                <a:spcPts val="90"/>
              </a:spcBef>
              <a:buFont typeface="Arial"/>
              <a:buChar char="•"/>
              <a:tabLst>
                <a:tab pos="356870" algn="l"/>
                <a:tab pos="357505" algn="l"/>
                <a:tab pos="1532890" algn="l"/>
              </a:tabLst>
            </a:pPr>
            <a:r>
              <a:rPr sz="3200" spc="-355" dirty="0">
                <a:latin typeface="Arial Black"/>
                <a:cs typeface="Arial Black"/>
              </a:rPr>
              <a:t>What	</a:t>
            </a:r>
            <a:r>
              <a:rPr sz="3200" spc="-450" dirty="0">
                <a:latin typeface="Arial Black"/>
                <a:cs typeface="Arial Black"/>
              </a:rPr>
              <a:t>are </a:t>
            </a:r>
            <a:r>
              <a:rPr sz="3200" spc="-385" dirty="0">
                <a:latin typeface="Arial Black"/>
                <a:cs typeface="Arial Black"/>
              </a:rPr>
              <a:t>the </a:t>
            </a:r>
            <a:r>
              <a:rPr sz="3200" spc="-470" dirty="0">
                <a:latin typeface="Arial Black"/>
                <a:cs typeface="Arial Black"/>
              </a:rPr>
              <a:t>characteristics </a:t>
            </a:r>
            <a:r>
              <a:rPr sz="3200" spc="-285" dirty="0">
                <a:latin typeface="Arial Black"/>
                <a:cs typeface="Arial Black"/>
              </a:rPr>
              <a:t>of </a:t>
            </a:r>
            <a:r>
              <a:rPr sz="3200" spc="-385" dirty="0">
                <a:latin typeface="Arial Black"/>
                <a:cs typeface="Arial Black"/>
              </a:rPr>
              <a:t>nerve</a:t>
            </a:r>
            <a:r>
              <a:rPr sz="3200" spc="-415" dirty="0">
                <a:latin typeface="Arial Black"/>
                <a:cs typeface="Arial Black"/>
              </a:rPr>
              <a:t> </a:t>
            </a:r>
            <a:r>
              <a:rPr sz="3200" spc="-400" dirty="0">
                <a:latin typeface="Arial Black"/>
                <a:cs typeface="Arial Black"/>
              </a:rPr>
              <a:t>pain?</a:t>
            </a:r>
            <a:endParaRPr sz="32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har char="•"/>
            </a:pPr>
            <a:endParaRPr sz="3800">
              <a:latin typeface="Arial Black"/>
              <a:cs typeface="Arial Black"/>
            </a:endParaRPr>
          </a:p>
          <a:p>
            <a:pPr marL="356870" marR="1463040" indent="-34480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200" b="1" spc="65" dirty="0">
                <a:solidFill>
                  <a:srgbClr val="FF0000"/>
                </a:solidFill>
                <a:latin typeface="Arial"/>
                <a:cs typeface="Arial"/>
              </a:rPr>
              <a:t>What </a:t>
            </a:r>
            <a:r>
              <a:rPr sz="3200" b="1" spc="-60" dirty="0">
                <a:solidFill>
                  <a:srgbClr val="FF0000"/>
                </a:solidFill>
                <a:latin typeface="Arial"/>
                <a:cs typeface="Arial"/>
              </a:rPr>
              <a:t>subjective </a:t>
            </a:r>
            <a:r>
              <a:rPr sz="3200" b="1" spc="-55" dirty="0">
                <a:solidFill>
                  <a:srgbClr val="FF0000"/>
                </a:solidFill>
                <a:latin typeface="Arial"/>
                <a:cs typeface="Arial"/>
              </a:rPr>
              <a:t>markers </a:t>
            </a:r>
            <a:r>
              <a:rPr sz="3200" b="1" spc="25" dirty="0">
                <a:solidFill>
                  <a:srgbClr val="FF0000"/>
                </a:solidFill>
                <a:latin typeface="Arial"/>
                <a:cs typeface="Arial"/>
              </a:rPr>
              <a:t>will </a:t>
            </a:r>
            <a:r>
              <a:rPr sz="3200" b="1" spc="30" dirty="0">
                <a:solidFill>
                  <a:srgbClr val="FF0000"/>
                </a:solidFill>
                <a:latin typeface="Arial"/>
                <a:cs typeface="Arial"/>
              </a:rPr>
              <a:t>the  patient </a:t>
            </a:r>
            <a:r>
              <a:rPr sz="3200" b="1" spc="-50" dirty="0">
                <a:solidFill>
                  <a:srgbClr val="FF0000"/>
                </a:solidFill>
                <a:latin typeface="Arial"/>
                <a:cs typeface="Arial"/>
              </a:rPr>
              <a:t>present</a:t>
            </a:r>
            <a:r>
              <a:rPr sz="3200" b="1" spc="9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3200" b="1" spc="-70" dirty="0">
                <a:solidFill>
                  <a:srgbClr val="FF0000"/>
                </a:solidFill>
                <a:latin typeface="Arial"/>
                <a:cs typeface="Arial"/>
              </a:rPr>
              <a:t>with?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har char="•"/>
            </a:pPr>
            <a:endParaRPr sz="4650">
              <a:latin typeface="Arial"/>
              <a:cs typeface="Arial"/>
            </a:endParaRPr>
          </a:p>
          <a:p>
            <a:pPr marL="356870" marR="725805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200" spc="-355" dirty="0">
                <a:latin typeface="Arial Black"/>
                <a:cs typeface="Arial Black"/>
              </a:rPr>
              <a:t>What </a:t>
            </a:r>
            <a:r>
              <a:rPr sz="3200" spc="-395" dirty="0">
                <a:latin typeface="Arial Black"/>
                <a:cs typeface="Arial Black"/>
              </a:rPr>
              <a:t>objective </a:t>
            </a:r>
            <a:r>
              <a:rPr sz="3200" spc="-465" dirty="0">
                <a:latin typeface="Arial Black"/>
                <a:cs typeface="Arial Black"/>
              </a:rPr>
              <a:t>markers </a:t>
            </a:r>
            <a:r>
              <a:rPr sz="3200" spc="-405" dirty="0">
                <a:latin typeface="Arial Black"/>
                <a:cs typeface="Arial Black"/>
              </a:rPr>
              <a:t>will </a:t>
            </a:r>
            <a:r>
              <a:rPr sz="3200" spc="-385" dirty="0">
                <a:latin typeface="Arial Black"/>
                <a:cs typeface="Arial Black"/>
              </a:rPr>
              <a:t>the </a:t>
            </a:r>
            <a:r>
              <a:rPr sz="3200" spc="-375" dirty="0">
                <a:latin typeface="Arial Black"/>
                <a:cs typeface="Arial Black"/>
              </a:rPr>
              <a:t>patient  </a:t>
            </a:r>
            <a:r>
              <a:rPr sz="3200" spc="-409" dirty="0">
                <a:latin typeface="Arial Black"/>
                <a:cs typeface="Arial Black"/>
              </a:rPr>
              <a:t>present</a:t>
            </a:r>
            <a:r>
              <a:rPr sz="3200" spc="-140" dirty="0">
                <a:latin typeface="Arial Black"/>
                <a:cs typeface="Arial Black"/>
              </a:rPr>
              <a:t> </a:t>
            </a:r>
            <a:r>
              <a:rPr sz="3200" spc="-450" dirty="0">
                <a:latin typeface="Arial Black"/>
                <a:cs typeface="Arial Black"/>
              </a:rPr>
              <a:t>with?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522207" y="6236208"/>
            <a:ext cx="405383" cy="40538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47670" y="482917"/>
            <a:ext cx="424624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509" dirty="0"/>
              <a:t>Neuropathic</a:t>
            </a:r>
            <a:r>
              <a:rPr spc="-380" dirty="0"/>
              <a:t> </a:t>
            </a:r>
            <a:r>
              <a:rPr spc="-615" dirty="0"/>
              <a:t>Pain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32635"/>
            <a:ext cx="4671695" cy="3896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6870" indent="-34480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000" spc="-375" dirty="0">
                <a:latin typeface="Arial Black"/>
                <a:cs typeface="Arial Black"/>
              </a:rPr>
              <a:t>Central</a:t>
            </a:r>
            <a:endParaRPr sz="30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000" spc="-370" dirty="0">
                <a:latin typeface="Arial Black"/>
                <a:cs typeface="Arial Black"/>
              </a:rPr>
              <a:t>Peripheral</a:t>
            </a:r>
            <a:endParaRPr sz="3000">
              <a:latin typeface="Arial Black"/>
              <a:cs typeface="Arial Black"/>
            </a:endParaRPr>
          </a:p>
          <a:p>
            <a:pPr marL="356870" indent="-344805">
              <a:lnSpc>
                <a:spcPts val="3595"/>
              </a:lnSpc>
              <a:spcBef>
                <a:spcPts val="3600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000" spc="-335" dirty="0">
                <a:latin typeface="Arial Black"/>
                <a:cs typeface="Arial Black"/>
              </a:rPr>
              <a:t>Trauma/Injury</a:t>
            </a:r>
            <a:r>
              <a:rPr sz="3000" spc="-210" dirty="0">
                <a:latin typeface="Arial Black"/>
                <a:cs typeface="Arial Black"/>
              </a:rPr>
              <a:t> </a:t>
            </a:r>
            <a:r>
              <a:rPr sz="3000" spc="-400" dirty="0">
                <a:latin typeface="Arial Black"/>
                <a:cs typeface="Arial Black"/>
              </a:rPr>
              <a:t>association</a:t>
            </a:r>
            <a:endParaRPr sz="3000">
              <a:latin typeface="Arial Black"/>
              <a:cs typeface="Arial Black"/>
            </a:endParaRPr>
          </a:p>
          <a:p>
            <a:pPr marL="756285" lvl="1" indent="-287020">
              <a:lnSpc>
                <a:spcPts val="3115"/>
              </a:lnSpc>
              <a:buFont typeface="Arial"/>
              <a:buChar char="–"/>
              <a:tabLst>
                <a:tab pos="756920" algn="l"/>
              </a:tabLst>
            </a:pPr>
            <a:r>
              <a:rPr sz="2600" spc="-345" dirty="0">
                <a:latin typeface="Arial Black"/>
                <a:cs typeface="Arial Black"/>
              </a:rPr>
              <a:t>Swelling</a:t>
            </a:r>
            <a:endParaRPr sz="26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600" spc="-335" dirty="0">
                <a:latin typeface="Arial Black"/>
                <a:cs typeface="Arial Black"/>
              </a:rPr>
              <a:t>Scarring</a:t>
            </a:r>
            <a:endParaRPr sz="26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600" spc="-385" dirty="0">
                <a:latin typeface="Arial Black"/>
                <a:cs typeface="Arial Black"/>
              </a:rPr>
              <a:t>Post</a:t>
            </a:r>
            <a:r>
              <a:rPr sz="2600" spc="-145" dirty="0">
                <a:latin typeface="Arial Black"/>
                <a:cs typeface="Arial Black"/>
              </a:rPr>
              <a:t> </a:t>
            </a:r>
            <a:r>
              <a:rPr sz="2600" spc="-335" dirty="0">
                <a:latin typeface="Arial Black"/>
                <a:cs typeface="Arial Black"/>
              </a:rPr>
              <a:t>surgical</a:t>
            </a:r>
            <a:endParaRPr sz="26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600" spc="-300" dirty="0">
                <a:latin typeface="Arial Black"/>
                <a:cs typeface="Arial Black"/>
              </a:rPr>
              <a:t>Immobilisation</a:t>
            </a:r>
            <a:endParaRPr sz="26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000" spc="-355" dirty="0">
                <a:latin typeface="Arial Black"/>
                <a:cs typeface="Arial Black"/>
              </a:rPr>
              <a:t>Gradual</a:t>
            </a:r>
            <a:endParaRPr sz="3000">
              <a:latin typeface="Arial Black"/>
              <a:cs typeface="Arial Black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373367" y="2377439"/>
            <a:ext cx="1904999" cy="23622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522207" y="6236208"/>
            <a:ext cx="405383" cy="40538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31647" y="208597"/>
            <a:ext cx="7680959" cy="12465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197225" marR="5080" indent="-3185160">
              <a:lnSpc>
                <a:spcPct val="100000"/>
              </a:lnSpc>
              <a:spcBef>
                <a:spcPts val="105"/>
              </a:spcBef>
            </a:pPr>
            <a:r>
              <a:rPr sz="4000" spc="-560" dirty="0"/>
              <a:t>Physical </a:t>
            </a:r>
            <a:r>
              <a:rPr sz="4000" spc="-500" dirty="0"/>
              <a:t>examination </a:t>
            </a:r>
            <a:r>
              <a:rPr sz="4000" spc="-350" dirty="0"/>
              <a:t>of </a:t>
            </a:r>
            <a:r>
              <a:rPr sz="4000" spc="-459" dirty="0"/>
              <a:t>the neural  </a:t>
            </a:r>
            <a:r>
              <a:rPr sz="4000" spc="-540" dirty="0"/>
              <a:t>tissue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535940" y="1557019"/>
            <a:ext cx="3774440" cy="3783329"/>
          </a:xfrm>
          <a:prstGeom prst="rect">
            <a:avLst/>
          </a:prstGeom>
        </p:spPr>
        <p:txBody>
          <a:bodyPr vert="horz" wrap="square" lIns="0" tIns="78740" rIns="0" bIns="0" rtlCol="0">
            <a:spAutoFit/>
          </a:bodyPr>
          <a:lstStyle/>
          <a:p>
            <a:pPr marL="356870" marR="701040" indent="-344805">
              <a:lnSpc>
                <a:spcPts val="2110"/>
              </a:lnSpc>
              <a:spcBef>
                <a:spcPts val="620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200" spc="-300" dirty="0">
                <a:latin typeface="Arial Black"/>
                <a:cs typeface="Arial Black"/>
              </a:rPr>
              <a:t>Palpate </a:t>
            </a:r>
            <a:r>
              <a:rPr sz="2200" spc="-260" dirty="0">
                <a:latin typeface="Arial Black"/>
                <a:cs typeface="Arial Black"/>
              </a:rPr>
              <a:t>the </a:t>
            </a:r>
            <a:r>
              <a:rPr sz="2200" spc="-240" dirty="0">
                <a:latin typeface="Arial Black"/>
                <a:cs typeface="Arial Black"/>
              </a:rPr>
              <a:t>peripheral  </a:t>
            </a:r>
            <a:r>
              <a:rPr sz="2200" spc="-254" dirty="0">
                <a:latin typeface="Arial Black"/>
                <a:cs typeface="Arial Black"/>
              </a:rPr>
              <a:t>nervous</a:t>
            </a:r>
            <a:r>
              <a:rPr sz="2200" spc="-170" dirty="0">
                <a:latin typeface="Arial Black"/>
                <a:cs typeface="Arial Black"/>
              </a:rPr>
              <a:t> </a:t>
            </a:r>
            <a:r>
              <a:rPr sz="2200" spc="-330" dirty="0">
                <a:latin typeface="Arial Black"/>
                <a:cs typeface="Arial Black"/>
              </a:rPr>
              <a:t>system</a:t>
            </a:r>
            <a:endParaRPr sz="22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spcBef>
                <a:spcPts val="3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900" spc="-254" dirty="0">
                <a:latin typeface="Arial Black"/>
                <a:cs typeface="Arial Black"/>
              </a:rPr>
              <a:t>Mechanical</a:t>
            </a:r>
            <a:r>
              <a:rPr sz="1900" spc="-95" dirty="0">
                <a:latin typeface="Arial Black"/>
                <a:cs typeface="Arial Black"/>
              </a:rPr>
              <a:t> </a:t>
            </a:r>
            <a:r>
              <a:rPr sz="1900" spc="-240" dirty="0">
                <a:latin typeface="Arial Black"/>
                <a:cs typeface="Arial Black"/>
              </a:rPr>
              <a:t>sensitivity</a:t>
            </a:r>
            <a:endParaRPr sz="19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900" spc="-270" dirty="0">
                <a:latin typeface="Arial Black"/>
                <a:cs typeface="Arial Black"/>
              </a:rPr>
              <a:t>Palpate </a:t>
            </a:r>
            <a:r>
              <a:rPr sz="1900" spc="-325" dirty="0">
                <a:latin typeface="Arial Black"/>
                <a:cs typeface="Arial Black"/>
              </a:rPr>
              <a:t>away </a:t>
            </a:r>
            <a:r>
              <a:rPr sz="1900" spc="-200" dirty="0">
                <a:latin typeface="Arial Black"/>
                <a:cs typeface="Arial Black"/>
              </a:rPr>
              <a:t>from </a:t>
            </a:r>
            <a:r>
              <a:rPr sz="1900" spc="-385" dirty="0">
                <a:latin typeface="Arial Black"/>
                <a:cs typeface="Arial Black"/>
              </a:rPr>
              <a:t>Sx</a:t>
            </a:r>
            <a:r>
              <a:rPr sz="1900" spc="-254" dirty="0">
                <a:latin typeface="Arial Black"/>
                <a:cs typeface="Arial Black"/>
              </a:rPr>
              <a:t> </a:t>
            </a:r>
            <a:r>
              <a:rPr sz="1900" spc="-265" dirty="0">
                <a:latin typeface="Arial Black"/>
                <a:cs typeface="Arial Black"/>
              </a:rPr>
              <a:t>site</a:t>
            </a:r>
            <a:endParaRPr sz="1900">
              <a:latin typeface="Arial Black"/>
              <a:cs typeface="Arial Black"/>
            </a:endParaRPr>
          </a:p>
          <a:p>
            <a:pPr marL="756285" marR="5080" lvl="1" indent="-287020">
              <a:lnSpc>
                <a:spcPct val="80000"/>
              </a:lnSpc>
              <a:spcBef>
                <a:spcPts val="45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900" spc="-280" dirty="0">
                <a:latin typeface="Arial Black"/>
                <a:cs typeface="Arial Black"/>
              </a:rPr>
              <a:t>Paraesthesia </a:t>
            </a:r>
            <a:r>
              <a:rPr sz="1900" spc="-220" dirty="0">
                <a:latin typeface="Arial Black"/>
                <a:cs typeface="Arial Black"/>
              </a:rPr>
              <a:t>and </a:t>
            </a:r>
            <a:r>
              <a:rPr sz="1900" spc="-250" dirty="0">
                <a:latin typeface="Arial Black"/>
                <a:cs typeface="Arial Black"/>
              </a:rPr>
              <a:t>tenderness  </a:t>
            </a:r>
            <a:r>
              <a:rPr sz="1900" spc="-245" dirty="0">
                <a:latin typeface="Arial Black"/>
                <a:cs typeface="Arial Black"/>
              </a:rPr>
              <a:t>present</a:t>
            </a:r>
            <a:endParaRPr sz="1900">
              <a:latin typeface="Arial Black"/>
              <a:cs typeface="Arial Black"/>
            </a:endParaRPr>
          </a:p>
          <a:p>
            <a:pPr marL="356870" marR="1003935" indent="-344805">
              <a:lnSpc>
                <a:spcPts val="2110"/>
              </a:lnSpc>
              <a:spcBef>
                <a:spcPts val="500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200" spc="-350" dirty="0">
                <a:latin typeface="Arial Black"/>
                <a:cs typeface="Arial Black"/>
              </a:rPr>
              <a:t>Passive </a:t>
            </a:r>
            <a:r>
              <a:rPr sz="2200" spc="-245" dirty="0">
                <a:latin typeface="Arial Black"/>
                <a:cs typeface="Arial Black"/>
              </a:rPr>
              <a:t>and </a:t>
            </a:r>
            <a:r>
              <a:rPr sz="2200" spc="-315" dirty="0">
                <a:latin typeface="Arial Black"/>
                <a:cs typeface="Arial Black"/>
              </a:rPr>
              <a:t>active  </a:t>
            </a:r>
            <a:r>
              <a:rPr sz="2200" spc="-265" dirty="0">
                <a:latin typeface="Arial Black"/>
                <a:cs typeface="Arial Black"/>
              </a:rPr>
              <a:t>neurodynamic</a:t>
            </a:r>
            <a:r>
              <a:rPr sz="2200" spc="-210" dirty="0">
                <a:latin typeface="Arial Black"/>
                <a:cs typeface="Arial Black"/>
              </a:rPr>
              <a:t> </a:t>
            </a:r>
            <a:r>
              <a:rPr sz="2200" spc="-330" dirty="0">
                <a:latin typeface="Arial Black"/>
                <a:cs typeface="Arial Black"/>
              </a:rPr>
              <a:t>tests</a:t>
            </a:r>
            <a:endParaRPr sz="22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spcBef>
                <a:spcPts val="3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900" spc="-365" dirty="0">
                <a:latin typeface="Arial Black"/>
                <a:cs typeface="Arial Black"/>
              </a:rPr>
              <a:t>SLR</a:t>
            </a:r>
            <a:endParaRPr sz="19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900" spc="-235" dirty="0">
                <a:latin typeface="Arial Black"/>
                <a:cs typeface="Arial Black"/>
              </a:rPr>
              <a:t>Slump</a:t>
            </a:r>
            <a:endParaRPr sz="19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900" spc="-305" dirty="0">
                <a:latin typeface="Arial Black"/>
                <a:cs typeface="Arial Black"/>
              </a:rPr>
              <a:t>ULNT </a:t>
            </a:r>
            <a:r>
              <a:rPr sz="1900" spc="-5" dirty="0">
                <a:latin typeface="Arial Black"/>
                <a:cs typeface="Arial Black"/>
              </a:rPr>
              <a:t>– </a:t>
            </a:r>
            <a:r>
              <a:rPr sz="1900" spc="-229" dirty="0">
                <a:latin typeface="Arial Black"/>
                <a:cs typeface="Arial Black"/>
              </a:rPr>
              <a:t>median</a:t>
            </a:r>
            <a:r>
              <a:rPr sz="1900" spc="-325" dirty="0">
                <a:latin typeface="Arial Black"/>
                <a:cs typeface="Arial Black"/>
              </a:rPr>
              <a:t> </a:t>
            </a:r>
            <a:r>
              <a:rPr sz="1900" spc="-229" dirty="0">
                <a:latin typeface="Arial Black"/>
                <a:cs typeface="Arial Black"/>
              </a:rPr>
              <a:t>nerve</a:t>
            </a:r>
            <a:endParaRPr sz="19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900" spc="-305" dirty="0">
                <a:latin typeface="Arial Black"/>
                <a:cs typeface="Arial Black"/>
              </a:rPr>
              <a:t>ULNT </a:t>
            </a:r>
            <a:r>
              <a:rPr sz="1900" spc="-5" dirty="0">
                <a:latin typeface="Arial Black"/>
                <a:cs typeface="Arial Black"/>
              </a:rPr>
              <a:t>–</a:t>
            </a:r>
            <a:r>
              <a:rPr sz="1900" spc="-225" dirty="0">
                <a:latin typeface="Arial Black"/>
                <a:cs typeface="Arial Black"/>
              </a:rPr>
              <a:t> </a:t>
            </a:r>
            <a:r>
              <a:rPr sz="1900" spc="-220" dirty="0">
                <a:latin typeface="Arial Black"/>
                <a:cs typeface="Arial Black"/>
              </a:rPr>
              <a:t>radial</a:t>
            </a:r>
            <a:endParaRPr sz="19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900" spc="-225" dirty="0">
                <a:latin typeface="Arial Black"/>
                <a:cs typeface="Arial Black"/>
              </a:rPr>
              <a:t>ULNT-</a:t>
            </a:r>
            <a:r>
              <a:rPr sz="1900" spc="-80" dirty="0">
                <a:latin typeface="Arial Black"/>
                <a:cs typeface="Arial Black"/>
              </a:rPr>
              <a:t> </a:t>
            </a:r>
            <a:r>
              <a:rPr sz="1900" spc="-210" dirty="0">
                <a:latin typeface="Arial Black"/>
                <a:cs typeface="Arial Black"/>
              </a:rPr>
              <a:t>ulnar</a:t>
            </a:r>
            <a:endParaRPr sz="1900">
              <a:latin typeface="Arial Black"/>
              <a:cs typeface="Arial Black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726940" y="1557019"/>
            <a:ext cx="3204210" cy="1790064"/>
          </a:xfrm>
          <a:prstGeom prst="rect">
            <a:avLst/>
          </a:prstGeom>
        </p:spPr>
        <p:txBody>
          <a:bodyPr vert="horz" wrap="square" lIns="0" tIns="78740" rIns="0" bIns="0" rtlCol="0">
            <a:spAutoFit/>
          </a:bodyPr>
          <a:lstStyle/>
          <a:p>
            <a:pPr marL="356870" marR="5080" indent="-344805">
              <a:lnSpc>
                <a:spcPts val="2110"/>
              </a:lnSpc>
              <a:spcBef>
                <a:spcPts val="620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200" spc="-240" dirty="0">
                <a:latin typeface="Arial Black"/>
                <a:cs typeface="Arial Black"/>
              </a:rPr>
              <a:t>Manual </a:t>
            </a:r>
            <a:r>
              <a:rPr sz="2200" spc="-280" dirty="0">
                <a:latin typeface="Arial Black"/>
                <a:cs typeface="Arial Black"/>
              </a:rPr>
              <a:t>examination </a:t>
            </a:r>
            <a:r>
              <a:rPr sz="2200" spc="-195" dirty="0">
                <a:latin typeface="Arial Black"/>
                <a:cs typeface="Arial Black"/>
              </a:rPr>
              <a:t>of  </a:t>
            </a:r>
            <a:r>
              <a:rPr sz="2200" spc="-254" dirty="0">
                <a:latin typeface="Arial Black"/>
                <a:cs typeface="Arial Black"/>
              </a:rPr>
              <a:t>conduction</a:t>
            </a:r>
            <a:endParaRPr sz="22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spcBef>
                <a:spcPts val="3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900" spc="-254" dirty="0">
                <a:latin typeface="Arial Black"/>
                <a:cs typeface="Arial Black"/>
              </a:rPr>
              <a:t>Dermatomes</a:t>
            </a:r>
            <a:endParaRPr sz="19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900" spc="-229" dirty="0">
                <a:latin typeface="Arial Black"/>
                <a:cs typeface="Arial Black"/>
              </a:rPr>
              <a:t>Myotomes</a:t>
            </a:r>
            <a:endParaRPr sz="19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900" spc="-300" dirty="0">
                <a:latin typeface="Arial Black"/>
                <a:cs typeface="Arial Black"/>
              </a:rPr>
              <a:t>Reflexes</a:t>
            </a:r>
            <a:endParaRPr sz="19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900" spc="-225" dirty="0">
                <a:latin typeface="Arial Black"/>
                <a:cs typeface="Arial Black"/>
              </a:rPr>
              <a:t>Nerve conduction</a:t>
            </a:r>
            <a:r>
              <a:rPr sz="1900" spc="20" dirty="0">
                <a:latin typeface="Arial Black"/>
                <a:cs typeface="Arial Black"/>
              </a:rPr>
              <a:t> </a:t>
            </a:r>
            <a:r>
              <a:rPr sz="1900" spc="-265" dirty="0">
                <a:latin typeface="Arial Black"/>
                <a:cs typeface="Arial Black"/>
              </a:rPr>
              <a:t>test</a:t>
            </a:r>
            <a:endParaRPr sz="1900">
              <a:latin typeface="Arial Black"/>
              <a:cs typeface="Arial Black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8522207" y="6236208"/>
            <a:ext cx="405383" cy="40538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53566" y="482917"/>
            <a:ext cx="743839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535" dirty="0"/>
              <a:t>Peripheral </a:t>
            </a:r>
            <a:r>
              <a:rPr spc="-515" dirty="0"/>
              <a:t>nerve</a:t>
            </a:r>
            <a:r>
              <a:rPr spc="-65" dirty="0"/>
              <a:t> </a:t>
            </a:r>
            <a:r>
              <a:rPr spc="-509" dirty="0"/>
              <a:t>mobilisations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413764"/>
            <a:ext cx="6174740" cy="3957320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marL="356870" marR="5080" indent="-344805">
              <a:lnSpc>
                <a:spcPct val="80000"/>
              </a:lnSpc>
              <a:spcBef>
                <a:spcPts val="820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000" spc="-375" dirty="0">
                <a:latin typeface="Arial Black"/>
                <a:cs typeface="Arial Black"/>
              </a:rPr>
              <a:t>Neurodynamics </a:t>
            </a:r>
            <a:r>
              <a:rPr sz="3000" spc="-380" dirty="0">
                <a:latin typeface="Arial Black"/>
                <a:cs typeface="Arial Black"/>
              </a:rPr>
              <a:t>approach </a:t>
            </a:r>
            <a:r>
              <a:rPr sz="3000" spc="-300" dirty="0">
                <a:latin typeface="Arial Black"/>
                <a:cs typeface="Arial Black"/>
              </a:rPr>
              <a:t>to </a:t>
            </a:r>
            <a:r>
              <a:rPr sz="3000" spc="-360" dirty="0">
                <a:latin typeface="Arial Black"/>
                <a:cs typeface="Arial Black"/>
              </a:rPr>
              <a:t>nerve  </a:t>
            </a:r>
            <a:r>
              <a:rPr sz="3000" spc="-340" dirty="0">
                <a:latin typeface="Arial Black"/>
                <a:cs typeface="Arial Black"/>
              </a:rPr>
              <a:t>pain</a:t>
            </a:r>
            <a:endParaRPr sz="30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spcBef>
                <a:spcPts val="3600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000" spc="-385" dirty="0">
                <a:latin typeface="Arial Black"/>
                <a:cs typeface="Arial Black"/>
              </a:rPr>
              <a:t>Nerves </a:t>
            </a:r>
            <a:r>
              <a:rPr sz="3000" spc="-475" dirty="0">
                <a:latin typeface="Arial Black"/>
                <a:cs typeface="Arial Black"/>
              </a:rPr>
              <a:t>pass </a:t>
            </a:r>
            <a:r>
              <a:rPr sz="3000" spc="-295" dirty="0">
                <a:latin typeface="Arial Black"/>
                <a:cs typeface="Arial Black"/>
              </a:rPr>
              <a:t>through</a:t>
            </a:r>
            <a:r>
              <a:rPr sz="3000" spc="-160" dirty="0">
                <a:latin typeface="Arial Black"/>
                <a:cs typeface="Arial Black"/>
              </a:rPr>
              <a:t> </a:t>
            </a:r>
            <a:r>
              <a:rPr sz="3000" spc="-315" dirty="0">
                <a:latin typeface="Arial Black"/>
                <a:cs typeface="Arial Black"/>
              </a:rPr>
              <a:t>‘tunnels’</a:t>
            </a:r>
            <a:endParaRPr sz="30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65"/>
              </a:spcBef>
              <a:buFont typeface="Arial"/>
              <a:buChar char="•"/>
            </a:pPr>
            <a:endParaRPr sz="3000">
              <a:latin typeface="Arial Black"/>
              <a:cs typeface="Arial Black"/>
            </a:endParaRPr>
          </a:p>
          <a:p>
            <a:pPr marL="356870" marR="909319" indent="-344805">
              <a:lnSpc>
                <a:spcPts val="288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000" spc="-350" dirty="0">
                <a:latin typeface="Arial Black"/>
                <a:cs typeface="Arial Black"/>
              </a:rPr>
              <a:t>We </a:t>
            </a:r>
            <a:r>
              <a:rPr sz="3000" spc="-325" dirty="0">
                <a:latin typeface="Arial Black"/>
                <a:cs typeface="Arial Black"/>
              </a:rPr>
              <a:t>should </a:t>
            </a:r>
            <a:r>
              <a:rPr sz="3000" spc="-290" dirty="0">
                <a:latin typeface="Arial Black"/>
                <a:cs typeface="Arial Black"/>
              </a:rPr>
              <a:t>not </a:t>
            </a:r>
            <a:r>
              <a:rPr sz="3000" spc="-425" dirty="0">
                <a:latin typeface="Arial Black"/>
                <a:cs typeface="Arial Black"/>
              </a:rPr>
              <a:t>stretch </a:t>
            </a:r>
            <a:r>
              <a:rPr sz="3000" spc="-395" dirty="0">
                <a:latin typeface="Arial Black"/>
                <a:cs typeface="Arial Black"/>
              </a:rPr>
              <a:t>nerves  </a:t>
            </a:r>
            <a:r>
              <a:rPr sz="3000" spc="-360" dirty="0">
                <a:latin typeface="Arial Black"/>
                <a:cs typeface="Arial Black"/>
              </a:rPr>
              <a:t>(tensioners)</a:t>
            </a:r>
            <a:endParaRPr sz="30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Char char="•"/>
            </a:pPr>
            <a:endParaRPr sz="255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000" spc="-350" dirty="0">
                <a:latin typeface="Arial Black"/>
                <a:cs typeface="Arial Black"/>
              </a:rPr>
              <a:t>We </a:t>
            </a:r>
            <a:r>
              <a:rPr sz="3000" spc="-325" dirty="0">
                <a:latin typeface="Arial Black"/>
                <a:cs typeface="Arial Black"/>
              </a:rPr>
              <a:t>should </a:t>
            </a:r>
            <a:r>
              <a:rPr sz="3000" spc="-350" dirty="0">
                <a:latin typeface="Arial Black"/>
                <a:cs typeface="Arial Black"/>
              </a:rPr>
              <a:t>mobilise </a:t>
            </a:r>
            <a:r>
              <a:rPr sz="3000" spc="-325" dirty="0">
                <a:latin typeface="Arial Black"/>
                <a:cs typeface="Arial Black"/>
              </a:rPr>
              <a:t>them!</a:t>
            </a:r>
            <a:r>
              <a:rPr sz="3000" spc="-310" dirty="0">
                <a:latin typeface="Arial Black"/>
                <a:cs typeface="Arial Black"/>
              </a:rPr>
              <a:t> </a:t>
            </a:r>
            <a:r>
              <a:rPr sz="3000" spc="-355" dirty="0">
                <a:latin typeface="Arial Black"/>
                <a:cs typeface="Arial Black"/>
              </a:rPr>
              <a:t>(sliders)</a:t>
            </a:r>
            <a:endParaRPr sz="3000">
              <a:latin typeface="Arial Black"/>
              <a:cs typeface="Arial Black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949440" y="1557527"/>
            <a:ext cx="1737359" cy="13045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522207" y="6236208"/>
            <a:ext cx="405383" cy="40538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0321" y="513397"/>
            <a:ext cx="4761865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000" spc="-505" dirty="0"/>
              <a:t>Sliders </a:t>
            </a:r>
            <a:r>
              <a:rPr sz="4000" spc="-445" dirty="0"/>
              <a:t>and</a:t>
            </a:r>
            <a:r>
              <a:rPr sz="4000" spc="-45" dirty="0"/>
              <a:t> </a:t>
            </a:r>
            <a:r>
              <a:rPr sz="4000" spc="-555" dirty="0"/>
              <a:t>Tensioner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535940" y="1557019"/>
            <a:ext cx="4387215" cy="32556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6870" indent="-344805">
              <a:lnSpc>
                <a:spcPts val="2630"/>
              </a:lnSpc>
              <a:spcBef>
                <a:spcPts val="105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200" spc="-275" dirty="0">
                <a:latin typeface="Arial Black"/>
                <a:cs typeface="Arial Black"/>
              </a:rPr>
              <a:t>Nunes et </a:t>
            </a:r>
            <a:r>
              <a:rPr sz="2200" spc="-270" dirty="0">
                <a:latin typeface="Arial Black"/>
                <a:cs typeface="Arial Black"/>
              </a:rPr>
              <a:t>al.</a:t>
            </a:r>
            <a:r>
              <a:rPr sz="2200" spc="130" dirty="0">
                <a:latin typeface="Arial Black"/>
                <a:cs typeface="Arial Black"/>
              </a:rPr>
              <a:t> </a:t>
            </a:r>
            <a:r>
              <a:rPr sz="2200" spc="-245" dirty="0">
                <a:latin typeface="Arial Black"/>
                <a:cs typeface="Arial Black"/>
              </a:rPr>
              <a:t>(2017)</a:t>
            </a:r>
            <a:endParaRPr sz="2200">
              <a:latin typeface="Arial Black"/>
              <a:cs typeface="Arial Black"/>
            </a:endParaRPr>
          </a:p>
          <a:p>
            <a:pPr marL="356870" indent="-344805">
              <a:lnSpc>
                <a:spcPts val="263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200" dirty="0">
                <a:solidFill>
                  <a:srgbClr val="254652"/>
                </a:solidFill>
                <a:latin typeface="Roboto"/>
                <a:cs typeface="Roboto"/>
              </a:rPr>
              <a:t>Neural </a:t>
            </a:r>
            <a:r>
              <a:rPr sz="2200" spc="-5" dirty="0">
                <a:solidFill>
                  <a:srgbClr val="254652"/>
                </a:solidFill>
                <a:latin typeface="Roboto"/>
                <a:cs typeface="Roboto"/>
              </a:rPr>
              <a:t>mobilization</a:t>
            </a:r>
            <a:r>
              <a:rPr sz="2200" spc="-30" dirty="0">
                <a:solidFill>
                  <a:srgbClr val="254652"/>
                </a:solidFill>
                <a:latin typeface="Roboto"/>
                <a:cs typeface="Roboto"/>
              </a:rPr>
              <a:t> </a:t>
            </a:r>
            <a:r>
              <a:rPr sz="2200" dirty="0">
                <a:solidFill>
                  <a:srgbClr val="254652"/>
                </a:solidFill>
                <a:latin typeface="Roboto"/>
                <a:cs typeface="Roboto"/>
              </a:rPr>
              <a:t>techniques:</a:t>
            </a:r>
            <a:endParaRPr sz="2200">
              <a:latin typeface="Roboto"/>
              <a:cs typeface="Roboto"/>
            </a:endParaRPr>
          </a:p>
          <a:p>
            <a:pPr marL="756285" lvl="1" indent="-287020">
              <a:lnSpc>
                <a:spcPct val="100000"/>
              </a:lnSpc>
              <a:spcBef>
                <a:spcPts val="1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solidFill>
                  <a:srgbClr val="254652"/>
                </a:solidFill>
                <a:latin typeface="Roboto"/>
                <a:cs typeface="Roboto"/>
              </a:rPr>
              <a:t>A. Neural slide of femoral</a:t>
            </a:r>
            <a:r>
              <a:rPr sz="2000" spc="165" dirty="0">
                <a:solidFill>
                  <a:srgbClr val="254652"/>
                </a:solidFill>
                <a:latin typeface="Roboto"/>
                <a:cs typeface="Roboto"/>
              </a:rPr>
              <a:t> </a:t>
            </a:r>
            <a:r>
              <a:rPr sz="2000" spc="-10" dirty="0">
                <a:solidFill>
                  <a:srgbClr val="254652"/>
                </a:solidFill>
                <a:latin typeface="Roboto"/>
                <a:cs typeface="Roboto"/>
              </a:rPr>
              <a:t>nerve.</a:t>
            </a:r>
            <a:endParaRPr sz="2000">
              <a:latin typeface="Roboto"/>
              <a:cs typeface="Roboto"/>
            </a:endParaRPr>
          </a:p>
          <a:p>
            <a:pPr marL="756285" marR="163195" lvl="1" indent="-287020">
              <a:lnSpc>
                <a:spcPts val="1920"/>
              </a:lnSpc>
              <a:spcBef>
                <a:spcPts val="46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solidFill>
                  <a:srgbClr val="254652"/>
                </a:solidFill>
                <a:latin typeface="Roboto"/>
                <a:cs typeface="Roboto"/>
              </a:rPr>
              <a:t>B. </a:t>
            </a:r>
            <a:r>
              <a:rPr sz="2000" spc="-10" dirty="0">
                <a:solidFill>
                  <a:srgbClr val="254652"/>
                </a:solidFill>
                <a:latin typeface="Roboto"/>
                <a:cs typeface="Roboto"/>
              </a:rPr>
              <a:t>Neural stretching of femoral  nerve.</a:t>
            </a:r>
            <a:endParaRPr sz="2000">
              <a:latin typeface="Roboto"/>
              <a:cs typeface="Roboto"/>
            </a:endParaRPr>
          </a:p>
          <a:p>
            <a:pPr marL="756285" lvl="1" indent="-287020">
              <a:lnSpc>
                <a:spcPct val="100000"/>
              </a:lnSpc>
              <a:spcBef>
                <a:spcPts val="1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solidFill>
                  <a:srgbClr val="254652"/>
                </a:solidFill>
                <a:latin typeface="Roboto"/>
                <a:cs typeface="Roboto"/>
              </a:rPr>
              <a:t>C. Neural slide of sciatic</a:t>
            </a:r>
            <a:r>
              <a:rPr sz="2000" spc="170" dirty="0">
                <a:solidFill>
                  <a:srgbClr val="254652"/>
                </a:solidFill>
                <a:latin typeface="Roboto"/>
                <a:cs typeface="Roboto"/>
              </a:rPr>
              <a:t> </a:t>
            </a:r>
            <a:r>
              <a:rPr sz="2000" spc="-10" dirty="0">
                <a:solidFill>
                  <a:srgbClr val="254652"/>
                </a:solidFill>
                <a:latin typeface="Roboto"/>
                <a:cs typeface="Roboto"/>
              </a:rPr>
              <a:t>nerve.</a:t>
            </a:r>
            <a:endParaRPr sz="2000">
              <a:latin typeface="Roboto"/>
              <a:cs typeface="Roboto"/>
            </a:endParaRPr>
          </a:p>
          <a:p>
            <a:pPr marL="756285" marR="290830" lvl="1" indent="-287020">
              <a:lnSpc>
                <a:spcPts val="1920"/>
              </a:lnSpc>
              <a:spcBef>
                <a:spcPts val="464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5" dirty="0">
                <a:solidFill>
                  <a:srgbClr val="254652"/>
                </a:solidFill>
                <a:latin typeface="Roboto"/>
                <a:cs typeface="Roboto"/>
              </a:rPr>
              <a:t>D. </a:t>
            </a:r>
            <a:r>
              <a:rPr sz="2000" spc="-10" dirty="0">
                <a:solidFill>
                  <a:srgbClr val="254652"/>
                </a:solidFill>
                <a:latin typeface="Roboto"/>
                <a:cs typeface="Roboto"/>
              </a:rPr>
              <a:t>Neural stretching of sciatic  nerve.</a:t>
            </a:r>
            <a:endParaRPr sz="2000">
              <a:latin typeface="Roboto"/>
              <a:cs typeface="Roboto"/>
            </a:endParaRPr>
          </a:p>
          <a:p>
            <a:pPr marL="756285" lvl="1" indent="-287020">
              <a:lnSpc>
                <a:spcPct val="100000"/>
              </a:lnSpc>
              <a:spcBef>
                <a:spcPts val="1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solidFill>
                  <a:srgbClr val="254652"/>
                </a:solidFill>
                <a:latin typeface="Roboto"/>
                <a:cs typeface="Roboto"/>
              </a:rPr>
              <a:t>E. Neural slide of tibial</a:t>
            </a:r>
            <a:r>
              <a:rPr sz="2000" spc="135" dirty="0">
                <a:solidFill>
                  <a:srgbClr val="254652"/>
                </a:solidFill>
                <a:latin typeface="Roboto"/>
                <a:cs typeface="Roboto"/>
              </a:rPr>
              <a:t> </a:t>
            </a:r>
            <a:r>
              <a:rPr sz="2000" spc="-10" dirty="0">
                <a:solidFill>
                  <a:srgbClr val="254652"/>
                </a:solidFill>
                <a:latin typeface="Roboto"/>
                <a:cs typeface="Roboto"/>
              </a:rPr>
              <a:t>nerve.</a:t>
            </a:r>
            <a:endParaRPr sz="2000">
              <a:latin typeface="Roboto"/>
              <a:cs typeface="Roboto"/>
            </a:endParaRPr>
          </a:p>
          <a:p>
            <a:pPr marL="756285" marR="508000" lvl="1" indent="-287020">
              <a:lnSpc>
                <a:spcPts val="1920"/>
              </a:lnSpc>
              <a:spcBef>
                <a:spcPts val="464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solidFill>
                  <a:srgbClr val="254652"/>
                </a:solidFill>
                <a:latin typeface="Roboto"/>
                <a:cs typeface="Roboto"/>
              </a:rPr>
              <a:t>F. </a:t>
            </a:r>
            <a:r>
              <a:rPr sz="2000" spc="-10" dirty="0">
                <a:solidFill>
                  <a:srgbClr val="254652"/>
                </a:solidFill>
                <a:latin typeface="Roboto"/>
                <a:cs typeface="Roboto"/>
              </a:rPr>
              <a:t>Neural stretching of tibial  nerve</a:t>
            </a:r>
            <a:endParaRPr sz="2000">
              <a:latin typeface="Roboto"/>
              <a:cs typeface="Roboto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650991" y="259079"/>
            <a:ext cx="3035808" cy="51724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522207" y="6236208"/>
            <a:ext cx="405383" cy="40538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72470" y="482917"/>
            <a:ext cx="719899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535" dirty="0"/>
              <a:t>Peripheral </a:t>
            </a:r>
            <a:r>
              <a:rPr spc="-515" dirty="0"/>
              <a:t>nerve</a:t>
            </a:r>
            <a:r>
              <a:rPr spc="-65" dirty="0"/>
              <a:t> </a:t>
            </a:r>
            <a:r>
              <a:rPr spc="-484" dirty="0"/>
              <a:t>mobilisation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57019"/>
            <a:ext cx="7981315" cy="34537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6870" indent="-344805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200" spc="-325" dirty="0">
                <a:latin typeface="Arial Black"/>
                <a:cs typeface="Arial Black"/>
              </a:rPr>
              <a:t>The </a:t>
            </a:r>
            <a:r>
              <a:rPr sz="2200" spc="-290" dirty="0">
                <a:latin typeface="Arial Black"/>
                <a:cs typeface="Arial Black"/>
              </a:rPr>
              <a:t>physical </a:t>
            </a:r>
            <a:r>
              <a:rPr sz="2200" spc="-260" dirty="0">
                <a:latin typeface="Arial Black"/>
                <a:cs typeface="Arial Black"/>
              </a:rPr>
              <a:t>abilities </a:t>
            </a:r>
            <a:r>
              <a:rPr sz="2200" spc="-195" dirty="0">
                <a:latin typeface="Arial Black"/>
                <a:cs typeface="Arial Black"/>
              </a:rPr>
              <a:t>of </a:t>
            </a:r>
            <a:r>
              <a:rPr sz="2200" spc="-260" dirty="0">
                <a:latin typeface="Arial Black"/>
                <a:cs typeface="Arial Black"/>
              </a:rPr>
              <a:t>the </a:t>
            </a:r>
            <a:r>
              <a:rPr sz="2200" spc="-254" dirty="0">
                <a:latin typeface="Arial Black"/>
                <a:cs typeface="Arial Black"/>
              </a:rPr>
              <a:t>nervous </a:t>
            </a:r>
            <a:r>
              <a:rPr sz="2200" spc="-330" dirty="0">
                <a:latin typeface="Arial Black"/>
                <a:cs typeface="Arial Black"/>
              </a:rPr>
              <a:t>system </a:t>
            </a:r>
            <a:r>
              <a:rPr sz="2200" spc="-300" dirty="0">
                <a:latin typeface="Arial Black"/>
                <a:cs typeface="Arial Black"/>
              </a:rPr>
              <a:t>are</a:t>
            </a:r>
            <a:r>
              <a:rPr sz="2200" spc="-395" dirty="0">
                <a:latin typeface="Arial Black"/>
                <a:cs typeface="Arial Black"/>
              </a:rPr>
              <a:t> </a:t>
            </a:r>
            <a:r>
              <a:rPr sz="2200" spc="-285" dirty="0">
                <a:latin typeface="Arial Black"/>
                <a:cs typeface="Arial Black"/>
              </a:rPr>
              <a:t>remarkable</a:t>
            </a:r>
            <a:endParaRPr sz="22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200" spc="-220" dirty="0">
                <a:latin typeface="Arial Black"/>
                <a:cs typeface="Arial Black"/>
              </a:rPr>
              <a:t>Gliding </a:t>
            </a:r>
            <a:r>
              <a:rPr sz="2200" spc="-245" dirty="0">
                <a:latin typeface="Arial Black"/>
                <a:cs typeface="Arial Black"/>
              </a:rPr>
              <a:t>and tensioning</a:t>
            </a:r>
            <a:r>
              <a:rPr sz="2200" spc="114" dirty="0">
                <a:latin typeface="Arial Black"/>
                <a:cs typeface="Arial Black"/>
              </a:rPr>
              <a:t> </a:t>
            </a:r>
            <a:r>
              <a:rPr sz="2200" spc="-260" dirty="0">
                <a:latin typeface="Arial Black"/>
                <a:cs typeface="Arial Black"/>
              </a:rPr>
              <a:t>abilities</a:t>
            </a:r>
            <a:endParaRPr sz="22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200" spc="-290" dirty="0">
                <a:latin typeface="Arial Black"/>
                <a:cs typeface="Arial Black"/>
              </a:rPr>
              <a:t>Slides </a:t>
            </a:r>
            <a:r>
              <a:rPr sz="2200" spc="-280" dirty="0">
                <a:latin typeface="Arial Black"/>
                <a:cs typeface="Arial Black"/>
              </a:rPr>
              <a:t>against </a:t>
            </a:r>
            <a:r>
              <a:rPr sz="2200" spc="-215" dirty="0">
                <a:latin typeface="Arial Black"/>
                <a:cs typeface="Arial Black"/>
              </a:rPr>
              <a:t>neighbouring </a:t>
            </a:r>
            <a:r>
              <a:rPr sz="2200" spc="-320" dirty="0">
                <a:latin typeface="Arial Black"/>
                <a:cs typeface="Arial Black"/>
              </a:rPr>
              <a:t>tissues</a:t>
            </a:r>
            <a:r>
              <a:rPr sz="2200" spc="-100" dirty="0">
                <a:latin typeface="Arial Black"/>
                <a:cs typeface="Arial Black"/>
              </a:rPr>
              <a:t> </a:t>
            </a:r>
            <a:r>
              <a:rPr sz="2200" spc="-285" dirty="0">
                <a:latin typeface="Arial Black"/>
                <a:cs typeface="Arial Black"/>
              </a:rPr>
              <a:t>(2cm)</a:t>
            </a:r>
            <a:endParaRPr sz="22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200" spc="-340" dirty="0">
                <a:latin typeface="Arial Black"/>
                <a:cs typeface="Arial Black"/>
              </a:rPr>
              <a:t>System </a:t>
            </a:r>
            <a:r>
              <a:rPr sz="2200" spc="-260" dirty="0">
                <a:latin typeface="Arial Black"/>
                <a:cs typeface="Arial Black"/>
              </a:rPr>
              <a:t>bends, </a:t>
            </a:r>
            <a:r>
              <a:rPr sz="2200" spc="-325" dirty="0">
                <a:latin typeface="Arial Black"/>
                <a:cs typeface="Arial Black"/>
              </a:rPr>
              <a:t>twists, </a:t>
            </a:r>
            <a:r>
              <a:rPr sz="2200" spc="-290" dirty="0">
                <a:latin typeface="Arial Black"/>
                <a:cs typeface="Arial Black"/>
              </a:rPr>
              <a:t>slides</a:t>
            </a:r>
            <a:r>
              <a:rPr sz="2200" spc="-409" dirty="0">
                <a:latin typeface="Arial Black"/>
                <a:cs typeface="Arial Black"/>
              </a:rPr>
              <a:t> </a:t>
            </a:r>
            <a:r>
              <a:rPr sz="2200" spc="-290" dirty="0">
                <a:latin typeface="Arial Black"/>
                <a:cs typeface="Arial Black"/>
              </a:rPr>
              <a:t>transversely</a:t>
            </a:r>
            <a:endParaRPr sz="2200">
              <a:latin typeface="Arial Black"/>
              <a:cs typeface="Arial Black"/>
            </a:endParaRPr>
          </a:p>
          <a:p>
            <a:pPr marL="356870" marR="434340" indent="-344805">
              <a:lnSpc>
                <a:spcPts val="2110"/>
              </a:lnSpc>
              <a:spcBef>
                <a:spcPts val="515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200" spc="-335" dirty="0">
                <a:latin typeface="Arial Black"/>
                <a:cs typeface="Arial Black"/>
              </a:rPr>
              <a:t>Increases </a:t>
            </a:r>
            <a:r>
              <a:rPr sz="2200" spc="-215" dirty="0">
                <a:latin typeface="Arial Black"/>
                <a:cs typeface="Arial Black"/>
              </a:rPr>
              <a:t>in </a:t>
            </a:r>
            <a:r>
              <a:rPr sz="2200" spc="-290" dirty="0">
                <a:latin typeface="Arial Black"/>
                <a:cs typeface="Arial Black"/>
              </a:rPr>
              <a:t>pressure </a:t>
            </a:r>
            <a:r>
              <a:rPr sz="2200" spc="-380" dirty="0">
                <a:latin typeface="Arial Black"/>
                <a:cs typeface="Arial Black"/>
              </a:rPr>
              <a:t>as </a:t>
            </a:r>
            <a:r>
              <a:rPr sz="2200" spc="-220" dirty="0">
                <a:latin typeface="Arial Black"/>
                <a:cs typeface="Arial Black"/>
              </a:rPr>
              <a:t>loading </a:t>
            </a:r>
            <a:r>
              <a:rPr sz="2200" spc="-310" dirty="0">
                <a:latin typeface="Arial Black"/>
                <a:cs typeface="Arial Black"/>
              </a:rPr>
              <a:t>is </a:t>
            </a:r>
            <a:r>
              <a:rPr sz="2200" spc="-210" dirty="0">
                <a:latin typeface="Arial Black"/>
                <a:cs typeface="Arial Black"/>
              </a:rPr>
              <a:t>put </a:t>
            </a:r>
            <a:r>
              <a:rPr sz="2200" spc="-200" dirty="0">
                <a:latin typeface="Arial Black"/>
                <a:cs typeface="Arial Black"/>
              </a:rPr>
              <a:t>on </a:t>
            </a:r>
            <a:r>
              <a:rPr sz="2200" spc="-285" dirty="0">
                <a:latin typeface="Arial Black"/>
                <a:cs typeface="Arial Black"/>
              </a:rPr>
              <a:t>nerves </a:t>
            </a:r>
            <a:r>
              <a:rPr sz="2200" spc="-229" dirty="0">
                <a:latin typeface="Arial Black"/>
                <a:cs typeface="Arial Black"/>
              </a:rPr>
              <a:t>by  </a:t>
            </a:r>
            <a:r>
              <a:rPr sz="2200" spc="-275" dirty="0">
                <a:latin typeface="Arial Black"/>
                <a:cs typeface="Arial Black"/>
              </a:rPr>
              <a:t>movement </a:t>
            </a:r>
            <a:r>
              <a:rPr sz="2200" spc="-195" dirty="0">
                <a:latin typeface="Arial Black"/>
                <a:cs typeface="Arial Black"/>
              </a:rPr>
              <a:t>or </a:t>
            </a:r>
            <a:r>
              <a:rPr sz="2200" spc="-280" dirty="0">
                <a:latin typeface="Arial Black"/>
                <a:cs typeface="Arial Black"/>
              </a:rPr>
              <a:t>local </a:t>
            </a:r>
            <a:r>
              <a:rPr sz="2200" spc="-325" dirty="0">
                <a:latin typeface="Arial Black"/>
                <a:cs typeface="Arial Black"/>
              </a:rPr>
              <a:t>muscle </a:t>
            </a:r>
            <a:r>
              <a:rPr sz="2200" spc="-280" dirty="0">
                <a:latin typeface="Arial Black"/>
                <a:cs typeface="Arial Black"/>
              </a:rPr>
              <a:t>contractions </a:t>
            </a:r>
            <a:r>
              <a:rPr sz="2200" spc="-254" dirty="0">
                <a:latin typeface="Arial Black"/>
                <a:cs typeface="Arial Black"/>
              </a:rPr>
              <a:t>without </a:t>
            </a:r>
            <a:r>
              <a:rPr sz="2200" spc="-285" dirty="0">
                <a:latin typeface="Arial Black"/>
                <a:cs typeface="Arial Black"/>
              </a:rPr>
              <a:t>increasing  </a:t>
            </a:r>
            <a:r>
              <a:rPr sz="2200" spc="-275" dirty="0">
                <a:latin typeface="Arial Black"/>
                <a:cs typeface="Arial Black"/>
              </a:rPr>
              <a:t>strain</a:t>
            </a:r>
            <a:endParaRPr sz="2200">
              <a:latin typeface="Arial Black"/>
              <a:cs typeface="Arial Black"/>
            </a:endParaRPr>
          </a:p>
          <a:p>
            <a:pPr marL="356870" marR="5080" indent="-344805">
              <a:lnSpc>
                <a:spcPts val="2110"/>
              </a:lnSpc>
              <a:spcBef>
                <a:spcPts val="530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200" spc="-260" dirty="0">
                <a:latin typeface="Arial Black"/>
                <a:cs typeface="Arial Black"/>
              </a:rPr>
              <a:t>Distal </a:t>
            </a:r>
            <a:r>
              <a:rPr sz="2200" spc="-290" dirty="0">
                <a:latin typeface="Arial Black"/>
                <a:cs typeface="Arial Black"/>
              </a:rPr>
              <a:t>movements </a:t>
            </a:r>
            <a:r>
              <a:rPr sz="2200" spc="-325" dirty="0">
                <a:latin typeface="Arial Black"/>
                <a:cs typeface="Arial Black"/>
              </a:rPr>
              <a:t>create </a:t>
            </a:r>
            <a:r>
              <a:rPr sz="2200" spc="-260" dirty="0">
                <a:latin typeface="Arial Black"/>
                <a:cs typeface="Arial Black"/>
              </a:rPr>
              <a:t>significant </a:t>
            </a:r>
            <a:r>
              <a:rPr sz="2200" spc="-290" dirty="0">
                <a:latin typeface="Arial Black"/>
                <a:cs typeface="Arial Black"/>
              </a:rPr>
              <a:t>movements </a:t>
            </a:r>
            <a:r>
              <a:rPr sz="2200" spc="-320" dirty="0">
                <a:latin typeface="Arial Black"/>
                <a:cs typeface="Arial Black"/>
              </a:rPr>
              <a:t>elsewhere </a:t>
            </a:r>
            <a:r>
              <a:rPr sz="2200" spc="-285" dirty="0">
                <a:latin typeface="Arial Black"/>
                <a:cs typeface="Arial Black"/>
              </a:rPr>
              <a:t>via  </a:t>
            </a:r>
            <a:r>
              <a:rPr sz="2200" spc="-260" dirty="0">
                <a:latin typeface="Arial Black"/>
                <a:cs typeface="Arial Black"/>
              </a:rPr>
              <a:t>the</a:t>
            </a:r>
            <a:r>
              <a:rPr sz="2200" spc="-140" dirty="0">
                <a:latin typeface="Arial Black"/>
                <a:cs typeface="Arial Black"/>
              </a:rPr>
              <a:t> </a:t>
            </a:r>
            <a:r>
              <a:rPr sz="2200" spc="-254" dirty="0">
                <a:latin typeface="Arial Black"/>
                <a:cs typeface="Arial Black"/>
              </a:rPr>
              <a:t>continuum</a:t>
            </a:r>
            <a:endParaRPr sz="22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spcBef>
                <a:spcPts val="3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215" dirty="0">
                <a:latin typeface="Arial Black"/>
                <a:cs typeface="Arial Black"/>
              </a:rPr>
              <a:t>Median </a:t>
            </a:r>
            <a:r>
              <a:rPr sz="2000" spc="-240" dirty="0">
                <a:latin typeface="Arial Black"/>
                <a:cs typeface="Arial Black"/>
              </a:rPr>
              <a:t>nerve </a:t>
            </a:r>
            <a:r>
              <a:rPr sz="2000" spc="-285" dirty="0">
                <a:latin typeface="Arial Black"/>
                <a:cs typeface="Arial Black"/>
              </a:rPr>
              <a:t>moves </a:t>
            </a:r>
            <a:r>
              <a:rPr sz="2000" spc="-325" dirty="0">
                <a:latin typeface="Arial Black"/>
                <a:cs typeface="Arial Black"/>
              </a:rPr>
              <a:t>3cm </a:t>
            </a:r>
            <a:r>
              <a:rPr sz="2000" spc="-270" dirty="0">
                <a:latin typeface="Arial Black"/>
                <a:cs typeface="Arial Black"/>
              </a:rPr>
              <a:t>with </a:t>
            </a:r>
            <a:r>
              <a:rPr sz="2000" spc="-254" dirty="0">
                <a:latin typeface="Arial Black"/>
                <a:cs typeface="Arial Black"/>
              </a:rPr>
              <a:t>simple </a:t>
            </a:r>
            <a:r>
              <a:rPr sz="2000" spc="-290" dirty="0">
                <a:latin typeface="Arial Black"/>
                <a:cs typeface="Arial Black"/>
              </a:rPr>
              <a:t>wrist </a:t>
            </a:r>
            <a:r>
              <a:rPr sz="2000" spc="-270" dirty="0">
                <a:latin typeface="Arial Black"/>
                <a:cs typeface="Arial Black"/>
              </a:rPr>
              <a:t>flex </a:t>
            </a:r>
            <a:r>
              <a:rPr sz="2000" spc="-185" dirty="0">
                <a:latin typeface="Arial Black"/>
                <a:cs typeface="Arial Black"/>
              </a:rPr>
              <a:t>&amp;</a:t>
            </a:r>
            <a:r>
              <a:rPr sz="2000" spc="-155" dirty="0">
                <a:latin typeface="Arial Black"/>
                <a:cs typeface="Arial Black"/>
              </a:rPr>
              <a:t> </a:t>
            </a:r>
            <a:r>
              <a:rPr sz="2000" spc="-315" dirty="0">
                <a:latin typeface="Arial Black"/>
                <a:cs typeface="Arial Black"/>
              </a:rPr>
              <a:t>ext</a:t>
            </a:r>
            <a:endParaRPr sz="20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235" dirty="0">
                <a:latin typeface="Arial Black"/>
                <a:cs typeface="Arial Black"/>
              </a:rPr>
              <a:t>Walking </a:t>
            </a:r>
            <a:r>
              <a:rPr sz="2000" spc="-285" dirty="0">
                <a:latin typeface="Arial Black"/>
                <a:cs typeface="Arial Black"/>
              </a:rPr>
              <a:t>moves </a:t>
            </a:r>
            <a:r>
              <a:rPr sz="2000" spc="-380" dirty="0">
                <a:latin typeface="Arial Black"/>
                <a:cs typeface="Arial Black"/>
              </a:rPr>
              <a:t>Cx</a:t>
            </a:r>
            <a:r>
              <a:rPr sz="2000" spc="-150" dirty="0">
                <a:latin typeface="Arial Black"/>
                <a:cs typeface="Arial Black"/>
              </a:rPr>
              <a:t> </a:t>
            </a:r>
            <a:r>
              <a:rPr sz="2000" spc="-265" dirty="0">
                <a:latin typeface="Arial Black"/>
                <a:cs typeface="Arial Black"/>
              </a:rPr>
              <a:t>nerves</a:t>
            </a:r>
            <a:endParaRPr sz="2000">
              <a:latin typeface="Arial Black"/>
              <a:cs typeface="Arial Black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522207" y="6236208"/>
            <a:ext cx="405383" cy="40538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16888" y="482917"/>
            <a:ext cx="650811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585" dirty="0"/>
              <a:t>Get </a:t>
            </a:r>
            <a:r>
              <a:rPr spc="-455" dirty="0"/>
              <a:t>your </a:t>
            </a:r>
            <a:r>
              <a:rPr spc="-505" dirty="0"/>
              <a:t>patient</a:t>
            </a:r>
            <a:r>
              <a:rPr spc="120" dirty="0"/>
              <a:t> </a:t>
            </a:r>
            <a:r>
              <a:rPr spc="-380" dirty="0"/>
              <a:t>moving!!!</a:t>
            </a:r>
          </a:p>
        </p:txBody>
      </p:sp>
      <p:sp>
        <p:nvSpPr>
          <p:cNvPr id="3" name="object 3"/>
          <p:cNvSpPr/>
          <p:nvPr/>
        </p:nvSpPr>
        <p:spPr>
          <a:xfrm>
            <a:off x="2894863" y="2649778"/>
            <a:ext cx="3392804" cy="1897380"/>
          </a:xfrm>
          <a:custGeom>
            <a:avLst/>
            <a:gdLst/>
            <a:ahLst/>
            <a:cxnLst/>
            <a:rect l="l" t="t" r="r" b="b"/>
            <a:pathLst>
              <a:path w="3392804" h="1897379">
                <a:moveTo>
                  <a:pt x="727024" y="726630"/>
                </a:moveTo>
                <a:lnTo>
                  <a:pt x="722109" y="677811"/>
                </a:lnTo>
                <a:lnTo>
                  <a:pt x="707986" y="632345"/>
                </a:lnTo>
                <a:lnTo>
                  <a:pt x="685647" y="591197"/>
                </a:lnTo>
                <a:lnTo>
                  <a:pt x="656056" y="555358"/>
                </a:lnTo>
                <a:lnTo>
                  <a:pt x="646252" y="547281"/>
                </a:lnTo>
                <a:lnTo>
                  <a:pt x="646252" y="726630"/>
                </a:lnTo>
                <a:lnTo>
                  <a:pt x="640473" y="769556"/>
                </a:lnTo>
                <a:lnTo>
                  <a:pt x="624192" y="808126"/>
                </a:lnTo>
                <a:lnTo>
                  <a:pt x="598932" y="840803"/>
                </a:lnTo>
                <a:lnTo>
                  <a:pt x="566229" y="866051"/>
                </a:lnTo>
                <a:lnTo>
                  <a:pt x="527634" y="882332"/>
                </a:lnTo>
                <a:lnTo>
                  <a:pt x="484682" y="888098"/>
                </a:lnTo>
                <a:lnTo>
                  <a:pt x="441744" y="882332"/>
                </a:lnTo>
                <a:lnTo>
                  <a:pt x="403148" y="866051"/>
                </a:lnTo>
                <a:lnTo>
                  <a:pt x="370446" y="840803"/>
                </a:lnTo>
                <a:lnTo>
                  <a:pt x="345186" y="808126"/>
                </a:lnTo>
                <a:lnTo>
                  <a:pt x="328891" y="769556"/>
                </a:lnTo>
                <a:lnTo>
                  <a:pt x="323126" y="726630"/>
                </a:lnTo>
                <a:lnTo>
                  <a:pt x="328891" y="683704"/>
                </a:lnTo>
                <a:lnTo>
                  <a:pt x="345186" y="645134"/>
                </a:lnTo>
                <a:lnTo>
                  <a:pt x="370446" y="612457"/>
                </a:lnTo>
                <a:lnTo>
                  <a:pt x="403148" y="587197"/>
                </a:lnTo>
                <a:lnTo>
                  <a:pt x="441744" y="570928"/>
                </a:lnTo>
                <a:lnTo>
                  <a:pt x="484682" y="565150"/>
                </a:lnTo>
                <a:lnTo>
                  <a:pt x="527634" y="570928"/>
                </a:lnTo>
                <a:lnTo>
                  <a:pt x="566229" y="587197"/>
                </a:lnTo>
                <a:lnTo>
                  <a:pt x="598932" y="612457"/>
                </a:lnTo>
                <a:lnTo>
                  <a:pt x="624192" y="645134"/>
                </a:lnTo>
                <a:lnTo>
                  <a:pt x="640473" y="683704"/>
                </a:lnTo>
                <a:lnTo>
                  <a:pt x="646252" y="726630"/>
                </a:lnTo>
                <a:lnTo>
                  <a:pt x="646252" y="547281"/>
                </a:lnTo>
                <a:lnTo>
                  <a:pt x="620191" y="525780"/>
                </a:lnTo>
                <a:lnTo>
                  <a:pt x="579018" y="503453"/>
                </a:lnTo>
                <a:lnTo>
                  <a:pt x="533527" y="489343"/>
                </a:lnTo>
                <a:lnTo>
                  <a:pt x="484682" y="484416"/>
                </a:lnTo>
                <a:lnTo>
                  <a:pt x="435838" y="489343"/>
                </a:lnTo>
                <a:lnTo>
                  <a:pt x="390347" y="503453"/>
                </a:lnTo>
                <a:lnTo>
                  <a:pt x="349186" y="525780"/>
                </a:lnTo>
                <a:lnTo>
                  <a:pt x="313321" y="555358"/>
                </a:lnTo>
                <a:lnTo>
                  <a:pt x="283730" y="591197"/>
                </a:lnTo>
                <a:lnTo>
                  <a:pt x="261391" y="632345"/>
                </a:lnTo>
                <a:lnTo>
                  <a:pt x="247269" y="677811"/>
                </a:lnTo>
                <a:lnTo>
                  <a:pt x="242341" y="726630"/>
                </a:lnTo>
                <a:lnTo>
                  <a:pt x="247269" y="775411"/>
                </a:lnTo>
                <a:lnTo>
                  <a:pt x="261366" y="820851"/>
                </a:lnTo>
                <a:lnTo>
                  <a:pt x="283730" y="862050"/>
                </a:lnTo>
                <a:lnTo>
                  <a:pt x="313321" y="897902"/>
                </a:lnTo>
                <a:lnTo>
                  <a:pt x="349186" y="927468"/>
                </a:lnTo>
                <a:lnTo>
                  <a:pt x="390347" y="949807"/>
                </a:lnTo>
                <a:lnTo>
                  <a:pt x="435838" y="963917"/>
                </a:lnTo>
                <a:lnTo>
                  <a:pt x="484682" y="968832"/>
                </a:lnTo>
                <a:lnTo>
                  <a:pt x="533501" y="963866"/>
                </a:lnTo>
                <a:lnTo>
                  <a:pt x="578967" y="949718"/>
                </a:lnTo>
                <a:lnTo>
                  <a:pt x="620115" y="927379"/>
                </a:lnTo>
                <a:lnTo>
                  <a:pt x="655967" y="897813"/>
                </a:lnTo>
                <a:lnTo>
                  <a:pt x="663981" y="888098"/>
                </a:lnTo>
                <a:lnTo>
                  <a:pt x="685546" y="861974"/>
                </a:lnTo>
                <a:lnTo>
                  <a:pt x="707872" y="820915"/>
                </a:lnTo>
                <a:lnTo>
                  <a:pt x="722045" y="775449"/>
                </a:lnTo>
                <a:lnTo>
                  <a:pt x="727024" y="726630"/>
                </a:lnTo>
                <a:close/>
              </a:path>
              <a:path w="3392804" h="1897379">
                <a:moveTo>
                  <a:pt x="3392805" y="766991"/>
                </a:moveTo>
                <a:lnTo>
                  <a:pt x="3387433" y="720737"/>
                </a:lnTo>
                <a:lnTo>
                  <a:pt x="3372218" y="678281"/>
                </a:lnTo>
                <a:lnTo>
                  <a:pt x="3351606" y="645896"/>
                </a:lnTo>
                <a:lnTo>
                  <a:pt x="3317100" y="609561"/>
                </a:lnTo>
                <a:lnTo>
                  <a:pt x="3312020" y="606336"/>
                </a:lnTo>
                <a:lnTo>
                  <a:pt x="3312020" y="766991"/>
                </a:lnTo>
                <a:lnTo>
                  <a:pt x="3312020" y="1614728"/>
                </a:lnTo>
                <a:lnTo>
                  <a:pt x="1575231" y="1614728"/>
                </a:lnTo>
                <a:lnTo>
                  <a:pt x="1528064" y="1605216"/>
                </a:lnTo>
                <a:lnTo>
                  <a:pt x="1489544" y="1579257"/>
                </a:lnTo>
                <a:lnTo>
                  <a:pt x="1463586" y="1540764"/>
                </a:lnTo>
                <a:lnTo>
                  <a:pt x="1454061" y="1493621"/>
                </a:lnTo>
                <a:lnTo>
                  <a:pt x="1454061" y="1453248"/>
                </a:lnTo>
                <a:lnTo>
                  <a:pt x="1454061" y="1372514"/>
                </a:lnTo>
                <a:lnTo>
                  <a:pt x="1454061" y="1049578"/>
                </a:lnTo>
                <a:lnTo>
                  <a:pt x="1454061" y="968832"/>
                </a:lnTo>
                <a:lnTo>
                  <a:pt x="1454061" y="645896"/>
                </a:lnTo>
                <a:lnTo>
                  <a:pt x="3190849" y="645896"/>
                </a:lnTo>
                <a:lnTo>
                  <a:pt x="3238017" y="655408"/>
                </a:lnTo>
                <a:lnTo>
                  <a:pt x="3276536" y="681355"/>
                </a:lnTo>
                <a:lnTo>
                  <a:pt x="3302508" y="719861"/>
                </a:lnTo>
                <a:lnTo>
                  <a:pt x="3312020" y="766991"/>
                </a:lnTo>
                <a:lnTo>
                  <a:pt x="3312020" y="606336"/>
                </a:lnTo>
                <a:lnTo>
                  <a:pt x="3279622" y="585736"/>
                </a:lnTo>
                <a:lnTo>
                  <a:pt x="3237141" y="570522"/>
                </a:lnTo>
                <a:lnTo>
                  <a:pt x="3190849" y="565162"/>
                </a:lnTo>
                <a:lnTo>
                  <a:pt x="1373276" y="565162"/>
                </a:lnTo>
                <a:lnTo>
                  <a:pt x="1373276" y="645896"/>
                </a:lnTo>
                <a:lnTo>
                  <a:pt x="1373276" y="968832"/>
                </a:lnTo>
                <a:lnTo>
                  <a:pt x="1373276" y="1049578"/>
                </a:lnTo>
                <a:lnTo>
                  <a:pt x="1373276" y="1372514"/>
                </a:lnTo>
                <a:lnTo>
                  <a:pt x="80784" y="1372514"/>
                </a:lnTo>
                <a:lnTo>
                  <a:pt x="80784" y="1049578"/>
                </a:lnTo>
                <a:lnTo>
                  <a:pt x="1373276" y="1049578"/>
                </a:lnTo>
                <a:lnTo>
                  <a:pt x="1373276" y="968832"/>
                </a:lnTo>
                <a:lnTo>
                  <a:pt x="848207" y="968832"/>
                </a:lnTo>
                <a:lnTo>
                  <a:pt x="851750" y="921143"/>
                </a:lnTo>
                <a:lnTo>
                  <a:pt x="861961" y="875614"/>
                </a:lnTo>
                <a:lnTo>
                  <a:pt x="878332" y="832764"/>
                </a:lnTo>
                <a:lnTo>
                  <a:pt x="900366" y="793076"/>
                </a:lnTo>
                <a:lnTo>
                  <a:pt x="927569" y="757072"/>
                </a:lnTo>
                <a:lnTo>
                  <a:pt x="959434" y="725220"/>
                </a:lnTo>
                <a:lnTo>
                  <a:pt x="995476" y="698030"/>
                </a:lnTo>
                <a:lnTo>
                  <a:pt x="1035177" y="676008"/>
                </a:lnTo>
                <a:lnTo>
                  <a:pt x="1078052" y="659650"/>
                </a:lnTo>
                <a:lnTo>
                  <a:pt x="1123607" y="649439"/>
                </a:lnTo>
                <a:lnTo>
                  <a:pt x="1171321" y="645896"/>
                </a:lnTo>
                <a:lnTo>
                  <a:pt x="1373276" y="645896"/>
                </a:lnTo>
                <a:lnTo>
                  <a:pt x="1373276" y="565162"/>
                </a:lnTo>
                <a:lnTo>
                  <a:pt x="1171321" y="565162"/>
                </a:lnTo>
                <a:lnTo>
                  <a:pt x="1124242" y="567918"/>
                </a:lnTo>
                <a:lnTo>
                  <a:pt x="1078763" y="575894"/>
                </a:lnTo>
                <a:lnTo>
                  <a:pt x="1035177" y="588797"/>
                </a:lnTo>
                <a:lnTo>
                  <a:pt x="993787" y="606310"/>
                </a:lnTo>
                <a:lnTo>
                  <a:pt x="954913" y="628142"/>
                </a:lnTo>
                <a:lnTo>
                  <a:pt x="918832" y="653973"/>
                </a:lnTo>
                <a:lnTo>
                  <a:pt x="885850" y="683526"/>
                </a:lnTo>
                <a:lnTo>
                  <a:pt x="856297" y="716483"/>
                </a:lnTo>
                <a:lnTo>
                  <a:pt x="830440" y="752538"/>
                </a:lnTo>
                <a:lnTo>
                  <a:pt x="808596" y="791400"/>
                </a:lnTo>
                <a:lnTo>
                  <a:pt x="791070" y="832764"/>
                </a:lnTo>
                <a:lnTo>
                  <a:pt x="778167" y="876325"/>
                </a:lnTo>
                <a:lnTo>
                  <a:pt x="770178" y="921778"/>
                </a:lnTo>
                <a:lnTo>
                  <a:pt x="767422" y="968832"/>
                </a:lnTo>
                <a:lnTo>
                  <a:pt x="484682" y="968832"/>
                </a:lnTo>
                <a:lnTo>
                  <a:pt x="80784" y="968832"/>
                </a:lnTo>
                <a:lnTo>
                  <a:pt x="80784" y="40373"/>
                </a:lnTo>
                <a:lnTo>
                  <a:pt x="77609" y="24663"/>
                </a:lnTo>
                <a:lnTo>
                  <a:pt x="68948" y="11836"/>
                </a:lnTo>
                <a:lnTo>
                  <a:pt x="56108" y="3175"/>
                </a:lnTo>
                <a:lnTo>
                  <a:pt x="40386" y="0"/>
                </a:lnTo>
                <a:lnTo>
                  <a:pt x="24676" y="3175"/>
                </a:lnTo>
                <a:lnTo>
                  <a:pt x="11836" y="11836"/>
                </a:lnTo>
                <a:lnTo>
                  <a:pt x="3175" y="24663"/>
                </a:lnTo>
                <a:lnTo>
                  <a:pt x="0" y="40373"/>
                </a:lnTo>
                <a:lnTo>
                  <a:pt x="0" y="1897303"/>
                </a:lnTo>
                <a:lnTo>
                  <a:pt x="80784" y="1897303"/>
                </a:lnTo>
                <a:lnTo>
                  <a:pt x="80784" y="1453248"/>
                </a:lnTo>
                <a:lnTo>
                  <a:pt x="1373276" y="1453248"/>
                </a:lnTo>
                <a:lnTo>
                  <a:pt x="1373276" y="1493621"/>
                </a:lnTo>
                <a:lnTo>
                  <a:pt x="1378648" y="1539875"/>
                </a:lnTo>
                <a:lnTo>
                  <a:pt x="1393863" y="1582343"/>
                </a:lnTo>
                <a:lnTo>
                  <a:pt x="1417713" y="1619796"/>
                </a:lnTo>
                <a:lnTo>
                  <a:pt x="1448981" y="1651050"/>
                </a:lnTo>
                <a:lnTo>
                  <a:pt x="1486458" y="1674888"/>
                </a:lnTo>
                <a:lnTo>
                  <a:pt x="1528953" y="1690090"/>
                </a:lnTo>
                <a:lnTo>
                  <a:pt x="1575231" y="1695462"/>
                </a:lnTo>
                <a:lnTo>
                  <a:pt x="3312020" y="1695462"/>
                </a:lnTo>
                <a:lnTo>
                  <a:pt x="3312020" y="1897303"/>
                </a:lnTo>
                <a:lnTo>
                  <a:pt x="3392805" y="1897303"/>
                </a:lnTo>
                <a:lnTo>
                  <a:pt x="3392805" y="1614728"/>
                </a:lnTo>
                <a:lnTo>
                  <a:pt x="3392805" y="76699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522207" y="6236208"/>
            <a:ext cx="405383" cy="40538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72470" y="482917"/>
            <a:ext cx="719899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535" dirty="0"/>
              <a:t>Peripheral </a:t>
            </a:r>
            <a:r>
              <a:rPr spc="-515" dirty="0"/>
              <a:t>nerve</a:t>
            </a:r>
            <a:r>
              <a:rPr spc="-65" dirty="0"/>
              <a:t> </a:t>
            </a:r>
            <a:r>
              <a:rPr spc="-484" dirty="0"/>
              <a:t>mobilisation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356870" indent="-344805">
              <a:lnSpc>
                <a:spcPct val="100000"/>
              </a:lnSpc>
              <a:spcBef>
                <a:spcPts val="90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pc="-285" dirty="0"/>
              <a:t>Axoplasmic</a:t>
            </a:r>
            <a:r>
              <a:rPr spc="-60" dirty="0"/>
              <a:t> </a:t>
            </a:r>
            <a:r>
              <a:rPr spc="-240" dirty="0"/>
              <a:t>flow</a:t>
            </a: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pc="-315" dirty="0"/>
              <a:t>Plasma </a:t>
            </a:r>
            <a:r>
              <a:rPr spc="-200" dirty="0"/>
              <a:t>in</a:t>
            </a:r>
            <a:r>
              <a:rPr spc="-210" dirty="0"/>
              <a:t> </a:t>
            </a:r>
            <a:r>
              <a:rPr spc="-305" dirty="0"/>
              <a:t>axons</a:t>
            </a: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pc="-310" dirty="0"/>
              <a:t>Sciatic </a:t>
            </a:r>
            <a:r>
              <a:rPr spc="-240" dirty="0"/>
              <a:t>nerve </a:t>
            </a:r>
            <a:r>
              <a:rPr spc="-290" dirty="0"/>
              <a:t>axon </a:t>
            </a:r>
            <a:r>
              <a:rPr spc="-285" dirty="0"/>
              <a:t>is</a:t>
            </a:r>
            <a:r>
              <a:rPr spc="-265" dirty="0"/>
              <a:t> </a:t>
            </a:r>
            <a:r>
              <a:rPr spc="-260" dirty="0"/>
              <a:t>1.5m</a:t>
            </a:r>
          </a:p>
          <a:p>
            <a:pPr marL="356870" marR="5080" indent="-344805">
              <a:lnSpc>
                <a:spcPts val="1920"/>
              </a:lnSpc>
              <a:spcBef>
                <a:spcPts val="465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pc="-240" dirty="0"/>
              <a:t>Antegrade flow </a:t>
            </a:r>
            <a:r>
              <a:rPr spc="-310" dirty="0"/>
              <a:t>(away </a:t>
            </a:r>
            <a:r>
              <a:rPr spc="-210" dirty="0"/>
              <a:t>from </a:t>
            </a:r>
            <a:r>
              <a:rPr spc="-280" dirty="0"/>
              <a:t>cell  </a:t>
            </a:r>
            <a:r>
              <a:rPr spc="-190" dirty="0"/>
              <a:t>body)</a:t>
            </a:r>
          </a:p>
          <a:p>
            <a:pPr marL="756285" marR="268605" lvl="1" indent="-287020">
              <a:lnSpc>
                <a:spcPts val="1630"/>
              </a:lnSpc>
              <a:spcBef>
                <a:spcPts val="42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700" spc="-285" dirty="0">
                <a:latin typeface="Arial Black"/>
                <a:cs typeface="Arial Black"/>
              </a:rPr>
              <a:t>Fast </a:t>
            </a:r>
            <a:r>
              <a:rPr sz="1700" spc="-204" dirty="0">
                <a:latin typeface="Arial Black"/>
                <a:cs typeface="Arial Black"/>
              </a:rPr>
              <a:t>flow </a:t>
            </a:r>
            <a:r>
              <a:rPr sz="1700" spc="-235" dirty="0">
                <a:latin typeface="Arial Black"/>
                <a:cs typeface="Arial Black"/>
              </a:rPr>
              <a:t>(chemical </a:t>
            </a:r>
            <a:r>
              <a:rPr sz="1700" spc="-215" dirty="0">
                <a:latin typeface="Arial Black"/>
                <a:cs typeface="Arial Black"/>
              </a:rPr>
              <a:t>receptors)  </a:t>
            </a:r>
            <a:r>
              <a:rPr sz="1700" spc="-175" dirty="0">
                <a:latin typeface="Arial Black"/>
                <a:cs typeface="Arial Black"/>
              </a:rPr>
              <a:t>400mm/day</a:t>
            </a:r>
            <a:r>
              <a:rPr sz="1700" spc="-125" dirty="0">
                <a:latin typeface="Arial Black"/>
                <a:cs typeface="Arial Black"/>
              </a:rPr>
              <a:t> </a:t>
            </a:r>
            <a:r>
              <a:rPr sz="1700" spc="-135" dirty="0">
                <a:latin typeface="Arial Black"/>
                <a:cs typeface="Arial Black"/>
              </a:rPr>
              <a:t>(3-5d)</a:t>
            </a:r>
            <a:endParaRPr sz="1700">
              <a:latin typeface="Arial Black"/>
              <a:cs typeface="Arial Black"/>
            </a:endParaRPr>
          </a:p>
          <a:p>
            <a:pPr marL="756285" marR="160020" lvl="1" indent="-287020">
              <a:lnSpc>
                <a:spcPts val="1630"/>
              </a:lnSpc>
              <a:spcBef>
                <a:spcPts val="4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700" spc="-245" dirty="0">
                <a:latin typeface="Arial Black"/>
                <a:cs typeface="Arial Black"/>
              </a:rPr>
              <a:t>Slow </a:t>
            </a:r>
            <a:r>
              <a:rPr sz="1700" spc="-204" dirty="0">
                <a:latin typeface="Arial Black"/>
                <a:cs typeface="Arial Black"/>
              </a:rPr>
              <a:t>flow </a:t>
            </a:r>
            <a:r>
              <a:rPr sz="1700" spc="-190" dirty="0">
                <a:latin typeface="Arial Black"/>
                <a:cs typeface="Arial Black"/>
              </a:rPr>
              <a:t>(nutrients) </a:t>
            </a:r>
            <a:r>
              <a:rPr sz="1700" spc="-165" dirty="0">
                <a:latin typeface="Arial Black"/>
                <a:cs typeface="Arial Black"/>
              </a:rPr>
              <a:t>6mm/day  </a:t>
            </a:r>
            <a:r>
              <a:rPr sz="1700" spc="-195" dirty="0">
                <a:latin typeface="Arial Black"/>
                <a:cs typeface="Arial Black"/>
              </a:rPr>
              <a:t>(2-3wk)</a:t>
            </a:r>
            <a:endParaRPr sz="1700">
              <a:latin typeface="Arial Black"/>
              <a:cs typeface="Arial Black"/>
            </a:endParaRPr>
          </a:p>
          <a:p>
            <a:pPr marL="356870" marR="208915" indent="-344805">
              <a:lnSpc>
                <a:spcPts val="1920"/>
              </a:lnSpc>
              <a:spcBef>
                <a:spcPts val="470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pc="-245" dirty="0"/>
              <a:t>Retrograde </a:t>
            </a:r>
            <a:r>
              <a:rPr spc="-240" dirty="0"/>
              <a:t>flow </a:t>
            </a:r>
            <a:r>
              <a:rPr spc="-270" dirty="0"/>
              <a:t>(towards </a:t>
            </a:r>
            <a:r>
              <a:rPr spc="-280" dirty="0"/>
              <a:t>cell  </a:t>
            </a:r>
            <a:r>
              <a:rPr spc="-185" dirty="0"/>
              <a:t>body </a:t>
            </a:r>
            <a:r>
              <a:rPr spc="-210" dirty="0"/>
              <a:t>from</a:t>
            </a:r>
            <a:r>
              <a:rPr spc="-50" dirty="0"/>
              <a:t> </a:t>
            </a:r>
            <a:r>
              <a:rPr spc="-280" dirty="0"/>
              <a:t>synapse)</a:t>
            </a:r>
          </a:p>
          <a:p>
            <a:pPr marL="756285" lvl="1" indent="-287020">
              <a:lnSpc>
                <a:spcPts val="2035"/>
              </a:lnSpc>
              <a:spcBef>
                <a:spcPts val="2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700" spc="-229" dirty="0">
                <a:latin typeface="Arial Black"/>
                <a:cs typeface="Arial Black"/>
              </a:rPr>
              <a:t>200mm</a:t>
            </a:r>
            <a:r>
              <a:rPr sz="1700" spc="-120" dirty="0">
                <a:latin typeface="Arial Black"/>
                <a:cs typeface="Arial Black"/>
              </a:rPr>
              <a:t> </a:t>
            </a:r>
            <a:r>
              <a:rPr sz="1700" spc="-210" dirty="0">
                <a:latin typeface="Arial Black"/>
                <a:cs typeface="Arial Black"/>
              </a:rPr>
              <a:t>day</a:t>
            </a:r>
            <a:endParaRPr sz="1700">
              <a:latin typeface="Arial Black"/>
              <a:cs typeface="Arial Black"/>
            </a:endParaRPr>
          </a:p>
          <a:p>
            <a:pPr marL="356870" marR="736600" indent="-344805">
              <a:lnSpc>
                <a:spcPts val="1920"/>
              </a:lnSpc>
              <a:spcBef>
                <a:spcPts val="459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pc="-235" dirty="0"/>
              <a:t>Healing </a:t>
            </a:r>
            <a:r>
              <a:rPr spc="-250" dirty="0"/>
              <a:t>time </a:t>
            </a:r>
            <a:r>
              <a:rPr spc="-185" dirty="0"/>
              <a:t>of </a:t>
            </a:r>
            <a:r>
              <a:rPr spc="-235" dirty="0"/>
              <a:t>200d </a:t>
            </a:r>
            <a:r>
              <a:rPr spc="-175" dirty="0"/>
              <a:t>for  </a:t>
            </a:r>
            <a:r>
              <a:rPr spc="-220" dirty="0"/>
              <a:t>neuron</a:t>
            </a:r>
            <a:r>
              <a:rPr spc="-75" dirty="0"/>
              <a:t> </a:t>
            </a:r>
            <a:r>
              <a:rPr spc="-220" dirty="0"/>
              <a:t>(normal)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14004" y="1450755"/>
            <a:ext cx="3685540" cy="2828925"/>
          </a:xfrm>
          <a:prstGeom prst="rect">
            <a:avLst/>
          </a:prstGeom>
        </p:spPr>
        <p:txBody>
          <a:bodyPr vert="horz" wrap="square" lIns="0" tIns="70485" rIns="0" bIns="0" rtlCol="0">
            <a:spAutoFit/>
          </a:bodyPr>
          <a:lstStyle/>
          <a:p>
            <a:pPr marL="356870" marR="467995" indent="-344805">
              <a:lnSpc>
                <a:spcPts val="1920"/>
              </a:lnSpc>
              <a:spcBef>
                <a:spcPts val="555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000" spc="-245" dirty="0">
                <a:latin typeface="Arial Black"/>
                <a:cs typeface="Arial Black"/>
              </a:rPr>
              <a:t>Circulation </a:t>
            </a:r>
            <a:r>
              <a:rPr sz="2000" spc="-285" dirty="0">
                <a:latin typeface="Arial Black"/>
                <a:cs typeface="Arial Black"/>
              </a:rPr>
              <a:t>is </a:t>
            </a:r>
            <a:r>
              <a:rPr sz="2000" spc="-240" dirty="0">
                <a:latin typeface="Arial Black"/>
                <a:cs typeface="Arial Black"/>
              </a:rPr>
              <a:t>posture </a:t>
            </a:r>
            <a:r>
              <a:rPr sz="2000" spc="-235" dirty="0">
                <a:latin typeface="Arial Black"/>
                <a:cs typeface="Arial Black"/>
              </a:rPr>
              <a:t>and  </a:t>
            </a:r>
            <a:r>
              <a:rPr sz="2000" spc="-260" dirty="0">
                <a:latin typeface="Arial Black"/>
                <a:cs typeface="Arial Black"/>
              </a:rPr>
              <a:t>movement</a:t>
            </a:r>
            <a:r>
              <a:rPr sz="2000" spc="-65" dirty="0">
                <a:latin typeface="Arial Black"/>
                <a:cs typeface="Arial Black"/>
              </a:rPr>
              <a:t> </a:t>
            </a:r>
            <a:r>
              <a:rPr sz="2000" spc="-225" dirty="0">
                <a:latin typeface="Arial Black"/>
                <a:cs typeface="Arial Black"/>
              </a:rPr>
              <a:t>dependent</a:t>
            </a:r>
            <a:endParaRPr sz="20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spcBef>
                <a:spcPts val="15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000" spc="-260" dirty="0">
                <a:latin typeface="Arial Black"/>
                <a:cs typeface="Arial Black"/>
              </a:rPr>
              <a:t>Nerves </a:t>
            </a:r>
            <a:r>
              <a:rPr sz="2000" spc="-285" dirty="0">
                <a:latin typeface="Arial Black"/>
                <a:cs typeface="Arial Black"/>
              </a:rPr>
              <a:t>are </a:t>
            </a:r>
            <a:r>
              <a:rPr sz="2000" spc="-170" dirty="0">
                <a:latin typeface="Arial Black"/>
                <a:cs typeface="Arial Black"/>
              </a:rPr>
              <a:t>blood</a:t>
            </a:r>
            <a:r>
              <a:rPr sz="2000" spc="235" dirty="0">
                <a:latin typeface="Arial Black"/>
                <a:cs typeface="Arial Black"/>
              </a:rPr>
              <a:t> </a:t>
            </a:r>
            <a:r>
              <a:rPr sz="2000" spc="-235" dirty="0">
                <a:latin typeface="Arial Black"/>
                <a:cs typeface="Arial Black"/>
              </a:rPr>
              <a:t>thirsty</a:t>
            </a:r>
            <a:endParaRPr sz="2000">
              <a:latin typeface="Arial Black"/>
              <a:cs typeface="Arial Black"/>
            </a:endParaRPr>
          </a:p>
          <a:p>
            <a:pPr marL="356870" marR="226695" indent="-344805">
              <a:lnSpc>
                <a:spcPts val="1920"/>
              </a:lnSpc>
              <a:spcBef>
                <a:spcPts val="465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000" spc="-190" dirty="0">
                <a:latin typeface="Arial Black"/>
                <a:cs typeface="Arial Black"/>
              </a:rPr>
              <a:t>6-8% </a:t>
            </a:r>
            <a:r>
              <a:rPr sz="2000" spc="-225" dirty="0">
                <a:latin typeface="Arial Black"/>
                <a:cs typeface="Arial Black"/>
              </a:rPr>
              <a:t>peripheral </a:t>
            </a:r>
            <a:r>
              <a:rPr sz="2000" spc="-240" dirty="0">
                <a:latin typeface="Arial Black"/>
                <a:cs typeface="Arial Black"/>
              </a:rPr>
              <a:t>nerve  </a:t>
            </a:r>
            <a:r>
              <a:rPr sz="2000" spc="-215" dirty="0">
                <a:latin typeface="Arial Black"/>
                <a:cs typeface="Arial Black"/>
              </a:rPr>
              <a:t>elongation </a:t>
            </a:r>
            <a:r>
              <a:rPr sz="2000" spc="-330" dirty="0">
                <a:latin typeface="Arial Black"/>
                <a:cs typeface="Arial Black"/>
              </a:rPr>
              <a:t>CRITICAL</a:t>
            </a:r>
            <a:r>
              <a:rPr sz="2000" spc="-254" dirty="0">
                <a:latin typeface="Arial Black"/>
                <a:cs typeface="Arial Black"/>
              </a:rPr>
              <a:t> </a:t>
            </a:r>
            <a:r>
              <a:rPr sz="2000" spc="-375" dirty="0">
                <a:latin typeface="Arial Black"/>
                <a:cs typeface="Arial Black"/>
              </a:rPr>
              <a:t>VALUE</a:t>
            </a:r>
            <a:endParaRPr sz="2000">
              <a:latin typeface="Arial Black"/>
              <a:cs typeface="Arial Black"/>
            </a:endParaRPr>
          </a:p>
          <a:p>
            <a:pPr marL="356870" marR="5080" indent="-344805">
              <a:lnSpc>
                <a:spcPts val="1920"/>
              </a:lnSpc>
              <a:spcBef>
                <a:spcPts val="480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000" spc="-245" dirty="0">
                <a:latin typeface="Arial Black"/>
                <a:cs typeface="Arial Black"/>
              </a:rPr>
              <a:t>Significant </a:t>
            </a:r>
            <a:r>
              <a:rPr sz="2000" spc="-235" dirty="0">
                <a:latin typeface="Arial Black"/>
                <a:cs typeface="Arial Black"/>
              </a:rPr>
              <a:t>reduction </a:t>
            </a:r>
            <a:r>
              <a:rPr sz="2000" spc="-200" dirty="0">
                <a:latin typeface="Arial Black"/>
                <a:cs typeface="Arial Black"/>
              </a:rPr>
              <a:t>in </a:t>
            </a:r>
            <a:r>
              <a:rPr sz="2000" spc="-170" dirty="0">
                <a:latin typeface="Arial Black"/>
                <a:cs typeface="Arial Black"/>
              </a:rPr>
              <a:t>blood  </a:t>
            </a:r>
            <a:r>
              <a:rPr sz="2000" spc="-240" dirty="0">
                <a:latin typeface="Arial Black"/>
                <a:cs typeface="Arial Black"/>
              </a:rPr>
              <a:t>flow</a:t>
            </a:r>
            <a:endParaRPr sz="20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Font typeface="Arial"/>
              <a:buChar char="•"/>
            </a:pPr>
            <a:endParaRPr sz="2000">
              <a:latin typeface="Arial Black"/>
              <a:cs typeface="Arial Black"/>
            </a:endParaRPr>
          </a:p>
          <a:p>
            <a:pPr marL="356870" marR="46990" indent="-344805">
              <a:lnSpc>
                <a:spcPts val="192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000" spc="-295" dirty="0">
                <a:latin typeface="Arial Black"/>
                <a:cs typeface="Arial Black"/>
              </a:rPr>
              <a:t>11% </a:t>
            </a:r>
            <a:r>
              <a:rPr sz="2000" spc="-290" dirty="0">
                <a:latin typeface="Arial Black"/>
                <a:cs typeface="Arial Black"/>
              </a:rPr>
              <a:t>stretch </a:t>
            </a:r>
            <a:r>
              <a:rPr sz="2000" spc="40" dirty="0">
                <a:latin typeface="Arial Black"/>
                <a:cs typeface="Arial Black"/>
              </a:rPr>
              <a:t>= </a:t>
            </a:r>
            <a:r>
              <a:rPr sz="2000" spc="-275" dirty="0">
                <a:latin typeface="Arial Black"/>
                <a:cs typeface="Arial Black"/>
              </a:rPr>
              <a:t>arrest </a:t>
            </a:r>
            <a:r>
              <a:rPr sz="2000" spc="-185" dirty="0">
                <a:latin typeface="Arial Black"/>
                <a:cs typeface="Arial Black"/>
              </a:rPr>
              <a:t>of </a:t>
            </a:r>
            <a:r>
              <a:rPr sz="2000" spc="-170" dirty="0">
                <a:latin typeface="Arial Black"/>
                <a:cs typeface="Arial Black"/>
              </a:rPr>
              <a:t>blood  </a:t>
            </a:r>
            <a:r>
              <a:rPr sz="2000" spc="-240" dirty="0">
                <a:latin typeface="Arial Black"/>
                <a:cs typeface="Arial Black"/>
              </a:rPr>
              <a:t>flow</a:t>
            </a:r>
            <a:endParaRPr sz="2000">
              <a:latin typeface="Arial Black"/>
              <a:cs typeface="Arial Black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742956" y="3355847"/>
            <a:ext cx="1908035" cy="221589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522207" y="6236208"/>
            <a:ext cx="405383" cy="40538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27984" y="482917"/>
            <a:ext cx="268859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935" dirty="0"/>
              <a:t>R</a:t>
            </a:r>
            <a:r>
              <a:rPr spc="-615" dirty="0"/>
              <a:t>e</a:t>
            </a:r>
            <a:r>
              <a:rPr spc="-370" dirty="0"/>
              <a:t>f</a:t>
            </a:r>
            <a:r>
              <a:rPr spc="-635" dirty="0"/>
              <a:t>e</a:t>
            </a:r>
            <a:r>
              <a:rPr spc="-475" dirty="0"/>
              <a:t>r</a:t>
            </a:r>
            <a:r>
              <a:rPr spc="-655" dirty="0"/>
              <a:t>ence</a:t>
            </a:r>
            <a:r>
              <a:rPr spc="-825" dirty="0"/>
              <a:t>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66163"/>
            <a:ext cx="7860030" cy="3621404"/>
          </a:xfrm>
          <a:prstGeom prst="rect">
            <a:avLst/>
          </a:prstGeom>
        </p:spPr>
        <p:txBody>
          <a:bodyPr vert="horz" wrap="square" lIns="0" tIns="70485" rIns="0" bIns="0" rtlCol="0">
            <a:spAutoFit/>
          </a:bodyPr>
          <a:lstStyle/>
          <a:p>
            <a:pPr marL="356870" marR="5080" indent="-344170">
              <a:lnSpc>
                <a:spcPts val="1920"/>
              </a:lnSpc>
              <a:spcBef>
                <a:spcPts val="555"/>
              </a:spcBef>
              <a:buChar char="•"/>
              <a:tabLst>
                <a:tab pos="356870" algn="l"/>
                <a:tab pos="357505" algn="l"/>
              </a:tabLst>
            </a:pPr>
            <a:r>
              <a:rPr sz="2000" spc="-5" dirty="0">
                <a:solidFill>
                  <a:srgbClr val="212121"/>
                </a:solidFill>
                <a:latin typeface="Arial"/>
                <a:cs typeface="Arial"/>
              </a:rPr>
              <a:t>Basson,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A., </a:t>
            </a:r>
            <a:r>
              <a:rPr sz="2000" spc="-25" dirty="0">
                <a:solidFill>
                  <a:srgbClr val="212121"/>
                </a:solidFill>
                <a:latin typeface="Arial"/>
                <a:cs typeface="Arial"/>
              </a:rPr>
              <a:t>Olivier,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B., </a:t>
            </a:r>
            <a:r>
              <a:rPr sz="2000" spc="-15" dirty="0">
                <a:solidFill>
                  <a:srgbClr val="212121"/>
                </a:solidFill>
                <a:latin typeface="Arial"/>
                <a:cs typeface="Arial"/>
              </a:rPr>
              <a:t>Ellis,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R., Coppieters, M., Stewart, A., &amp;  </a:t>
            </a:r>
            <a:r>
              <a:rPr sz="2000" spc="-15" dirty="0">
                <a:solidFill>
                  <a:srgbClr val="212121"/>
                </a:solidFill>
                <a:latin typeface="Arial"/>
                <a:cs typeface="Arial"/>
              </a:rPr>
              <a:t>Mudzi,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W. </a:t>
            </a:r>
            <a:r>
              <a:rPr sz="2000" spc="-5" dirty="0">
                <a:solidFill>
                  <a:srgbClr val="212121"/>
                </a:solidFill>
                <a:latin typeface="Arial"/>
                <a:cs typeface="Arial"/>
              </a:rPr>
              <a:t>(2017). </a:t>
            </a:r>
            <a:r>
              <a:rPr sz="2000" dirty="0">
                <a:solidFill>
                  <a:srgbClr val="212121"/>
                </a:solidFill>
                <a:latin typeface="Arial"/>
                <a:cs typeface="Arial"/>
              </a:rPr>
              <a:t>The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effectiveness of neural </a:t>
            </a:r>
            <a:r>
              <a:rPr sz="2000" spc="-15" dirty="0">
                <a:solidFill>
                  <a:srgbClr val="212121"/>
                </a:solidFill>
                <a:latin typeface="Arial"/>
                <a:cs typeface="Arial"/>
              </a:rPr>
              <a:t>mobilization </a:t>
            </a:r>
            <a:r>
              <a:rPr sz="2000" dirty="0">
                <a:solidFill>
                  <a:srgbClr val="212121"/>
                </a:solidFill>
                <a:latin typeface="Arial"/>
                <a:cs typeface="Arial"/>
              </a:rPr>
              <a:t>for  </a:t>
            </a:r>
            <a:r>
              <a:rPr sz="2000" spc="-5" dirty="0">
                <a:solidFill>
                  <a:srgbClr val="212121"/>
                </a:solidFill>
                <a:latin typeface="Arial"/>
                <a:cs typeface="Arial"/>
              </a:rPr>
              <a:t>neuromusculoskeletal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conditions: </a:t>
            </a:r>
            <a:r>
              <a:rPr sz="2000" spc="-5" dirty="0">
                <a:solidFill>
                  <a:srgbClr val="212121"/>
                </a:solidFill>
                <a:latin typeface="Arial"/>
                <a:cs typeface="Arial"/>
              </a:rPr>
              <a:t>a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systematic review and </a:t>
            </a:r>
            <a:r>
              <a:rPr sz="2000" dirty="0">
                <a:solidFill>
                  <a:srgbClr val="212121"/>
                </a:solidFill>
                <a:latin typeface="Arial"/>
                <a:cs typeface="Arial"/>
              </a:rPr>
              <a:t>meta-  </a:t>
            </a:r>
            <a:r>
              <a:rPr sz="2000" spc="-15" dirty="0">
                <a:solidFill>
                  <a:srgbClr val="212121"/>
                </a:solidFill>
                <a:latin typeface="Arial"/>
                <a:cs typeface="Arial"/>
              </a:rPr>
              <a:t>analysis. </a:t>
            </a:r>
            <a:r>
              <a:rPr sz="2000" i="1" spc="-5" dirty="0">
                <a:solidFill>
                  <a:srgbClr val="212121"/>
                </a:solidFill>
                <a:latin typeface="Arial"/>
                <a:cs typeface="Arial"/>
              </a:rPr>
              <a:t>Journal </a:t>
            </a:r>
            <a:r>
              <a:rPr sz="2000" i="1" spc="-10" dirty="0">
                <a:solidFill>
                  <a:srgbClr val="212121"/>
                </a:solidFill>
                <a:latin typeface="Arial"/>
                <a:cs typeface="Arial"/>
              </a:rPr>
              <a:t>of Orthopaedic &amp; Sports </a:t>
            </a:r>
            <a:r>
              <a:rPr sz="2000" i="1" spc="-5" dirty="0">
                <a:solidFill>
                  <a:srgbClr val="212121"/>
                </a:solidFill>
                <a:latin typeface="Arial"/>
                <a:cs typeface="Arial"/>
              </a:rPr>
              <a:t>Physical Therapy</a:t>
            </a:r>
            <a:r>
              <a:rPr sz="2000" spc="-5" dirty="0">
                <a:solidFill>
                  <a:srgbClr val="212121"/>
                </a:solidFill>
                <a:latin typeface="Arial"/>
                <a:cs typeface="Arial"/>
              </a:rPr>
              <a:t>, </a:t>
            </a:r>
            <a:r>
              <a:rPr sz="2000" i="1" spc="-5" dirty="0">
                <a:solidFill>
                  <a:srgbClr val="212121"/>
                </a:solidFill>
                <a:latin typeface="Arial"/>
                <a:cs typeface="Arial"/>
              </a:rPr>
              <a:t>47</a:t>
            </a:r>
            <a:r>
              <a:rPr sz="2000" spc="-5" dirty="0">
                <a:solidFill>
                  <a:srgbClr val="212121"/>
                </a:solidFill>
                <a:latin typeface="Arial"/>
                <a:cs typeface="Arial"/>
              </a:rPr>
              <a:t>(9), 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593-615.</a:t>
            </a:r>
            <a:endParaRPr sz="2000">
              <a:latin typeface="Arial"/>
              <a:cs typeface="Arial"/>
            </a:endParaRPr>
          </a:p>
          <a:p>
            <a:pPr marL="356870" marR="614680" indent="-344170">
              <a:lnSpc>
                <a:spcPts val="1920"/>
              </a:lnSpc>
              <a:spcBef>
                <a:spcPts val="480"/>
              </a:spcBef>
              <a:buChar char="•"/>
              <a:tabLst>
                <a:tab pos="356870" algn="l"/>
                <a:tab pos="357505" algn="l"/>
              </a:tabLst>
            </a:pP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Nunes, </a:t>
            </a:r>
            <a:r>
              <a:rPr sz="2000" dirty="0">
                <a:solidFill>
                  <a:srgbClr val="212121"/>
                </a:solidFill>
                <a:latin typeface="Arial"/>
                <a:cs typeface="Arial"/>
              </a:rPr>
              <a:t>G.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S., </a:t>
            </a:r>
            <a:r>
              <a:rPr sz="2000" spc="-15" dirty="0">
                <a:solidFill>
                  <a:srgbClr val="212121"/>
                </a:solidFill>
                <a:latin typeface="Arial"/>
                <a:cs typeface="Arial"/>
              </a:rPr>
              <a:t>Uhlig,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S., Ribas, L. M. </a:t>
            </a:r>
            <a:r>
              <a:rPr sz="2000" spc="-5" dirty="0">
                <a:solidFill>
                  <a:srgbClr val="212121"/>
                </a:solidFill>
                <a:latin typeface="Arial"/>
                <a:cs typeface="Arial"/>
              </a:rPr>
              <a:t>D.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A., Gonçalves, </a:t>
            </a:r>
            <a:r>
              <a:rPr sz="2000" spc="-110" dirty="0">
                <a:solidFill>
                  <a:srgbClr val="212121"/>
                </a:solidFill>
                <a:latin typeface="Arial"/>
                <a:cs typeface="Arial"/>
              </a:rPr>
              <a:t>F.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B.,  </a:t>
            </a:r>
            <a:r>
              <a:rPr sz="2000" spc="-5" dirty="0">
                <a:solidFill>
                  <a:srgbClr val="212121"/>
                </a:solidFill>
                <a:latin typeface="Arial"/>
                <a:cs typeface="Arial"/>
              </a:rPr>
              <a:t>Wageck,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B., &amp; De Noronha, M. </a:t>
            </a:r>
            <a:r>
              <a:rPr sz="2000" spc="-5" dirty="0">
                <a:solidFill>
                  <a:srgbClr val="212121"/>
                </a:solidFill>
                <a:latin typeface="Arial"/>
                <a:cs typeface="Arial"/>
              </a:rPr>
              <a:t>(2017). Influence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of neural  </a:t>
            </a:r>
            <a:r>
              <a:rPr sz="2000" spc="-15" dirty="0">
                <a:solidFill>
                  <a:srgbClr val="212121"/>
                </a:solidFill>
                <a:latin typeface="Arial"/>
                <a:cs typeface="Arial"/>
              </a:rPr>
              <a:t>mobilization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of </a:t>
            </a:r>
            <a:r>
              <a:rPr sz="2000" spc="-15" dirty="0">
                <a:solidFill>
                  <a:srgbClr val="212121"/>
                </a:solidFill>
                <a:latin typeface="Arial"/>
                <a:cs typeface="Arial"/>
              </a:rPr>
              <a:t>lower </a:t>
            </a:r>
            <a:r>
              <a:rPr sz="2000" spc="-5" dirty="0">
                <a:solidFill>
                  <a:srgbClr val="212121"/>
                </a:solidFill>
                <a:latin typeface="Arial"/>
                <a:cs typeface="Arial"/>
              </a:rPr>
              <a:t>limbs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on the </a:t>
            </a:r>
            <a:r>
              <a:rPr sz="2000" spc="-5" dirty="0">
                <a:solidFill>
                  <a:srgbClr val="212121"/>
                </a:solidFill>
                <a:latin typeface="Arial"/>
                <a:cs typeface="Arial"/>
              </a:rPr>
              <a:t>functional </a:t>
            </a:r>
            <a:r>
              <a:rPr sz="2000" dirty="0">
                <a:solidFill>
                  <a:srgbClr val="212121"/>
                </a:solidFill>
                <a:latin typeface="Arial"/>
                <a:cs typeface="Arial"/>
              </a:rPr>
              <a:t>performance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and  </a:t>
            </a:r>
            <a:r>
              <a:rPr sz="2000" spc="-15" dirty="0">
                <a:solidFill>
                  <a:srgbClr val="212121"/>
                </a:solidFill>
                <a:latin typeface="Arial"/>
                <a:cs typeface="Arial"/>
              </a:rPr>
              <a:t>dynamic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balance </a:t>
            </a:r>
            <a:r>
              <a:rPr sz="2000" spc="-15" dirty="0">
                <a:solidFill>
                  <a:srgbClr val="212121"/>
                </a:solidFill>
                <a:latin typeface="Arial"/>
                <a:cs typeface="Arial"/>
              </a:rPr>
              <a:t>in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asymptomatic </a:t>
            </a:r>
            <a:r>
              <a:rPr sz="2000" spc="-15" dirty="0">
                <a:solidFill>
                  <a:srgbClr val="212121"/>
                </a:solidFill>
                <a:latin typeface="Arial"/>
                <a:cs typeface="Arial"/>
              </a:rPr>
              <a:t>individuals: </a:t>
            </a:r>
            <a:r>
              <a:rPr sz="2000" spc="-5" dirty="0">
                <a:solidFill>
                  <a:srgbClr val="212121"/>
                </a:solidFill>
                <a:latin typeface="Arial"/>
                <a:cs typeface="Arial"/>
              </a:rPr>
              <a:t>a cross-over 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randomized controlled trial. </a:t>
            </a:r>
            <a:r>
              <a:rPr sz="2000" i="1" spc="-10" dirty="0">
                <a:solidFill>
                  <a:srgbClr val="212121"/>
                </a:solidFill>
                <a:latin typeface="Arial"/>
                <a:cs typeface="Arial"/>
              </a:rPr>
              <a:t>Human Movement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, </a:t>
            </a:r>
            <a:r>
              <a:rPr sz="2000" i="1" spc="-5" dirty="0">
                <a:solidFill>
                  <a:srgbClr val="212121"/>
                </a:solidFill>
                <a:latin typeface="Arial"/>
                <a:cs typeface="Arial"/>
              </a:rPr>
              <a:t>18</a:t>
            </a:r>
            <a:r>
              <a:rPr sz="2000" spc="-5" dirty="0">
                <a:solidFill>
                  <a:srgbClr val="212121"/>
                </a:solidFill>
                <a:latin typeface="Arial"/>
                <a:cs typeface="Arial"/>
              </a:rPr>
              <a:t>(4),</a:t>
            </a:r>
            <a:r>
              <a:rPr sz="2000" spc="235" dirty="0">
                <a:solidFill>
                  <a:srgbClr val="212121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10-16.</a:t>
            </a:r>
            <a:endParaRPr sz="2000">
              <a:latin typeface="Arial"/>
              <a:cs typeface="Arial"/>
            </a:endParaRPr>
          </a:p>
          <a:p>
            <a:pPr marL="356870" marR="309880" indent="-344805">
              <a:lnSpc>
                <a:spcPts val="1920"/>
              </a:lnSpc>
              <a:spcBef>
                <a:spcPts val="480"/>
              </a:spcBef>
              <a:buChar char="•"/>
              <a:tabLst>
                <a:tab pos="356870" algn="l"/>
                <a:tab pos="357505" algn="l"/>
              </a:tabLst>
            </a:pPr>
            <a:r>
              <a:rPr sz="2000" spc="-5" dirty="0">
                <a:solidFill>
                  <a:srgbClr val="212121"/>
                </a:solidFill>
                <a:latin typeface="Arial"/>
                <a:cs typeface="Arial"/>
              </a:rPr>
              <a:t>Waldhelm,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A., </a:t>
            </a:r>
            <a:r>
              <a:rPr sz="2000" dirty="0">
                <a:solidFill>
                  <a:srgbClr val="212121"/>
                </a:solidFill>
                <a:latin typeface="Arial"/>
                <a:cs typeface="Arial"/>
              </a:rPr>
              <a:t>Gacek,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M., Davis, H., </a:t>
            </a:r>
            <a:r>
              <a:rPr sz="2000" spc="-15" dirty="0">
                <a:solidFill>
                  <a:srgbClr val="212121"/>
                </a:solidFill>
                <a:latin typeface="Arial"/>
                <a:cs typeface="Arial"/>
              </a:rPr>
              <a:t>Saia,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C., &amp; </a:t>
            </a:r>
            <a:r>
              <a:rPr sz="2000" spc="-45" dirty="0">
                <a:solidFill>
                  <a:srgbClr val="212121"/>
                </a:solidFill>
                <a:latin typeface="Arial"/>
                <a:cs typeface="Arial"/>
              </a:rPr>
              <a:t>Kirby,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B. </a:t>
            </a:r>
            <a:r>
              <a:rPr sz="2000" spc="-5" dirty="0">
                <a:solidFill>
                  <a:srgbClr val="212121"/>
                </a:solidFill>
                <a:latin typeface="Arial"/>
                <a:cs typeface="Arial"/>
              </a:rPr>
              <a:t>(2019).  ACUTE EFFECTS OF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NEURAL GLIDING </a:t>
            </a:r>
            <a:r>
              <a:rPr sz="2000" spc="-5" dirty="0">
                <a:solidFill>
                  <a:srgbClr val="212121"/>
                </a:solidFill>
                <a:latin typeface="Arial"/>
                <a:cs typeface="Arial"/>
              </a:rPr>
              <a:t>ON </a:t>
            </a:r>
            <a:r>
              <a:rPr sz="2000" spc="-20" dirty="0">
                <a:solidFill>
                  <a:srgbClr val="212121"/>
                </a:solidFill>
                <a:latin typeface="Arial"/>
                <a:cs typeface="Arial"/>
              </a:rPr>
              <a:t>ATHLETIC 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PERFORMANCE. </a:t>
            </a:r>
            <a:r>
              <a:rPr sz="2000" i="1" spc="-10" dirty="0">
                <a:solidFill>
                  <a:srgbClr val="212121"/>
                </a:solidFill>
                <a:latin typeface="Arial"/>
                <a:cs typeface="Arial"/>
              </a:rPr>
              <a:t>International </a:t>
            </a:r>
            <a:r>
              <a:rPr sz="2000" i="1" spc="-5" dirty="0">
                <a:solidFill>
                  <a:srgbClr val="212121"/>
                </a:solidFill>
                <a:latin typeface="Arial"/>
                <a:cs typeface="Arial"/>
              </a:rPr>
              <a:t>Journal </a:t>
            </a:r>
            <a:r>
              <a:rPr sz="2000" i="1" spc="-10" dirty="0">
                <a:solidFill>
                  <a:srgbClr val="212121"/>
                </a:solidFill>
                <a:latin typeface="Arial"/>
                <a:cs typeface="Arial"/>
              </a:rPr>
              <a:t>of Sports </a:t>
            </a:r>
            <a:r>
              <a:rPr sz="2000" i="1" spc="-5" dirty="0">
                <a:solidFill>
                  <a:srgbClr val="212121"/>
                </a:solidFill>
                <a:latin typeface="Arial"/>
                <a:cs typeface="Arial"/>
              </a:rPr>
              <a:t>Physical  Therapy</a:t>
            </a:r>
            <a:r>
              <a:rPr sz="2000" spc="-5" dirty="0">
                <a:solidFill>
                  <a:srgbClr val="212121"/>
                </a:solidFill>
                <a:latin typeface="Arial"/>
                <a:cs typeface="Arial"/>
              </a:rPr>
              <a:t>, </a:t>
            </a:r>
            <a:r>
              <a:rPr sz="2000" i="1" spc="-5" dirty="0">
                <a:solidFill>
                  <a:srgbClr val="212121"/>
                </a:solidFill>
                <a:latin typeface="Arial"/>
                <a:cs typeface="Arial"/>
              </a:rPr>
              <a:t>14</a:t>
            </a:r>
            <a:r>
              <a:rPr sz="2000" spc="-5" dirty="0">
                <a:solidFill>
                  <a:srgbClr val="212121"/>
                </a:solidFill>
                <a:latin typeface="Arial"/>
                <a:cs typeface="Arial"/>
              </a:rPr>
              <a:t>(4),</a:t>
            </a:r>
            <a:r>
              <a:rPr sz="2000" spc="5" dirty="0">
                <a:solidFill>
                  <a:srgbClr val="212121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212121"/>
                </a:solidFill>
                <a:latin typeface="Arial"/>
                <a:cs typeface="Arial"/>
              </a:rPr>
              <a:t>603.</a:t>
            </a:r>
            <a:endParaRPr sz="20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522207" y="6236208"/>
            <a:ext cx="405383" cy="40538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311106" y="2360637"/>
            <a:ext cx="251460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spc="-675" dirty="0">
                <a:solidFill>
                  <a:srgbClr val="FFFFFF"/>
                </a:solidFill>
                <a:latin typeface="Arial Black"/>
                <a:cs typeface="Arial Black"/>
              </a:rPr>
              <a:t>SHSS6065</a:t>
            </a:r>
            <a:endParaRPr sz="4400">
              <a:latin typeface="Arial Black"/>
              <a:cs typeface="Arial Black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470075" y="3765448"/>
            <a:ext cx="620077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440" dirty="0">
                <a:solidFill>
                  <a:srgbClr val="FFFFFF"/>
                </a:solidFill>
                <a:latin typeface="Arial Black"/>
                <a:cs typeface="Arial Black"/>
              </a:rPr>
              <a:t>Peripheral </a:t>
            </a:r>
            <a:r>
              <a:rPr sz="3600" spc="-415" dirty="0">
                <a:solidFill>
                  <a:srgbClr val="FFFFFF"/>
                </a:solidFill>
                <a:latin typeface="Arial Black"/>
                <a:cs typeface="Arial Black"/>
              </a:rPr>
              <a:t>Nerve</a:t>
            </a:r>
            <a:r>
              <a:rPr sz="3600" spc="4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3600" spc="-390" dirty="0">
                <a:solidFill>
                  <a:srgbClr val="FFFFFF"/>
                </a:solidFill>
                <a:latin typeface="Arial Black"/>
                <a:cs typeface="Arial Black"/>
              </a:rPr>
              <a:t>Mobilisations</a:t>
            </a:r>
            <a:endParaRPr sz="3600">
              <a:latin typeface="Arial Black"/>
              <a:cs typeface="Arial Black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522207" y="6236208"/>
            <a:ext cx="405383" cy="40538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278696"/>
            <a:ext cx="7502525" cy="1261110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579755">
              <a:lnSpc>
                <a:spcPct val="100000"/>
              </a:lnSpc>
              <a:spcBef>
                <a:spcPts val="455"/>
              </a:spcBef>
            </a:pPr>
            <a:r>
              <a:rPr spc="-535" dirty="0"/>
              <a:t>Palpation </a:t>
            </a:r>
            <a:r>
              <a:rPr spc="-390" dirty="0"/>
              <a:t>of </a:t>
            </a:r>
            <a:r>
              <a:rPr spc="-515" dirty="0"/>
              <a:t>nervous</a:t>
            </a:r>
            <a:r>
              <a:rPr spc="110" dirty="0"/>
              <a:t> </a:t>
            </a:r>
            <a:r>
              <a:rPr spc="-660" dirty="0"/>
              <a:t>system</a:t>
            </a:r>
          </a:p>
          <a:p>
            <a:pPr marL="12700">
              <a:lnSpc>
                <a:spcPct val="100000"/>
              </a:lnSpc>
              <a:spcBef>
                <a:spcPts val="254"/>
              </a:spcBef>
            </a:pPr>
            <a:r>
              <a:rPr sz="3200" spc="-480" dirty="0"/>
              <a:t>Lower </a:t>
            </a:r>
            <a:r>
              <a:rPr sz="3200" spc="-330" dirty="0"/>
              <a:t>limb</a:t>
            </a:r>
            <a:r>
              <a:rPr sz="3200" spc="-465" dirty="0"/>
              <a:t> </a:t>
            </a:r>
            <a:r>
              <a:rPr sz="3200" spc="-355" dirty="0"/>
              <a:t>palpation</a:t>
            </a:r>
            <a:endParaRPr sz="3200"/>
          </a:p>
        </p:txBody>
      </p:sp>
      <p:sp>
        <p:nvSpPr>
          <p:cNvPr id="3" name="object 3"/>
          <p:cNvSpPr/>
          <p:nvPr/>
        </p:nvSpPr>
        <p:spPr>
          <a:xfrm>
            <a:off x="5507735" y="1130808"/>
            <a:ext cx="3401567" cy="44836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301752" y="1545336"/>
            <a:ext cx="2700528" cy="417880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31115">
              <a:lnSpc>
                <a:spcPct val="100000"/>
              </a:lnSpc>
              <a:spcBef>
                <a:spcPts val="90"/>
              </a:spcBef>
            </a:pPr>
            <a:r>
              <a:rPr spc="-535" dirty="0"/>
              <a:t>Palpation </a:t>
            </a:r>
            <a:r>
              <a:rPr spc="-390" dirty="0"/>
              <a:t>of </a:t>
            </a:r>
            <a:r>
              <a:rPr spc="-515" dirty="0"/>
              <a:t>nervous</a:t>
            </a:r>
            <a:r>
              <a:rPr spc="110" dirty="0"/>
              <a:t> </a:t>
            </a:r>
            <a:r>
              <a:rPr spc="-660" dirty="0"/>
              <a:t>system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46284" y="4777968"/>
            <a:ext cx="3875404" cy="958215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30"/>
              </a:spcBef>
            </a:pPr>
            <a:r>
              <a:rPr sz="1800" b="1" spc="-20" dirty="0">
                <a:solidFill>
                  <a:srgbClr val="FF0000"/>
                </a:solidFill>
                <a:latin typeface="Arial"/>
                <a:cs typeface="Arial"/>
              </a:rPr>
              <a:t>Superficial </a:t>
            </a:r>
            <a:r>
              <a:rPr sz="1800" b="1" spc="10" dirty="0">
                <a:solidFill>
                  <a:srgbClr val="FF0000"/>
                </a:solidFill>
                <a:latin typeface="Arial"/>
                <a:cs typeface="Arial"/>
              </a:rPr>
              <a:t>fibular</a:t>
            </a:r>
            <a:r>
              <a:rPr sz="1800" b="1" spc="-1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nerve</a:t>
            </a:r>
            <a:endParaRPr sz="1800">
              <a:latin typeface="Arial"/>
              <a:cs typeface="Arial"/>
            </a:endParaRPr>
          </a:p>
          <a:p>
            <a:pPr marL="12700" marR="5080" indent="63500">
              <a:lnSpc>
                <a:spcPct val="100000"/>
              </a:lnSpc>
              <a:spcBef>
                <a:spcPts val="434"/>
              </a:spcBef>
            </a:pPr>
            <a:r>
              <a:rPr sz="1800" b="1" spc="-25" dirty="0">
                <a:latin typeface="Arial"/>
                <a:cs typeface="Arial"/>
              </a:rPr>
              <a:t>Dorsum </a:t>
            </a:r>
            <a:r>
              <a:rPr sz="1800" b="1" spc="30" dirty="0">
                <a:latin typeface="Arial"/>
                <a:cs typeface="Arial"/>
              </a:rPr>
              <a:t>of </a:t>
            </a:r>
            <a:r>
              <a:rPr sz="1800" b="1" spc="15" dirty="0">
                <a:latin typeface="Arial"/>
                <a:cs typeface="Arial"/>
              </a:rPr>
              <a:t>foot: </a:t>
            </a:r>
            <a:r>
              <a:rPr sz="1800" b="1" spc="-30" dirty="0">
                <a:latin typeface="Arial"/>
                <a:cs typeface="Arial"/>
              </a:rPr>
              <a:t>couple </a:t>
            </a:r>
            <a:r>
              <a:rPr sz="1800" b="1" spc="30" dirty="0">
                <a:latin typeface="Arial"/>
                <a:cs typeface="Arial"/>
              </a:rPr>
              <a:t>of </a:t>
            </a:r>
            <a:r>
              <a:rPr sz="1800" b="1" spc="-70" dirty="0">
                <a:latin typeface="Arial"/>
                <a:cs typeface="Arial"/>
              </a:rPr>
              <a:t>inches </a:t>
            </a:r>
            <a:r>
              <a:rPr sz="1800" b="1" spc="-10" dirty="0">
                <a:latin typeface="Arial"/>
                <a:cs typeface="Arial"/>
              </a:rPr>
              <a:t>in  </a:t>
            </a:r>
            <a:r>
              <a:rPr sz="1800" b="1" spc="45" dirty="0">
                <a:latin typeface="Arial"/>
                <a:cs typeface="Arial"/>
              </a:rPr>
              <a:t>to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5" dirty="0">
                <a:latin typeface="Arial"/>
                <a:cs typeface="Arial"/>
              </a:rPr>
              <a:t>fascia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17576" y="1051560"/>
            <a:ext cx="3435350" cy="3816350"/>
            <a:chOff x="417576" y="1051560"/>
            <a:chExt cx="3435350" cy="3816350"/>
          </a:xfrm>
        </p:grpSpPr>
        <p:sp>
          <p:nvSpPr>
            <p:cNvPr id="5" name="object 5"/>
            <p:cNvSpPr/>
            <p:nvPr/>
          </p:nvSpPr>
          <p:spPr>
            <a:xfrm>
              <a:off x="1405140" y="1051560"/>
              <a:ext cx="2447543" cy="3816096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17576" y="3596639"/>
              <a:ext cx="2499360" cy="856488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67868" y="3799611"/>
              <a:ext cx="2195830" cy="567055"/>
            </a:xfrm>
            <a:custGeom>
              <a:avLst/>
              <a:gdLst/>
              <a:ahLst/>
              <a:cxnLst/>
              <a:rect l="l" t="t" r="r" b="b"/>
              <a:pathLst>
                <a:path w="2195830" h="567054">
                  <a:moveTo>
                    <a:pt x="0" y="566635"/>
                  </a:moveTo>
                  <a:lnTo>
                    <a:pt x="2195728" y="0"/>
                  </a:lnTo>
                </a:path>
              </a:pathLst>
            </a:custGeom>
            <a:ln w="38100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2536253" y="3763619"/>
              <a:ext cx="127635" cy="129539"/>
            </a:xfrm>
            <a:custGeom>
              <a:avLst/>
              <a:gdLst/>
              <a:ahLst/>
              <a:cxnLst/>
              <a:rect l="l" t="t" r="r" b="b"/>
              <a:pathLst>
                <a:path w="127635" h="129539">
                  <a:moveTo>
                    <a:pt x="33324" y="129120"/>
                  </a:moveTo>
                  <a:lnTo>
                    <a:pt x="127330" y="35991"/>
                  </a:lnTo>
                  <a:lnTo>
                    <a:pt x="0" y="0"/>
                  </a:lnTo>
                </a:path>
              </a:pathLst>
            </a:custGeom>
            <a:ln w="38100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4794758" y="4827254"/>
            <a:ext cx="3584575" cy="7632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10000"/>
              </a:lnSpc>
              <a:spcBef>
                <a:spcPts val="95"/>
              </a:spcBef>
            </a:pPr>
            <a:r>
              <a:rPr sz="2200" b="1" dirty="0">
                <a:solidFill>
                  <a:srgbClr val="FF0000"/>
                </a:solidFill>
                <a:latin typeface="Arial"/>
                <a:cs typeface="Arial"/>
              </a:rPr>
              <a:t>Deep </a:t>
            </a:r>
            <a:r>
              <a:rPr sz="2200" b="1" spc="-5" dirty="0">
                <a:solidFill>
                  <a:srgbClr val="FF0000"/>
                </a:solidFill>
                <a:latin typeface="Arial"/>
                <a:cs typeface="Arial"/>
              </a:rPr>
              <a:t>peroneal </a:t>
            </a:r>
            <a:r>
              <a:rPr sz="2200" b="1" dirty="0">
                <a:solidFill>
                  <a:srgbClr val="FF0000"/>
                </a:solidFill>
                <a:latin typeface="Arial"/>
                <a:cs typeface="Arial"/>
              </a:rPr>
              <a:t>nerve  </a:t>
            </a:r>
            <a:r>
              <a:rPr sz="2200" b="1" spc="-20" dirty="0">
                <a:latin typeface="Arial"/>
                <a:cs typeface="Arial"/>
              </a:rPr>
              <a:t>Lateral </a:t>
            </a:r>
            <a:r>
              <a:rPr sz="2200" b="1" spc="-15" dirty="0">
                <a:latin typeface="Arial"/>
                <a:cs typeface="Arial"/>
              </a:rPr>
              <a:t>(inside) </a:t>
            </a:r>
            <a:r>
              <a:rPr sz="2200" b="1" spc="-140" dirty="0">
                <a:latin typeface="Arial"/>
                <a:cs typeface="Arial"/>
              </a:rPr>
              <a:t>EHL</a:t>
            </a:r>
            <a:r>
              <a:rPr sz="2200" b="1" spc="-110" dirty="0">
                <a:latin typeface="Arial"/>
                <a:cs typeface="Arial"/>
              </a:rPr>
              <a:t> </a:t>
            </a:r>
            <a:r>
              <a:rPr sz="2200" b="1" spc="15" dirty="0">
                <a:latin typeface="Arial"/>
                <a:cs typeface="Arial"/>
              </a:rPr>
              <a:t>tendon</a:t>
            </a:r>
            <a:endParaRPr sz="2200">
              <a:latin typeface="Arial"/>
              <a:cs typeface="Arial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5074920" y="1124711"/>
            <a:ext cx="4078604" cy="4191000"/>
            <a:chOff x="5074920" y="1124711"/>
            <a:chExt cx="4078604" cy="4191000"/>
          </a:xfrm>
        </p:grpSpPr>
        <p:sp>
          <p:nvSpPr>
            <p:cNvPr id="11" name="object 11"/>
            <p:cNvSpPr/>
            <p:nvPr/>
          </p:nvSpPr>
          <p:spPr>
            <a:xfrm>
              <a:off x="5074920" y="1124711"/>
              <a:ext cx="3270504" cy="3569208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111240" y="2734055"/>
              <a:ext cx="3032760" cy="2581656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355283" y="2951530"/>
              <a:ext cx="2779395" cy="2280920"/>
            </a:xfrm>
            <a:custGeom>
              <a:avLst/>
              <a:gdLst/>
              <a:ahLst/>
              <a:cxnLst/>
              <a:rect l="l" t="t" r="r" b="b"/>
              <a:pathLst>
                <a:path w="2779395" h="2280920">
                  <a:moveTo>
                    <a:pt x="2779153" y="2280335"/>
                  </a:moveTo>
                  <a:lnTo>
                    <a:pt x="0" y="0"/>
                  </a:lnTo>
                </a:path>
              </a:pathLst>
            </a:custGeom>
            <a:ln w="38100">
              <a:solidFill>
                <a:srgbClr val="4AACC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355283" y="2951530"/>
              <a:ext cx="130810" cy="124460"/>
            </a:xfrm>
            <a:custGeom>
              <a:avLst/>
              <a:gdLst/>
              <a:ahLst/>
              <a:cxnLst/>
              <a:rect l="l" t="t" r="r" b="b"/>
              <a:pathLst>
                <a:path w="130810" h="124460">
                  <a:moveTo>
                    <a:pt x="46062" y="124053"/>
                  </a:moveTo>
                  <a:lnTo>
                    <a:pt x="0" y="0"/>
                  </a:lnTo>
                  <a:lnTo>
                    <a:pt x="130657" y="20967"/>
                  </a:lnTo>
                </a:path>
              </a:pathLst>
            </a:custGeom>
            <a:ln w="38100">
              <a:solidFill>
                <a:srgbClr val="4AACC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31115">
              <a:lnSpc>
                <a:spcPct val="100000"/>
              </a:lnSpc>
              <a:spcBef>
                <a:spcPts val="90"/>
              </a:spcBef>
            </a:pPr>
            <a:r>
              <a:rPr spc="-535" dirty="0"/>
              <a:t>Palpation </a:t>
            </a:r>
            <a:r>
              <a:rPr spc="-390" dirty="0"/>
              <a:t>of </a:t>
            </a:r>
            <a:r>
              <a:rPr spc="-515" dirty="0"/>
              <a:t>nervous</a:t>
            </a:r>
            <a:r>
              <a:rPr spc="110" dirty="0"/>
              <a:t> </a:t>
            </a:r>
            <a:r>
              <a:rPr spc="-660" dirty="0"/>
              <a:t>system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8739" y="4829784"/>
            <a:ext cx="8609965" cy="90360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2400" b="1" spc="-25" dirty="0">
                <a:solidFill>
                  <a:srgbClr val="FF0000"/>
                </a:solidFill>
                <a:latin typeface="Arial"/>
                <a:cs typeface="Arial"/>
              </a:rPr>
              <a:t>Common </a:t>
            </a:r>
            <a:r>
              <a:rPr sz="2400" b="1" spc="-15" dirty="0">
                <a:solidFill>
                  <a:srgbClr val="FF0000"/>
                </a:solidFill>
                <a:latin typeface="Arial"/>
                <a:cs typeface="Arial"/>
              </a:rPr>
              <a:t>peroneal</a:t>
            </a:r>
            <a:r>
              <a:rPr sz="2400" b="1" spc="-2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35" dirty="0">
                <a:solidFill>
                  <a:srgbClr val="FF0000"/>
                </a:solidFill>
                <a:latin typeface="Arial"/>
                <a:cs typeface="Arial"/>
              </a:rPr>
              <a:t>nerve</a:t>
            </a:r>
            <a:r>
              <a:rPr sz="2400" b="1" spc="-35" dirty="0">
                <a:latin typeface="Arial"/>
                <a:cs typeface="Arial"/>
              </a:rPr>
              <a:t>: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75"/>
              </a:spcBef>
            </a:pPr>
            <a:r>
              <a:rPr sz="2400" b="1" spc="-25" dirty="0">
                <a:latin typeface="Arial"/>
                <a:cs typeface="Arial"/>
              </a:rPr>
              <a:t>Foot </a:t>
            </a:r>
            <a:r>
              <a:rPr sz="2400" b="1" spc="-10" dirty="0">
                <a:latin typeface="Arial"/>
                <a:cs typeface="Arial"/>
              </a:rPr>
              <a:t>on </a:t>
            </a:r>
            <a:r>
              <a:rPr sz="2400" b="1" spc="-60" dirty="0">
                <a:latin typeface="Arial"/>
                <a:cs typeface="Arial"/>
              </a:rPr>
              <a:t>shoulder, </a:t>
            </a:r>
            <a:r>
              <a:rPr sz="2400" b="1" dirty="0">
                <a:latin typeface="Arial"/>
                <a:cs typeface="Arial"/>
              </a:rPr>
              <a:t>palpate </a:t>
            </a:r>
            <a:r>
              <a:rPr sz="2400" b="1" spc="-10" dirty="0">
                <a:latin typeface="Arial"/>
                <a:cs typeface="Arial"/>
              </a:rPr>
              <a:t>behind </a:t>
            </a:r>
            <a:r>
              <a:rPr sz="2400" b="1" spc="-25" dirty="0">
                <a:latin typeface="Arial"/>
                <a:cs typeface="Arial"/>
              </a:rPr>
              <a:t>knee, </a:t>
            </a:r>
            <a:r>
              <a:rPr sz="2400" b="1" spc="40" dirty="0">
                <a:latin typeface="Arial"/>
                <a:cs typeface="Arial"/>
              </a:rPr>
              <a:t>Medial </a:t>
            </a:r>
            <a:r>
              <a:rPr sz="2400" b="1" spc="65" dirty="0">
                <a:latin typeface="Arial"/>
                <a:cs typeface="Arial"/>
              </a:rPr>
              <a:t>to </a:t>
            </a:r>
            <a:r>
              <a:rPr sz="2400" b="1" spc="-210" dirty="0">
                <a:latin typeface="Arial"/>
                <a:cs typeface="Arial"/>
              </a:rPr>
              <a:t>BF</a:t>
            </a:r>
            <a:r>
              <a:rPr sz="2400" b="1" spc="-15" dirty="0">
                <a:latin typeface="Arial"/>
                <a:cs typeface="Arial"/>
              </a:rPr>
              <a:t> </a:t>
            </a:r>
            <a:r>
              <a:rPr sz="2400" b="1" spc="10" dirty="0">
                <a:latin typeface="Arial"/>
                <a:cs typeface="Arial"/>
              </a:rPr>
              <a:t>tendon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285488" y="1124711"/>
            <a:ext cx="4371340" cy="4251960"/>
            <a:chOff x="4285488" y="1124711"/>
            <a:chExt cx="4371340" cy="4251960"/>
          </a:xfrm>
        </p:grpSpPr>
        <p:sp>
          <p:nvSpPr>
            <p:cNvPr id="5" name="object 5"/>
            <p:cNvSpPr/>
            <p:nvPr/>
          </p:nvSpPr>
          <p:spPr>
            <a:xfrm>
              <a:off x="4285488" y="1124711"/>
              <a:ext cx="3093719" cy="3685032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644639" y="4224527"/>
              <a:ext cx="1865376" cy="1152144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825018" y="4377105"/>
              <a:ext cx="1634489" cy="923925"/>
            </a:xfrm>
            <a:custGeom>
              <a:avLst/>
              <a:gdLst/>
              <a:ahLst/>
              <a:cxnLst/>
              <a:rect l="l" t="t" r="r" b="b"/>
              <a:pathLst>
                <a:path w="1634490" h="923925">
                  <a:moveTo>
                    <a:pt x="1634299" y="923734"/>
                  </a:moveTo>
                  <a:lnTo>
                    <a:pt x="0" y="0"/>
                  </a:lnTo>
                </a:path>
              </a:pathLst>
            </a:custGeom>
            <a:ln w="25400">
              <a:solidFill>
                <a:srgbClr val="9BBA5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825018" y="4375911"/>
              <a:ext cx="88265" cy="77470"/>
            </a:xfrm>
            <a:custGeom>
              <a:avLst/>
              <a:gdLst/>
              <a:ahLst/>
              <a:cxnLst/>
              <a:rect l="l" t="t" r="r" b="b"/>
              <a:pathLst>
                <a:path w="88265" h="77470">
                  <a:moveTo>
                    <a:pt x="44462" y="77393"/>
                  </a:moveTo>
                  <a:lnTo>
                    <a:pt x="0" y="1206"/>
                  </a:lnTo>
                  <a:lnTo>
                    <a:pt x="88214" y="0"/>
                  </a:lnTo>
                </a:path>
              </a:pathLst>
            </a:custGeom>
            <a:ln w="25400">
              <a:solidFill>
                <a:srgbClr val="9BBA5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943600" y="1950719"/>
              <a:ext cx="2712720" cy="710184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195618" y="1991867"/>
              <a:ext cx="2411730" cy="426084"/>
            </a:xfrm>
            <a:custGeom>
              <a:avLst/>
              <a:gdLst/>
              <a:ahLst/>
              <a:cxnLst/>
              <a:rect l="l" t="t" r="r" b="b"/>
              <a:pathLst>
                <a:path w="2411729" h="426085">
                  <a:moveTo>
                    <a:pt x="2411133" y="0"/>
                  </a:moveTo>
                  <a:lnTo>
                    <a:pt x="0" y="425488"/>
                  </a:lnTo>
                </a:path>
              </a:pathLst>
            </a:custGeom>
            <a:ln w="38100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195631" y="2331834"/>
              <a:ext cx="124460" cy="131445"/>
            </a:xfrm>
            <a:custGeom>
              <a:avLst/>
              <a:gdLst/>
              <a:ahLst/>
              <a:cxnLst/>
              <a:rect l="l" t="t" r="r" b="b"/>
              <a:pathLst>
                <a:path w="124460" h="131444">
                  <a:moveTo>
                    <a:pt x="100964" y="0"/>
                  </a:moveTo>
                  <a:lnTo>
                    <a:pt x="0" y="85534"/>
                  </a:lnTo>
                  <a:lnTo>
                    <a:pt x="124142" y="131318"/>
                  </a:lnTo>
                </a:path>
              </a:pathLst>
            </a:custGeom>
            <a:ln w="38100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/>
          <p:nvPr/>
        </p:nvSpPr>
        <p:spPr>
          <a:xfrm>
            <a:off x="1042416" y="1124711"/>
            <a:ext cx="2487168" cy="3678936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03502" y="482917"/>
            <a:ext cx="6934834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535" dirty="0"/>
              <a:t>Palpation </a:t>
            </a:r>
            <a:r>
              <a:rPr spc="-390" dirty="0"/>
              <a:t>of </a:t>
            </a:r>
            <a:r>
              <a:rPr spc="-515" dirty="0"/>
              <a:t>nervous</a:t>
            </a:r>
            <a:r>
              <a:rPr spc="110" dirty="0"/>
              <a:t> </a:t>
            </a:r>
            <a:r>
              <a:rPr spc="-660" dirty="0"/>
              <a:t>system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24075"/>
            <a:ext cx="6168390" cy="5124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356870" indent="-344805">
              <a:lnSpc>
                <a:spcPct val="100000"/>
              </a:lnSpc>
              <a:spcBef>
                <a:spcPts val="90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200" spc="-365" dirty="0">
                <a:latin typeface="Arial Black"/>
                <a:cs typeface="Arial Black"/>
              </a:rPr>
              <a:t>Sciatic/tibial </a:t>
            </a:r>
            <a:r>
              <a:rPr sz="3200" spc="-385" dirty="0">
                <a:latin typeface="Arial Black"/>
                <a:cs typeface="Arial Black"/>
              </a:rPr>
              <a:t>nerve </a:t>
            </a:r>
            <a:r>
              <a:rPr sz="3200" spc="-370" dirty="0">
                <a:latin typeface="Arial Black"/>
                <a:cs typeface="Arial Black"/>
              </a:rPr>
              <a:t>and</a:t>
            </a:r>
            <a:r>
              <a:rPr sz="3200" spc="-415" dirty="0">
                <a:latin typeface="Arial Black"/>
                <a:cs typeface="Arial Black"/>
              </a:rPr>
              <a:t> </a:t>
            </a:r>
            <a:r>
              <a:rPr sz="3200" spc="-440" dirty="0">
                <a:latin typeface="Arial Black"/>
                <a:cs typeface="Arial Black"/>
              </a:rPr>
              <a:t>branches</a:t>
            </a:r>
            <a:endParaRPr sz="3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28015" y="482917"/>
            <a:ext cx="788543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535" dirty="0"/>
              <a:t>Palpation </a:t>
            </a:r>
            <a:r>
              <a:rPr spc="-390" dirty="0"/>
              <a:t>of </a:t>
            </a:r>
            <a:r>
              <a:rPr spc="-520" dirty="0"/>
              <a:t>the </a:t>
            </a:r>
            <a:r>
              <a:rPr spc="-515" dirty="0"/>
              <a:t>nervous</a:t>
            </a:r>
            <a:r>
              <a:rPr spc="375" dirty="0"/>
              <a:t> </a:t>
            </a:r>
            <a:r>
              <a:rPr spc="-660" dirty="0"/>
              <a:t>system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6626" y="4820983"/>
            <a:ext cx="4057015" cy="8356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15" dirty="0">
                <a:solidFill>
                  <a:srgbClr val="FF0000"/>
                </a:solidFill>
                <a:latin typeface="Arial"/>
                <a:cs typeface="Arial"/>
              </a:rPr>
              <a:t>Tibial</a:t>
            </a:r>
            <a:r>
              <a:rPr sz="1900" b="1" spc="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900" b="1" spc="-25" dirty="0">
                <a:solidFill>
                  <a:srgbClr val="FF0000"/>
                </a:solidFill>
                <a:latin typeface="Arial"/>
                <a:cs typeface="Arial"/>
              </a:rPr>
              <a:t>nerve</a:t>
            </a:r>
            <a:r>
              <a:rPr sz="1900" b="1" spc="-25" dirty="0">
                <a:latin typeface="Arial"/>
                <a:cs typeface="Arial"/>
              </a:rPr>
              <a:t>:</a:t>
            </a:r>
            <a:endParaRPr sz="1900">
              <a:latin typeface="Arial"/>
              <a:cs typeface="Arial"/>
            </a:endParaRPr>
          </a:p>
          <a:p>
            <a:pPr marL="12700" marR="5080">
              <a:lnSpc>
                <a:spcPct val="80000"/>
              </a:lnSpc>
              <a:spcBef>
                <a:spcPts val="455"/>
              </a:spcBef>
            </a:pPr>
            <a:r>
              <a:rPr sz="1900" b="1" spc="-35" dirty="0">
                <a:latin typeface="Arial"/>
                <a:cs typeface="Arial"/>
              </a:rPr>
              <a:t>Posterior </a:t>
            </a:r>
            <a:r>
              <a:rPr sz="1900" b="1" spc="-25" dirty="0">
                <a:latin typeface="Arial"/>
                <a:cs typeface="Arial"/>
              </a:rPr>
              <a:t>tarsal </a:t>
            </a:r>
            <a:r>
              <a:rPr sz="1900" b="1" spc="5" dirty="0">
                <a:latin typeface="Arial"/>
                <a:cs typeface="Arial"/>
              </a:rPr>
              <a:t>tunnel, </a:t>
            </a:r>
            <a:r>
              <a:rPr sz="1900" b="1" spc="229" dirty="0">
                <a:latin typeface="Arial"/>
                <a:cs typeface="Arial"/>
              </a:rPr>
              <a:t>MM</a:t>
            </a:r>
            <a:r>
              <a:rPr sz="1900" b="1" spc="-60" dirty="0">
                <a:latin typeface="Arial"/>
                <a:cs typeface="Arial"/>
              </a:rPr>
              <a:t> </a:t>
            </a:r>
            <a:r>
              <a:rPr sz="1900" b="1" spc="20" dirty="0">
                <a:latin typeface="Arial"/>
                <a:cs typeface="Arial"/>
              </a:rPr>
              <a:t>TDA</a:t>
            </a:r>
            <a:r>
              <a:rPr sz="1900" b="1" spc="20" dirty="0">
                <a:solidFill>
                  <a:srgbClr val="FF0000"/>
                </a:solidFill>
                <a:latin typeface="Arial"/>
                <a:cs typeface="Arial"/>
              </a:rPr>
              <a:t>N</a:t>
            </a:r>
            <a:r>
              <a:rPr sz="1900" b="1" spc="20" dirty="0">
                <a:latin typeface="Arial"/>
                <a:cs typeface="Arial"/>
              </a:rPr>
              <a:t>H  </a:t>
            </a:r>
            <a:r>
              <a:rPr sz="1900" b="1" spc="-15" dirty="0">
                <a:latin typeface="Arial"/>
                <a:cs typeface="Arial"/>
              </a:rPr>
              <a:t>towards </a:t>
            </a:r>
            <a:r>
              <a:rPr sz="1900" b="1" spc="-10" dirty="0">
                <a:latin typeface="Arial"/>
                <a:cs typeface="Arial"/>
              </a:rPr>
              <a:t>tuberosity </a:t>
            </a:r>
            <a:r>
              <a:rPr sz="1900" b="1" spc="25" dirty="0">
                <a:latin typeface="Arial"/>
                <a:cs typeface="Arial"/>
              </a:rPr>
              <a:t>of</a:t>
            </a:r>
            <a:r>
              <a:rPr sz="1900" b="1" spc="-5" dirty="0">
                <a:latin typeface="Arial"/>
                <a:cs typeface="Arial"/>
              </a:rPr>
              <a:t> </a:t>
            </a:r>
            <a:r>
              <a:rPr sz="1900" b="1" spc="-30" dirty="0">
                <a:latin typeface="Arial"/>
                <a:cs typeface="Arial"/>
              </a:rPr>
              <a:t>navicular</a:t>
            </a:r>
            <a:endParaRPr sz="19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475232" y="1124711"/>
            <a:ext cx="2447544" cy="367283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722748" y="4892992"/>
            <a:ext cx="3856990" cy="8356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b="1" spc="-15" dirty="0">
                <a:solidFill>
                  <a:srgbClr val="FF0000"/>
                </a:solidFill>
                <a:latin typeface="Arial"/>
                <a:cs typeface="Arial"/>
              </a:rPr>
              <a:t>Tibial</a:t>
            </a:r>
            <a:r>
              <a:rPr sz="1900" b="1" spc="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900" b="1" spc="-25" dirty="0">
                <a:solidFill>
                  <a:srgbClr val="FF0000"/>
                </a:solidFill>
                <a:latin typeface="Arial"/>
                <a:cs typeface="Arial"/>
              </a:rPr>
              <a:t>nerve</a:t>
            </a:r>
            <a:r>
              <a:rPr sz="1900" b="1" spc="-25" dirty="0">
                <a:latin typeface="Arial"/>
                <a:cs typeface="Arial"/>
              </a:rPr>
              <a:t>:</a:t>
            </a:r>
            <a:endParaRPr sz="1900">
              <a:latin typeface="Arial"/>
              <a:cs typeface="Arial"/>
            </a:endParaRPr>
          </a:p>
          <a:p>
            <a:pPr marL="12700" marR="5080">
              <a:lnSpc>
                <a:spcPct val="80000"/>
              </a:lnSpc>
              <a:spcBef>
                <a:spcPts val="455"/>
              </a:spcBef>
            </a:pPr>
            <a:r>
              <a:rPr sz="1900" b="1" spc="-35" dirty="0">
                <a:latin typeface="Arial"/>
                <a:cs typeface="Arial"/>
              </a:rPr>
              <a:t>Posterior </a:t>
            </a:r>
            <a:r>
              <a:rPr sz="1900" b="1" spc="-20" dirty="0">
                <a:latin typeface="Arial"/>
                <a:cs typeface="Arial"/>
              </a:rPr>
              <a:t>knee, </a:t>
            </a:r>
            <a:r>
              <a:rPr sz="1900" b="1" spc="30" dirty="0">
                <a:latin typeface="Arial"/>
                <a:cs typeface="Arial"/>
              </a:rPr>
              <a:t>Hip </a:t>
            </a:r>
            <a:r>
              <a:rPr sz="1900" b="1" dirty="0">
                <a:latin typeface="Arial"/>
                <a:cs typeface="Arial"/>
              </a:rPr>
              <a:t>flexion, </a:t>
            </a:r>
            <a:r>
              <a:rPr sz="1900" b="1" spc="-20" dirty="0">
                <a:latin typeface="Arial"/>
                <a:cs typeface="Arial"/>
              </a:rPr>
              <a:t>knee  </a:t>
            </a:r>
            <a:r>
              <a:rPr sz="1900" b="1" spc="-35" dirty="0">
                <a:latin typeface="Arial"/>
                <a:cs typeface="Arial"/>
              </a:rPr>
              <a:t>extension: </a:t>
            </a:r>
            <a:r>
              <a:rPr sz="1900" b="1" spc="35" dirty="0">
                <a:latin typeface="Arial"/>
                <a:cs typeface="Arial"/>
              </a:rPr>
              <a:t>felt </a:t>
            </a:r>
            <a:r>
              <a:rPr sz="1900" b="1" spc="10" dirty="0">
                <a:latin typeface="Arial"/>
                <a:cs typeface="Arial"/>
              </a:rPr>
              <a:t>through </a:t>
            </a:r>
            <a:r>
              <a:rPr sz="1900" b="1" spc="-5" dirty="0">
                <a:latin typeface="Arial"/>
                <a:cs typeface="Arial"/>
              </a:rPr>
              <a:t>soft</a:t>
            </a:r>
            <a:r>
              <a:rPr sz="1900" b="1" spc="-60" dirty="0">
                <a:latin typeface="Arial"/>
                <a:cs typeface="Arial"/>
              </a:rPr>
              <a:t> </a:t>
            </a:r>
            <a:r>
              <a:rPr sz="1900" b="1" spc="-65" dirty="0">
                <a:latin typeface="Arial"/>
                <a:cs typeface="Arial"/>
              </a:rPr>
              <a:t>tissue</a:t>
            </a:r>
            <a:endParaRPr sz="19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291328" y="1051560"/>
            <a:ext cx="2377439" cy="384047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38359" y="208280"/>
            <a:ext cx="788543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535" dirty="0"/>
              <a:t>Palpation </a:t>
            </a:r>
            <a:r>
              <a:rPr spc="-390" dirty="0"/>
              <a:t>of </a:t>
            </a:r>
            <a:r>
              <a:rPr spc="-520" dirty="0"/>
              <a:t>the </a:t>
            </a:r>
            <a:r>
              <a:rPr spc="-515" dirty="0"/>
              <a:t>nervous</a:t>
            </a:r>
            <a:r>
              <a:rPr spc="375" dirty="0"/>
              <a:t> </a:t>
            </a:r>
            <a:r>
              <a:rPr spc="-660" dirty="0"/>
              <a:t>system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8739" y="4333491"/>
            <a:ext cx="4307205" cy="1366520"/>
          </a:xfrm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60"/>
              </a:spcBef>
            </a:pPr>
            <a:r>
              <a:rPr sz="2200" b="1" spc="-45" dirty="0">
                <a:solidFill>
                  <a:srgbClr val="FF0000"/>
                </a:solidFill>
                <a:latin typeface="Arial"/>
                <a:cs typeface="Arial"/>
              </a:rPr>
              <a:t>Sural</a:t>
            </a:r>
            <a:r>
              <a:rPr sz="2200" b="1" spc="-7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200" b="1" spc="-20" dirty="0">
                <a:solidFill>
                  <a:srgbClr val="FF0000"/>
                </a:solidFill>
                <a:latin typeface="Arial"/>
                <a:cs typeface="Arial"/>
              </a:rPr>
              <a:t>nerve</a:t>
            </a:r>
            <a:r>
              <a:rPr sz="2200" b="1" spc="-20" dirty="0">
                <a:latin typeface="Arial"/>
                <a:cs typeface="Arial"/>
              </a:rPr>
              <a:t>:</a:t>
            </a:r>
            <a:endParaRPr sz="2200">
              <a:latin typeface="Arial"/>
              <a:cs typeface="Arial"/>
            </a:endParaRPr>
          </a:p>
          <a:p>
            <a:pPr marL="12700" marR="5080">
              <a:lnSpc>
                <a:spcPts val="2380"/>
              </a:lnSpc>
              <a:spcBef>
                <a:spcPts val="560"/>
              </a:spcBef>
            </a:pPr>
            <a:r>
              <a:rPr sz="2200" b="1" spc="-20" dirty="0">
                <a:latin typeface="Arial"/>
                <a:cs typeface="Arial"/>
              </a:rPr>
              <a:t>Lateral </a:t>
            </a:r>
            <a:r>
              <a:rPr sz="2200" b="1" spc="-60" dirty="0">
                <a:latin typeface="Arial"/>
                <a:cs typeface="Arial"/>
              </a:rPr>
              <a:t>aspect </a:t>
            </a:r>
            <a:r>
              <a:rPr sz="2200" b="1" spc="40" dirty="0">
                <a:latin typeface="Arial"/>
                <a:cs typeface="Arial"/>
              </a:rPr>
              <a:t>of foot, </a:t>
            </a:r>
            <a:r>
              <a:rPr sz="2200" b="1" dirty="0">
                <a:latin typeface="Arial"/>
                <a:cs typeface="Arial"/>
              </a:rPr>
              <a:t>behind</a:t>
            </a:r>
            <a:r>
              <a:rPr sz="2200" b="1" spc="-204" dirty="0">
                <a:latin typeface="Arial"/>
                <a:cs typeface="Arial"/>
              </a:rPr>
              <a:t> </a:t>
            </a:r>
            <a:r>
              <a:rPr sz="2200" b="1" spc="35" dirty="0">
                <a:latin typeface="Arial"/>
                <a:cs typeface="Arial"/>
              </a:rPr>
              <a:t>lat  </a:t>
            </a:r>
            <a:r>
              <a:rPr sz="2200" b="1" spc="15" dirty="0">
                <a:latin typeface="Arial"/>
                <a:cs typeface="Arial"/>
              </a:rPr>
              <a:t>mal </a:t>
            </a:r>
            <a:r>
              <a:rPr sz="2200" b="1" spc="-5" dirty="0">
                <a:latin typeface="Arial"/>
                <a:cs typeface="Arial"/>
              </a:rPr>
              <a:t>and </a:t>
            </a:r>
            <a:r>
              <a:rPr sz="2200" b="1" spc="5" dirty="0">
                <a:latin typeface="Arial"/>
                <a:cs typeface="Arial"/>
              </a:rPr>
              <a:t>laterally </a:t>
            </a:r>
            <a:r>
              <a:rPr sz="2200" b="1" dirty="0">
                <a:latin typeface="Arial"/>
                <a:cs typeface="Arial"/>
              </a:rPr>
              <a:t>along </a:t>
            </a:r>
            <a:r>
              <a:rPr sz="2200" b="1" spc="-60" dirty="0">
                <a:latin typeface="Arial"/>
                <a:cs typeface="Arial"/>
              </a:rPr>
              <a:t>Achilles  </a:t>
            </a:r>
            <a:r>
              <a:rPr sz="2200" b="1" spc="15" dirty="0">
                <a:latin typeface="Arial"/>
                <a:cs typeface="Arial"/>
              </a:rPr>
              <a:t>tendon</a:t>
            </a:r>
            <a:endParaRPr sz="22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63167" y="908303"/>
            <a:ext cx="3392424" cy="345643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722748" y="4333491"/>
            <a:ext cx="3919854" cy="1366520"/>
          </a:xfrm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60"/>
              </a:spcBef>
            </a:pPr>
            <a:r>
              <a:rPr sz="2200" b="1" spc="-65" dirty="0">
                <a:solidFill>
                  <a:srgbClr val="FF0000"/>
                </a:solidFill>
                <a:latin typeface="Arial"/>
                <a:cs typeface="Arial"/>
              </a:rPr>
              <a:t>Sciatic</a:t>
            </a:r>
            <a:r>
              <a:rPr sz="2200" b="1" spc="-4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200" b="1" spc="-25" dirty="0">
                <a:solidFill>
                  <a:srgbClr val="FF0000"/>
                </a:solidFill>
                <a:latin typeface="Arial"/>
                <a:cs typeface="Arial"/>
              </a:rPr>
              <a:t>nerve</a:t>
            </a:r>
            <a:r>
              <a:rPr sz="2200" b="1" spc="-25" dirty="0">
                <a:latin typeface="Arial"/>
                <a:cs typeface="Arial"/>
              </a:rPr>
              <a:t>:</a:t>
            </a:r>
            <a:endParaRPr sz="2200">
              <a:latin typeface="Arial"/>
              <a:cs typeface="Arial"/>
            </a:endParaRPr>
          </a:p>
          <a:p>
            <a:pPr marL="12700" marR="5080">
              <a:lnSpc>
                <a:spcPts val="2330"/>
              </a:lnSpc>
              <a:spcBef>
                <a:spcPts val="600"/>
              </a:spcBef>
            </a:pPr>
            <a:r>
              <a:rPr sz="2200" b="1" spc="-45" dirty="0">
                <a:latin typeface="Arial"/>
                <a:cs typeface="Arial"/>
              </a:rPr>
              <a:t>Buttocks, </a:t>
            </a:r>
            <a:r>
              <a:rPr sz="2200" b="1" spc="-65" dirty="0">
                <a:latin typeface="Arial"/>
                <a:cs typeface="Arial"/>
              </a:rPr>
              <a:t>ischial </a:t>
            </a:r>
            <a:r>
              <a:rPr sz="2200" b="1" spc="-5" dirty="0">
                <a:latin typeface="Arial"/>
                <a:cs typeface="Arial"/>
              </a:rPr>
              <a:t>tuberosity </a:t>
            </a:r>
            <a:r>
              <a:rPr sz="2200" b="1" spc="65" dirty="0">
                <a:latin typeface="Arial"/>
                <a:cs typeface="Arial"/>
              </a:rPr>
              <a:t>to  </a:t>
            </a:r>
            <a:r>
              <a:rPr sz="2200" b="1" spc="10" dirty="0">
                <a:latin typeface="Arial"/>
                <a:cs typeface="Arial"/>
              </a:rPr>
              <a:t>greater </a:t>
            </a:r>
            <a:r>
              <a:rPr sz="2200" b="1" dirty="0">
                <a:latin typeface="Arial"/>
                <a:cs typeface="Arial"/>
              </a:rPr>
              <a:t>trochanter </a:t>
            </a:r>
            <a:r>
              <a:rPr sz="2200" b="1" spc="20" dirty="0">
                <a:latin typeface="Arial"/>
                <a:cs typeface="Arial"/>
              </a:rPr>
              <a:t>about </a:t>
            </a:r>
            <a:r>
              <a:rPr sz="2200" b="1" spc="-300" dirty="0">
                <a:latin typeface="Arial"/>
                <a:cs typeface="Arial"/>
              </a:rPr>
              <a:t>⅓</a:t>
            </a:r>
            <a:r>
              <a:rPr sz="2200" b="1" spc="-215" dirty="0">
                <a:latin typeface="Arial"/>
                <a:cs typeface="Arial"/>
              </a:rPr>
              <a:t> </a:t>
            </a:r>
            <a:r>
              <a:rPr sz="2200" b="1" spc="5" dirty="0">
                <a:latin typeface="Arial"/>
                <a:cs typeface="Arial"/>
              </a:rPr>
              <a:t>or</a:t>
            </a:r>
            <a:endParaRPr sz="2200">
              <a:latin typeface="Arial"/>
              <a:cs typeface="Arial"/>
            </a:endParaRPr>
          </a:p>
          <a:p>
            <a:pPr marL="12700">
              <a:lnSpc>
                <a:spcPts val="2395"/>
              </a:lnSpc>
            </a:pPr>
            <a:r>
              <a:rPr sz="2200" b="1" spc="295" dirty="0">
                <a:latin typeface="Arial"/>
                <a:cs typeface="Arial"/>
              </a:rPr>
              <a:t>½</a:t>
            </a:r>
            <a:r>
              <a:rPr sz="2200" b="1" spc="-15" dirty="0">
                <a:latin typeface="Arial"/>
                <a:cs typeface="Arial"/>
              </a:rPr>
              <a:t> </a:t>
            </a:r>
            <a:r>
              <a:rPr sz="2200" b="1" spc="-5" dirty="0">
                <a:latin typeface="Arial"/>
                <a:cs typeface="Arial"/>
              </a:rPr>
              <a:t>way</a:t>
            </a:r>
            <a:endParaRPr sz="2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650991" y="838200"/>
            <a:ext cx="2377440" cy="355398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208597"/>
            <a:ext cx="4635500" cy="12465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4000" spc="-475" dirty="0"/>
              <a:t>Palpation </a:t>
            </a:r>
            <a:r>
              <a:rPr sz="4000" spc="-350" dirty="0"/>
              <a:t>of </a:t>
            </a:r>
            <a:r>
              <a:rPr sz="4000" spc="-455" dirty="0"/>
              <a:t>nervous  </a:t>
            </a:r>
            <a:r>
              <a:rPr sz="4000" spc="-595" dirty="0"/>
              <a:t>system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535940" y="1624075"/>
            <a:ext cx="5976620" cy="5124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356870" indent="-344805">
              <a:lnSpc>
                <a:spcPct val="100000"/>
              </a:lnSpc>
              <a:spcBef>
                <a:spcPts val="90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200" spc="-415" dirty="0">
                <a:latin typeface="Arial Black"/>
                <a:cs typeface="Arial Black"/>
              </a:rPr>
              <a:t>Saphenous </a:t>
            </a:r>
            <a:r>
              <a:rPr sz="3200" spc="-385" dirty="0">
                <a:latin typeface="Arial Black"/>
                <a:cs typeface="Arial Black"/>
              </a:rPr>
              <a:t>nerve </a:t>
            </a:r>
            <a:r>
              <a:rPr sz="3200" spc="-370" dirty="0">
                <a:latin typeface="Arial Black"/>
                <a:cs typeface="Arial Black"/>
              </a:rPr>
              <a:t>and</a:t>
            </a:r>
            <a:r>
              <a:rPr sz="3200" spc="-360" dirty="0">
                <a:latin typeface="Arial Black"/>
                <a:cs typeface="Arial Black"/>
              </a:rPr>
              <a:t> </a:t>
            </a:r>
            <a:r>
              <a:rPr sz="3200" spc="-440" dirty="0">
                <a:latin typeface="Arial Black"/>
                <a:cs typeface="Arial Black"/>
              </a:rPr>
              <a:t>branches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922007" y="176784"/>
            <a:ext cx="2084831" cy="548335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28015" y="482917"/>
            <a:ext cx="788543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535" dirty="0"/>
              <a:t>Palpation </a:t>
            </a:r>
            <a:r>
              <a:rPr spc="-390" dirty="0"/>
              <a:t>of </a:t>
            </a:r>
            <a:r>
              <a:rPr spc="-520" dirty="0"/>
              <a:t>the </a:t>
            </a:r>
            <a:r>
              <a:rPr spc="-515" dirty="0"/>
              <a:t>nervous</a:t>
            </a:r>
            <a:r>
              <a:rPr spc="375" dirty="0"/>
              <a:t> </a:t>
            </a:r>
            <a:r>
              <a:rPr spc="-660" dirty="0"/>
              <a:t>system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8742" y="4333491"/>
            <a:ext cx="3905885" cy="1366520"/>
          </a:xfrm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60"/>
              </a:spcBef>
            </a:pPr>
            <a:r>
              <a:rPr sz="2200" b="1" spc="-60" dirty="0">
                <a:solidFill>
                  <a:srgbClr val="FF0000"/>
                </a:solidFill>
                <a:latin typeface="Arial"/>
                <a:cs typeface="Arial"/>
              </a:rPr>
              <a:t>Saphenous</a:t>
            </a:r>
            <a:r>
              <a:rPr sz="2200" b="1" spc="-8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200" b="1" spc="5" dirty="0">
                <a:solidFill>
                  <a:srgbClr val="FF0000"/>
                </a:solidFill>
                <a:latin typeface="Arial"/>
                <a:cs typeface="Arial"/>
              </a:rPr>
              <a:t>Nerve</a:t>
            </a:r>
            <a:r>
              <a:rPr sz="2200" b="1" spc="5" dirty="0">
                <a:latin typeface="Arial"/>
                <a:cs typeface="Arial"/>
              </a:rPr>
              <a:t>:</a:t>
            </a:r>
            <a:endParaRPr sz="2200">
              <a:latin typeface="Arial"/>
              <a:cs typeface="Arial"/>
            </a:endParaRPr>
          </a:p>
          <a:p>
            <a:pPr marL="12700" marR="5080">
              <a:lnSpc>
                <a:spcPts val="2380"/>
              </a:lnSpc>
              <a:spcBef>
                <a:spcPts val="560"/>
              </a:spcBef>
            </a:pPr>
            <a:r>
              <a:rPr sz="2200" b="1" spc="-55" dirty="0">
                <a:latin typeface="Arial"/>
                <a:cs typeface="Arial"/>
              </a:rPr>
              <a:t>Knee </a:t>
            </a:r>
            <a:r>
              <a:rPr sz="2200" b="1" dirty="0">
                <a:latin typeface="Arial"/>
                <a:cs typeface="Arial"/>
              </a:rPr>
              <a:t>in </a:t>
            </a:r>
            <a:r>
              <a:rPr sz="2200" b="1" spc="-20" dirty="0">
                <a:latin typeface="Arial"/>
                <a:cs typeface="Arial"/>
              </a:rPr>
              <a:t>slight </a:t>
            </a:r>
            <a:r>
              <a:rPr sz="2200" b="1" spc="10" dirty="0">
                <a:latin typeface="Arial"/>
                <a:cs typeface="Arial"/>
              </a:rPr>
              <a:t>flex, </a:t>
            </a:r>
            <a:r>
              <a:rPr sz="2200" b="1" spc="45" dirty="0">
                <a:latin typeface="Arial"/>
                <a:cs typeface="Arial"/>
              </a:rPr>
              <a:t>Medial  </a:t>
            </a:r>
            <a:r>
              <a:rPr sz="2200" b="1" spc="-60" dirty="0">
                <a:latin typeface="Arial"/>
                <a:cs typeface="Arial"/>
              </a:rPr>
              <a:t>aspect </a:t>
            </a:r>
            <a:r>
              <a:rPr sz="2200" b="1" spc="40" dirty="0">
                <a:latin typeface="Arial"/>
                <a:cs typeface="Arial"/>
              </a:rPr>
              <a:t>of </a:t>
            </a:r>
            <a:r>
              <a:rPr sz="2200" b="1" spc="-15" dirty="0">
                <a:latin typeface="Arial"/>
                <a:cs typeface="Arial"/>
              </a:rPr>
              <a:t>knee </a:t>
            </a:r>
            <a:r>
              <a:rPr sz="2200" b="1" spc="15" dirty="0">
                <a:latin typeface="Arial"/>
                <a:cs typeface="Arial"/>
              </a:rPr>
              <a:t>between  </a:t>
            </a:r>
            <a:r>
              <a:rPr sz="2200" b="1" spc="-35" dirty="0">
                <a:latin typeface="Arial"/>
                <a:cs typeface="Arial"/>
              </a:rPr>
              <a:t>sartorius </a:t>
            </a:r>
            <a:r>
              <a:rPr sz="2200" b="1" spc="-5" dirty="0">
                <a:latin typeface="Arial"/>
                <a:cs typeface="Arial"/>
              </a:rPr>
              <a:t>and </a:t>
            </a:r>
            <a:r>
              <a:rPr sz="2200" b="1" spc="-50" dirty="0">
                <a:latin typeface="Arial"/>
                <a:cs typeface="Arial"/>
              </a:rPr>
              <a:t>gracilis</a:t>
            </a:r>
            <a:r>
              <a:rPr sz="2200" b="1" spc="-135" dirty="0">
                <a:latin typeface="Arial"/>
                <a:cs typeface="Arial"/>
              </a:rPr>
              <a:t> </a:t>
            </a:r>
            <a:r>
              <a:rPr sz="2200" b="1" spc="-20" dirty="0">
                <a:latin typeface="Arial"/>
                <a:cs typeface="Arial"/>
              </a:rPr>
              <a:t>tendons</a:t>
            </a:r>
            <a:endParaRPr sz="22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475232" y="1124711"/>
            <a:ext cx="2304288" cy="32522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434713" y="4407268"/>
            <a:ext cx="4299585" cy="1365885"/>
          </a:xfrm>
          <a:prstGeom prst="rect">
            <a:avLst/>
          </a:prstGeom>
        </p:spPr>
        <p:txBody>
          <a:bodyPr vert="horz" wrap="square" lIns="0" tIns="70485" rIns="0" bIns="0" rtlCol="0">
            <a:spAutoFit/>
          </a:bodyPr>
          <a:lstStyle/>
          <a:p>
            <a:pPr marL="12700" marR="5080">
              <a:lnSpc>
                <a:spcPts val="1920"/>
              </a:lnSpc>
              <a:spcBef>
                <a:spcPts val="555"/>
              </a:spcBef>
            </a:pPr>
            <a:r>
              <a:rPr sz="2000" b="1" spc="10" dirty="0">
                <a:solidFill>
                  <a:srgbClr val="FF0000"/>
                </a:solidFill>
                <a:latin typeface="Arial"/>
                <a:cs typeface="Arial"/>
              </a:rPr>
              <a:t>Infrapatellar </a:t>
            </a:r>
            <a:r>
              <a:rPr sz="2000" b="1" spc="-65" dirty="0">
                <a:solidFill>
                  <a:srgbClr val="FF0000"/>
                </a:solidFill>
                <a:latin typeface="Arial"/>
                <a:cs typeface="Arial"/>
              </a:rPr>
              <a:t>branches </a:t>
            </a:r>
            <a:r>
              <a:rPr sz="2000" b="1" spc="35" dirty="0">
                <a:solidFill>
                  <a:srgbClr val="FF0000"/>
                </a:solidFill>
                <a:latin typeface="Arial"/>
                <a:cs typeface="Arial"/>
              </a:rPr>
              <a:t>of </a:t>
            </a:r>
            <a:r>
              <a:rPr sz="2000" b="1" spc="-70" dirty="0">
                <a:solidFill>
                  <a:srgbClr val="FF0000"/>
                </a:solidFill>
                <a:latin typeface="Arial"/>
                <a:cs typeface="Arial"/>
              </a:rPr>
              <a:t>saphenous  </a:t>
            </a:r>
            <a:r>
              <a:rPr sz="2000" b="1" spc="-35" dirty="0">
                <a:solidFill>
                  <a:srgbClr val="FF0000"/>
                </a:solidFill>
                <a:latin typeface="Arial"/>
                <a:cs typeface="Arial"/>
              </a:rPr>
              <a:t>nerve</a:t>
            </a:r>
            <a:r>
              <a:rPr sz="2000" b="1" spc="-35" dirty="0">
                <a:latin typeface="Arial"/>
                <a:cs typeface="Arial"/>
              </a:rPr>
              <a:t>:</a:t>
            </a:r>
            <a:endParaRPr sz="2000">
              <a:latin typeface="Arial"/>
              <a:cs typeface="Arial"/>
            </a:endParaRPr>
          </a:p>
          <a:p>
            <a:pPr marL="12700" marR="116205">
              <a:lnSpc>
                <a:spcPts val="1920"/>
              </a:lnSpc>
              <a:spcBef>
                <a:spcPts val="480"/>
              </a:spcBef>
            </a:pPr>
            <a:r>
              <a:rPr sz="2000" b="1" spc="30" dirty="0">
                <a:latin typeface="Arial"/>
                <a:cs typeface="Arial"/>
              </a:rPr>
              <a:t>Medial </a:t>
            </a:r>
            <a:r>
              <a:rPr sz="2000" b="1" spc="-60" dirty="0">
                <a:latin typeface="Arial"/>
                <a:cs typeface="Arial"/>
              </a:rPr>
              <a:t>aspect </a:t>
            </a:r>
            <a:r>
              <a:rPr sz="2000" b="1" spc="35" dirty="0">
                <a:latin typeface="Arial"/>
                <a:cs typeface="Arial"/>
              </a:rPr>
              <a:t>of </a:t>
            </a:r>
            <a:r>
              <a:rPr sz="2000" b="1" spc="-30" dirty="0">
                <a:latin typeface="Arial"/>
                <a:cs typeface="Arial"/>
              </a:rPr>
              <a:t>knee </a:t>
            </a:r>
            <a:r>
              <a:rPr sz="2000" b="1" spc="-20" dirty="0">
                <a:latin typeface="Arial"/>
                <a:cs typeface="Arial"/>
              </a:rPr>
              <a:t>and </a:t>
            </a:r>
            <a:r>
              <a:rPr sz="2000" b="1" spc="10" dirty="0">
                <a:latin typeface="Arial"/>
                <a:cs typeface="Arial"/>
              </a:rPr>
              <a:t>tibia,  </a:t>
            </a:r>
            <a:r>
              <a:rPr sz="2000" b="1" spc="-40" dirty="0">
                <a:latin typeface="Arial"/>
                <a:cs typeface="Arial"/>
              </a:rPr>
              <a:t>Typically </a:t>
            </a:r>
            <a:r>
              <a:rPr sz="2000" b="1" spc="70" dirty="0">
                <a:latin typeface="Arial"/>
                <a:cs typeface="Arial"/>
              </a:rPr>
              <a:t>4-5 </a:t>
            </a:r>
            <a:r>
              <a:rPr sz="2000" b="1" spc="-65" dirty="0">
                <a:latin typeface="Arial"/>
                <a:cs typeface="Arial"/>
              </a:rPr>
              <a:t>branches </a:t>
            </a:r>
            <a:r>
              <a:rPr sz="2000" b="1" spc="-110" dirty="0">
                <a:latin typeface="Arial"/>
                <a:cs typeface="Arial"/>
              </a:rPr>
              <a:t>across </a:t>
            </a:r>
            <a:r>
              <a:rPr sz="2000" b="1" spc="-25" dirty="0">
                <a:latin typeface="Arial"/>
                <a:cs typeface="Arial"/>
              </a:rPr>
              <a:t>knee,  </a:t>
            </a:r>
            <a:r>
              <a:rPr sz="2000" b="1" spc="-40" dirty="0">
                <a:latin typeface="Arial"/>
                <a:cs typeface="Arial"/>
              </a:rPr>
              <a:t>Stroke </a:t>
            </a:r>
            <a:r>
              <a:rPr sz="2000" b="1" spc="-30" dirty="0">
                <a:latin typeface="Arial"/>
                <a:cs typeface="Arial"/>
              </a:rPr>
              <a:t>downwards </a:t>
            </a:r>
            <a:r>
              <a:rPr sz="2000" b="1" spc="30" dirty="0">
                <a:latin typeface="Arial"/>
                <a:cs typeface="Arial"/>
              </a:rPr>
              <a:t>with</a:t>
            </a:r>
            <a:r>
              <a:rPr sz="2000" b="1" spc="130" dirty="0">
                <a:latin typeface="Arial"/>
                <a:cs typeface="Arial"/>
              </a:rPr>
              <a:t> </a:t>
            </a:r>
            <a:r>
              <a:rPr sz="2000" b="1" spc="-10" dirty="0">
                <a:latin typeface="Arial"/>
                <a:cs typeface="Arial"/>
              </a:rPr>
              <a:t>nail</a:t>
            </a:r>
            <a:endParaRPr sz="20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788408" y="1197863"/>
            <a:ext cx="3474720" cy="309981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54862" y="482917"/>
            <a:ext cx="803275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535" dirty="0"/>
              <a:t>Palpation </a:t>
            </a:r>
            <a:r>
              <a:rPr spc="-390" dirty="0"/>
              <a:t>of </a:t>
            </a:r>
            <a:r>
              <a:rPr spc="-520" dirty="0"/>
              <a:t>the </a:t>
            </a:r>
            <a:r>
              <a:rPr spc="-505" dirty="0"/>
              <a:t>Nervous</a:t>
            </a:r>
            <a:r>
              <a:rPr spc="365" dirty="0"/>
              <a:t> </a:t>
            </a:r>
            <a:r>
              <a:rPr spc="-680" dirty="0"/>
              <a:t>System</a:t>
            </a:r>
          </a:p>
        </p:txBody>
      </p:sp>
      <p:sp>
        <p:nvSpPr>
          <p:cNvPr id="3" name="object 3"/>
          <p:cNvSpPr/>
          <p:nvPr/>
        </p:nvSpPr>
        <p:spPr>
          <a:xfrm>
            <a:off x="323088" y="1844039"/>
            <a:ext cx="3538728" cy="316991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28744" y="1066800"/>
            <a:ext cx="2249424" cy="4572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733031" y="1088136"/>
            <a:ext cx="2231135" cy="453847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03502" y="482917"/>
            <a:ext cx="6934834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535" dirty="0"/>
              <a:t>Palpation </a:t>
            </a:r>
            <a:r>
              <a:rPr spc="-390" dirty="0"/>
              <a:t>of </a:t>
            </a:r>
            <a:r>
              <a:rPr spc="-515" dirty="0"/>
              <a:t>nervous</a:t>
            </a:r>
            <a:r>
              <a:rPr spc="110" dirty="0"/>
              <a:t> </a:t>
            </a:r>
            <a:r>
              <a:rPr spc="-660" dirty="0"/>
              <a:t>system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24075"/>
            <a:ext cx="2575560" cy="16097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356870" indent="-344805">
              <a:lnSpc>
                <a:spcPct val="100000"/>
              </a:lnSpc>
              <a:spcBef>
                <a:spcPts val="90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200" spc="-390" dirty="0">
                <a:latin typeface="Arial Black"/>
                <a:cs typeface="Arial Black"/>
              </a:rPr>
              <a:t>Ulnar</a:t>
            </a:r>
            <a:r>
              <a:rPr sz="3200" spc="-204" dirty="0">
                <a:latin typeface="Arial Black"/>
                <a:cs typeface="Arial Black"/>
              </a:rPr>
              <a:t> </a:t>
            </a:r>
            <a:r>
              <a:rPr sz="3200" spc="-375" dirty="0">
                <a:latin typeface="Arial Black"/>
                <a:cs typeface="Arial Black"/>
              </a:rPr>
              <a:t>Nerve</a:t>
            </a:r>
            <a:endParaRPr sz="32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34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200" spc="-409" dirty="0">
                <a:latin typeface="Arial Black"/>
                <a:cs typeface="Arial Black"/>
              </a:rPr>
              <a:t>Radial</a:t>
            </a:r>
            <a:r>
              <a:rPr sz="3200" spc="-235" dirty="0">
                <a:latin typeface="Arial Black"/>
                <a:cs typeface="Arial Black"/>
              </a:rPr>
              <a:t> </a:t>
            </a:r>
            <a:r>
              <a:rPr sz="3200" spc="-385" dirty="0">
                <a:latin typeface="Arial Black"/>
                <a:cs typeface="Arial Black"/>
              </a:rPr>
              <a:t>nerve</a:t>
            </a:r>
            <a:endParaRPr sz="3200">
              <a:latin typeface="Arial Black"/>
              <a:cs typeface="Arial Black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3133344" y="1197863"/>
            <a:ext cx="5941060" cy="4404360"/>
            <a:chOff x="3133344" y="1197863"/>
            <a:chExt cx="5941060" cy="4404360"/>
          </a:xfrm>
        </p:grpSpPr>
        <p:sp>
          <p:nvSpPr>
            <p:cNvPr id="5" name="object 5"/>
            <p:cNvSpPr/>
            <p:nvPr/>
          </p:nvSpPr>
          <p:spPr>
            <a:xfrm>
              <a:off x="3133344" y="1197863"/>
              <a:ext cx="3130296" cy="440436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254495" y="1267967"/>
              <a:ext cx="2819400" cy="4175760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28015" y="482917"/>
            <a:ext cx="788543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535" dirty="0"/>
              <a:t>Palpation </a:t>
            </a:r>
            <a:r>
              <a:rPr spc="-390" dirty="0"/>
              <a:t>of </a:t>
            </a:r>
            <a:r>
              <a:rPr spc="-520" dirty="0"/>
              <a:t>the </a:t>
            </a:r>
            <a:r>
              <a:rPr spc="-515" dirty="0"/>
              <a:t>nervous</a:t>
            </a:r>
            <a:r>
              <a:rPr spc="375" dirty="0"/>
              <a:t> </a:t>
            </a:r>
            <a:r>
              <a:rPr spc="-660" dirty="0"/>
              <a:t>system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31476" y="4636655"/>
            <a:ext cx="3286125" cy="958215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30"/>
              </a:spcBef>
            </a:pPr>
            <a:r>
              <a:rPr sz="1800" b="1" spc="-15" dirty="0">
                <a:solidFill>
                  <a:srgbClr val="FF0000"/>
                </a:solidFill>
                <a:latin typeface="Arial"/>
                <a:cs typeface="Arial"/>
              </a:rPr>
              <a:t>Ulnar 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nerve</a:t>
            </a:r>
            <a:r>
              <a:rPr sz="1800" b="1" spc="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90" dirty="0">
                <a:solidFill>
                  <a:srgbClr val="FF0000"/>
                </a:solidFill>
                <a:latin typeface="Arial"/>
                <a:cs typeface="Arial"/>
              </a:rPr>
              <a:t>1</a:t>
            </a:r>
            <a:r>
              <a:rPr sz="1800" spc="-90" dirty="0">
                <a:solidFill>
                  <a:srgbClr val="16375E"/>
                </a:solidFill>
                <a:latin typeface="Arial Black"/>
                <a:cs typeface="Arial Black"/>
              </a:rPr>
              <a:t>:</a:t>
            </a:r>
            <a:endParaRPr sz="1800">
              <a:latin typeface="Arial Black"/>
              <a:cs typeface="Arial Black"/>
            </a:endParaRPr>
          </a:p>
          <a:p>
            <a:pPr marL="12700" marR="5080">
              <a:lnSpc>
                <a:spcPct val="100000"/>
              </a:lnSpc>
              <a:spcBef>
                <a:spcPts val="434"/>
              </a:spcBef>
            </a:pPr>
            <a:r>
              <a:rPr sz="1800" spc="-229" dirty="0">
                <a:solidFill>
                  <a:srgbClr val="16375E"/>
                </a:solidFill>
                <a:latin typeface="Arial Black"/>
                <a:cs typeface="Arial Black"/>
              </a:rPr>
              <a:t>Guyon’s </a:t>
            </a:r>
            <a:r>
              <a:rPr sz="1800" spc="-254" dirty="0">
                <a:solidFill>
                  <a:srgbClr val="16375E"/>
                </a:solidFill>
                <a:latin typeface="Arial Black"/>
                <a:cs typeface="Arial Black"/>
              </a:rPr>
              <a:t>canal: </a:t>
            </a:r>
            <a:r>
              <a:rPr sz="1800" spc="-229" dirty="0">
                <a:solidFill>
                  <a:srgbClr val="16375E"/>
                </a:solidFill>
                <a:latin typeface="Arial Black"/>
                <a:cs typeface="Arial Black"/>
              </a:rPr>
              <a:t>lateral </a:t>
            </a:r>
            <a:r>
              <a:rPr sz="1800" spc="-185" dirty="0">
                <a:solidFill>
                  <a:srgbClr val="16375E"/>
                </a:solidFill>
                <a:latin typeface="Arial Black"/>
                <a:cs typeface="Arial Black"/>
              </a:rPr>
              <a:t>to </a:t>
            </a:r>
            <a:r>
              <a:rPr sz="1800" spc="-195" dirty="0">
                <a:solidFill>
                  <a:srgbClr val="16375E"/>
                </a:solidFill>
                <a:latin typeface="Arial Black"/>
                <a:cs typeface="Arial Black"/>
              </a:rPr>
              <a:t>pisiform  </a:t>
            </a:r>
            <a:r>
              <a:rPr sz="1800" spc="-210" dirty="0">
                <a:solidFill>
                  <a:srgbClr val="16375E"/>
                </a:solidFill>
                <a:latin typeface="Arial Black"/>
                <a:cs typeface="Arial Black"/>
              </a:rPr>
              <a:t>and </a:t>
            </a:r>
            <a:r>
              <a:rPr sz="1800" spc="-200" dirty="0">
                <a:solidFill>
                  <a:srgbClr val="16375E"/>
                </a:solidFill>
                <a:latin typeface="Arial Black"/>
                <a:cs typeface="Arial Black"/>
              </a:rPr>
              <a:t>hook </a:t>
            </a:r>
            <a:r>
              <a:rPr sz="1800" spc="-155" dirty="0">
                <a:solidFill>
                  <a:srgbClr val="16375E"/>
                </a:solidFill>
                <a:latin typeface="Arial Black"/>
                <a:cs typeface="Arial Black"/>
              </a:rPr>
              <a:t>of</a:t>
            </a:r>
            <a:r>
              <a:rPr sz="1800" spc="30" dirty="0">
                <a:solidFill>
                  <a:srgbClr val="16375E"/>
                </a:solidFill>
                <a:latin typeface="Arial Black"/>
                <a:cs typeface="Arial Black"/>
              </a:rPr>
              <a:t> </a:t>
            </a:r>
            <a:r>
              <a:rPr sz="1800" spc="-254" dirty="0">
                <a:solidFill>
                  <a:srgbClr val="16375E"/>
                </a:solidFill>
                <a:latin typeface="Arial Black"/>
                <a:cs typeface="Arial Black"/>
              </a:rPr>
              <a:t>hamate</a:t>
            </a:r>
            <a:endParaRPr sz="1800">
              <a:latin typeface="Arial Black"/>
              <a:cs typeface="Arial Black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554736" y="1197863"/>
            <a:ext cx="3368040" cy="3456940"/>
            <a:chOff x="554736" y="1197863"/>
            <a:chExt cx="3368040" cy="3456940"/>
          </a:xfrm>
        </p:grpSpPr>
        <p:sp>
          <p:nvSpPr>
            <p:cNvPr id="5" name="object 5"/>
            <p:cNvSpPr/>
            <p:nvPr/>
          </p:nvSpPr>
          <p:spPr>
            <a:xfrm>
              <a:off x="1475232" y="1197863"/>
              <a:ext cx="2447544" cy="3456432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4736" y="1365503"/>
              <a:ext cx="1786127" cy="2075688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14172" y="1587931"/>
              <a:ext cx="1488440" cy="1771650"/>
            </a:xfrm>
            <a:custGeom>
              <a:avLst/>
              <a:gdLst/>
              <a:ahLst/>
              <a:cxnLst/>
              <a:rect l="l" t="t" r="r" b="b"/>
              <a:pathLst>
                <a:path w="1488439" h="1771650">
                  <a:moveTo>
                    <a:pt x="0" y="1771319"/>
                  </a:moveTo>
                  <a:lnTo>
                    <a:pt x="1487906" y="0"/>
                  </a:lnTo>
                </a:path>
              </a:pathLst>
            </a:custGeom>
            <a:ln w="38099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977516" y="1587931"/>
              <a:ext cx="125095" cy="130810"/>
            </a:xfrm>
            <a:custGeom>
              <a:avLst/>
              <a:gdLst/>
              <a:ahLst/>
              <a:cxnLst/>
              <a:rect l="l" t="t" r="r" b="b"/>
              <a:pathLst>
                <a:path w="125094" h="130810">
                  <a:moveTo>
                    <a:pt x="102107" y="130403"/>
                  </a:moveTo>
                  <a:lnTo>
                    <a:pt x="124561" y="0"/>
                  </a:lnTo>
                  <a:lnTo>
                    <a:pt x="0" y="44640"/>
                  </a:lnTo>
                </a:path>
              </a:pathLst>
            </a:custGeom>
            <a:ln w="38100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5107940" y="4603758"/>
            <a:ext cx="3236595" cy="1062355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80"/>
              </a:spcBef>
            </a:pPr>
            <a:r>
              <a:rPr sz="2000" b="1" spc="-10" dirty="0">
                <a:solidFill>
                  <a:srgbClr val="FF0000"/>
                </a:solidFill>
                <a:latin typeface="Arial"/>
                <a:cs typeface="Arial"/>
              </a:rPr>
              <a:t>Ulnar </a:t>
            </a:r>
            <a:r>
              <a:rPr sz="2000" b="1" spc="-15" dirty="0">
                <a:solidFill>
                  <a:srgbClr val="FF0000"/>
                </a:solidFill>
                <a:latin typeface="Arial"/>
                <a:cs typeface="Arial"/>
              </a:rPr>
              <a:t>nerve</a:t>
            </a:r>
            <a:r>
              <a:rPr sz="2000" b="1" spc="6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000" b="1" spc="-100" dirty="0">
                <a:solidFill>
                  <a:srgbClr val="FF0000"/>
                </a:solidFill>
                <a:latin typeface="Arial"/>
                <a:cs typeface="Arial"/>
              </a:rPr>
              <a:t>2</a:t>
            </a:r>
            <a:r>
              <a:rPr sz="2000" spc="-100" dirty="0">
                <a:solidFill>
                  <a:srgbClr val="16375E"/>
                </a:solidFill>
                <a:latin typeface="Arial Black"/>
                <a:cs typeface="Arial Black"/>
              </a:rPr>
              <a:t>:</a:t>
            </a:r>
            <a:endParaRPr sz="2000">
              <a:latin typeface="Arial Black"/>
              <a:cs typeface="Arial Black"/>
            </a:endParaRPr>
          </a:p>
          <a:p>
            <a:pPr marL="12700" marR="5080">
              <a:lnSpc>
                <a:spcPct val="100000"/>
              </a:lnSpc>
              <a:spcBef>
                <a:spcPts val="480"/>
              </a:spcBef>
            </a:pPr>
            <a:r>
              <a:rPr sz="2000" spc="-300" dirty="0">
                <a:solidFill>
                  <a:srgbClr val="16375E"/>
                </a:solidFill>
                <a:latin typeface="Arial Black"/>
                <a:cs typeface="Arial Black"/>
              </a:rPr>
              <a:t>Sulcus </a:t>
            </a:r>
            <a:r>
              <a:rPr sz="2000" spc="-185" dirty="0">
                <a:solidFill>
                  <a:srgbClr val="16375E"/>
                </a:solidFill>
                <a:latin typeface="Arial Black"/>
                <a:cs typeface="Arial Black"/>
              </a:rPr>
              <a:t>of </a:t>
            </a:r>
            <a:r>
              <a:rPr sz="2000" spc="-254" dirty="0">
                <a:solidFill>
                  <a:srgbClr val="16375E"/>
                </a:solidFill>
                <a:latin typeface="Arial Black"/>
                <a:cs typeface="Arial Black"/>
              </a:rPr>
              <a:t>elbow </a:t>
            </a:r>
            <a:r>
              <a:rPr sz="2000" spc="-235" dirty="0">
                <a:solidFill>
                  <a:srgbClr val="16375E"/>
                </a:solidFill>
                <a:latin typeface="Arial Black"/>
                <a:cs typeface="Arial Black"/>
              </a:rPr>
              <a:t>and </a:t>
            </a:r>
            <a:r>
              <a:rPr sz="2000" spc="-245" dirty="0">
                <a:solidFill>
                  <a:srgbClr val="16375E"/>
                </a:solidFill>
                <a:latin typeface="Arial Black"/>
                <a:cs typeface="Arial Black"/>
              </a:rPr>
              <a:t>distal </a:t>
            </a:r>
            <a:r>
              <a:rPr sz="2000" spc="-204" dirty="0">
                <a:solidFill>
                  <a:srgbClr val="16375E"/>
                </a:solidFill>
                <a:latin typeface="Arial Black"/>
                <a:cs typeface="Arial Black"/>
              </a:rPr>
              <a:t>to  </a:t>
            </a:r>
            <a:r>
              <a:rPr sz="2000" spc="-245" dirty="0">
                <a:solidFill>
                  <a:srgbClr val="16375E"/>
                </a:solidFill>
                <a:latin typeface="Arial Black"/>
                <a:cs typeface="Arial Black"/>
              </a:rPr>
              <a:t>cubital</a:t>
            </a:r>
            <a:r>
              <a:rPr sz="2000" spc="-75" dirty="0">
                <a:solidFill>
                  <a:srgbClr val="16375E"/>
                </a:solidFill>
                <a:latin typeface="Arial Black"/>
                <a:cs typeface="Arial Black"/>
              </a:rPr>
              <a:t> </a:t>
            </a:r>
            <a:r>
              <a:rPr sz="2000" spc="-225" dirty="0">
                <a:solidFill>
                  <a:srgbClr val="16375E"/>
                </a:solidFill>
                <a:latin typeface="Arial Black"/>
                <a:cs typeface="Arial Black"/>
              </a:rPr>
              <a:t>tunnel</a:t>
            </a:r>
            <a:endParaRPr sz="2000">
              <a:latin typeface="Arial Black"/>
              <a:cs typeface="Arial Black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5004815" y="1207008"/>
            <a:ext cx="3096767" cy="353872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28015" y="482917"/>
            <a:ext cx="788543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535" dirty="0"/>
              <a:t>Palpation </a:t>
            </a:r>
            <a:r>
              <a:rPr spc="-390" dirty="0"/>
              <a:t>of </a:t>
            </a:r>
            <a:r>
              <a:rPr spc="-520" dirty="0"/>
              <a:t>the </a:t>
            </a:r>
            <a:r>
              <a:rPr spc="-515" dirty="0"/>
              <a:t>nervous</a:t>
            </a:r>
            <a:r>
              <a:rPr spc="375" dirty="0"/>
              <a:t> </a:t>
            </a:r>
            <a:r>
              <a:rPr spc="-660" dirty="0"/>
              <a:t>system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4529366"/>
            <a:ext cx="3724275" cy="1174115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80"/>
              </a:spcBef>
            </a:pPr>
            <a:r>
              <a:rPr sz="2000" spc="-260" dirty="0">
                <a:solidFill>
                  <a:srgbClr val="FF0000"/>
                </a:solidFill>
                <a:latin typeface="Arial Black"/>
                <a:cs typeface="Arial Black"/>
              </a:rPr>
              <a:t>Radial </a:t>
            </a:r>
            <a:r>
              <a:rPr sz="2000" spc="-265" dirty="0">
                <a:solidFill>
                  <a:srgbClr val="FF0000"/>
                </a:solidFill>
                <a:latin typeface="Arial Black"/>
                <a:cs typeface="Arial Black"/>
              </a:rPr>
              <a:t>sensory</a:t>
            </a:r>
            <a:r>
              <a:rPr sz="2000" spc="-32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000" spc="-240" dirty="0">
                <a:solidFill>
                  <a:srgbClr val="FF0000"/>
                </a:solidFill>
                <a:latin typeface="Arial Black"/>
                <a:cs typeface="Arial Black"/>
              </a:rPr>
              <a:t>nerve</a:t>
            </a:r>
            <a:endParaRPr sz="2000">
              <a:latin typeface="Arial Black"/>
              <a:cs typeface="Arial Black"/>
            </a:endParaRPr>
          </a:p>
          <a:p>
            <a:pPr marL="12700" marR="5080">
              <a:lnSpc>
                <a:spcPct val="100000"/>
              </a:lnSpc>
              <a:spcBef>
                <a:spcPts val="400"/>
              </a:spcBef>
            </a:pPr>
            <a:r>
              <a:rPr sz="1600" spc="-195" dirty="0">
                <a:solidFill>
                  <a:srgbClr val="16375E"/>
                </a:solidFill>
                <a:latin typeface="Arial Black"/>
                <a:cs typeface="Arial Black"/>
              </a:rPr>
              <a:t>Anterolateral </a:t>
            </a:r>
            <a:r>
              <a:rPr sz="1600" spc="-240" dirty="0">
                <a:solidFill>
                  <a:srgbClr val="16375E"/>
                </a:solidFill>
                <a:latin typeface="Arial Black"/>
                <a:cs typeface="Arial Black"/>
              </a:rPr>
              <a:t>aspect </a:t>
            </a:r>
            <a:r>
              <a:rPr sz="1600" spc="-140" dirty="0">
                <a:solidFill>
                  <a:srgbClr val="16375E"/>
                </a:solidFill>
                <a:latin typeface="Arial Black"/>
                <a:cs typeface="Arial Black"/>
              </a:rPr>
              <a:t>of </a:t>
            </a:r>
            <a:r>
              <a:rPr sz="1600" spc="-195" dirty="0">
                <a:solidFill>
                  <a:srgbClr val="16375E"/>
                </a:solidFill>
                <a:latin typeface="Arial Black"/>
                <a:cs typeface="Arial Black"/>
              </a:rPr>
              <a:t>radius, distal </a:t>
            </a:r>
            <a:r>
              <a:rPr sz="1600" spc="-160" dirty="0">
                <a:solidFill>
                  <a:srgbClr val="16375E"/>
                </a:solidFill>
                <a:latin typeface="Arial Black"/>
                <a:cs typeface="Arial Black"/>
              </a:rPr>
              <a:t>to </a:t>
            </a:r>
            <a:r>
              <a:rPr sz="1600" spc="-204" dirty="0">
                <a:solidFill>
                  <a:srgbClr val="16375E"/>
                </a:solidFill>
                <a:latin typeface="Arial Black"/>
                <a:cs typeface="Arial Black"/>
              </a:rPr>
              <a:t>its  </a:t>
            </a:r>
            <a:r>
              <a:rPr sz="1600" spc="-215" dirty="0">
                <a:solidFill>
                  <a:srgbClr val="16375E"/>
                </a:solidFill>
                <a:latin typeface="Arial Black"/>
                <a:cs typeface="Arial Black"/>
              </a:rPr>
              <a:t>emergence </a:t>
            </a:r>
            <a:r>
              <a:rPr sz="1600" spc="-220" dirty="0">
                <a:solidFill>
                  <a:srgbClr val="16375E"/>
                </a:solidFill>
                <a:latin typeface="Arial Black"/>
                <a:cs typeface="Arial Black"/>
              </a:rPr>
              <a:t>between </a:t>
            </a:r>
            <a:r>
              <a:rPr sz="1600" spc="-195" dirty="0">
                <a:solidFill>
                  <a:srgbClr val="16375E"/>
                </a:solidFill>
                <a:latin typeface="Arial Black"/>
                <a:cs typeface="Arial Black"/>
              </a:rPr>
              <a:t>brachoradialis </a:t>
            </a:r>
            <a:r>
              <a:rPr sz="1600" spc="-180" dirty="0">
                <a:solidFill>
                  <a:srgbClr val="16375E"/>
                </a:solidFill>
                <a:latin typeface="Arial Black"/>
                <a:cs typeface="Arial Black"/>
              </a:rPr>
              <a:t>and  </a:t>
            </a:r>
            <a:r>
              <a:rPr sz="1600" spc="-305" dirty="0">
                <a:solidFill>
                  <a:srgbClr val="16375E"/>
                </a:solidFill>
                <a:latin typeface="Arial Black"/>
                <a:cs typeface="Arial Black"/>
              </a:rPr>
              <a:t>ECRL</a:t>
            </a:r>
            <a:r>
              <a:rPr sz="1600" spc="-95" dirty="0">
                <a:solidFill>
                  <a:srgbClr val="16375E"/>
                </a:solidFill>
                <a:latin typeface="Arial Black"/>
                <a:cs typeface="Arial Black"/>
              </a:rPr>
              <a:t> </a:t>
            </a:r>
            <a:r>
              <a:rPr sz="1600" spc="-170" dirty="0">
                <a:solidFill>
                  <a:srgbClr val="16375E"/>
                </a:solidFill>
                <a:latin typeface="Arial Black"/>
                <a:cs typeface="Arial Black"/>
              </a:rPr>
              <a:t>tendon</a:t>
            </a:r>
            <a:endParaRPr sz="1600">
              <a:latin typeface="Arial Black"/>
              <a:cs typeface="Arial Black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39495" y="1191767"/>
            <a:ext cx="3599688" cy="346252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5251958" y="4524866"/>
            <a:ext cx="3390900" cy="1141095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2400" spc="-305" dirty="0">
                <a:solidFill>
                  <a:srgbClr val="16375E"/>
                </a:solidFill>
                <a:latin typeface="Arial Black"/>
                <a:cs typeface="Arial Black"/>
              </a:rPr>
              <a:t>Radial</a:t>
            </a:r>
            <a:r>
              <a:rPr sz="2400" spc="-140" dirty="0">
                <a:solidFill>
                  <a:srgbClr val="16375E"/>
                </a:solidFill>
                <a:latin typeface="Arial Black"/>
                <a:cs typeface="Arial Black"/>
              </a:rPr>
              <a:t> </a:t>
            </a:r>
            <a:r>
              <a:rPr sz="2400" spc="-285" dirty="0">
                <a:solidFill>
                  <a:srgbClr val="16375E"/>
                </a:solidFill>
                <a:latin typeface="Arial Black"/>
                <a:cs typeface="Arial Black"/>
              </a:rPr>
              <a:t>nerve</a:t>
            </a:r>
            <a:endParaRPr sz="2400">
              <a:latin typeface="Arial Black"/>
              <a:cs typeface="Arial Black"/>
            </a:endParaRPr>
          </a:p>
          <a:p>
            <a:pPr marL="12700" marR="5080">
              <a:lnSpc>
                <a:spcPct val="100000"/>
              </a:lnSpc>
              <a:spcBef>
                <a:spcPts val="495"/>
              </a:spcBef>
            </a:pPr>
            <a:r>
              <a:rPr sz="2000" spc="-245" dirty="0">
                <a:solidFill>
                  <a:srgbClr val="16375E"/>
                </a:solidFill>
                <a:latin typeface="Arial Black"/>
                <a:cs typeface="Arial Black"/>
              </a:rPr>
              <a:t>Spiral </a:t>
            </a:r>
            <a:r>
              <a:rPr sz="2000" spc="-210" dirty="0">
                <a:solidFill>
                  <a:srgbClr val="16375E"/>
                </a:solidFill>
                <a:latin typeface="Arial Black"/>
                <a:cs typeface="Arial Black"/>
              </a:rPr>
              <a:t>groove </a:t>
            </a:r>
            <a:r>
              <a:rPr sz="2000" spc="-250" dirty="0">
                <a:solidFill>
                  <a:srgbClr val="16375E"/>
                </a:solidFill>
                <a:latin typeface="Arial Black"/>
                <a:cs typeface="Arial Black"/>
              </a:rPr>
              <a:t>approx </a:t>
            </a:r>
            <a:r>
              <a:rPr sz="2000" spc="-265" dirty="0">
                <a:solidFill>
                  <a:srgbClr val="16375E"/>
                </a:solidFill>
                <a:latin typeface="Arial Black"/>
                <a:cs typeface="Arial Black"/>
              </a:rPr>
              <a:t>3 </a:t>
            </a:r>
            <a:r>
              <a:rPr sz="2000" spc="-225" dirty="0">
                <a:solidFill>
                  <a:srgbClr val="16375E"/>
                </a:solidFill>
                <a:latin typeface="Arial Black"/>
                <a:cs typeface="Arial Black"/>
              </a:rPr>
              <a:t>fingers  </a:t>
            </a:r>
            <a:r>
              <a:rPr sz="2000" spc="-215" dirty="0">
                <a:solidFill>
                  <a:srgbClr val="16375E"/>
                </a:solidFill>
                <a:latin typeface="Arial Black"/>
                <a:cs typeface="Arial Black"/>
              </a:rPr>
              <a:t>under </a:t>
            </a:r>
            <a:r>
              <a:rPr sz="2000" spc="-204" dirty="0">
                <a:solidFill>
                  <a:srgbClr val="16375E"/>
                </a:solidFill>
                <a:latin typeface="Arial Black"/>
                <a:cs typeface="Arial Black"/>
              </a:rPr>
              <a:t>deltoid</a:t>
            </a:r>
            <a:r>
              <a:rPr sz="2000" spc="50" dirty="0">
                <a:solidFill>
                  <a:srgbClr val="16375E"/>
                </a:solidFill>
                <a:latin typeface="Arial Black"/>
                <a:cs typeface="Arial Black"/>
              </a:rPr>
              <a:t> </a:t>
            </a:r>
            <a:r>
              <a:rPr sz="2000" spc="-225" dirty="0">
                <a:solidFill>
                  <a:srgbClr val="16375E"/>
                </a:solidFill>
                <a:latin typeface="Arial Black"/>
                <a:cs typeface="Arial Black"/>
              </a:rPr>
              <a:t>insertion</a:t>
            </a:r>
            <a:endParaRPr sz="2000">
              <a:latin typeface="Arial Black"/>
              <a:cs typeface="Arial Black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788408" y="1197863"/>
            <a:ext cx="3313176" cy="345643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28015" y="482917"/>
            <a:ext cx="788543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535" dirty="0"/>
              <a:t>Palpation </a:t>
            </a:r>
            <a:r>
              <a:rPr spc="-390" dirty="0"/>
              <a:t>of </a:t>
            </a:r>
            <a:r>
              <a:rPr spc="-520" dirty="0"/>
              <a:t>the </a:t>
            </a:r>
            <a:r>
              <a:rPr spc="-515" dirty="0"/>
              <a:t>nervous</a:t>
            </a:r>
            <a:r>
              <a:rPr spc="375" dirty="0"/>
              <a:t> </a:t>
            </a:r>
            <a:r>
              <a:rPr spc="-660" dirty="0"/>
              <a:t>system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24075"/>
            <a:ext cx="2834640" cy="5124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356870" indent="-344805">
              <a:lnSpc>
                <a:spcPct val="100000"/>
              </a:lnSpc>
              <a:spcBef>
                <a:spcPts val="90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200" spc="-340" dirty="0">
                <a:latin typeface="Arial Black"/>
                <a:cs typeface="Arial Black"/>
              </a:rPr>
              <a:t>Median</a:t>
            </a:r>
            <a:r>
              <a:rPr sz="3200" spc="-225" dirty="0">
                <a:latin typeface="Arial Black"/>
                <a:cs typeface="Arial Black"/>
              </a:rPr>
              <a:t> </a:t>
            </a:r>
            <a:r>
              <a:rPr sz="3200" spc="-385" dirty="0">
                <a:latin typeface="Arial Black"/>
                <a:cs typeface="Arial Black"/>
              </a:rPr>
              <a:t>nerve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867400" y="1267967"/>
            <a:ext cx="2353055" cy="428852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28015" y="482917"/>
            <a:ext cx="788543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535" dirty="0"/>
              <a:t>Palpation </a:t>
            </a:r>
            <a:r>
              <a:rPr spc="-390" dirty="0"/>
              <a:t>of </a:t>
            </a:r>
            <a:r>
              <a:rPr spc="-520" dirty="0"/>
              <a:t>the </a:t>
            </a:r>
            <a:r>
              <a:rPr spc="-515" dirty="0"/>
              <a:t>nervous</a:t>
            </a:r>
            <a:r>
              <a:rPr spc="375" dirty="0"/>
              <a:t> </a:t>
            </a:r>
            <a:r>
              <a:rPr spc="-660" dirty="0"/>
              <a:t>system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87459" y="4705159"/>
            <a:ext cx="187642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54" dirty="0">
                <a:solidFill>
                  <a:srgbClr val="FF0000"/>
                </a:solidFill>
                <a:latin typeface="Arial Black"/>
                <a:cs typeface="Arial Black"/>
              </a:rPr>
              <a:t>Median</a:t>
            </a:r>
            <a:r>
              <a:rPr sz="2400" spc="-19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spc="-285" dirty="0">
                <a:solidFill>
                  <a:srgbClr val="FF0000"/>
                </a:solidFill>
                <a:latin typeface="Arial Black"/>
                <a:cs typeface="Arial Black"/>
              </a:rPr>
              <a:t>nerve</a:t>
            </a:r>
            <a:endParaRPr sz="2400">
              <a:latin typeface="Arial Black"/>
              <a:cs typeface="Arial Black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87459" y="5043487"/>
            <a:ext cx="3470910" cy="3295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000" spc="-210" dirty="0">
                <a:solidFill>
                  <a:srgbClr val="16375E"/>
                </a:solidFill>
                <a:latin typeface="Arial Black"/>
                <a:cs typeface="Arial Black"/>
              </a:rPr>
              <a:t>Medial </a:t>
            </a:r>
            <a:r>
              <a:rPr sz="2000" spc="-204" dirty="0">
                <a:solidFill>
                  <a:srgbClr val="16375E"/>
                </a:solidFill>
                <a:latin typeface="Arial Black"/>
                <a:cs typeface="Arial Black"/>
              </a:rPr>
              <a:t>to </a:t>
            </a:r>
            <a:r>
              <a:rPr sz="2000" spc="-270" dirty="0">
                <a:solidFill>
                  <a:srgbClr val="16375E"/>
                </a:solidFill>
                <a:latin typeface="Arial Black"/>
                <a:cs typeface="Arial Black"/>
              </a:rPr>
              <a:t>biceps </a:t>
            </a:r>
            <a:r>
              <a:rPr sz="2000" spc="-215" dirty="0">
                <a:solidFill>
                  <a:srgbClr val="16375E"/>
                </a:solidFill>
                <a:latin typeface="Arial Black"/>
                <a:cs typeface="Arial Black"/>
              </a:rPr>
              <a:t>tendon </a:t>
            </a:r>
            <a:r>
              <a:rPr sz="2000" spc="-275" dirty="0">
                <a:solidFill>
                  <a:srgbClr val="16375E"/>
                </a:solidFill>
                <a:latin typeface="Arial Black"/>
                <a:cs typeface="Arial Black"/>
              </a:rPr>
              <a:t>at</a:t>
            </a:r>
            <a:r>
              <a:rPr sz="2000" spc="-5" dirty="0">
                <a:solidFill>
                  <a:srgbClr val="16375E"/>
                </a:solidFill>
                <a:latin typeface="Arial Black"/>
                <a:cs typeface="Arial Black"/>
              </a:rPr>
              <a:t> </a:t>
            </a:r>
            <a:r>
              <a:rPr sz="2000" spc="-240" dirty="0">
                <a:solidFill>
                  <a:srgbClr val="16375E"/>
                </a:solidFill>
                <a:latin typeface="Arial Black"/>
                <a:cs typeface="Arial Black"/>
              </a:rPr>
              <a:t>the</a:t>
            </a:r>
            <a:endParaRPr sz="2000">
              <a:latin typeface="Arial Black"/>
              <a:cs typeface="Arial Black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87459" y="5256753"/>
            <a:ext cx="699135" cy="3295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000" spc="-330" dirty="0">
                <a:solidFill>
                  <a:srgbClr val="16375E"/>
                </a:solidFill>
                <a:latin typeface="Arial Black"/>
                <a:cs typeface="Arial Black"/>
              </a:rPr>
              <a:t>e</a:t>
            </a:r>
            <a:r>
              <a:rPr sz="2000" spc="-165" dirty="0">
                <a:solidFill>
                  <a:srgbClr val="16375E"/>
                </a:solidFill>
                <a:latin typeface="Arial Black"/>
                <a:cs typeface="Arial Black"/>
              </a:rPr>
              <a:t>lbo</a:t>
            </a:r>
            <a:r>
              <a:rPr sz="2000" spc="-450" dirty="0">
                <a:solidFill>
                  <a:srgbClr val="16375E"/>
                </a:solidFill>
                <a:latin typeface="Arial Black"/>
                <a:cs typeface="Arial Black"/>
              </a:rPr>
              <a:t>w</a:t>
            </a:r>
            <a:endParaRPr sz="2000">
              <a:latin typeface="Arial Black"/>
              <a:cs typeface="Arial Black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39495" y="1197863"/>
            <a:ext cx="3816096" cy="347472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5251958" y="4493044"/>
            <a:ext cx="2598420" cy="5207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070"/>
              </a:lnSpc>
              <a:spcBef>
                <a:spcPts val="100"/>
              </a:spcBef>
            </a:pPr>
            <a:r>
              <a:rPr sz="1800" spc="-195" dirty="0">
                <a:solidFill>
                  <a:srgbClr val="FF0000"/>
                </a:solidFill>
                <a:latin typeface="Arial Black"/>
                <a:cs typeface="Arial Black"/>
              </a:rPr>
              <a:t>Median</a:t>
            </a:r>
            <a:r>
              <a:rPr sz="1800" spc="-114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1800" spc="-220" dirty="0">
                <a:solidFill>
                  <a:srgbClr val="FF0000"/>
                </a:solidFill>
                <a:latin typeface="Arial Black"/>
                <a:cs typeface="Arial Black"/>
              </a:rPr>
              <a:t>nerve:</a:t>
            </a:r>
            <a:endParaRPr sz="1800">
              <a:latin typeface="Arial Black"/>
              <a:cs typeface="Arial Black"/>
            </a:endParaRPr>
          </a:p>
          <a:p>
            <a:pPr marL="12700">
              <a:lnSpc>
                <a:spcPts val="1830"/>
              </a:lnSpc>
            </a:pPr>
            <a:r>
              <a:rPr sz="1600" spc="-180" dirty="0">
                <a:solidFill>
                  <a:srgbClr val="16375E"/>
                </a:solidFill>
                <a:latin typeface="Arial Black"/>
                <a:cs typeface="Arial Black"/>
              </a:rPr>
              <a:t>Upper </a:t>
            </a:r>
            <a:r>
              <a:rPr sz="1600" spc="-204" dirty="0">
                <a:solidFill>
                  <a:srgbClr val="16375E"/>
                </a:solidFill>
                <a:latin typeface="Arial Black"/>
                <a:cs typeface="Arial Black"/>
              </a:rPr>
              <a:t>arm, </a:t>
            </a:r>
            <a:r>
              <a:rPr sz="1600" spc="-190" dirty="0">
                <a:solidFill>
                  <a:srgbClr val="16375E"/>
                </a:solidFill>
                <a:latin typeface="Arial Black"/>
                <a:cs typeface="Arial Black"/>
              </a:rPr>
              <a:t>underside</a:t>
            </a:r>
            <a:r>
              <a:rPr sz="1600" spc="70" dirty="0">
                <a:solidFill>
                  <a:srgbClr val="16375E"/>
                </a:solidFill>
                <a:latin typeface="Arial Black"/>
                <a:cs typeface="Arial Black"/>
              </a:rPr>
              <a:t> </a:t>
            </a:r>
            <a:r>
              <a:rPr sz="1600" spc="-200" dirty="0">
                <a:solidFill>
                  <a:srgbClr val="16375E"/>
                </a:solidFill>
                <a:latin typeface="Arial Black"/>
                <a:cs typeface="Arial Black"/>
              </a:rPr>
              <a:t>(axilla)</a:t>
            </a:r>
            <a:endParaRPr sz="1600">
              <a:latin typeface="Arial Black"/>
              <a:cs typeface="Arial Blac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251958" y="4962499"/>
            <a:ext cx="3456304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spc="-225" dirty="0">
                <a:solidFill>
                  <a:srgbClr val="16375E"/>
                </a:solidFill>
                <a:latin typeface="Arial Black"/>
                <a:cs typeface="Arial Black"/>
              </a:rPr>
              <a:t>Feel </a:t>
            </a:r>
            <a:r>
              <a:rPr sz="1600" spc="-160" dirty="0">
                <a:solidFill>
                  <a:srgbClr val="16375E"/>
                </a:solidFill>
                <a:latin typeface="Arial Black"/>
                <a:cs typeface="Arial Black"/>
              </a:rPr>
              <a:t>it </a:t>
            </a:r>
            <a:r>
              <a:rPr sz="1600" spc="-200" dirty="0">
                <a:solidFill>
                  <a:srgbClr val="16375E"/>
                </a:solidFill>
                <a:latin typeface="Arial Black"/>
                <a:cs typeface="Arial Black"/>
              </a:rPr>
              <a:t>move </a:t>
            </a:r>
            <a:r>
              <a:rPr sz="1600" spc="-140" dirty="0">
                <a:solidFill>
                  <a:srgbClr val="16375E"/>
                </a:solidFill>
                <a:latin typeface="Arial Black"/>
                <a:cs typeface="Arial Black"/>
              </a:rPr>
              <a:t>if </a:t>
            </a:r>
            <a:r>
              <a:rPr sz="1600" spc="-215" dirty="0">
                <a:solidFill>
                  <a:srgbClr val="16375E"/>
                </a:solidFill>
                <a:latin typeface="Arial Black"/>
                <a:cs typeface="Arial Black"/>
              </a:rPr>
              <a:t>arm </a:t>
            </a:r>
            <a:r>
              <a:rPr sz="1600" spc="-225" dirty="0">
                <a:solidFill>
                  <a:srgbClr val="16375E"/>
                </a:solidFill>
                <a:latin typeface="Arial Black"/>
                <a:cs typeface="Arial Black"/>
              </a:rPr>
              <a:t>is</a:t>
            </a:r>
            <a:r>
              <a:rPr sz="1600" spc="-295" dirty="0">
                <a:solidFill>
                  <a:srgbClr val="16375E"/>
                </a:solidFill>
                <a:latin typeface="Arial Black"/>
                <a:cs typeface="Arial Black"/>
              </a:rPr>
              <a:t> </a:t>
            </a:r>
            <a:r>
              <a:rPr sz="1600" spc="-200" dirty="0">
                <a:solidFill>
                  <a:srgbClr val="16375E"/>
                </a:solidFill>
                <a:latin typeface="Arial Black"/>
                <a:cs typeface="Arial Black"/>
              </a:rPr>
              <a:t>outstretched </a:t>
            </a:r>
            <a:r>
              <a:rPr sz="1600" spc="-180" dirty="0">
                <a:solidFill>
                  <a:srgbClr val="16375E"/>
                </a:solidFill>
                <a:latin typeface="Arial Black"/>
                <a:cs typeface="Arial Black"/>
              </a:rPr>
              <a:t>and</a:t>
            </a:r>
            <a:endParaRPr sz="1600">
              <a:latin typeface="Arial Black"/>
              <a:cs typeface="Arial Black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251958" y="5133224"/>
            <a:ext cx="3137535" cy="4902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1825"/>
              </a:lnSpc>
              <a:spcBef>
                <a:spcPts val="105"/>
              </a:spcBef>
            </a:pPr>
            <a:r>
              <a:rPr sz="1600" spc="-175" dirty="0">
                <a:solidFill>
                  <a:srgbClr val="16375E"/>
                </a:solidFill>
                <a:latin typeface="Arial Black"/>
                <a:cs typeface="Arial Black"/>
              </a:rPr>
              <a:t>hand</a:t>
            </a:r>
            <a:r>
              <a:rPr sz="1600" spc="-145" dirty="0">
                <a:solidFill>
                  <a:srgbClr val="16375E"/>
                </a:solidFill>
                <a:latin typeface="Arial Black"/>
                <a:cs typeface="Arial Black"/>
              </a:rPr>
              <a:t> </a:t>
            </a:r>
            <a:r>
              <a:rPr sz="1600" spc="-220" dirty="0">
                <a:solidFill>
                  <a:srgbClr val="16375E"/>
                </a:solidFill>
                <a:latin typeface="Arial Black"/>
                <a:cs typeface="Arial Black"/>
              </a:rPr>
              <a:t>moves</a:t>
            </a:r>
            <a:endParaRPr sz="1600">
              <a:latin typeface="Arial Black"/>
              <a:cs typeface="Arial Black"/>
            </a:endParaRPr>
          </a:p>
          <a:p>
            <a:pPr marL="12700">
              <a:lnSpc>
                <a:spcPts val="1825"/>
              </a:lnSpc>
            </a:pPr>
            <a:r>
              <a:rPr sz="1600" spc="-175" dirty="0">
                <a:solidFill>
                  <a:srgbClr val="16375E"/>
                </a:solidFill>
                <a:latin typeface="Arial Black"/>
                <a:cs typeface="Arial Black"/>
              </a:rPr>
              <a:t>May </a:t>
            </a:r>
            <a:r>
              <a:rPr sz="1600" spc="-215" dirty="0">
                <a:solidFill>
                  <a:srgbClr val="16375E"/>
                </a:solidFill>
                <a:latin typeface="Arial Black"/>
                <a:cs typeface="Arial Black"/>
              </a:rPr>
              <a:t>also </a:t>
            </a:r>
            <a:r>
              <a:rPr sz="1600" spc="-185" dirty="0">
                <a:solidFill>
                  <a:srgbClr val="16375E"/>
                </a:solidFill>
                <a:latin typeface="Arial Black"/>
                <a:cs typeface="Arial Black"/>
              </a:rPr>
              <a:t>feel </a:t>
            </a:r>
            <a:r>
              <a:rPr sz="1600" spc="-175" dirty="0">
                <a:solidFill>
                  <a:srgbClr val="16375E"/>
                </a:solidFill>
                <a:latin typeface="Arial Black"/>
                <a:cs typeface="Arial Black"/>
              </a:rPr>
              <a:t>ulnar </a:t>
            </a:r>
            <a:r>
              <a:rPr sz="1600" spc="-185" dirty="0">
                <a:solidFill>
                  <a:srgbClr val="16375E"/>
                </a:solidFill>
                <a:latin typeface="Arial Black"/>
                <a:cs typeface="Arial Black"/>
              </a:rPr>
              <a:t>nerve </a:t>
            </a:r>
            <a:r>
              <a:rPr sz="1600" spc="-204" dirty="0">
                <a:solidFill>
                  <a:srgbClr val="16375E"/>
                </a:solidFill>
                <a:latin typeface="Arial Black"/>
                <a:cs typeface="Arial Black"/>
              </a:rPr>
              <a:t>here</a:t>
            </a:r>
            <a:r>
              <a:rPr sz="1600" spc="-95" dirty="0">
                <a:solidFill>
                  <a:srgbClr val="16375E"/>
                </a:solidFill>
                <a:latin typeface="Arial Black"/>
                <a:cs typeface="Arial Black"/>
              </a:rPr>
              <a:t> </a:t>
            </a:r>
            <a:r>
              <a:rPr sz="1600" spc="-135" dirty="0">
                <a:solidFill>
                  <a:srgbClr val="16375E"/>
                </a:solidFill>
                <a:latin typeface="Arial Black"/>
                <a:cs typeface="Arial Black"/>
              </a:rPr>
              <a:t>too!</a:t>
            </a:r>
            <a:endParaRPr sz="1600">
              <a:latin typeface="Arial Black"/>
              <a:cs typeface="Arial Black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5580888" y="1197863"/>
            <a:ext cx="3112008" cy="338327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4383" y="4291584"/>
            <a:ext cx="3249168" cy="141122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975950" y="174460"/>
            <a:ext cx="121539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595" dirty="0"/>
              <a:t>A</a:t>
            </a:r>
            <a:r>
              <a:rPr spc="-540" dirty="0"/>
              <a:t>I</a:t>
            </a:r>
            <a:r>
              <a:rPr spc="-645" dirty="0"/>
              <a:t>G</a:t>
            </a:r>
            <a:r>
              <a:rPr spc="-844" dirty="0"/>
              <a:t>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284" y="1121867"/>
            <a:ext cx="7579995" cy="3698240"/>
          </a:xfrm>
          <a:prstGeom prst="rect">
            <a:avLst/>
          </a:prstGeom>
        </p:spPr>
        <p:txBody>
          <a:bodyPr vert="horz" wrap="square" lIns="0" tIns="110490" rIns="0" bIns="0" rtlCol="0">
            <a:spAutoFit/>
          </a:bodyPr>
          <a:lstStyle/>
          <a:p>
            <a:pPr marL="356870" indent="-344805">
              <a:lnSpc>
                <a:spcPct val="100000"/>
              </a:lnSpc>
              <a:spcBef>
                <a:spcPts val="870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200" spc="-360" dirty="0">
                <a:latin typeface="Arial Black"/>
                <a:cs typeface="Arial Black"/>
              </a:rPr>
              <a:t>Abnormal </a:t>
            </a:r>
            <a:r>
              <a:rPr sz="3200" spc="-405" dirty="0">
                <a:latin typeface="Arial Black"/>
                <a:cs typeface="Arial Black"/>
              </a:rPr>
              <a:t>Impulse </a:t>
            </a:r>
            <a:r>
              <a:rPr sz="3200" spc="-380" dirty="0">
                <a:latin typeface="Arial Black"/>
                <a:cs typeface="Arial Black"/>
              </a:rPr>
              <a:t>Generating</a:t>
            </a:r>
            <a:r>
              <a:rPr sz="3200" spc="-345" dirty="0">
                <a:latin typeface="Arial Black"/>
                <a:cs typeface="Arial Black"/>
              </a:rPr>
              <a:t> </a:t>
            </a:r>
            <a:r>
              <a:rPr sz="3200" spc="-470" dirty="0">
                <a:latin typeface="Arial Black"/>
                <a:cs typeface="Arial Black"/>
              </a:rPr>
              <a:t>Sites</a:t>
            </a:r>
            <a:endParaRPr sz="3200">
              <a:latin typeface="Arial Black"/>
              <a:cs typeface="Arial Black"/>
            </a:endParaRPr>
          </a:p>
          <a:p>
            <a:pPr marL="356870" marR="5080" indent="-344805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200" spc="-395" dirty="0">
                <a:latin typeface="Arial Black"/>
                <a:cs typeface="Arial Black"/>
              </a:rPr>
              <a:t>Peripheral </a:t>
            </a:r>
            <a:r>
              <a:rPr sz="3200" spc="-420" dirty="0">
                <a:latin typeface="Arial Black"/>
                <a:cs typeface="Arial Black"/>
              </a:rPr>
              <a:t>nerves </a:t>
            </a:r>
            <a:r>
              <a:rPr sz="3200" spc="-450" dirty="0">
                <a:latin typeface="Arial Black"/>
                <a:cs typeface="Arial Black"/>
              </a:rPr>
              <a:t>are </a:t>
            </a:r>
            <a:r>
              <a:rPr sz="3200" spc="-385" dirty="0">
                <a:latin typeface="Arial Black"/>
                <a:cs typeface="Arial Black"/>
              </a:rPr>
              <a:t>mainly </a:t>
            </a:r>
            <a:r>
              <a:rPr sz="3200" spc="-390" dirty="0">
                <a:latin typeface="Arial Black"/>
                <a:cs typeface="Arial Black"/>
              </a:rPr>
              <a:t>impulse  </a:t>
            </a:r>
            <a:r>
              <a:rPr sz="3200" spc="-380" dirty="0">
                <a:latin typeface="Arial Black"/>
                <a:cs typeface="Arial Black"/>
              </a:rPr>
              <a:t>conducting </a:t>
            </a:r>
            <a:r>
              <a:rPr sz="3200" spc="-315" dirty="0">
                <a:latin typeface="Arial Black"/>
                <a:cs typeface="Arial Black"/>
              </a:rPr>
              <a:t>not </a:t>
            </a:r>
            <a:r>
              <a:rPr sz="3200" spc="-390" dirty="0">
                <a:latin typeface="Arial Black"/>
                <a:cs typeface="Arial Black"/>
              </a:rPr>
              <a:t>impulse </a:t>
            </a:r>
            <a:r>
              <a:rPr sz="3200" spc="-360" dirty="0">
                <a:latin typeface="Arial Black"/>
                <a:cs typeface="Arial Black"/>
              </a:rPr>
              <a:t>generating</a:t>
            </a:r>
            <a:r>
              <a:rPr sz="3200" spc="-220" dirty="0">
                <a:latin typeface="Arial Black"/>
                <a:cs typeface="Arial Black"/>
              </a:rPr>
              <a:t> </a:t>
            </a:r>
            <a:r>
              <a:rPr sz="3200" spc="-470" dirty="0">
                <a:latin typeface="Arial Black"/>
                <a:cs typeface="Arial Black"/>
              </a:rPr>
              <a:t>sites</a:t>
            </a:r>
            <a:endParaRPr sz="3200">
              <a:latin typeface="Arial Black"/>
              <a:cs typeface="Arial Black"/>
            </a:endParaRPr>
          </a:p>
          <a:p>
            <a:pPr marL="356235" marR="332105" indent="-34417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200" spc="-445" dirty="0">
                <a:latin typeface="Arial Black"/>
                <a:cs typeface="Arial Black"/>
              </a:rPr>
              <a:t>Ectopia </a:t>
            </a:r>
            <a:r>
              <a:rPr sz="3200" spc="-5" dirty="0">
                <a:latin typeface="Arial Black"/>
                <a:cs typeface="Arial Black"/>
              </a:rPr>
              <a:t>– </a:t>
            </a:r>
            <a:r>
              <a:rPr sz="3200" spc="-390" dirty="0">
                <a:latin typeface="Arial Black"/>
                <a:cs typeface="Arial Black"/>
              </a:rPr>
              <a:t>impulse </a:t>
            </a:r>
            <a:r>
              <a:rPr sz="3200" spc="-360" dirty="0">
                <a:latin typeface="Arial Black"/>
                <a:cs typeface="Arial Black"/>
              </a:rPr>
              <a:t>generating </a:t>
            </a:r>
            <a:r>
              <a:rPr sz="3200" spc="-320" dirty="0">
                <a:latin typeface="Arial Black"/>
                <a:cs typeface="Arial Black"/>
              </a:rPr>
              <a:t>in </a:t>
            </a:r>
            <a:r>
              <a:rPr sz="3200" spc="-395" dirty="0">
                <a:latin typeface="Arial Black"/>
                <a:cs typeface="Arial Black"/>
              </a:rPr>
              <a:t>wrong  </a:t>
            </a:r>
            <a:r>
              <a:rPr sz="3200" spc="-445" dirty="0">
                <a:latin typeface="Arial Black"/>
                <a:cs typeface="Arial Black"/>
              </a:rPr>
              <a:t>place</a:t>
            </a:r>
            <a:endParaRPr sz="3200">
              <a:latin typeface="Arial Black"/>
              <a:cs typeface="Arial Black"/>
            </a:endParaRPr>
          </a:p>
          <a:p>
            <a:pPr marL="756285" marR="948055" indent="-287020">
              <a:lnSpc>
                <a:spcPct val="100000"/>
              </a:lnSpc>
              <a:spcBef>
                <a:spcPts val="685"/>
              </a:spcBef>
            </a:pPr>
            <a:r>
              <a:rPr sz="2800" dirty="0">
                <a:latin typeface="Arial"/>
                <a:cs typeface="Arial"/>
              </a:rPr>
              <a:t>– </a:t>
            </a:r>
            <a:r>
              <a:rPr sz="2800" spc="-350" dirty="0">
                <a:latin typeface="Arial Black"/>
                <a:cs typeface="Arial Black"/>
              </a:rPr>
              <a:t>Trigger </a:t>
            </a:r>
            <a:r>
              <a:rPr sz="2800" spc="-365" dirty="0">
                <a:latin typeface="Arial Black"/>
                <a:cs typeface="Arial Black"/>
              </a:rPr>
              <a:t>ectopic </a:t>
            </a:r>
            <a:r>
              <a:rPr sz="2800" spc="-395" dirty="0">
                <a:latin typeface="Arial Black"/>
                <a:cs typeface="Arial Black"/>
              </a:rPr>
              <a:t>charges </a:t>
            </a:r>
            <a:r>
              <a:rPr sz="2800" spc="-240" dirty="0">
                <a:latin typeface="Arial Black"/>
                <a:cs typeface="Arial Black"/>
              </a:rPr>
              <a:t>if </a:t>
            </a:r>
            <a:r>
              <a:rPr sz="2800" spc="-330" dirty="0">
                <a:latin typeface="Arial Black"/>
                <a:cs typeface="Arial Black"/>
              </a:rPr>
              <a:t>nerve </a:t>
            </a:r>
            <a:r>
              <a:rPr sz="2800" spc="-340" dirty="0">
                <a:latin typeface="Arial Black"/>
                <a:cs typeface="Arial Black"/>
              </a:rPr>
              <a:t>strain  </a:t>
            </a:r>
            <a:r>
              <a:rPr sz="2800" spc="-380" dirty="0">
                <a:latin typeface="Arial Black"/>
                <a:cs typeface="Arial Black"/>
              </a:rPr>
              <a:t>increased </a:t>
            </a:r>
            <a:r>
              <a:rPr sz="2800" spc="-360" dirty="0">
                <a:latin typeface="Arial Black"/>
                <a:cs typeface="Arial Black"/>
              </a:rPr>
              <a:t>with</a:t>
            </a:r>
            <a:r>
              <a:rPr sz="2800" spc="-35" dirty="0">
                <a:latin typeface="Arial Black"/>
                <a:cs typeface="Arial Black"/>
              </a:rPr>
              <a:t> </a:t>
            </a:r>
            <a:r>
              <a:rPr sz="2800" spc="-290" dirty="0">
                <a:latin typeface="Arial Black"/>
                <a:cs typeface="Arial Black"/>
              </a:rPr>
              <a:t>elongation</a:t>
            </a:r>
            <a:endParaRPr sz="28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06333" y="482917"/>
            <a:ext cx="493204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525" dirty="0"/>
              <a:t>Neurodynamic</a:t>
            </a:r>
            <a:r>
              <a:rPr spc="-360" dirty="0"/>
              <a:t> </a:t>
            </a:r>
            <a:r>
              <a:rPr spc="-650" dirty="0"/>
              <a:t>tests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28" y="1438148"/>
            <a:ext cx="7966075" cy="39160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6870" indent="-344805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200" spc="-415" dirty="0">
                <a:latin typeface="Arial Black"/>
                <a:cs typeface="Arial Black"/>
              </a:rPr>
              <a:t>SLR</a:t>
            </a:r>
            <a:endParaRPr sz="22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"/>
              <a:buChar char="•"/>
            </a:pPr>
            <a:endParaRPr sz="185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200" spc="-415" dirty="0">
                <a:latin typeface="Arial Black"/>
                <a:cs typeface="Arial Black"/>
              </a:rPr>
              <a:t>SLR </a:t>
            </a:r>
            <a:r>
              <a:rPr sz="2200" spc="55" dirty="0">
                <a:latin typeface="Arial Black"/>
                <a:cs typeface="Arial Black"/>
              </a:rPr>
              <a:t>+ </a:t>
            </a:r>
            <a:r>
              <a:rPr sz="2200" spc="-285" dirty="0">
                <a:latin typeface="Arial Black"/>
                <a:cs typeface="Arial Black"/>
              </a:rPr>
              <a:t>Ankle </a:t>
            </a:r>
            <a:r>
              <a:rPr sz="2200" spc="-275" dirty="0">
                <a:latin typeface="Arial Black"/>
                <a:cs typeface="Arial Black"/>
              </a:rPr>
              <a:t>DF </a:t>
            </a:r>
            <a:r>
              <a:rPr sz="2200" spc="55" dirty="0">
                <a:latin typeface="Arial Black"/>
                <a:cs typeface="Arial Black"/>
              </a:rPr>
              <a:t>+ </a:t>
            </a:r>
            <a:r>
              <a:rPr sz="2200" spc="-375" dirty="0">
                <a:latin typeface="Arial Black"/>
                <a:cs typeface="Arial Black"/>
              </a:rPr>
              <a:t>Ev </a:t>
            </a:r>
            <a:r>
              <a:rPr sz="2200" spc="55" dirty="0">
                <a:latin typeface="Arial Black"/>
                <a:cs typeface="Arial Black"/>
              </a:rPr>
              <a:t>= </a:t>
            </a:r>
            <a:r>
              <a:rPr sz="2200" spc="-365" dirty="0">
                <a:latin typeface="Arial Black"/>
                <a:cs typeface="Arial Black"/>
              </a:rPr>
              <a:t>TIBIAL</a:t>
            </a:r>
            <a:r>
              <a:rPr sz="2200" spc="-285" dirty="0">
                <a:latin typeface="Arial Black"/>
                <a:cs typeface="Arial Black"/>
              </a:rPr>
              <a:t> </a:t>
            </a:r>
            <a:r>
              <a:rPr sz="2200" spc="-375" dirty="0">
                <a:latin typeface="Arial Black"/>
                <a:cs typeface="Arial Black"/>
              </a:rPr>
              <a:t>NERVE</a:t>
            </a:r>
            <a:endParaRPr sz="22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"/>
              <a:buChar char="•"/>
            </a:pPr>
            <a:endParaRPr sz="185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200" spc="-415" dirty="0">
                <a:latin typeface="Arial Black"/>
                <a:cs typeface="Arial Black"/>
              </a:rPr>
              <a:t>SLR </a:t>
            </a:r>
            <a:r>
              <a:rPr sz="2200" spc="55" dirty="0">
                <a:latin typeface="Arial Black"/>
                <a:cs typeface="Arial Black"/>
              </a:rPr>
              <a:t>+ </a:t>
            </a:r>
            <a:r>
              <a:rPr sz="2200" spc="-285" dirty="0">
                <a:latin typeface="Arial Black"/>
                <a:cs typeface="Arial Black"/>
              </a:rPr>
              <a:t>Ankle </a:t>
            </a:r>
            <a:r>
              <a:rPr sz="2200" spc="-370" dirty="0">
                <a:latin typeface="Arial Black"/>
                <a:cs typeface="Arial Black"/>
              </a:rPr>
              <a:t>PF </a:t>
            </a:r>
            <a:r>
              <a:rPr sz="2200" spc="55" dirty="0">
                <a:latin typeface="Arial Black"/>
                <a:cs typeface="Arial Black"/>
              </a:rPr>
              <a:t>+ </a:t>
            </a:r>
            <a:r>
              <a:rPr sz="2200" spc="-265" dirty="0">
                <a:latin typeface="Arial Black"/>
                <a:cs typeface="Arial Black"/>
              </a:rPr>
              <a:t>Inv </a:t>
            </a:r>
            <a:r>
              <a:rPr sz="2200" spc="55" dirty="0">
                <a:latin typeface="Arial Black"/>
                <a:cs typeface="Arial Black"/>
              </a:rPr>
              <a:t>= </a:t>
            </a:r>
            <a:r>
              <a:rPr sz="2200" spc="-350" dirty="0">
                <a:latin typeface="Arial Black"/>
                <a:cs typeface="Arial Black"/>
              </a:rPr>
              <a:t>PERONEAL</a:t>
            </a:r>
            <a:r>
              <a:rPr sz="2200" spc="-320" dirty="0">
                <a:latin typeface="Arial Black"/>
                <a:cs typeface="Arial Black"/>
              </a:rPr>
              <a:t> </a:t>
            </a:r>
            <a:r>
              <a:rPr sz="2200" spc="-375" dirty="0">
                <a:latin typeface="Arial Black"/>
                <a:cs typeface="Arial Black"/>
              </a:rPr>
              <a:t>NERVE</a:t>
            </a:r>
            <a:endParaRPr sz="22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"/>
              <a:buChar char="•"/>
            </a:pPr>
            <a:endParaRPr sz="185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200" spc="-415" dirty="0">
                <a:latin typeface="Arial Black"/>
                <a:cs typeface="Arial Black"/>
              </a:rPr>
              <a:t>SLR </a:t>
            </a:r>
            <a:r>
              <a:rPr sz="2200" spc="55" dirty="0">
                <a:latin typeface="Arial Black"/>
                <a:cs typeface="Arial Black"/>
              </a:rPr>
              <a:t>+ </a:t>
            </a:r>
            <a:r>
              <a:rPr sz="2200" spc="-285" dirty="0">
                <a:latin typeface="Arial Black"/>
                <a:cs typeface="Arial Black"/>
              </a:rPr>
              <a:t>Ankle </a:t>
            </a:r>
            <a:r>
              <a:rPr sz="2200" spc="-275" dirty="0">
                <a:latin typeface="Arial Black"/>
                <a:cs typeface="Arial Black"/>
              </a:rPr>
              <a:t>DF </a:t>
            </a:r>
            <a:r>
              <a:rPr sz="2200" spc="55" dirty="0">
                <a:latin typeface="Arial Black"/>
                <a:cs typeface="Arial Black"/>
              </a:rPr>
              <a:t>+ </a:t>
            </a:r>
            <a:r>
              <a:rPr sz="2200" spc="-265" dirty="0">
                <a:latin typeface="Arial Black"/>
                <a:cs typeface="Arial Black"/>
              </a:rPr>
              <a:t>Inv </a:t>
            </a:r>
            <a:r>
              <a:rPr sz="2200" spc="55" dirty="0">
                <a:latin typeface="Arial Black"/>
                <a:cs typeface="Arial Black"/>
              </a:rPr>
              <a:t>= </a:t>
            </a:r>
            <a:r>
              <a:rPr sz="2200" spc="-375" dirty="0">
                <a:latin typeface="Arial Black"/>
                <a:cs typeface="Arial Black"/>
              </a:rPr>
              <a:t>SURAL</a:t>
            </a:r>
            <a:r>
              <a:rPr sz="2200" spc="-395" dirty="0">
                <a:latin typeface="Arial Black"/>
                <a:cs typeface="Arial Black"/>
              </a:rPr>
              <a:t> </a:t>
            </a:r>
            <a:r>
              <a:rPr sz="2200" spc="-375" dirty="0">
                <a:latin typeface="Arial Black"/>
                <a:cs typeface="Arial Black"/>
              </a:rPr>
              <a:t>NERVE</a:t>
            </a:r>
            <a:endParaRPr sz="22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Arial"/>
              <a:buChar char="•"/>
            </a:pPr>
            <a:endParaRPr sz="2200">
              <a:latin typeface="Arial Black"/>
              <a:cs typeface="Arial Black"/>
            </a:endParaRPr>
          </a:p>
          <a:p>
            <a:pPr marL="356870" marR="951865" indent="-344805">
              <a:lnSpc>
                <a:spcPts val="211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200" spc="-229" dirty="0">
                <a:latin typeface="Arial Black"/>
                <a:cs typeface="Arial Black"/>
              </a:rPr>
              <a:t>Uncomfortable/discomfort </a:t>
            </a:r>
            <a:r>
              <a:rPr sz="2200" spc="-215" dirty="0">
                <a:latin typeface="Arial Black"/>
                <a:cs typeface="Arial Black"/>
              </a:rPr>
              <a:t>in </a:t>
            </a:r>
            <a:r>
              <a:rPr sz="2200" spc="-265" dirty="0">
                <a:latin typeface="Arial Black"/>
                <a:cs typeface="Arial Black"/>
              </a:rPr>
              <a:t>nearly </a:t>
            </a:r>
            <a:r>
              <a:rPr sz="2200" spc="-260" dirty="0">
                <a:latin typeface="Arial Black"/>
                <a:cs typeface="Arial Black"/>
              </a:rPr>
              <a:t>everyone: </a:t>
            </a:r>
            <a:r>
              <a:rPr sz="2200" spc="-245" dirty="0">
                <a:latin typeface="Arial Black"/>
                <a:cs typeface="Arial Black"/>
              </a:rPr>
              <a:t>normal  </a:t>
            </a:r>
            <a:r>
              <a:rPr sz="2200" spc="-310" dirty="0">
                <a:latin typeface="Arial Black"/>
                <a:cs typeface="Arial Black"/>
              </a:rPr>
              <a:t>mechanical</a:t>
            </a:r>
            <a:r>
              <a:rPr sz="2200" spc="-125" dirty="0">
                <a:latin typeface="Arial Black"/>
                <a:cs typeface="Arial Black"/>
              </a:rPr>
              <a:t> </a:t>
            </a:r>
            <a:r>
              <a:rPr sz="2200" spc="-275" dirty="0">
                <a:latin typeface="Arial Black"/>
                <a:cs typeface="Arial Black"/>
              </a:rPr>
              <a:t>sensitivity</a:t>
            </a:r>
            <a:endParaRPr sz="2200">
              <a:latin typeface="Arial Black"/>
              <a:cs typeface="Arial Black"/>
            </a:endParaRPr>
          </a:p>
          <a:p>
            <a:pPr marL="356870" marR="5080" indent="-344805">
              <a:lnSpc>
                <a:spcPts val="2110"/>
              </a:lnSpc>
              <a:spcBef>
                <a:spcPts val="530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200" spc="-275" dirty="0">
                <a:latin typeface="Arial Black"/>
                <a:cs typeface="Arial Black"/>
              </a:rPr>
              <a:t>Clinical </a:t>
            </a:r>
            <a:r>
              <a:rPr sz="2200" spc="-225" dirty="0">
                <a:latin typeface="Arial Black"/>
                <a:cs typeface="Arial Black"/>
              </a:rPr>
              <a:t>findings </a:t>
            </a:r>
            <a:r>
              <a:rPr sz="2200" spc="55" dirty="0">
                <a:latin typeface="Arial Black"/>
                <a:cs typeface="Arial Black"/>
              </a:rPr>
              <a:t>= </a:t>
            </a:r>
            <a:r>
              <a:rPr sz="2200" spc="-305" dirty="0">
                <a:latin typeface="Arial Black"/>
                <a:cs typeface="Arial Black"/>
              </a:rPr>
              <a:t>asymmetrical </a:t>
            </a:r>
            <a:r>
              <a:rPr sz="2200" spc="-229" dirty="0">
                <a:latin typeface="Arial Black"/>
                <a:cs typeface="Arial Black"/>
              </a:rPr>
              <a:t>findings, </a:t>
            </a:r>
            <a:r>
              <a:rPr sz="2200" spc="-285" dirty="0">
                <a:latin typeface="Arial Black"/>
                <a:cs typeface="Arial Black"/>
              </a:rPr>
              <a:t>enhanced </a:t>
            </a:r>
            <a:r>
              <a:rPr sz="2200" spc="-280" dirty="0">
                <a:latin typeface="Arial Black"/>
                <a:cs typeface="Arial Black"/>
              </a:rPr>
              <a:t>sensitivity  </a:t>
            </a:r>
            <a:r>
              <a:rPr sz="2200" spc="-195" dirty="0">
                <a:latin typeface="Arial Black"/>
                <a:cs typeface="Arial Black"/>
              </a:rPr>
              <a:t>or </a:t>
            </a:r>
            <a:r>
              <a:rPr sz="2200" spc="-260" dirty="0">
                <a:latin typeface="Arial Black"/>
                <a:cs typeface="Arial Black"/>
              </a:rPr>
              <a:t>reproduce</a:t>
            </a:r>
            <a:r>
              <a:rPr sz="2200" spc="-130" dirty="0">
                <a:latin typeface="Arial Black"/>
                <a:cs typeface="Arial Black"/>
              </a:rPr>
              <a:t> </a:t>
            </a:r>
            <a:r>
              <a:rPr sz="2200" spc="-434" dirty="0">
                <a:latin typeface="Arial Black"/>
                <a:cs typeface="Arial Black"/>
              </a:rPr>
              <a:t>Sx</a:t>
            </a:r>
            <a:endParaRPr sz="2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23158" y="482917"/>
            <a:ext cx="329628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515" dirty="0"/>
              <a:t>Slider </a:t>
            </a:r>
            <a:r>
              <a:rPr spc="-380" dirty="0"/>
              <a:t>for</a:t>
            </a:r>
            <a:r>
              <a:rPr spc="-85" dirty="0"/>
              <a:t> </a:t>
            </a:r>
            <a:r>
              <a:rPr spc="-850" dirty="0"/>
              <a:t>SLR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41779"/>
            <a:ext cx="6558280" cy="37306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356870" indent="-344805">
              <a:lnSpc>
                <a:spcPct val="100000"/>
              </a:lnSpc>
              <a:spcBef>
                <a:spcPts val="110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700" spc="-290" dirty="0">
                <a:latin typeface="Arial Black"/>
                <a:cs typeface="Arial Black"/>
              </a:rPr>
              <a:t>One </a:t>
            </a:r>
            <a:r>
              <a:rPr sz="2700" spc="-229" dirty="0">
                <a:latin typeface="Arial Black"/>
                <a:cs typeface="Arial Black"/>
              </a:rPr>
              <a:t>off </a:t>
            </a:r>
            <a:r>
              <a:rPr sz="2700" spc="5" dirty="0">
                <a:latin typeface="Arial Black"/>
                <a:cs typeface="Arial Black"/>
              </a:rPr>
              <a:t>– </a:t>
            </a:r>
            <a:r>
              <a:rPr sz="2700" spc="-295" dirty="0">
                <a:latin typeface="Arial Black"/>
                <a:cs typeface="Arial Black"/>
              </a:rPr>
              <a:t>one</a:t>
            </a:r>
            <a:r>
              <a:rPr sz="2700" spc="-180" dirty="0">
                <a:latin typeface="Arial Black"/>
                <a:cs typeface="Arial Black"/>
              </a:rPr>
              <a:t> </a:t>
            </a:r>
            <a:r>
              <a:rPr sz="2700" spc="-250" dirty="0">
                <a:latin typeface="Arial Black"/>
                <a:cs typeface="Arial Black"/>
              </a:rPr>
              <a:t>on</a:t>
            </a:r>
            <a:endParaRPr sz="27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700" spc="-430" dirty="0">
                <a:latin typeface="Arial Black"/>
                <a:cs typeface="Arial Black"/>
              </a:rPr>
              <a:t>Knee</a:t>
            </a:r>
            <a:r>
              <a:rPr sz="2700" spc="-215" dirty="0">
                <a:latin typeface="Arial Black"/>
                <a:cs typeface="Arial Black"/>
              </a:rPr>
              <a:t> </a:t>
            </a:r>
            <a:r>
              <a:rPr sz="2700" spc="-229" dirty="0">
                <a:latin typeface="Arial Black"/>
                <a:cs typeface="Arial Black"/>
              </a:rPr>
              <a:t>off</a:t>
            </a:r>
            <a:endParaRPr sz="27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700" spc="-345" dirty="0">
                <a:latin typeface="Arial Black"/>
                <a:cs typeface="Arial Black"/>
              </a:rPr>
              <a:t>Ankle</a:t>
            </a:r>
            <a:r>
              <a:rPr sz="2700" spc="-215" dirty="0">
                <a:latin typeface="Arial Black"/>
                <a:cs typeface="Arial Black"/>
              </a:rPr>
              <a:t> </a:t>
            </a:r>
            <a:r>
              <a:rPr sz="2700" spc="-245" dirty="0">
                <a:latin typeface="Arial Black"/>
                <a:cs typeface="Arial Black"/>
              </a:rPr>
              <a:t>on</a:t>
            </a:r>
            <a:endParaRPr sz="27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65"/>
              </a:spcBef>
              <a:buFont typeface="Arial"/>
              <a:buChar char="•"/>
            </a:pPr>
            <a:endParaRPr sz="225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700" spc="-265" dirty="0">
                <a:latin typeface="Arial Black"/>
                <a:cs typeface="Arial Black"/>
              </a:rPr>
              <a:t>Hip</a:t>
            </a:r>
            <a:r>
              <a:rPr sz="2700" spc="-175" dirty="0">
                <a:latin typeface="Arial Black"/>
                <a:cs typeface="Arial Black"/>
              </a:rPr>
              <a:t> </a:t>
            </a:r>
            <a:r>
              <a:rPr sz="2700" spc="-235" dirty="0">
                <a:latin typeface="Arial Black"/>
                <a:cs typeface="Arial Black"/>
              </a:rPr>
              <a:t>off</a:t>
            </a:r>
            <a:endParaRPr sz="27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700" spc="-345" dirty="0">
                <a:latin typeface="Arial Black"/>
                <a:cs typeface="Arial Black"/>
              </a:rPr>
              <a:t>Ankle</a:t>
            </a:r>
            <a:r>
              <a:rPr sz="2700" spc="-215" dirty="0">
                <a:latin typeface="Arial Black"/>
                <a:cs typeface="Arial Black"/>
              </a:rPr>
              <a:t> </a:t>
            </a:r>
            <a:r>
              <a:rPr sz="2700" spc="-245" dirty="0">
                <a:latin typeface="Arial Black"/>
                <a:cs typeface="Arial Black"/>
              </a:rPr>
              <a:t>on</a:t>
            </a:r>
            <a:endParaRPr sz="27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spcBef>
                <a:spcPts val="3240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700" spc="-315" dirty="0">
                <a:latin typeface="Arial Black"/>
                <a:cs typeface="Arial Black"/>
              </a:rPr>
              <a:t>Perform </a:t>
            </a:r>
            <a:r>
              <a:rPr sz="2700" spc="-340" dirty="0">
                <a:latin typeface="Arial Black"/>
                <a:cs typeface="Arial Black"/>
              </a:rPr>
              <a:t>1 </a:t>
            </a:r>
            <a:r>
              <a:rPr sz="2700" spc="-300" dirty="0">
                <a:latin typeface="Arial Black"/>
                <a:cs typeface="Arial Black"/>
              </a:rPr>
              <a:t>min </a:t>
            </a:r>
            <a:r>
              <a:rPr sz="2700" spc="-310" dirty="0">
                <a:latin typeface="Arial Black"/>
                <a:cs typeface="Arial Black"/>
              </a:rPr>
              <a:t>worth </a:t>
            </a:r>
            <a:r>
              <a:rPr sz="2700" spc="-235" dirty="0">
                <a:latin typeface="Arial Black"/>
                <a:cs typeface="Arial Black"/>
              </a:rPr>
              <a:t>of </a:t>
            </a:r>
            <a:r>
              <a:rPr sz="2700" spc="-335" dirty="0">
                <a:latin typeface="Arial Black"/>
                <a:cs typeface="Arial Black"/>
              </a:rPr>
              <a:t>sliders</a:t>
            </a:r>
            <a:r>
              <a:rPr sz="2700" spc="-65" dirty="0">
                <a:latin typeface="Arial Black"/>
                <a:cs typeface="Arial Black"/>
              </a:rPr>
              <a:t> </a:t>
            </a:r>
            <a:r>
              <a:rPr sz="2700" spc="-305" dirty="0">
                <a:latin typeface="Arial Black"/>
                <a:cs typeface="Arial Black"/>
              </a:rPr>
              <a:t>and </a:t>
            </a:r>
            <a:r>
              <a:rPr sz="2700" spc="-360" dirty="0">
                <a:latin typeface="Arial Black"/>
                <a:cs typeface="Arial Black"/>
              </a:rPr>
              <a:t>retest</a:t>
            </a:r>
            <a:endParaRPr sz="27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700" spc="-585" dirty="0">
                <a:latin typeface="Arial Black"/>
                <a:cs typeface="Arial Black"/>
              </a:rPr>
              <a:t>TAKE </a:t>
            </a:r>
            <a:r>
              <a:rPr sz="2700" spc="-315" dirty="0">
                <a:latin typeface="Arial Black"/>
                <a:cs typeface="Arial Black"/>
              </a:rPr>
              <a:t>HOME</a:t>
            </a:r>
            <a:r>
              <a:rPr sz="2700" spc="-135" dirty="0">
                <a:latin typeface="Arial Black"/>
                <a:cs typeface="Arial Black"/>
              </a:rPr>
              <a:t> </a:t>
            </a:r>
            <a:r>
              <a:rPr sz="2700" spc="-505" dirty="0">
                <a:latin typeface="Arial Black"/>
                <a:cs typeface="Arial Black"/>
              </a:rPr>
              <a:t>EXERCISES</a:t>
            </a:r>
            <a:endParaRPr sz="27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05293" y="482917"/>
            <a:ext cx="633666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  <a:tabLst>
                <a:tab pos="2929255" algn="l"/>
              </a:tabLst>
            </a:pPr>
            <a:r>
              <a:rPr spc="-535" dirty="0"/>
              <a:t>Slump</a:t>
            </a:r>
            <a:r>
              <a:rPr spc="-260" dirty="0"/>
              <a:t> </a:t>
            </a:r>
            <a:r>
              <a:rPr spc="-605" dirty="0"/>
              <a:t>test	</a:t>
            </a:r>
            <a:r>
              <a:rPr spc="-459" dirty="0"/>
              <a:t>(Maitland</a:t>
            </a:r>
            <a:r>
              <a:rPr spc="-285" dirty="0"/>
              <a:t> </a:t>
            </a:r>
            <a:r>
              <a:rPr spc="-434" dirty="0"/>
              <a:t>‘79)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523" y="1541779"/>
            <a:ext cx="7124065" cy="37306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527685" indent="-515620">
              <a:lnSpc>
                <a:spcPct val="100000"/>
              </a:lnSpc>
              <a:spcBef>
                <a:spcPts val="110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700" spc="-375" dirty="0">
                <a:latin typeface="Arial Black"/>
                <a:cs typeface="Arial Black"/>
              </a:rPr>
              <a:t>Seated </a:t>
            </a:r>
            <a:r>
              <a:rPr sz="2700" spc="-335" dirty="0">
                <a:latin typeface="Arial Black"/>
                <a:cs typeface="Arial Black"/>
              </a:rPr>
              <a:t>hands </a:t>
            </a:r>
            <a:r>
              <a:rPr sz="2700" spc="-270" dirty="0">
                <a:latin typeface="Arial Black"/>
                <a:cs typeface="Arial Black"/>
              </a:rPr>
              <a:t>behind</a:t>
            </a:r>
            <a:r>
              <a:rPr sz="2700" spc="-390" dirty="0">
                <a:latin typeface="Arial Black"/>
                <a:cs typeface="Arial Black"/>
              </a:rPr>
              <a:t> </a:t>
            </a:r>
            <a:r>
              <a:rPr sz="2700" spc="-425" dirty="0">
                <a:latin typeface="Arial Black"/>
                <a:cs typeface="Arial Black"/>
              </a:rPr>
              <a:t>back</a:t>
            </a:r>
            <a:endParaRPr sz="2700">
              <a:latin typeface="Arial Black"/>
              <a:cs typeface="Arial Black"/>
            </a:endParaRPr>
          </a:p>
          <a:p>
            <a:pPr marL="527685" indent="-515620">
              <a:lnSpc>
                <a:spcPct val="100000"/>
              </a:lnSpc>
              <a:buAutoNum type="arabicPeriod"/>
              <a:tabLst>
                <a:tab pos="527685" algn="l"/>
                <a:tab pos="528320" algn="l"/>
              </a:tabLst>
            </a:pPr>
            <a:r>
              <a:rPr sz="2700" spc="-325" dirty="0">
                <a:latin typeface="Arial Black"/>
                <a:cs typeface="Arial Black"/>
              </a:rPr>
              <a:t>Spinal </a:t>
            </a:r>
            <a:r>
              <a:rPr sz="2700" spc="-345" dirty="0">
                <a:latin typeface="Arial Black"/>
                <a:cs typeface="Arial Black"/>
              </a:rPr>
              <a:t>(thoracic </a:t>
            </a:r>
            <a:r>
              <a:rPr sz="2700" spc="-235" dirty="0">
                <a:latin typeface="Arial Black"/>
                <a:cs typeface="Arial Black"/>
              </a:rPr>
              <a:t>&amp; </a:t>
            </a:r>
            <a:r>
              <a:rPr sz="2700" spc="-300" dirty="0">
                <a:latin typeface="Arial Black"/>
                <a:cs typeface="Arial Black"/>
              </a:rPr>
              <a:t>lumbar) </a:t>
            </a:r>
            <a:r>
              <a:rPr sz="2700" spc="-310" dirty="0">
                <a:latin typeface="Arial Black"/>
                <a:cs typeface="Arial Black"/>
              </a:rPr>
              <a:t>flexion (head</a:t>
            </a:r>
            <a:r>
              <a:rPr sz="2700" spc="-114" dirty="0">
                <a:latin typeface="Arial Black"/>
                <a:cs typeface="Arial Black"/>
              </a:rPr>
              <a:t> </a:t>
            </a:r>
            <a:r>
              <a:rPr sz="2700" spc="-240" dirty="0">
                <a:latin typeface="Arial Black"/>
                <a:cs typeface="Arial Black"/>
              </a:rPr>
              <a:t>up)</a:t>
            </a:r>
            <a:endParaRPr sz="2700">
              <a:latin typeface="Arial Black"/>
              <a:cs typeface="Arial Black"/>
            </a:endParaRPr>
          </a:p>
          <a:p>
            <a:pPr marL="527685" indent="-515620">
              <a:lnSpc>
                <a:spcPct val="100000"/>
              </a:lnSpc>
              <a:buAutoNum type="arabicPeriod"/>
              <a:tabLst>
                <a:tab pos="527685" algn="l"/>
                <a:tab pos="528320" algn="l"/>
              </a:tabLst>
            </a:pPr>
            <a:r>
              <a:rPr sz="2700" spc="-405" dirty="0">
                <a:latin typeface="Arial Black"/>
                <a:cs typeface="Arial Black"/>
              </a:rPr>
              <a:t>Neck</a:t>
            </a:r>
            <a:r>
              <a:rPr sz="2700" spc="-190" dirty="0">
                <a:latin typeface="Arial Black"/>
                <a:cs typeface="Arial Black"/>
              </a:rPr>
              <a:t> </a:t>
            </a:r>
            <a:r>
              <a:rPr sz="2700" spc="-310" dirty="0">
                <a:latin typeface="Arial Black"/>
                <a:cs typeface="Arial Black"/>
              </a:rPr>
              <a:t>flexion</a:t>
            </a:r>
            <a:endParaRPr sz="2700">
              <a:latin typeface="Arial Black"/>
              <a:cs typeface="Arial Black"/>
            </a:endParaRPr>
          </a:p>
          <a:p>
            <a:pPr marL="527685" indent="-515620">
              <a:lnSpc>
                <a:spcPct val="100000"/>
              </a:lnSpc>
              <a:buAutoNum type="arabicPeriod"/>
              <a:tabLst>
                <a:tab pos="527685" algn="l"/>
                <a:tab pos="528320" algn="l"/>
              </a:tabLst>
            </a:pPr>
            <a:r>
              <a:rPr sz="2700" spc="-430" dirty="0">
                <a:latin typeface="Arial Black"/>
                <a:cs typeface="Arial Black"/>
              </a:rPr>
              <a:t>Knee</a:t>
            </a:r>
            <a:r>
              <a:rPr sz="2700" spc="-215" dirty="0">
                <a:latin typeface="Arial Black"/>
                <a:cs typeface="Arial Black"/>
              </a:rPr>
              <a:t> </a:t>
            </a:r>
            <a:r>
              <a:rPr sz="2700" spc="-355" dirty="0">
                <a:latin typeface="Arial Black"/>
                <a:cs typeface="Arial Black"/>
              </a:rPr>
              <a:t>extension</a:t>
            </a:r>
            <a:endParaRPr sz="27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65"/>
              </a:spcBef>
              <a:buFont typeface="Arial Black"/>
              <a:buAutoNum type="arabicPeriod"/>
            </a:pPr>
            <a:endParaRPr sz="2250">
              <a:latin typeface="Arial Black"/>
              <a:cs typeface="Arial Black"/>
            </a:endParaRPr>
          </a:p>
          <a:p>
            <a:pPr marL="527685" indent="-515620">
              <a:lnSpc>
                <a:spcPct val="100000"/>
              </a:lnSpc>
              <a:spcBef>
                <a:spcPts val="5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700" spc="-415" dirty="0">
                <a:latin typeface="Arial Black"/>
                <a:cs typeface="Arial Black"/>
              </a:rPr>
              <a:t>Release neck</a:t>
            </a:r>
            <a:r>
              <a:rPr sz="2700" spc="-445" dirty="0">
                <a:latin typeface="Arial Black"/>
                <a:cs typeface="Arial Black"/>
              </a:rPr>
              <a:t> </a:t>
            </a:r>
            <a:r>
              <a:rPr sz="2700" spc="-310" dirty="0">
                <a:latin typeface="Arial Black"/>
                <a:cs typeface="Arial Black"/>
              </a:rPr>
              <a:t>flexion</a:t>
            </a:r>
            <a:endParaRPr sz="2700">
              <a:latin typeface="Arial Black"/>
              <a:cs typeface="Arial Black"/>
            </a:endParaRPr>
          </a:p>
          <a:p>
            <a:pPr marL="527685" indent="-515620">
              <a:lnSpc>
                <a:spcPct val="100000"/>
              </a:lnSpc>
              <a:buAutoNum type="arabicPeriod"/>
              <a:tabLst>
                <a:tab pos="527685" algn="l"/>
                <a:tab pos="528320" algn="l"/>
              </a:tabLst>
            </a:pPr>
            <a:r>
              <a:rPr sz="2700" spc="-434" dirty="0">
                <a:latin typeface="Arial Black"/>
                <a:cs typeface="Arial Black"/>
              </a:rPr>
              <a:t>? </a:t>
            </a:r>
            <a:r>
              <a:rPr sz="2700" spc="-430" dirty="0">
                <a:latin typeface="Arial Black"/>
                <a:cs typeface="Arial Black"/>
              </a:rPr>
              <a:t>Knee </a:t>
            </a:r>
            <a:r>
              <a:rPr sz="2700" spc="-270" dirty="0">
                <a:latin typeface="Arial Black"/>
                <a:cs typeface="Arial Black"/>
              </a:rPr>
              <a:t>further</a:t>
            </a:r>
            <a:r>
              <a:rPr sz="2700" spc="-625" dirty="0">
                <a:latin typeface="Arial Black"/>
                <a:cs typeface="Arial Black"/>
              </a:rPr>
              <a:t> </a:t>
            </a:r>
            <a:r>
              <a:rPr sz="2700" spc="-340" dirty="0">
                <a:latin typeface="Arial Black"/>
                <a:cs typeface="Arial Black"/>
              </a:rPr>
              <a:t>extended</a:t>
            </a:r>
            <a:endParaRPr sz="2700">
              <a:latin typeface="Arial Black"/>
              <a:cs typeface="Arial Black"/>
            </a:endParaRPr>
          </a:p>
          <a:p>
            <a:pPr marL="12700">
              <a:lnSpc>
                <a:spcPct val="100000"/>
              </a:lnSpc>
              <a:spcBef>
                <a:spcPts val="3235"/>
              </a:spcBef>
            </a:pPr>
            <a:r>
              <a:rPr sz="2700" spc="-375" dirty="0">
                <a:latin typeface="Arial Black"/>
                <a:cs typeface="Arial Black"/>
              </a:rPr>
              <a:t>Can </a:t>
            </a:r>
            <a:r>
              <a:rPr sz="2700" spc="-280" dirty="0">
                <a:latin typeface="Arial Black"/>
                <a:cs typeface="Arial Black"/>
              </a:rPr>
              <a:t>you </a:t>
            </a:r>
            <a:r>
              <a:rPr sz="2700" spc="-290" dirty="0">
                <a:latin typeface="Arial Black"/>
                <a:cs typeface="Arial Black"/>
              </a:rPr>
              <a:t>develop </a:t>
            </a:r>
            <a:r>
              <a:rPr sz="2700" spc="-425" dirty="0">
                <a:latin typeface="Arial Black"/>
                <a:cs typeface="Arial Black"/>
              </a:rPr>
              <a:t>a </a:t>
            </a:r>
            <a:r>
              <a:rPr sz="2700" spc="-310" dirty="0">
                <a:latin typeface="Arial Black"/>
                <a:cs typeface="Arial Black"/>
              </a:rPr>
              <a:t>Slider </a:t>
            </a:r>
            <a:r>
              <a:rPr sz="2700" spc="-229" dirty="0">
                <a:latin typeface="Arial Black"/>
                <a:cs typeface="Arial Black"/>
              </a:rPr>
              <a:t>for </a:t>
            </a:r>
            <a:r>
              <a:rPr sz="2700" spc="-330" dirty="0">
                <a:latin typeface="Arial Black"/>
                <a:cs typeface="Arial Black"/>
              </a:rPr>
              <a:t>this</a:t>
            </a:r>
            <a:r>
              <a:rPr sz="2700" spc="-350" dirty="0">
                <a:latin typeface="Arial Black"/>
                <a:cs typeface="Arial Black"/>
              </a:rPr>
              <a:t> </a:t>
            </a:r>
            <a:r>
              <a:rPr sz="2700" spc="-400" dirty="0">
                <a:latin typeface="Arial Black"/>
                <a:cs typeface="Arial Black"/>
              </a:rPr>
              <a:t>test?</a:t>
            </a:r>
            <a:endParaRPr sz="27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54766" y="482917"/>
            <a:ext cx="703199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695" dirty="0"/>
              <a:t>ULNT </a:t>
            </a:r>
            <a:r>
              <a:rPr spc="-680" dirty="0"/>
              <a:t>(ULTT1) </a:t>
            </a:r>
            <a:r>
              <a:rPr spc="-465" dirty="0"/>
              <a:t>Median</a:t>
            </a:r>
            <a:r>
              <a:rPr spc="-1010" dirty="0"/>
              <a:t> </a:t>
            </a:r>
            <a:r>
              <a:rPr spc="-505" dirty="0"/>
              <a:t>Nerve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20268" y="1557019"/>
            <a:ext cx="7660640" cy="3379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53085" indent="-515620">
              <a:lnSpc>
                <a:spcPct val="100000"/>
              </a:lnSpc>
              <a:spcBef>
                <a:spcPts val="105"/>
              </a:spcBef>
              <a:buAutoNum type="arabicPeriod"/>
              <a:tabLst>
                <a:tab pos="553085" algn="l"/>
                <a:tab pos="553720" algn="l"/>
              </a:tabLst>
            </a:pPr>
            <a:r>
              <a:rPr sz="2200" spc="-290" dirty="0">
                <a:latin typeface="Arial Black"/>
                <a:cs typeface="Arial Black"/>
              </a:rPr>
              <a:t>Pt </a:t>
            </a:r>
            <a:r>
              <a:rPr sz="2200" spc="-260" dirty="0">
                <a:latin typeface="Arial Black"/>
                <a:cs typeface="Arial Black"/>
              </a:rPr>
              <a:t>supine, </a:t>
            </a:r>
            <a:r>
              <a:rPr sz="2200" spc="-235" dirty="0">
                <a:latin typeface="Arial Black"/>
                <a:cs typeface="Arial Black"/>
              </a:rPr>
              <a:t>110</a:t>
            </a:r>
            <a:r>
              <a:rPr sz="2175" spc="-352" baseline="24904" dirty="0">
                <a:latin typeface="Arial Black"/>
                <a:cs typeface="Arial Black"/>
              </a:rPr>
              <a:t>o </a:t>
            </a:r>
            <a:r>
              <a:rPr sz="2200" spc="-325" dirty="0">
                <a:latin typeface="Arial Black"/>
                <a:cs typeface="Arial Black"/>
              </a:rPr>
              <a:t>ABD, </a:t>
            </a:r>
            <a:r>
              <a:rPr sz="2200" spc="-245" dirty="0">
                <a:latin typeface="Arial Black"/>
                <a:cs typeface="Arial Black"/>
              </a:rPr>
              <a:t>shoulder</a:t>
            </a:r>
            <a:r>
              <a:rPr sz="2200" spc="-50" dirty="0">
                <a:latin typeface="Arial Black"/>
                <a:cs typeface="Arial Black"/>
              </a:rPr>
              <a:t> </a:t>
            </a:r>
            <a:r>
              <a:rPr sz="2200" spc="-285" dirty="0">
                <a:latin typeface="Arial Black"/>
                <a:cs typeface="Arial Black"/>
              </a:rPr>
              <a:t>depressed</a:t>
            </a:r>
            <a:endParaRPr sz="2200">
              <a:latin typeface="Arial Black"/>
              <a:cs typeface="Arial Black"/>
            </a:endParaRPr>
          </a:p>
          <a:p>
            <a:pPr marL="553085" indent="-515620">
              <a:lnSpc>
                <a:spcPct val="100000"/>
              </a:lnSpc>
              <a:buAutoNum type="arabicPeriod"/>
              <a:tabLst>
                <a:tab pos="553085" algn="l"/>
                <a:tab pos="553720" algn="l"/>
              </a:tabLst>
            </a:pPr>
            <a:r>
              <a:rPr sz="2200" spc="-300" dirty="0">
                <a:latin typeface="Arial Black"/>
                <a:cs typeface="Arial Black"/>
              </a:rPr>
              <a:t>Elbow</a:t>
            </a:r>
            <a:r>
              <a:rPr sz="2200" spc="-175" dirty="0">
                <a:latin typeface="Arial Black"/>
                <a:cs typeface="Arial Black"/>
              </a:rPr>
              <a:t> </a:t>
            </a:r>
            <a:r>
              <a:rPr sz="2200" spc="-280" dirty="0">
                <a:latin typeface="Arial Black"/>
                <a:cs typeface="Arial Black"/>
              </a:rPr>
              <a:t>flexed</a:t>
            </a:r>
            <a:endParaRPr sz="2200">
              <a:latin typeface="Arial Black"/>
              <a:cs typeface="Arial Black"/>
            </a:endParaRPr>
          </a:p>
          <a:p>
            <a:pPr marL="553085" indent="-515620">
              <a:lnSpc>
                <a:spcPct val="100000"/>
              </a:lnSpc>
              <a:buAutoNum type="arabicPeriod"/>
              <a:tabLst>
                <a:tab pos="553085" algn="l"/>
                <a:tab pos="553720" algn="l"/>
              </a:tabLst>
            </a:pPr>
            <a:r>
              <a:rPr sz="2200" spc="-245" dirty="0">
                <a:latin typeface="Arial Black"/>
                <a:cs typeface="Arial Black"/>
              </a:rPr>
              <a:t>Supination</a:t>
            </a:r>
            <a:endParaRPr sz="2200">
              <a:latin typeface="Arial Black"/>
              <a:cs typeface="Arial Black"/>
            </a:endParaRPr>
          </a:p>
          <a:p>
            <a:pPr marL="553085" indent="-515620">
              <a:lnSpc>
                <a:spcPct val="100000"/>
              </a:lnSpc>
              <a:buAutoNum type="arabicPeriod"/>
              <a:tabLst>
                <a:tab pos="553085" algn="l"/>
                <a:tab pos="553720" algn="l"/>
              </a:tabLst>
            </a:pPr>
            <a:r>
              <a:rPr sz="2200" spc="-240" dirty="0">
                <a:latin typeface="Arial Black"/>
                <a:cs typeface="Arial Black"/>
              </a:rPr>
              <a:t>Wrist</a:t>
            </a:r>
            <a:r>
              <a:rPr sz="2200" spc="-145" dirty="0">
                <a:latin typeface="Arial Black"/>
                <a:cs typeface="Arial Black"/>
              </a:rPr>
              <a:t> </a:t>
            </a:r>
            <a:r>
              <a:rPr sz="2200" spc="-290" dirty="0">
                <a:latin typeface="Arial Black"/>
                <a:cs typeface="Arial Black"/>
              </a:rPr>
              <a:t>extension</a:t>
            </a:r>
            <a:endParaRPr sz="2200">
              <a:latin typeface="Arial Black"/>
              <a:cs typeface="Arial Black"/>
            </a:endParaRPr>
          </a:p>
          <a:p>
            <a:pPr marL="553085" indent="-515620">
              <a:lnSpc>
                <a:spcPct val="100000"/>
              </a:lnSpc>
              <a:buAutoNum type="arabicPeriod"/>
              <a:tabLst>
                <a:tab pos="553085" algn="l"/>
                <a:tab pos="553720" algn="l"/>
              </a:tabLst>
            </a:pPr>
            <a:r>
              <a:rPr sz="2200" spc="-280" dirty="0">
                <a:latin typeface="Arial Black"/>
                <a:cs typeface="Arial Black"/>
              </a:rPr>
              <a:t>Scoop </a:t>
            </a:r>
            <a:r>
              <a:rPr sz="2200" spc="-215" dirty="0">
                <a:latin typeface="Arial Black"/>
                <a:cs typeface="Arial Black"/>
              </a:rPr>
              <a:t>in </a:t>
            </a:r>
            <a:r>
              <a:rPr sz="2200" spc="-220" dirty="0">
                <a:latin typeface="Arial Black"/>
                <a:cs typeface="Arial Black"/>
              </a:rPr>
              <a:t>to </a:t>
            </a:r>
            <a:r>
              <a:rPr sz="2200" spc="-275" dirty="0">
                <a:latin typeface="Arial Black"/>
                <a:cs typeface="Arial Black"/>
              </a:rPr>
              <a:t>elbow </a:t>
            </a:r>
            <a:r>
              <a:rPr sz="2200" spc="-290" dirty="0">
                <a:latin typeface="Arial Black"/>
                <a:cs typeface="Arial Black"/>
              </a:rPr>
              <a:t>extension </a:t>
            </a:r>
            <a:r>
              <a:rPr sz="2200" spc="-245" dirty="0">
                <a:latin typeface="Arial Black"/>
                <a:cs typeface="Arial Black"/>
              </a:rPr>
              <a:t>and shoulder </a:t>
            </a:r>
            <a:r>
              <a:rPr sz="2200" spc="-270" dirty="0">
                <a:latin typeface="Arial Black"/>
                <a:cs typeface="Arial Black"/>
              </a:rPr>
              <a:t>lateral</a:t>
            </a:r>
            <a:r>
              <a:rPr sz="2200" spc="-210" dirty="0">
                <a:latin typeface="Arial Black"/>
                <a:cs typeface="Arial Black"/>
              </a:rPr>
              <a:t> </a:t>
            </a:r>
            <a:r>
              <a:rPr sz="2200" spc="-229" dirty="0">
                <a:latin typeface="Arial Black"/>
                <a:cs typeface="Arial Black"/>
              </a:rPr>
              <a:t>rotation</a:t>
            </a:r>
            <a:endParaRPr sz="22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 Black"/>
              <a:buAutoNum type="arabicPeriod"/>
            </a:pPr>
            <a:endParaRPr sz="1850">
              <a:latin typeface="Arial Black"/>
              <a:cs typeface="Arial Black"/>
            </a:endParaRPr>
          </a:p>
          <a:p>
            <a:pPr marL="553085" indent="-515620">
              <a:lnSpc>
                <a:spcPct val="100000"/>
              </a:lnSpc>
              <a:spcBef>
                <a:spcPts val="5"/>
              </a:spcBef>
              <a:buAutoNum type="arabicPeriod"/>
              <a:tabLst>
                <a:tab pos="553085" algn="l"/>
                <a:tab pos="553720" algn="l"/>
              </a:tabLst>
            </a:pPr>
            <a:r>
              <a:rPr sz="2200" spc="-335" dirty="0">
                <a:latin typeface="Arial Black"/>
                <a:cs typeface="Arial Black"/>
              </a:rPr>
              <a:t>Neck </a:t>
            </a:r>
            <a:r>
              <a:rPr sz="2200" spc="-260" dirty="0">
                <a:latin typeface="Arial Black"/>
                <a:cs typeface="Arial Black"/>
              </a:rPr>
              <a:t>lat </a:t>
            </a:r>
            <a:r>
              <a:rPr sz="2200" spc="-290" dirty="0">
                <a:latin typeface="Arial Black"/>
                <a:cs typeface="Arial Black"/>
              </a:rPr>
              <a:t>flex </a:t>
            </a:r>
            <a:r>
              <a:rPr sz="2200" spc="-305" dirty="0">
                <a:latin typeface="Arial Black"/>
                <a:cs typeface="Arial Black"/>
              </a:rPr>
              <a:t>(away) </a:t>
            </a:r>
            <a:r>
              <a:rPr sz="2200" spc="-315" dirty="0">
                <a:latin typeface="Arial Black"/>
                <a:cs typeface="Arial Black"/>
              </a:rPr>
              <a:t>increase</a:t>
            </a:r>
            <a:r>
              <a:rPr sz="2200" spc="55" dirty="0">
                <a:latin typeface="Arial Black"/>
                <a:cs typeface="Arial Black"/>
              </a:rPr>
              <a:t> </a:t>
            </a:r>
            <a:r>
              <a:rPr sz="2200" spc="-145" dirty="0">
                <a:latin typeface="Arial Black"/>
                <a:cs typeface="Arial Black"/>
              </a:rPr>
              <a:t>P+</a:t>
            </a:r>
            <a:endParaRPr sz="2200">
              <a:latin typeface="Arial Black"/>
              <a:cs typeface="Arial Black"/>
            </a:endParaRPr>
          </a:p>
          <a:p>
            <a:pPr marL="553085" indent="-515620">
              <a:lnSpc>
                <a:spcPct val="100000"/>
              </a:lnSpc>
              <a:buAutoNum type="arabicPeriod"/>
              <a:tabLst>
                <a:tab pos="553085" algn="l"/>
                <a:tab pos="553720" algn="l"/>
              </a:tabLst>
            </a:pPr>
            <a:r>
              <a:rPr sz="2200" spc="-340" dirty="0">
                <a:latin typeface="Arial Black"/>
                <a:cs typeface="Arial Black"/>
              </a:rPr>
              <a:t>Lat </a:t>
            </a:r>
            <a:r>
              <a:rPr sz="2200" spc="-290" dirty="0">
                <a:latin typeface="Arial Black"/>
                <a:cs typeface="Arial Black"/>
              </a:rPr>
              <a:t>flex </a:t>
            </a:r>
            <a:r>
              <a:rPr sz="2200" spc="-275" dirty="0">
                <a:latin typeface="Arial Black"/>
                <a:cs typeface="Arial Black"/>
              </a:rPr>
              <a:t>(towards) </a:t>
            </a:r>
            <a:r>
              <a:rPr sz="2200" spc="-325" dirty="0">
                <a:latin typeface="Arial Black"/>
                <a:cs typeface="Arial Black"/>
              </a:rPr>
              <a:t>decrease</a:t>
            </a:r>
            <a:r>
              <a:rPr sz="2200" spc="-505" dirty="0">
                <a:latin typeface="Arial Black"/>
                <a:cs typeface="Arial Black"/>
              </a:rPr>
              <a:t> </a:t>
            </a:r>
            <a:r>
              <a:rPr sz="2200" spc="-145" dirty="0">
                <a:latin typeface="Arial Black"/>
                <a:cs typeface="Arial Black"/>
              </a:rPr>
              <a:t>P+</a:t>
            </a:r>
            <a:endParaRPr sz="22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850">
              <a:latin typeface="Arial Black"/>
              <a:cs typeface="Arial Black"/>
            </a:endParaRPr>
          </a:p>
          <a:p>
            <a:pPr marL="37465">
              <a:lnSpc>
                <a:spcPct val="100000"/>
              </a:lnSpc>
              <a:spcBef>
                <a:spcPts val="5"/>
              </a:spcBef>
            </a:pPr>
            <a:r>
              <a:rPr sz="2200" spc="-280" dirty="0">
                <a:latin typeface="Arial Black"/>
                <a:cs typeface="Arial Black"/>
              </a:rPr>
              <a:t>Now </a:t>
            </a:r>
            <a:r>
              <a:rPr sz="2200" spc="-254" dirty="0">
                <a:latin typeface="Arial Black"/>
                <a:cs typeface="Arial Black"/>
              </a:rPr>
              <a:t>think </a:t>
            </a:r>
            <a:r>
              <a:rPr sz="2200" spc="-195" dirty="0">
                <a:latin typeface="Arial Black"/>
                <a:cs typeface="Arial Black"/>
              </a:rPr>
              <a:t>of </a:t>
            </a:r>
            <a:r>
              <a:rPr sz="2200" spc="-220" dirty="0">
                <a:latin typeface="Arial Black"/>
                <a:cs typeface="Arial Black"/>
              </a:rPr>
              <a:t>your</a:t>
            </a:r>
            <a:r>
              <a:rPr sz="2200" spc="130" dirty="0">
                <a:latin typeface="Arial Black"/>
                <a:cs typeface="Arial Black"/>
              </a:rPr>
              <a:t> </a:t>
            </a:r>
            <a:r>
              <a:rPr sz="2200" spc="-254" dirty="0">
                <a:latin typeface="Arial Black"/>
                <a:cs typeface="Arial Black"/>
              </a:rPr>
              <a:t>sliders!</a:t>
            </a:r>
            <a:endParaRPr sz="2200">
              <a:latin typeface="Arial Black"/>
              <a:cs typeface="Arial Black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050279" y="3715511"/>
            <a:ext cx="3057131" cy="179771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4527" y="482917"/>
            <a:ext cx="731520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695" dirty="0"/>
              <a:t>ULNT </a:t>
            </a:r>
            <a:r>
              <a:rPr spc="-685" dirty="0"/>
              <a:t>(ULTT2a) </a:t>
            </a:r>
            <a:r>
              <a:rPr spc="-465" dirty="0"/>
              <a:t>Median</a:t>
            </a:r>
            <a:r>
              <a:rPr spc="-985" dirty="0"/>
              <a:t> </a:t>
            </a:r>
            <a:r>
              <a:rPr spc="-505" dirty="0"/>
              <a:t>Nerve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794" y="1547875"/>
            <a:ext cx="4320540" cy="38354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6870" indent="-344805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500" spc="-285" dirty="0">
                <a:latin typeface="Arial Black"/>
                <a:cs typeface="Arial Black"/>
              </a:rPr>
              <a:t>Shoulder </a:t>
            </a:r>
            <a:r>
              <a:rPr sz="2500" spc="-310" dirty="0">
                <a:latin typeface="Arial Black"/>
                <a:cs typeface="Arial Black"/>
              </a:rPr>
              <a:t>depression</a:t>
            </a:r>
            <a:r>
              <a:rPr sz="2500" spc="35" dirty="0">
                <a:latin typeface="Arial Black"/>
                <a:cs typeface="Arial Black"/>
              </a:rPr>
              <a:t> </a:t>
            </a:r>
            <a:r>
              <a:rPr sz="2500" spc="-240" dirty="0">
                <a:latin typeface="Arial Black"/>
                <a:cs typeface="Arial Black"/>
              </a:rPr>
              <a:t>(thigh)</a:t>
            </a:r>
            <a:endParaRPr sz="25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500" spc="-285" dirty="0">
                <a:latin typeface="Arial Black"/>
                <a:cs typeface="Arial Black"/>
              </a:rPr>
              <a:t>Slight</a:t>
            </a:r>
            <a:r>
              <a:rPr sz="2500" spc="-125" dirty="0">
                <a:latin typeface="Arial Black"/>
                <a:cs typeface="Arial Black"/>
              </a:rPr>
              <a:t> </a:t>
            </a:r>
            <a:r>
              <a:rPr sz="2500" spc="-270" dirty="0">
                <a:latin typeface="Arial Black"/>
                <a:cs typeface="Arial Black"/>
              </a:rPr>
              <a:t>abd</a:t>
            </a:r>
            <a:endParaRPr sz="25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500" spc="-350" dirty="0">
                <a:latin typeface="Arial Black"/>
                <a:cs typeface="Arial Black"/>
              </a:rPr>
              <a:t>Elbow</a:t>
            </a:r>
            <a:r>
              <a:rPr sz="2500" spc="-150" dirty="0">
                <a:latin typeface="Arial Black"/>
                <a:cs typeface="Arial Black"/>
              </a:rPr>
              <a:t> </a:t>
            </a:r>
            <a:r>
              <a:rPr sz="2500" spc="-385" dirty="0">
                <a:latin typeface="Arial Black"/>
                <a:cs typeface="Arial Black"/>
              </a:rPr>
              <a:t>ext</a:t>
            </a:r>
            <a:endParaRPr sz="25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500" spc="-475" dirty="0">
                <a:latin typeface="Arial Black"/>
                <a:cs typeface="Arial Black"/>
              </a:rPr>
              <a:t>LR</a:t>
            </a:r>
            <a:r>
              <a:rPr sz="2500" spc="-150" dirty="0">
                <a:latin typeface="Arial Black"/>
                <a:cs typeface="Arial Black"/>
              </a:rPr>
              <a:t> </a:t>
            </a:r>
            <a:r>
              <a:rPr sz="2500" spc="-285" dirty="0">
                <a:latin typeface="Arial Black"/>
                <a:cs typeface="Arial Black"/>
              </a:rPr>
              <a:t>shoulder</a:t>
            </a:r>
            <a:endParaRPr sz="25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500" spc="-365" dirty="0">
                <a:latin typeface="Arial Black"/>
                <a:cs typeface="Arial Black"/>
              </a:rPr>
              <a:t>Extend </a:t>
            </a:r>
            <a:r>
              <a:rPr sz="2500" spc="-360" dirty="0">
                <a:latin typeface="Arial Black"/>
                <a:cs typeface="Arial Black"/>
              </a:rPr>
              <a:t>wrist </a:t>
            </a:r>
            <a:r>
              <a:rPr sz="2500" spc="-285" dirty="0">
                <a:latin typeface="Arial Black"/>
                <a:cs typeface="Arial Black"/>
              </a:rPr>
              <a:t>and</a:t>
            </a:r>
            <a:r>
              <a:rPr sz="2500" spc="-615" dirty="0">
                <a:latin typeface="Arial Black"/>
                <a:cs typeface="Arial Black"/>
              </a:rPr>
              <a:t> </a:t>
            </a:r>
            <a:r>
              <a:rPr sz="2500" spc="-280" dirty="0">
                <a:latin typeface="Arial Black"/>
                <a:cs typeface="Arial Black"/>
              </a:rPr>
              <a:t>fingers</a:t>
            </a:r>
            <a:endParaRPr sz="25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500" spc="-370" dirty="0">
                <a:latin typeface="Arial Black"/>
                <a:cs typeface="Arial Black"/>
              </a:rPr>
              <a:t>Increase </a:t>
            </a:r>
            <a:r>
              <a:rPr sz="2500" spc="-285" dirty="0">
                <a:latin typeface="Arial Black"/>
                <a:cs typeface="Arial Black"/>
              </a:rPr>
              <a:t>shoulder</a:t>
            </a:r>
            <a:r>
              <a:rPr sz="2500" spc="-380" dirty="0">
                <a:latin typeface="Arial Black"/>
                <a:cs typeface="Arial Black"/>
              </a:rPr>
              <a:t> </a:t>
            </a:r>
            <a:r>
              <a:rPr sz="2500" spc="-285" dirty="0">
                <a:latin typeface="Arial Black"/>
                <a:cs typeface="Arial Black"/>
              </a:rPr>
              <a:t>abduction</a:t>
            </a:r>
            <a:endParaRPr sz="25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Arial"/>
              <a:buChar char="•"/>
            </a:pPr>
            <a:endParaRPr sz="21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500" spc="-475" dirty="0">
                <a:latin typeface="Arial Black"/>
                <a:cs typeface="Arial Black"/>
              </a:rPr>
              <a:t>LF </a:t>
            </a:r>
            <a:r>
              <a:rPr sz="2500" spc="-434" dirty="0">
                <a:latin typeface="Arial Black"/>
                <a:cs typeface="Arial Black"/>
              </a:rPr>
              <a:t>as</a:t>
            </a:r>
            <a:r>
              <a:rPr sz="2500" spc="-170" dirty="0">
                <a:latin typeface="Arial Black"/>
                <a:cs typeface="Arial Black"/>
              </a:rPr>
              <a:t> </a:t>
            </a:r>
            <a:r>
              <a:rPr sz="2500" spc="-270" dirty="0">
                <a:latin typeface="Arial Black"/>
                <a:cs typeface="Arial Black"/>
              </a:rPr>
              <a:t>differential</a:t>
            </a:r>
            <a:endParaRPr sz="25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100">
              <a:latin typeface="Arial Black"/>
              <a:cs typeface="Arial Black"/>
            </a:endParaRPr>
          </a:p>
          <a:p>
            <a:pPr marL="12700">
              <a:lnSpc>
                <a:spcPct val="100000"/>
              </a:lnSpc>
            </a:pPr>
            <a:r>
              <a:rPr sz="2500" spc="-330" dirty="0">
                <a:latin typeface="Arial Black"/>
                <a:cs typeface="Arial Black"/>
              </a:rPr>
              <a:t>Now </a:t>
            </a:r>
            <a:r>
              <a:rPr sz="2500" spc="-290" dirty="0">
                <a:latin typeface="Arial Black"/>
                <a:cs typeface="Arial Black"/>
              </a:rPr>
              <a:t>think </a:t>
            </a:r>
            <a:r>
              <a:rPr sz="2500" spc="-225" dirty="0">
                <a:latin typeface="Arial Black"/>
                <a:cs typeface="Arial Black"/>
              </a:rPr>
              <a:t>of </a:t>
            </a:r>
            <a:r>
              <a:rPr sz="2500" spc="-265" dirty="0">
                <a:latin typeface="Arial Black"/>
                <a:cs typeface="Arial Black"/>
              </a:rPr>
              <a:t>your</a:t>
            </a:r>
            <a:r>
              <a:rPr sz="2500" spc="-229" dirty="0">
                <a:latin typeface="Arial Black"/>
                <a:cs typeface="Arial Black"/>
              </a:rPr>
              <a:t> </a:t>
            </a:r>
            <a:r>
              <a:rPr sz="2500" spc="-295" dirty="0">
                <a:latin typeface="Arial Black"/>
                <a:cs typeface="Arial Black"/>
              </a:rPr>
              <a:t>sliders!</a:t>
            </a:r>
            <a:endParaRPr sz="25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69975" y="482917"/>
            <a:ext cx="7004684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695" dirty="0"/>
              <a:t>ULNT </a:t>
            </a:r>
            <a:r>
              <a:rPr spc="-640" dirty="0"/>
              <a:t>(ULTT2b) </a:t>
            </a:r>
            <a:r>
              <a:rPr spc="-565" dirty="0"/>
              <a:t>Radial</a:t>
            </a:r>
            <a:r>
              <a:rPr spc="-1080" dirty="0"/>
              <a:t> </a:t>
            </a:r>
            <a:r>
              <a:rPr spc="-505" dirty="0"/>
              <a:t>Nerve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5320"/>
            <a:ext cx="4957445" cy="3780790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356870" indent="-344805">
              <a:lnSpc>
                <a:spcPct val="100000"/>
              </a:lnSpc>
              <a:spcBef>
                <a:spcPts val="484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200" spc="-360" dirty="0">
                <a:latin typeface="Arial Black"/>
                <a:cs typeface="Arial Black"/>
              </a:rPr>
              <a:t>Shoulder</a:t>
            </a:r>
            <a:r>
              <a:rPr sz="3200" spc="-150" dirty="0">
                <a:latin typeface="Arial Black"/>
                <a:cs typeface="Arial Black"/>
              </a:rPr>
              <a:t> </a:t>
            </a:r>
            <a:r>
              <a:rPr sz="3200" spc="-395" dirty="0">
                <a:latin typeface="Arial Black"/>
                <a:cs typeface="Arial Black"/>
              </a:rPr>
              <a:t>depression</a:t>
            </a:r>
            <a:endParaRPr sz="32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spcBef>
                <a:spcPts val="384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200" spc="-470" dirty="0">
                <a:latin typeface="Arial Black"/>
                <a:cs typeface="Arial Black"/>
              </a:rPr>
              <a:t>Extend</a:t>
            </a:r>
            <a:r>
              <a:rPr sz="3200" spc="-145" dirty="0">
                <a:latin typeface="Arial Black"/>
                <a:cs typeface="Arial Black"/>
              </a:rPr>
              <a:t> </a:t>
            </a:r>
            <a:r>
              <a:rPr sz="3200" spc="-405" dirty="0">
                <a:latin typeface="Arial Black"/>
                <a:cs typeface="Arial Black"/>
              </a:rPr>
              <a:t>elbow</a:t>
            </a:r>
            <a:endParaRPr sz="32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spcBef>
                <a:spcPts val="380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200" spc="-375" dirty="0">
                <a:latin typeface="Arial Black"/>
                <a:cs typeface="Arial Black"/>
              </a:rPr>
              <a:t>MR </a:t>
            </a:r>
            <a:r>
              <a:rPr sz="3200" spc="-285" dirty="0">
                <a:latin typeface="Arial Black"/>
                <a:cs typeface="Arial Black"/>
              </a:rPr>
              <a:t>of</a:t>
            </a:r>
            <a:r>
              <a:rPr sz="3200" dirty="0">
                <a:latin typeface="Arial Black"/>
                <a:cs typeface="Arial Black"/>
              </a:rPr>
              <a:t> </a:t>
            </a:r>
            <a:r>
              <a:rPr sz="3200" spc="-365" dirty="0">
                <a:latin typeface="Arial Black"/>
                <a:cs typeface="Arial Black"/>
              </a:rPr>
              <a:t>shoulder</a:t>
            </a:r>
            <a:endParaRPr sz="32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200" spc="-365" dirty="0">
                <a:latin typeface="Arial Black"/>
                <a:cs typeface="Arial Black"/>
              </a:rPr>
              <a:t>Wrist </a:t>
            </a:r>
            <a:r>
              <a:rPr sz="3200" spc="-370" dirty="0">
                <a:latin typeface="Arial Black"/>
                <a:cs typeface="Arial Black"/>
              </a:rPr>
              <a:t>and </a:t>
            </a:r>
            <a:r>
              <a:rPr sz="3200" spc="-375" dirty="0">
                <a:latin typeface="Arial Black"/>
                <a:cs typeface="Arial Black"/>
              </a:rPr>
              <a:t>Finger</a:t>
            </a:r>
            <a:r>
              <a:rPr sz="3200" spc="220" dirty="0">
                <a:latin typeface="Arial Black"/>
                <a:cs typeface="Arial Black"/>
              </a:rPr>
              <a:t> </a:t>
            </a:r>
            <a:r>
              <a:rPr sz="3200" spc="-415" dirty="0">
                <a:latin typeface="Arial Black"/>
                <a:cs typeface="Arial Black"/>
              </a:rPr>
              <a:t>Flexion</a:t>
            </a:r>
            <a:endParaRPr sz="32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200" spc="-360" dirty="0">
                <a:latin typeface="Arial Black"/>
                <a:cs typeface="Arial Black"/>
              </a:rPr>
              <a:t>Shoulder</a:t>
            </a:r>
            <a:r>
              <a:rPr sz="3200" spc="-150" dirty="0">
                <a:latin typeface="Arial Black"/>
                <a:cs typeface="Arial Black"/>
              </a:rPr>
              <a:t> </a:t>
            </a:r>
            <a:r>
              <a:rPr sz="3200" spc="-360" dirty="0">
                <a:latin typeface="Arial Black"/>
                <a:cs typeface="Arial Black"/>
              </a:rPr>
              <a:t>Abduction</a:t>
            </a:r>
            <a:endParaRPr sz="32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Char char="•"/>
            </a:pPr>
            <a:endParaRPr sz="325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3200" spc="-425" dirty="0">
                <a:latin typeface="Arial Black"/>
                <a:cs typeface="Arial Black"/>
              </a:rPr>
              <a:t>Now </a:t>
            </a:r>
            <a:r>
              <a:rPr sz="3200" spc="-375" dirty="0">
                <a:latin typeface="Arial Black"/>
                <a:cs typeface="Arial Black"/>
              </a:rPr>
              <a:t>think </a:t>
            </a:r>
            <a:r>
              <a:rPr sz="3200" spc="-285" dirty="0">
                <a:latin typeface="Arial Black"/>
                <a:cs typeface="Arial Black"/>
              </a:rPr>
              <a:t>of </a:t>
            </a:r>
            <a:r>
              <a:rPr sz="3200" spc="-340" dirty="0">
                <a:latin typeface="Arial Black"/>
                <a:cs typeface="Arial Black"/>
              </a:rPr>
              <a:t>your</a:t>
            </a:r>
            <a:r>
              <a:rPr sz="3200" spc="-280" dirty="0">
                <a:latin typeface="Arial Black"/>
                <a:cs typeface="Arial Black"/>
              </a:rPr>
              <a:t> </a:t>
            </a:r>
            <a:r>
              <a:rPr sz="3200" spc="-380" dirty="0">
                <a:latin typeface="Arial Black"/>
                <a:cs typeface="Arial Black"/>
              </a:rPr>
              <a:t>sliders!</a:t>
            </a:r>
            <a:endParaRPr sz="3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29055" y="482917"/>
            <a:ext cx="648652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695" dirty="0"/>
              <a:t>ULNT </a:t>
            </a:r>
            <a:r>
              <a:rPr spc="-680" dirty="0"/>
              <a:t>(ULTT3) </a:t>
            </a:r>
            <a:r>
              <a:rPr spc="-530" dirty="0"/>
              <a:t>Ulnar</a:t>
            </a:r>
            <a:r>
              <a:rPr spc="-1040" dirty="0"/>
              <a:t> </a:t>
            </a:r>
            <a:r>
              <a:rPr spc="-505" dirty="0"/>
              <a:t>Nerve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41779"/>
            <a:ext cx="4498340" cy="37312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356870" indent="-344805">
              <a:lnSpc>
                <a:spcPct val="100000"/>
              </a:lnSpc>
              <a:spcBef>
                <a:spcPts val="110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700" spc="-295" dirty="0">
                <a:latin typeface="Arial Black"/>
                <a:cs typeface="Arial Black"/>
              </a:rPr>
              <a:t>Shoulder</a:t>
            </a:r>
            <a:r>
              <a:rPr sz="2700" spc="-220" dirty="0">
                <a:latin typeface="Arial Black"/>
                <a:cs typeface="Arial Black"/>
              </a:rPr>
              <a:t> </a:t>
            </a:r>
            <a:r>
              <a:rPr sz="2700" spc="-345" dirty="0">
                <a:latin typeface="Arial Black"/>
                <a:cs typeface="Arial Black"/>
              </a:rPr>
              <a:t>depressed</a:t>
            </a:r>
            <a:endParaRPr sz="27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700" spc="-315" dirty="0">
                <a:latin typeface="Arial Black"/>
                <a:cs typeface="Arial Black"/>
              </a:rPr>
              <a:t>Abducted</a:t>
            </a:r>
            <a:endParaRPr sz="27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700" spc="-365" dirty="0">
                <a:latin typeface="Arial Black"/>
                <a:cs typeface="Arial Black"/>
              </a:rPr>
              <a:t>Externally</a:t>
            </a:r>
            <a:r>
              <a:rPr sz="2700" spc="-180" dirty="0">
                <a:latin typeface="Arial Black"/>
                <a:cs typeface="Arial Black"/>
              </a:rPr>
              <a:t> </a:t>
            </a:r>
            <a:r>
              <a:rPr sz="2700" spc="-310" dirty="0">
                <a:latin typeface="Arial Black"/>
                <a:cs typeface="Arial Black"/>
              </a:rPr>
              <a:t>rotated</a:t>
            </a:r>
            <a:endParaRPr sz="27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65"/>
              </a:spcBef>
              <a:buFont typeface="Arial"/>
              <a:buChar char="•"/>
            </a:pPr>
            <a:endParaRPr sz="225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700" spc="-375" dirty="0">
                <a:latin typeface="Arial Black"/>
                <a:cs typeface="Arial Black"/>
              </a:rPr>
              <a:t>Elbow</a:t>
            </a:r>
            <a:r>
              <a:rPr sz="2700" spc="-180" dirty="0">
                <a:latin typeface="Arial Black"/>
                <a:cs typeface="Arial Black"/>
              </a:rPr>
              <a:t> </a:t>
            </a:r>
            <a:r>
              <a:rPr sz="2700" spc="-340" dirty="0">
                <a:latin typeface="Arial Black"/>
                <a:cs typeface="Arial Black"/>
              </a:rPr>
              <a:t>flexed</a:t>
            </a:r>
            <a:endParaRPr sz="27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700" spc="-350" dirty="0">
                <a:latin typeface="Arial Black"/>
                <a:cs typeface="Arial Black"/>
              </a:rPr>
              <a:t>Forearm</a:t>
            </a:r>
            <a:r>
              <a:rPr sz="2700" spc="-195" dirty="0">
                <a:latin typeface="Arial Black"/>
                <a:cs typeface="Arial Black"/>
              </a:rPr>
              <a:t> </a:t>
            </a:r>
            <a:r>
              <a:rPr sz="2700" spc="-295" dirty="0">
                <a:latin typeface="Arial Black"/>
                <a:cs typeface="Arial Black"/>
              </a:rPr>
              <a:t>pronated</a:t>
            </a:r>
            <a:endParaRPr sz="27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700" spc="-295" dirty="0">
                <a:latin typeface="Arial Black"/>
                <a:cs typeface="Arial Black"/>
              </a:rPr>
              <a:t>Wrist </a:t>
            </a:r>
            <a:r>
              <a:rPr sz="2700" spc="-340" dirty="0">
                <a:latin typeface="Arial Black"/>
                <a:cs typeface="Arial Black"/>
              </a:rPr>
              <a:t>extended </a:t>
            </a:r>
            <a:r>
              <a:rPr sz="2700" spc="-235" dirty="0">
                <a:latin typeface="Arial Black"/>
                <a:cs typeface="Arial Black"/>
              </a:rPr>
              <a:t>&amp;</a:t>
            </a:r>
            <a:r>
              <a:rPr sz="2700" spc="25" dirty="0">
                <a:latin typeface="Arial Black"/>
                <a:cs typeface="Arial Black"/>
              </a:rPr>
              <a:t> </a:t>
            </a:r>
            <a:r>
              <a:rPr sz="2700" spc="-295" dirty="0">
                <a:latin typeface="Arial Black"/>
                <a:cs typeface="Arial Black"/>
              </a:rPr>
              <a:t>pronated</a:t>
            </a:r>
            <a:endParaRPr sz="27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700" spc="-335" dirty="0">
                <a:latin typeface="Arial Black"/>
                <a:cs typeface="Arial Black"/>
              </a:rPr>
              <a:t>Fingers</a:t>
            </a:r>
            <a:r>
              <a:rPr sz="2700" spc="-210" dirty="0">
                <a:latin typeface="Arial Black"/>
                <a:cs typeface="Arial Black"/>
              </a:rPr>
              <a:t> </a:t>
            </a:r>
            <a:r>
              <a:rPr sz="2700" spc="-340" dirty="0">
                <a:latin typeface="Arial Black"/>
                <a:cs typeface="Arial Black"/>
              </a:rPr>
              <a:t>extended</a:t>
            </a:r>
            <a:endParaRPr sz="2700">
              <a:latin typeface="Arial Black"/>
              <a:cs typeface="Arial Black"/>
            </a:endParaRPr>
          </a:p>
          <a:p>
            <a:pPr marL="12700">
              <a:lnSpc>
                <a:spcPct val="100000"/>
              </a:lnSpc>
            </a:pPr>
            <a:r>
              <a:rPr sz="2700" spc="-340" dirty="0">
                <a:latin typeface="Arial Black"/>
                <a:cs typeface="Arial Black"/>
              </a:rPr>
              <a:t>Now </a:t>
            </a:r>
            <a:r>
              <a:rPr sz="2700" spc="-310" dirty="0">
                <a:latin typeface="Arial Black"/>
                <a:cs typeface="Arial Black"/>
              </a:rPr>
              <a:t>think </a:t>
            </a:r>
            <a:r>
              <a:rPr sz="2700" spc="-235" dirty="0">
                <a:latin typeface="Arial Black"/>
                <a:cs typeface="Arial Black"/>
              </a:rPr>
              <a:t>of </a:t>
            </a:r>
            <a:r>
              <a:rPr sz="2700" spc="-275" dirty="0">
                <a:latin typeface="Arial Black"/>
                <a:cs typeface="Arial Black"/>
              </a:rPr>
              <a:t>your</a:t>
            </a:r>
            <a:r>
              <a:rPr sz="2700" spc="150" dirty="0">
                <a:latin typeface="Arial Black"/>
                <a:cs typeface="Arial Black"/>
              </a:rPr>
              <a:t> </a:t>
            </a:r>
            <a:r>
              <a:rPr sz="2700" spc="-310" dirty="0">
                <a:latin typeface="Arial Black"/>
                <a:cs typeface="Arial Black"/>
              </a:rPr>
              <a:t>sliders!</a:t>
            </a:r>
            <a:endParaRPr sz="27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05608" y="482917"/>
            <a:ext cx="4132579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535" dirty="0"/>
              <a:t>For </a:t>
            </a:r>
            <a:r>
              <a:rPr spc="-440" dirty="0"/>
              <a:t>further</a:t>
            </a:r>
            <a:r>
              <a:rPr spc="-70" dirty="0"/>
              <a:t> </a:t>
            </a:r>
            <a:r>
              <a:rPr spc="-445" dirty="0"/>
              <a:t>info...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794" y="1547875"/>
            <a:ext cx="7766050" cy="35312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6870" indent="-344805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500" spc="-265" dirty="0">
                <a:latin typeface="Arial Black"/>
                <a:cs typeface="Arial Black"/>
              </a:rPr>
              <a:t>Neuro </a:t>
            </a:r>
            <a:r>
              <a:rPr sz="2500" spc="-285" dirty="0">
                <a:latin typeface="Arial Black"/>
                <a:cs typeface="Arial Black"/>
              </a:rPr>
              <a:t>Orthopaedic </a:t>
            </a:r>
            <a:r>
              <a:rPr sz="2500" spc="-305" dirty="0">
                <a:latin typeface="Arial Black"/>
                <a:cs typeface="Arial Black"/>
              </a:rPr>
              <a:t>Institute</a:t>
            </a:r>
            <a:r>
              <a:rPr sz="2500" spc="-335" dirty="0">
                <a:latin typeface="Arial Black"/>
                <a:cs typeface="Arial Black"/>
              </a:rPr>
              <a:t> </a:t>
            </a:r>
            <a:r>
              <a:rPr sz="2500" spc="-240" dirty="0">
                <a:latin typeface="Arial Black"/>
                <a:cs typeface="Arial Black"/>
              </a:rPr>
              <a:t>(NOI)</a:t>
            </a:r>
            <a:endParaRPr sz="2500">
              <a:latin typeface="Arial Black"/>
              <a:cs typeface="Arial Black"/>
            </a:endParaRPr>
          </a:p>
          <a:p>
            <a:pPr marL="356870" indent="-344805">
              <a:lnSpc>
                <a:spcPct val="100000"/>
              </a:lnSpc>
              <a:buFont typeface="Arial"/>
              <a:buChar char="•"/>
              <a:tabLst>
                <a:tab pos="356870" algn="l"/>
                <a:tab pos="357505" algn="l"/>
              </a:tabLst>
            </a:pPr>
            <a:r>
              <a:rPr sz="2500" spc="-280" dirty="0">
                <a:latin typeface="Arial Black"/>
                <a:cs typeface="Arial Black"/>
              </a:rPr>
              <a:t>Short</a:t>
            </a:r>
            <a:r>
              <a:rPr sz="2500" spc="-125" dirty="0">
                <a:latin typeface="Arial Black"/>
                <a:cs typeface="Arial Black"/>
              </a:rPr>
              <a:t> </a:t>
            </a:r>
            <a:r>
              <a:rPr sz="2500" spc="-360" dirty="0">
                <a:latin typeface="Arial Black"/>
                <a:cs typeface="Arial Black"/>
              </a:rPr>
              <a:t>courses</a:t>
            </a:r>
            <a:endParaRPr sz="25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500">
              <a:latin typeface="Arial Black"/>
              <a:cs typeface="Arial Black"/>
            </a:endParaRPr>
          </a:p>
          <a:p>
            <a:pPr marL="356870" marR="57785" indent="-344805">
              <a:lnSpc>
                <a:spcPts val="2400"/>
              </a:lnSpc>
            </a:pPr>
            <a:r>
              <a:rPr sz="2500" spc="-300" dirty="0">
                <a:latin typeface="Arial Black"/>
                <a:cs typeface="Arial Black"/>
              </a:rPr>
              <a:t>Coppieters, </a:t>
            </a:r>
            <a:r>
              <a:rPr sz="2500" spc="-210" dirty="0">
                <a:latin typeface="Arial Black"/>
                <a:cs typeface="Arial Black"/>
              </a:rPr>
              <a:t>M. </a:t>
            </a:r>
            <a:r>
              <a:rPr sz="2500" spc="-310" dirty="0">
                <a:latin typeface="Arial Black"/>
                <a:cs typeface="Arial Black"/>
              </a:rPr>
              <a:t>W., </a:t>
            </a:r>
            <a:r>
              <a:rPr sz="2500" spc="-285" dirty="0">
                <a:latin typeface="Arial Black"/>
                <a:cs typeface="Arial Black"/>
              </a:rPr>
              <a:t>and </a:t>
            </a:r>
            <a:r>
              <a:rPr sz="2500" spc="-345" dirty="0">
                <a:latin typeface="Arial Black"/>
                <a:cs typeface="Arial Black"/>
              </a:rPr>
              <a:t>Butler, </a:t>
            </a:r>
            <a:r>
              <a:rPr sz="2500" spc="-330" dirty="0">
                <a:latin typeface="Arial Black"/>
                <a:cs typeface="Arial Black"/>
              </a:rPr>
              <a:t>D. </a:t>
            </a:r>
            <a:r>
              <a:rPr sz="2500" spc="-295" dirty="0">
                <a:latin typeface="Arial Black"/>
                <a:cs typeface="Arial Black"/>
              </a:rPr>
              <a:t>(2007). </a:t>
            </a:r>
            <a:r>
              <a:rPr sz="2500" spc="-200" dirty="0">
                <a:latin typeface="Arial Black"/>
                <a:cs typeface="Arial Black"/>
              </a:rPr>
              <a:t>Do </a:t>
            </a:r>
            <a:r>
              <a:rPr sz="2500" spc="-320" dirty="0">
                <a:latin typeface="Arial Black"/>
                <a:cs typeface="Arial Black"/>
              </a:rPr>
              <a:t>sliders </a:t>
            </a:r>
            <a:r>
              <a:rPr sz="2500" spc="-310" dirty="0">
                <a:latin typeface="Arial Black"/>
                <a:cs typeface="Arial Black"/>
              </a:rPr>
              <a:t>slide  </a:t>
            </a:r>
            <a:r>
              <a:rPr sz="2500" spc="-285" dirty="0">
                <a:latin typeface="Arial Black"/>
                <a:cs typeface="Arial Black"/>
              </a:rPr>
              <a:t>and </a:t>
            </a:r>
            <a:r>
              <a:rPr sz="2500" spc="-315" dirty="0">
                <a:latin typeface="Arial Black"/>
                <a:cs typeface="Arial Black"/>
              </a:rPr>
              <a:t>tensioners </a:t>
            </a:r>
            <a:r>
              <a:rPr sz="2500" spc="-365" dirty="0">
                <a:latin typeface="Arial Black"/>
                <a:cs typeface="Arial Black"/>
              </a:rPr>
              <a:t>tense? </a:t>
            </a:r>
            <a:r>
              <a:rPr sz="2500" spc="-300" dirty="0">
                <a:latin typeface="Arial Black"/>
                <a:cs typeface="Arial Black"/>
              </a:rPr>
              <a:t>An </a:t>
            </a:r>
            <a:r>
              <a:rPr sz="2500" spc="-350" dirty="0">
                <a:latin typeface="Arial Black"/>
                <a:cs typeface="Arial Black"/>
              </a:rPr>
              <a:t>analysis </a:t>
            </a:r>
            <a:r>
              <a:rPr sz="2500" spc="-225" dirty="0">
                <a:latin typeface="Arial Black"/>
                <a:cs typeface="Arial Black"/>
              </a:rPr>
              <a:t>of </a:t>
            </a:r>
            <a:r>
              <a:rPr sz="2500" spc="-305" dirty="0">
                <a:latin typeface="Arial Black"/>
                <a:cs typeface="Arial Black"/>
              </a:rPr>
              <a:t>neurodynamic  </a:t>
            </a:r>
            <a:r>
              <a:rPr sz="2500" spc="-325" dirty="0">
                <a:latin typeface="Arial Black"/>
                <a:cs typeface="Arial Black"/>
              </a:rPr>
              <a:t>techniques </a:t>
            </a:r>
            <a:r>
              <a:rPr sz="2500" spc="-285" dirty="0">
                <a:latin typeface="Arial Black"/>
                <a:cs typeface="Arial Black"/>
              </a:rPr>
              <a:t>and </a:t>
            </a:r>
            <a:r>
              <a:rPr sz="2500" spc="-315" dirty="0">
                <a:latin typeface="Arial Black"/>
                <a:cs typeface="Arial Black"/>
              </a:rPr>
              <a:t>considerations </a:t>
            </a:r>
            <a:r>
              <a:rPr sz="2500" spc="-270" dirty="0">
                <a:latin typeface="Arial Black"/>
                <a:cs typeface="Arial Black"/>
              </a:rPr>
              <a:t>regarding </a:t>
            </a:r>
            <a:r>
              <a:rPr sz="2500" spc="-280" dirty="0">
                <a:latin typeface="Arial Black"/>
                <a:cs typeface="Arial Black"/>
              </a:rPr>
              <a:t>their  </a:t>
            </a:r>
            <a:r>
              <a:rPr sz="2500" spc="-305" dirty="0">
                <a:latin typeface="Arial Black"/>
                <a:cs typeface="Arial Black"/>
              </a:rPr>
              <a:t>applications. </a:t>
            </a:r>
            <a:r>
              <a:rPr sz="2500" i="1" spc="5" dirty="0">
                <a:latin typeface="Trebuchet MS"/>
                <a:cs typeface="Trebuchet MS"/>
              </a:rPr>
              <a:t>Manual </a:t>
            </a:r>
            <a:r>
              <a:rPr sz="2500" i="1" spc="-105" dirty="0">
                <a:latin typeface="Trebuchet MS"/>
                <a:cs typeface="Trebuchet MS"/>
              </a:rPr>
              <a:t>Therapy</a:t>
            </a:r>
            <a:r>
              <a:rPr sz="2500" spc="-105" dirty="0">
                <a:latin typeface="Arial Black"/>
                <a:cs typeface="Arial Black"/>
              </a:rPr>
              <a:t>. </a:t>
            </a:r>
            <a:r>
              <a:rPr sz="2500" spc="-320" dirty="0">
                <a:latin typeface="Arial Black"/>
                <a:cs typeface="Arial Black"/>
              </a:rPr>
              <a:t>13. </a:t>
            </a:r>
            <a:r>
              <a:rPr sz="2500" spc="-305" dirty="0">
                <a:latin typeface="Arial Black"/>
                <a:cs typeface="Arial Black"/>
              </a:rPr>
              <a:t>Pp.</a:t>
            </a:r>
            <a:r>
              <a:rPr sz="2500" spc="175" dirty="0">
                <a:latin typeface="Arial Black"/>
                <a:cs typeface="Arial Black"/>
              </a:rPr>
              <a:t> </a:t>
            </a:r>
            <a:r>
              <a:rPr sz="2500" spc="-254" dirty="0">
                <a:latin typeface="Arial Black"/>
                <a:cs typeface="Arial Black"/>
              </a:rPr>
              <a:t>213-221</a:t>
            </a:r>
            <a:endParaRPr sz="25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550">
              <a:latin typeface="Arial Black"/>
              <a:cs typeface="Arial Black"/>
            </a:endParaRPr>
          </a:p>
          <a:p>
            <a:pPr marL="357505" marR="5080" indent="-344805">
              <a:lnSpc>
                <a:spcPts val="2400"/>
              </a:lnSpc>
            </a:pPr>
            <a:r>
              <a:rPr sz="2500" spc="-340" dirty="0">
                <a:latin typeface="Arial Black"/>
                <a:cs typeface="Arial Black"/>
              </a:rPr>
              <a:t>Butler, </a:t>
            </a:r>
            <a:r>
              <a:rPr sz="2500" spc="-330" dirty="0">
                <a:latin typeface="Arial Black"/>
                <a:cs typeface="Arial Black"/>
              </a:rPr>
              <a:t>D. </a:t>
            </a:r>
            <a:r>
              <a:rPr sz="2500" spc="-355" dirty="0">
                <a:latin typeface="Arial Black"/>
                <a:cs typeface="Arial Black"/>
              </a:rPr>
              <a:t>S., </a:t>
            </a:r>
            <a:r>
              <a:rPr sz="2500" spc="-285" dirty="0">
                <a:latin typeface="Arial Black"/>
                <a:cs typeface="Arial Black"/>
              </a:rPr>
              <a:t>and </a:t>
            </a:r>
            <a:r>
              <a:rPr sz="2500" spc="-320" dirty="0">
                <a:latin typeface="Arial Black"/>
                <a:cs typeface="Arial Black"/>
              </a:rPr>
              <a:t>Moseley, </a:t>
            </a:r>
            <a:r>
              <a:rPr sz="2500" spc="-340" dirty="0">
                <a:latin typeface="Arial Black"/>
                <a:cs typeface="Arial Black"/>
              </a:rPr>
              <a:t>G. </a:t>
            </a:r>
            <a:r>
              <a:rPr sz="2500" spc="-395" dirty="0">
                <a:latin typeface="Arial Black"/>
                <a:cs typeface="Arial Black"/>
              </a:rPr>
              <a:t>L. </a:t>
            </a:r>
            <a:r>
              <a:rPr sz="2500" spc="-295" dirty="0">
                <a:latin typeface="Arial Black"/>
                <a:cs typeface="Arial Black"/>
              </a:rPr>
              <a:t>(2003). </a:t>
            </a:r>
            <a:r>
              <a:rPr sz="2500" i="1" spc="-70" dirty="0">
                <a:latin typeface="Trebuchet MS"/>
                <a:cs typeface="Trebuchet MS"/>
              </a:rPr>
              <a:t>Explain Pain</a:t>
            </a:r>
            <a:r>
              <a:rPr sz="2500" spc="-70" dirty="0">
                <a:latin typeface="Arial Black"/>
                <a:cs typeface="Arial Black"/>
              </a:rPr>
              <a:t>. </a:t>
            </a:r>
            <a:r>
              <a:rPr sz="2500" spc="-250" dirty="0">
                <a:latin typeface="Arial Black"/>
                <a:cs typeface="Arial Black"/>
              </a:rPr>
              <a:t>NOI  </a:t>
            </a:r>
            <a:r>
              <a:rPr sz="2500" spc="-270" dirty="0">
                <a:latin typeface="Arial Black"/>
                <a:cs typeface="Arial Black"/>
              </a:rPr>
              <a:t>Group:</a:t>
            </a:r>
            <a:r>
              <a:rPr sz="2500" spc="-135" dirty="0">
                <a:latin typeface="Arial Black"/>
                <a:cs typeface="Arial Black"/>
              </a:rPr>
              <a:t> </a:t>
            </a:r>
            <a:r>
              <a:rPr sz="2500" spc="-300" dirty="0">
                <a:latin typeface="Arial Black"/>
                <a:cs typeface="Arial Black"/>
              </a:rPr>
              <a:t>Adelaide.</a:t>
            </a:r>
            <a:endParaRPr sz="25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1247</Words>
  <Application>Microsoft Office PowerPoint</Application>
  <PresentationFormat>On-screen Show (4:3)</PresentationFormat>
  <Paragraphs>223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3" baseType="lpstr">
      <vt:lpstr>Arial</vt:lpstr>
      <vt:lpstr>Arial Black</vt:lpstr>
      <vt:lpstr>Calibri</vt:lpstr>
      <vt:lpstr>Roboto</vt:lpstr>
      <vt:lpstr>Trebuchet MS</vt:lpstr>
      <vt:lpstr>Office Theme</vt:lpstr>
      <vt:lpstr>PowerPoint Presentation</vt:lpstr>
      <vt:lpstr>Aims</vt:lpstr>
      <vt:lpstr>Anatomy</vt:lpstr>
      <vt:lpstr>Anatomy</vt:lpstr>
      <vt:lpstr>Nerve Pain</vt:lpstr>
      <vt:lpstr>Neuropathic Pain</vt:lpstr>
      <vt:lpstr>Physical examination of the neural  tissue</vt:lpstr>
      <vt:lpstr>Peripheral nerve mobilisations</vt:lpstr>
      <vt:lpstr>Sliders and Tensioner</vt:lpstr>
      <vt:lpstr>Peripheral nerve mobilisation</vt:lpstr>
      <vt:lpstr>Get your patient moving!!!</vt:lpstr>
      <vt:lpstr>Peripheral nerve mobilisation</vt:lpstr>
      <vt:lpstr>References</vt:lpstr>
      <vt:lpstr>PowerPoint Presentation</vt:lpstr>
      <vt:lpstr>Palpation of nervous system Lower limb palpation</vt:lpstr>
      <vt:lpstr>Palpation of nervous system</vt:lpstr>
      <vt:lpstr>Palpation of nervous system</vt:lpstr>
      <vt:lpstr>Palpation of nervous system</vt:lpstr>
      <vt:lpstr>Palpation of the nervous system</vt:lpstr>
      <vt:lpstr>Palpation of the nervous system</vt:lpstr>
      <vt:lpstr>Palpation of nervous  system</vt:lpstr>
      <vt:lpstr>Palpation of the nervous system</vt:lpstr>
      <vt:lpstr>Palpation of the Nervous System</vt:lpstr>
      <vt:lpstr>Palpation of nervous system</vt:lpstr>
      <vt:lpstr>Palpation of the nervous system</vt:lpstr>
      <vt:lpstr>Palpation of the nervous system</vt:lpstr>
      <vt:lpstr>Palpation of the nervous system</vt:lpstr>
      <vt:lpstr>Palpation of the nervous system</vt:lpstr>
      <vt:lpstr>AIGS</vt:lpstr>
      <vt:lpstr>Neurodynamic tests</vt:lpstr>
      <vt:lpstr>Slider for SLR</vt:lpstr>
      <vt:lpstr>Slump test (Maitland ‘79)</vt:lpstr>
      <vt:lpstr>ULNT (ULTT1) Median Nerve</vt:lpstr>
      <vt:lpstr>ULNT (ULTT2a) Median Nerve</vt:lpstr>
      <vt:lpstr>ULNT (ULTT2b) Radial Nerve</vt:lpstr>
      <vt:lpstr>ULNT (ULTT3) Ulnar Nerve</vt:lpstr>
      <vt:lpstr>For further info...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SHSS6065</dc:title>
  <dc:creator>Kirsty Hopgood</dc:creator>
  <cp:lastModifiedBy>Kerry Nicholas</cp:lastModifiedBy>
  <cp:revision>1</cp:revision>
  <dcterms:created xsi:type="dcterms:W3CDTF">2023-09-14T12:36:21Z</dcterms:created>
  <dcterms:modified xsi:type="dcterms:W3CDTF">2023-09-14T12:37:24Z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2021-11-10T00:00:00Z</vt:filetime>
  </property>
  <property fmtid="{D5CDD505-2E9C-101B-9397-08002B2CF9AE}" pid="3" name="Creator">
    <vt:lpwstr>Acrobat PDFMaker 21 for PowerPoint</vt:lpwstr>
  </property>
  <property fmtid="{D5CDD505-2E9C-101B-9397-08002B2CF9AE}" pid="4" name="LastSaved">
    <vt:filetime>2023-09-14T00:00:00Z</vt:filetime>
  </property>
</Properties>
</file>