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omments/modernComment_101_4394A957.xml" ContentType="application/vnd.ms-powerpoint.comment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67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7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5A026C6-E5EA-9A4A-57FF-B035CBDF550D}" name="Kasim Mollamehmet" initials="KM" userId="nguiile_vxenwnife9wpi33wmn2vpjukhxl4qobrwwi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1CAD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286" autoAdjust="0"/>
    <p:restoredTop sz="94660"/>
  </p:normalViewPr>
  <p:slideViewPr>
    <p:cSldViewPr snapToGrid="0">
      <p:cViewPr varScale="1">
        <p:scale>
          <a:sx n="63" d="100"/>
          <a:sy n="63" d="100"/>
        </p:scale>
        <p:origin x="60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8/10/relationships/authors" Target="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omments/modernComment_101_4394A957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C9AA9D61-40E1-4569-A8BD-1E7028C9761C}" authorId="{A5A026C6-E5EA-9A4A-57FF-B035CBDF550D}" created="2023-11-27T11:32:55.467">
    <pc:sldMkLst xmlns:pc="http://schemas.microsoft.com/office/powerpoint/2013/main/command">
      <pc:docMk/>
      <pc:sldMk cId="1133816151" sldId="257"/>
    </pc:sldMkLst>
    <p188:txBody>
      <a:bodyPr/>
      <a:lstStyle/>
      <a:p>
        <a:r>
          <a:rPr lang="en-GB"/>
          <a:t>copy</a:t>
        </a:r>
      </a:p>
    </p188:txBody>
  </p188:cm>
</p188:cmLst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image" Target="../media/image8.jp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image" Target="../media/image8.jp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B06B03-877F-44A1-9658-EF754FA945F8}" type="doc">
      <dgm:prSet loTypeId="urn:microsoft.com/office/officeart/2005/8/layout/vList3" loCatId="pictur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A4A2B02-B755-457E-A3E1-52098E32E966}">
      <dgm:prSet/>
      <dgm:spPr/>
      <dgm:t>
        <a:bodyPr/>
        <a:lstStyle/>
        <a:p>
          <a:r>
            <a:rPr lang="en-GB" dirty="0"/>
            <a:t>Adult nurses look after patients from the young to the old.</a:t>
          </a:r>
        </a:p>
      </dgm:t>
    </dgm:pt>
    <dgm:pt modelId="{02170B13-51B3-41F3-8910-21FDEF646AD2}" type="parTrans" cxnId="{9E09D50F-47FC-4666-A034-5438DAC27A9E}">
      <dgm:prSet/>
      <dgm:spPr/>
      <dgm:t>
        <a:bodyPr/>
        <a:lstStyle/>
        <a:p>
          <a:endParaRPr lang="en-GB"/>
        </a:p>
      </dgm:t>
    </dgm:pt>
    <dgm:pt modelId="{842D8E91-67BB-4926-ADB8-C9E451443FD9}" type="sibTrans" cxnId="{9E09D50F-47FC-4666-A034-5438DAC27A9E}">
      <dgm:prSet/>
      <dgm:spPr/>
      <dgm:t>
        <a:bodyPr/>
        <a:lstStyle/>
        <a:p>
          <a:endParaRPr lang="en-GB"/>
        </a:p>
      </dgm:t>
    </dgm:pt>
    <dgm:pt modelId="{0486302D-6434-4986-9A97-0BEB646DF8C5}">
      <dgm:prSet/>
      <dgm:spPr/>
      <dgm:t>
        <a:bodyPr/>
        <a:lstStyle/>
        <a:p>
          <a:r>
            <a:rPr lang="en-GB" b="0" i="0" dirty="0"/>
            <a:t>Nurses deal with patients well-being and work with health care staff to provide the best treatment </a:t>
          </a:r>
          <a:endParaRPr lang="en-GB" dirty="0"/>
        </a:p>
      </dgm:t>
    </dgm:pt>
    <dgm:pt modelId="{200F81A7-B50B-4233-9E7D-D3E166BC0D03}" type="parTrans" cxnId="{6B888B18-4A36-447A-8042-C5371DFDDE27}">
      <dgm:prSet/>
      <dgm:spPr/>
      <dgm:t>
        <a:bodyPr/>
        <a:lstStyle/>
        <a:p>
          <a:endParaRPr lang="en-GB"/>
        </a:p>
      </dgm:t>
    </dgm:pt>
    <dgm:pt modelId="{E5EE211C-586E-4CAD-B72C-9B648BA5C05B}" type="sibTrans" cxnId="{6B888B18-4A36-447A-8042-C5371DFDDE27}">
      <dgm:prSet/>
      <dgm:spPr/>
      <dgm:t>
        <a:bodyPr/>
        <a:lstStyle/>
        <a:p>
          <a:endParaRPr lang="en-GB"/>
        </a:p>
      </dgm:t>
    </dgm:pt>
    <dgm:pt modelId="{9FE2D586-2DF9-45C6-B73E-1B74C1925CDB}" type="pres">
      <dgm:prSet presAssocID="{CCB06B03-877F-44A1-9658-EF754FA945F8}" presName="linearFlow" presStyleCnt="0">
        <dgm:presLayoutVars>
          <dgm:dir/>
          <dgm:resizeHandles val="exact"/>
        </dgm:presLayoutVars>
      </dgm:prSet>
      <dgm:spPr/>
    </dgm:pt>
    <dgm:pt modelId="{CD4479FA-3B15-4ADF-99F7-2C247A471763}" type="pres">
      <dgm:prSet presAssocID="{0A4A2B02-B755-457E-A3E1-52098E32E966}" presName="composite" presStyleCnt="0"/>
      <dgm:spPr/>
    </dgm:pt>
    <dgm:pt modelId="{F678DB3D-119A-46E7-B2D2-846A225E9A7C}" type="pres">
      <dgm:prSet presAssocID="{0A4A2B02-B755-457E-A3E1-52098E32E966}" presName="imgShp" presStyleLbl="fgImgPlace1" presStyleIdx="0" presStyleCnt="2" custLinFactNeighborX="821" custLinFactNeighborY="1861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</dgm:spPr>
    </dgm:pt>
    <dgm:pt modelId="{7D3266FB-F4E5-442C-A2C0-621735424599}" type="pres">
      <dgm:prSet presAssocID="{0A4A2B02-B755-457E-A3E1-52098E32E966}" presName="txShp" presStyleLbl="node1" presStyleIdx="0" presStyleCnt="2" custLinFactNeighborX="6973" custLinFactNeighborY="19927">
        <dgm:presLayoutVars>
          <dgm:bulletEnabled val="1"/>
        </dgm:presLayoutVars>
      </dgm:prSet>
      <dgm:spPr/>
    </dgm:pt>
    <dgm:pt modelId="{A5B55801-1970-41AA-B2AE-8FE72CEBA788}" type="pres">
      <dgm:prSet presAssocID="{842D8E91-67BB-4926-ADB8-C9E451443FD9}" presName="spacing" presStyleCnt="0"/>
      <dgm:spPr/>
    </dgm:pt>
    <dgm:pt modelId="{4713D155-AFF0-4BBF-A8DC-10C7A4202911}" type="pres">
      <dgm:prSet presAssocID="{0486302D-6434-4986-9A97-0BEB646DF8C5}" presName="composite" presStyleCnt="0"/>
      <dgm:spPr/>
    </dgm:pt>
    <dgm:pt modelId="{37579225-6745-4D5F-AE9D-E80616656A4B}" type="pres">
      <dgm:prSet presAssocID="{0486302D-6434-4986-9A97-0BEB646DF8C5}" presName="imgShp" presStyleLbl="fgImgPlac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207BCBC0-99A1-45C4-B398-F0D4FC53EDA9}" type="pres">
      <dgm:prSet presAssocID="{0486302D-6434-4986-9A97-0BEB646DF8C5}" presName="txShp" presStyleLbl="node1" presStyleIdx="1" presStyleCnt="2" custScaleY="103897" custLinFactNeighborX="6919" custLinFactNeighborY="2671">
        <dgm:presLayoutVars>
          <dgm:bulletEnabled val="1"/>
        </dgm:presLayoutVars>
      </dgm:prSet>
      <dgm:spPr/>
    </dgm:pt>
  </dgm:ptLst>
  <dgm:cxnLst>
    <dgm:cxn modelId="{9E09D50F-47FC-4666-A034-5438DAC27A9E}" srcId="{CCB06B03-877F-44A1-9658-EF754FA945F8}" destId="{0A4A2B02-B755-457E-A3E1-52098E32E966}" srcOrd="0" destOrd="0" parTransId="{02170B13-51B3-41F3-8910-21FDEF646AD2}" sibTransId="{842D8E91-67BB-4926-ADB8-C9E451443FD9}"/>
    <dgm:cxn modelId="{6B888B18-4A36-447A-8042-C5371DFDDE27}" srcId="{CCB06B03-877F-44A1-9658-EF754FA945F8}" destId="{0486302D-6434-4986-9A97-0BEB646DF8C5}" srcOrd="1" destOrd="0" parTransId="{200F81A7-B50B-4233-9E7D-D3E166BC0D03}" sibTransId="{E5EE211C-586E-4CAD-B72C-9B648BA5C05B}"/>
    <dgm:cxn modelId="{F3996141-FCC0-4A76-BC3D-FAB654D7EFF2}" type="presOf" srcId="{0486302D-6434-4986-9A97-0BEB646DF8C5}" destId="{207BCBC0-99A1-45C4-B398-F0D4FC53EDA9}" srcOrd="0" destOrd="0" presId="urn:microsoft.com/office/officeart/2005/8/layout/vList3"/>
    <dgm:cxn modelId="{5BF92F82-FB74-4626-91E4-2268F288AD7B}" type="presOf" srcId="{CCB06B03-877F-44A1-9658-EF754FA945F8}" destId="{9FE2D586-2DF9-45C6-B73E-1B74C1925CDB}" srcOrd="0" destOrd="0" presId="urn:microsoft.com/office/officeart/2005/8/layout/vList3"/>
    <dgm:cxn modelId="{44F89D9D-9A7D-4C09-A470-2FEC6C814089}" type="presOf" srcId="{0A4A2B02-B755-457E-A3E1-52098E32E966}" destId="{7D3266FB-F4E5-442C-A2C0-621735424599}" srcOrd="0" destOrd="0" presId="urn:microsoft.com/office/officeart/2005/8/layout/vList3"/>
    <dgm:cxn modelId="{B78EED4F-6DA1-4427-8539-40376310E2C6}" type="presParOf" srcId="{9FE2D586-2DF9-45C6-B73E-1B74C1925CDB}" destId="{CD4479FA-3B15-4ADF-99F7-2C247A471763}" srcOrd="0" destOrd="0" presId="urn:microsoft.com/office/officeart/2005/8/layout/vList3"/>
    <dgm:cxn modelId="{D4A90CFC-620C-4EC7-9D35-BE25749178FA}" type="presParOf" srcId="{CD4479FA-3B15-4ADF-99F7-2C247A471763}" destId="{F678DB3D-119A-46E7-B2D2-846A225E9A7C}" srcOrd="0" destOrd="0" presId="urn:microsoft.com/office/officeart/2005/8/layout/vList3"/>
    <dgm:cxn modelId="{551BD3BF-4608-454A-84C3-811530136842}" type="presParOf" srcId="{CD4479FA-3B15-4ADF-99F7-2C247A471763}" destId="{7D3266FB-F4E5-442C-A2C0-621735424599}" srcOrd="1" destOrd="0" presId="urn:microsoft.com/office/officeart/2005/8/layout/vList3"/>
    <dgm:cxn modelId="{9E98C5EE-19D2-44DE-8254-6F4E63F8DFD9}" type="presParOf" srcId="{9FE2D586-2DF9-45C6-B73E-1B74C1925CDB}" destId="{A5B55801-1970-41AA-B2AE-8FE72CEBA788}" srcOrd="1" destOrd="0" presId="urn:microsoft.com/office/officeart/2005/8/layout/vList3"/>
    <dgm:cxn modelId="{CE63A199-3402-4AE0-88E3-4016B3F8D441}" type="presParOf" srcId="{9FE2D586-2DF9-45C6-B73E-1B74C1925CDB}" destId="{4713D155-AFF0-4BBF-A8DC-10C7A4202911}" srcOrd="2" destOrd="0" presId="urn:microsoft.com/office/officeart/2005/8/layout/vList3"/>
    <dgm:cxn modelId="{49DA5F9B-C917-4BF7-96B0-A61D8E4E3798}" type="presParOf" srcId="{4713D155-AFF0-4BBF-A8DC-10C7A4202911}" destId="{37579225-6745-4D5F-AE9D-E80616656A4B}" srcOrd="0" destOrd="0" presId="urn:microsoft.com/office/officeart/2005/8/layout/vList3"/>
    <dgm:cxn modelId="{792F4667-0E61-47B3-8983-CE516FBBFE68}" type="presParOf" srcId="{4713D155-AFF0-4BBF-A8DC-10C7A4202911}" destId="{207BCBC0-99A1-45C4-B398-F0D4FC53EDA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36BE8B-0A4C-4221-8855-2C84FDC6EB1A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7D7D215-AFC6-4AF4-AD60-D1B1F8CE2D92}">
      <dgm:prSet/>
      <dgm:spPr/>
      <dgm:t>
        <a:bodyPr/>
        <a:lstStyle/>
        <a:p>
          <a:r>
            <a:rPr lang="en-GB" b="0" i="0" dirty="0"/>
            <a:t>Human dignity: Showing dignity to patients, their siblings and other people is important</a:t>
          </a:r>
          <a:endParaRPr lang="en-GB" dirty="0"/>
        </a:p>
      </dgm:t>
    </dgm:pt>
    <dgm:pt modelId="{C1A3BDB0-CF03-4A9A-9B1C-A6CBEC8EE510}" type="parTrans" cxnId="{FD481B35-76BA-4436-BCD9-B65EE7F04BB9}">
      <dgm:prSet/>
      <dgm:spPr/>
      <dgm:t>
        <a:bodyPr/>
        <a:lstStyle/>
        <a:p>
          <a:endParaRPr lang="en-GB"/>
        </a:p>
      </dgm:t>
    </dgm:pt>
    <dgm:pt modelId="{CD1B8A49-3184-4824-BE3E-A702356BD3B4}" type="sibTrans" cxnId="{FD481B35-76BA-4436-BCD9-B65EE7F04BB9}">
      <dgm:prSet/>
      <dgm:spPr/>
      <dgm:t>
        <a:bodyPr/>
        <a:lstStyle/>
        <a:p>
          <a:endParaRPr lang="en-GB"/>
        </a:p>
      </dgm:t>
    </dgm:pt>
    <dgm:pt modelId="{2472C0E4-478D-4D07-BEC7-524C1E425EB4}">
      <dgm:prSet/>
      <dgm:spPr/>
      <dgm:t>
        <a:bodyPr/>
        <a:lstStyle/>
        <a:p>
          <a:r>
            <a:rPr lang="en-GB" b="0" i="0" dirty="0"/>
            <a:t>Working together for patients: Primarily we should think of patients in whatever we do.</a:t>
          </a:r>
          <a:endParaRPr lang="en-GB" dirty="0"/>
        </a:p>
      </dgm:t>
    </dgm:pt>
    <dgm:pt modelId="{C3763505-9C36-44D1-B109-6E20007D4930}" type="parTrans" cxnId="{C684B880-01A2-4F9B-8BB6-65B94140801E}">
      <dgm:prSet/>
      <dgm:spPr/>
      <dgm:t>
        <a:bodyPr/>
        <a:lstStyle/>
        <a:p>
          <a:endParaRPr lang="en-GB"/>
        </a:p>
      </dgm:t>
    </dgm:pt>
    <dgm:pt modelId="{73B41114-BB8E-4299-B539-77CF040F05A2}" type="sibTrans" cxnId="{C684B880-01A2-4F9B-8BB6-65B94140801E}">
      <dgm:prSet/>
      <dgm:spPr/>
      <dgm:t>
        <a:bodyPr/>
        <a:lstStyle/>
        <a:p>
          <a:endParaRPr lang="en-GB"/>
        </a:p>
      </dgm:t>
    </dgm:pt>
    <dgm:pt modelId="{EEFE8715-5104-4C00-8D38-BF85FF2579D3}">
      <dgm:prSet/>
      <dgm:spPr/>
      <dgm:t>
        <a:bodyPr/>
        <a:lstStyle/>
        <a:p>
          <a:r>
            <a:rPr lang="en-GB" b="0" i="0" dirty="0"/>
            <a:t>Everyone counts: We ensure that we do not treat patients differently.</a:t>
          </a:r>
          <a:endParaRPr lang="en-GB" dirty="0"/>
        </a:p>
      </dgm:t>
    </dgm:pt>
    <dgm:pt modelId="{CF6D7B7C-5C7D-4F8D-86E5-677D169C8F7E}" type="parTrans" cxnId="{9216E691-E564-4971-8E22-C1C36D80C314}">
      <dgm:prSet/>
      <dgm:spPr/>
      <dgm:t>
        <a:bodyPr/>
        <a:lstStyle/>
        <a:p>
          <a:endParaRPr lang="en-GB"/>
        </a:p>
      </dgm:t>
    </dgm:pt>
    <dgm:pt modelId="{48917708-5596-47A8-8807-26135CD6446A}" type="sibTrans" cxnId="{9216E691-E564-4971-8E22-C1C36D80C314}">
      <dgm:prSet/>
      <dgm:spPr/>
      <dgm:t>
        <a:bodyPr/>
        <a:lstStyle/>
        <a:p>
          <a:endParaRPr lang="en-GB"/>
        </a:p>
      </dgm:t>
    </dgm:pt>
    <dgm:pt modelId="{1BA2B380-DBEF-4876-839A-8C83411D29EF}">
      <dgm:prSet/>
      <dgm:spPr/>
      <dgm:t>
        <a:bodyPr/>
        <a:lstStyle/>
        <a:p>
          <a:r>
            <a:rPr lang="en-GB" b="0" i="0" dirty="0"/>
            <a:t>Commitment to quality of care: We pay attention to quality of care.</a:t>
          </a:r>
          <a:endParaRPr lang="en-GB" dirty="0"/>
        </a:p>
      </dgm:t>
    </dgm:pt>
    <dgm:pt modelId="{4C67D628-9F58-4DD7-B431-609BA45EDFDF}" type="parTrans" cxnId="{5742C2A6-5713-4DEB-8E2E-CB40B6AD25FE}">
      <dgm:prSet/>
      <dgm:spPr/>
      <dgm:t>
        <a:bodyPr/>
        <a:lstStyle/>
        <a:p>
          <a:endParaRPr lang="en-GB"/>
        </a:p>
      </dgm:t>
    </dgm:pt>
    <dgm:pt modelId="{0DBFB39E-D372-4919-AAE6-6FE89B551130}" type="sibTrans" cxnId="{5742C2A6-5713-4DEB-8E2E-CB40B6AD25FE}">
      <dgm:prSet/>
      <dgm:spPr/>
      <dgm:t>
        <a:bodyPr/>
        <a:lstStyle/>
        <a:p>
          <a:endParaRPr lang="en-GB"/>
        </a:p>
      </dgm:t>
    </dgm:pt>
    <dgm:pt modelId="{67349A5F-1289-44B2-85C6-0E18ADCEDF10}">
      <dgm:prSet/>
      <dgm:spPr/>
      <dgm:t>
        <a:bodyPr/>
        <a:lstStyle/>
        <a:p>
          <a:r>
            <a:rPr lang="en-GB" b="0" i="0" dirty="0"/>
            <a:t>Compassion: Compassion is at the heart of health care, we treat every human being’s pain, stress etc.</a:t>
          </a:r>
          <a:endParaRPr lang="en-GB" dirty="0"/>
        </a:p>
      </dgm:t>
    </dgm:pt>
    <dgm:pt modelId="{B4AA9B96-4AE9-42A6-B4D3-2BE6057E36EF}" type="parTrans" cxnId="{B28E9E1F-62FF-4E19-9170-971F3FDF8AAC}">
      <dgm:prSet/>
      <dgm:spPr/>
      <dgm:t>
        <a:bodyPr/>
        <a:lstStyle/>
        <a:p>
          <a:endParaRPr lang="en-GB"/>
        </a:p>
      </dgm:t>
    </dgm:pt>
    <dgm:pt modelId="{97BA46A8-8320-4ADD-8ABF-8FFEA1D40204}" type="sibTrans" cxnId="{B28E9E1F-62FF-4E19-9170-971F3FDF8AAC}">
      <dgm:prSet/>
      <dgm:spPr/>
      <dgm:t>
        <a:bodyPr/>
        <a:lstStyle/>
        <a:p>
          <a:endParaRPr lang="en-GB"/>
        </a:p>
      </dgm:t>
    </dgm:pt>
    <dgm:pt modelId="{0D3F6E07-6AD5-4456-A21B-8B1D1BE41BA1}">
      <dgm:prSet/>
      <dgm:spPr/>
      <dgm:t>
        <a:bodyPr/>
        <a:lstStyle/>
        <a:p>
          <a:r>
            <a:rPr lang="en-GB" b="0" i="0" dirty="0"/>
            <a:t>Improving lives: We make an effort to improve patients’ health.</a:t>
          </a:r>
          <a:endParaRPr lang="en-GB" dirty="0"/>
        </a:p>
      </dgm:t>
    </dgm:pt>
    <dgm:pt modelId="{685CEDEF-FEB9-437B-8022-AD6F973054B6}" type="parTrans" cxnId="{85B2BDBF-36CC-4E8D-B972-E68772E54112}">
      <dgm:prSet/>
      <dgm:spPr/>
      <dgm:t>
        <a:bodyPr/>
        <a:lstStyle/>
        <a:p>
          <a:endParaRPr lang="en-GB"/>
        </a:p>
      </dgm:t>
    </dgm:pt>
    <dgm:pt modelId="{E0435775-CC87-413E-91C8-8FFE5FFE8F6F}" type="sibTrans" cxnId="{85B2BDBF-36CC-4E8D-B972-E68772E54112}">
      <dgm:prSet/>
      <dgm:spPr/>
      <dgm:t>
        <a:bodyPr/>
        <a:lstStyle/>
        <a:p>
          <a:endParaRPr lang="en-GB"/>
        </a:p>
      </dgm:t>
    </dgm:pt>
    <dgm:pt modelId="{F2450B09-5140-4AD3-A55C-C23E1BBF8305}" type="pres">
      <dgm:prSet presAssocID="{6B36BE8B-0A4C-4221-8855-2C84FDC6EB1A}" presName="linear" presStyleCnt="0">
        <dgm:presLayoutVars>
          <dgm:animLvl val="lvl"/>
          <dgm:resizeHandles val="exact"/>
        </dgm:presLayoutVars>
      </dgm:prSet>
      <dgm:spPr/>
    </dgm:pt>
    <dgm:pt modelId="{C7D044B7-0430-4F97-BFE2-50CDECB08C00}" type="pres">
      <dgm:prSet presAssocID="{77D7D215-AFC6-4AF4-AD60-D1B1F8CE2D92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60685A71-8830-4D2A-8B74-DBA039A377A5}" type="pres">
      <dgm:prSet presAssocID="{CD1B8A49-3184-4824-BE3E-A702356BD3B4}" presName="spacer" presStyleCnt="0"/>
      <dgm:spPr/>
    </dgm:pt>
    <dgm:pt modelId="{28EE8489-5DF5-4A6D-BB5A-C0891659ADCB}" type="pres">
      <dgm:prSet presAssocID="{2472C0E4-478D-4D07-BEC7-524C1E425EB4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F972C217-8E77-4BF3-B1F2-F29C18014F5A}" type="pres">
      <dgm:prSet presAssocID="{73B41114-BB8E-4299-B539-77CF040F05A2}" presName="spacer" presStyleCnt="0"/>
      <dgm:spPr/>
    </dgm:pt>
    <dgm:pt modelId="{4AB6FEFA-4519-4B4E-8B00-A287D0D95E3D}" type="pres">
      <dgm:prSet presAssocID="{EEFE8715-5104-4C00-8D38-BF85FF2579D3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00EDA5BB-D74F-421F-AEFC-7022C0081995}" type="pres">
      <dgm:prSet presAssocID="{48917708-5596-47A8-8807-26135CD6446A}" presName="spacer" presStyleCnt="0"/>
      <dgm:spPr/>
    </dgm:pt>
    <dgm:pt modelId="{4CF2AD3E-5143-4D74-AD53-273B5869A1B9}" type="pres">
      <dgm:prSet presAssocID="{1BA2B380-DBEF-4876-839A-8C83411D29EF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05484CD6-5FE6-4852-B352-3C4587DE41B5}" type="pres">
      <dgm:prSet presAssocID="{0DBFB39E-D372-4919-AAE6-6FE89B551130}" presName="spacer" presStyleCnt="0"/>
      <dgm:spPr/>
    </dgm:pt>
    <dgm:pt modelId="{DCCED214-D406-4FF3-819D-2DE2452D9ACF}" type="pres">
      <dgm:prSet presAssocID="{67349A5F-1289-44B2-85C6-0E18ADCEDF10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55E104F1-403C-4F2F-B6E5-B2AAC6FC9A7C}" type="pres">
      <dgm:prSet presAssocID="{97BA46A8-8320-4ADD-8ABF-8FFEA1D40204}" presName="spacer" presStyleCnt="0"/>
      <dgm:spPr/>
    </dgm:pt>
    <dgm:pt modelId="{F117088C-4A46-4E9A-BE40-B82EE4A12AB5}" type="pres">
      <dgm:prSet presAssocID="{0D3F6E07-6AD5-4456-A21B-8B1D1BE41BA1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C5BC4410-C97D-4F56-A066-152C87CBEB3A}" type="presOf" srcId="{6B36BE8B-0A4C-4221-8855-2C84FDC6EB1A}" destId="{F2450B09-5140-4AD3-A55C-C23E1BBF8305}" srcOrd="0" destOrd="0" presId="urn:microsoft.com/office/officeart/2005/8/layout/vList2"/>
    <dgm:cxn modelId="{B28E9E1F-62FF-4E19-9170-971F3FDF8AAC}" srcId="{6B36BE8B-0A4C-4221-8855-2C84FDC6EB1A}" destId="{67349A5F-1289-44B2-85C6-0E18ADCEDF10}" srcOrd="4" destOrd="0" parTransId="{B4AA9B96-4AE9-42A6-B4D3-2BE6057E36EF}" sibTransId="{97BA46A8-8320-4ADD-8ABF-8FFEA1D40204}"/>
    <dgm:cxn modelId="{1BCE7F22-7C25-43CF-904D-AA2BF2546038}" type="presOf" srcId="{77D7D215-AFC6-4AF4-AD60-D1B1F8CE2D92}" destId="{C7D044B7-0430-4F97-BFE2-50CDECB08C00}" srcOrd="0" destOrd="0" presId="urn:microsoft.com/office/officeart/2005/8/layout/vList2"/>
    <dgm:cxn modelId="{FD481B35-76BA-4436-BCD9-B65EE7F04BB9}" srcId="{6B36BE8B-0A4C-4221-8855-2C84FDC6EB1A}" destId="{77D7D215-AFC6-4AF4-AD60-D1B1F8CE2D92}" srcOrd="0" destOrd="0" parTransId="{C1A3BDB0-CF03-4A9A-9B1C-A6CBEC8EE510}" sibTransId="{CD1B8A49-3184-4824-BE3E-A702356BD3B4}"/>
    <dgm:cxn modelId="{1BEDBE37-C7EA-498A-9553-ADCC75DBE6C2}" type="presOf" srcId="{EEFE8715-5104-4C00-8D38-BF85FF2579D3}" destId="{4AB6FEFA-4519-4B4E-8B00-A287D0D95E3D}" srcOrd="0" destOrd="0" presId="urn:microsoft.com/office/officeart/2005/8/layout/vList2"/>
    <dgm:cxn modelId="{0CA3DF6C-D187-4378-83FF-400A68CD581E}" type="presOf" srcId="{1BA2B380-DBEF-4876-839A-8C83411D29EF}" destId="{4CF2AD3E-5143-4D74-AD53-273B5869A1B9}" srcOrd="0" destOrd="0" presId="urn:microsoft.com/office/officeart/2005/8/layout/vList2"/>
    <dgm:cxn modelId="{C684B880-01A2-4F9B-8BB6-65B94140801E}" srcId="{6B36BE8B-0A4C-4221-8855-2C84FDC6EB1A}" destId="{2472C0E4-478D-4D07-BEC7-524C1E425EB4}" srcOrd="1" destOrd="0" parTransId="{C3763505-9C36-44D1-B109-6E20007D4930}" sibTransId="{73B41114-BB8E-4299-B539-77CF040F05A2}"/>
    <dgm:cxn modelId="{E108E586-C237-4716-B81A-EF9ABDA8A824}" type="presOf" srcId="{0D3F6E07-6AD5-4456-A21B-8B1D1BE41BA1}" destId="{F117088C-4A46-4E9A-BE40-B82EE4A12AB5}" srcOrd="0" destOrd="0" presId="urn:microsoft.com/office/officeart/2005/8/layout/vList2"/>
    <dgm:cxn modelId="{9216E691-E564-4971-8E22-C1C36D80C314}" srcId="{6B36BE8B-0A4C-4221-8855-2C84FDC6EB1A}" destId="{EEFE8715-5104-4C00-8D38-BF85FF2579D3}" srcOrd="2" destOrd="0" parTransId="{CF6D7B7C-5C7D-4F8D-86E5-677D169C8F7E}" sibTransId="{48917708-5596-47A8-8807-26135CD6446A}"/>
    <dgm:cxn modelId="{5742C2A6-5713-4DEB-8E2E-CB40B6AD25FE}" srcId="{6B36BE8B-0A4C-4221-8855-2C84FDC6EB1A}" destId="{1BA2B380-DBEF-4876-839A-8C83411D29EF}" srcOrd="3" destOrd="0" parTransId="{4C67D628-9F58-4DD7-B431-609BA45EDFDF}" sibTransId="{0DBFB39E-D372-4919-AAE6-6FE89B551130}"/>
    <dgm:cxn modelId="{85B2BDBF-36CC-4E8D-B972-E68772E54112}" srcId="{6B36BE8B-0A4C-4221-8855-2C84FDC6EB1A}" destId="{0D3F6E07-6AD5-4456-A21B-8B1D1BE41BA1}" srcOrd="5" destOrd="0" parTransId="{685CEDEF-FEB9-437B-8022-AD6F973054B6}" sibTransId="{E0435775-CC87-413E-91C8-8FFE5FFE8F6F}"/>
    <dgm:cxn modelId="{38D11FC4-2CF8-4D73-9A3F-A5972F108213}" type="presOf" srcId="{67349A5F-1289-44B2-85C6-0E18ADCEDF10}" destId="{DCCED214-D406-4FF3-819D-2DE2452D9ACF}" srcOrd="0" destOrd="0" presId="urn:microsoft.com/office/officeart/2005/8/layout/vList2"/>
    <dgm:cxn modelId="{206D07F4-3580-41B1-AB6C-C583FE41F3CC}" type="presOf" srcId="{2472C0E4-478D-4D07-BEC7-524C1E425EB4}" destId="{28EE8489-5DF5-4A6D-BB5A-C0891659ADCB}" srcOrd="0" destOrd="0" presId="urn:microsoft.com/office/officeart/2005/8/layout/vList2"/>
    <dgm:cxn modelId="{7DD7F5DC-D5CE-4E20-9DB2-DFBB0C53940A}" type="presParOf" srcId="{F2450B09-5140-4AD3-A55C-C23E1BBF8305}" destId="{C7D044B7-0430-4F97-BFE2-50CDECB08C00}" srcOrd="0" destOrd="0" presId="urn:microsoft.com/office/officeart/2005/8/layout/vList2"/>
    <dgm:cxn modelId="{2C8DA23D-2D84-47BE-A521-CA5B6D86452D}" type="presParOf" srcId="{F2450B09-5140-4AD3-A55C-C23E1BBF8305}" destId="{60685A71-8830-4D2A-8B74-DBA039A377A5}" srcOrd="1" destOrd="0" presId="urn:microsoft.com/office/officeart/2005/8/layout/vList2"/>
    <dgm:cxn modelId="{814C7027-17F5-4D9F-9D03-038748976DBA}" type="presParOf" srcId="{F2450B09-5140-4AD3-A55C-C23E1BBF8305}" destId="{28EE8489-5DF5-4A6D-BB5A-C0891659ADCB}" srcOrd="2" destOrd="0" presId="urn:microsoft.com/office/officeart/2005/8/layout/vList2"/>
    <dgm:cxn modelId="{0A71CBFE-E42F-4448-8CF3-510B771EC222}" type="presParOf" srcId="{F2450B09-5140-4AD3-A55C-C23E1BBF8305}" destId="{F972C217-8E77-4BF3-B1F2-F29C18014F5A}" srcOrd="3" destOrd="0" presId="urn:microsoft.com/office/officeart/2005/8/layout/vList2"/>
    <dgm:cxn modelId="{1695F4A5-3FED-4EDF-8E79-530C7294F4B9}" type="presParOf" srcId="{F2450B09-5140-4AD3-A55C-C23E1BBF8305}" destId="{4AB6FEFA-4519-4B4E-8B00-A287D0D95E3D}" srcOrd="4" destOrd="0" presId="urn:microsoft.com/office/officeart/2005/8/layout/vList2"/>
    <dgm:cxn modelId="{693A81C8-A9B6-4392-9EFF-71ED69145E31}" type="presParOf" srcId="{F2450B09-5140-4AD3-A55C-C23E1BBF8305}" destId="{00EDA5BB-D74F-421F-AEFC-7022C0081995}" srcOrd="5" destOrd="0" presId="urn:microsoft.com/office/officeart/2005/8/layout/vList2"/>
    <dgm:cxn modelId="{9927A5E7-0F2B-4EA1-9CC0-5E14BE4101BE}" type="presParOf" srcId="{F2450B09-5140-4AD3-A55C-C23E1BBF8305}" destId="{4CF2AD3E-5143-4D74-AD53-273B5869A1B9}" srcOrd="6" destOrd="0" presId="urn:microsoft.com/office/officeart/2005/8/layout/vList2"/>
    <dgm:cxn modelId="{E6551134-E98F-4DCF-910A-4D5CAE02289F}" type="presParOf" srcId="{F2450B09-5140-4AD3-A55C-C23E1BBF8305}" destId="{05484CD6-5FE6-4852-B352-3C4587DE41B5}" srcOrd="7" destOrd="0" presId="urn:microsoft.com/office/officeart/2005/8/layout/vList2"/>
    <dgm:cxn modelId="{385CDC5B-590D-4DE7-B8B4-950CBDA4E6DF}" type="presParOf" srcId="{F2450B09-5140-4AD3-A55C-C23E1BBF8305}" destId="{DCCED214-D406-4FF3-819D-2DE2452D9ACF}" srcOrd="8" destOrd="0" presId="urn:microsoft.com/office/officeart/2005/8/layout/vList2"/>
    <dgm:cxn modelId="{1BEDA06C-4992-4E99-89BB-EAFF7CA545CC}" type="presParOf" srcId="{F2450B09-5140-4AD3-A55C-C23E1BBF8305}" destId="{55E104F1-403C-4F2F-B6E5-B2AAC6FC9A7C}" srcOrd="9" destOrd="0" presId="urn:microsoft.com/office/officeart/2005/8/layout/vList2"/>
    <dgm:cxn modelId="{4665224B-1C80-4345-936D-F66A3E345210}" type="presParOf" srcId="{F2450B09-5140-4AD3-A55C-C23E1BBF8305}" destId="{F117088C-4A46-4E9A-BE40-B82EE4A12AB5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68949CA-0C2D-4624-A616-21B96AF1C3FD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229C06E-D7AC-4BC3-9975-FA804EDD67F9}">
      <dgm:prSet custT="1"/>
      <dgm:spPr/>
      <dgm:t>
        <a:bodyPr/>
        <a:lstStyle/>
        <a:p>
          <a:endParaRPr lang="en-GB" sz="2400" b="0" i="0" dirty="0"/>
        </a:p>
        <a:p>
          <a:endParaRPr lang="en-GB" sz="2400" b="0" i="0" dirty="0"/>
        </a:p>
        <a:p>
          <a:endParaRPr lang="en-GB" sz="2400" b="0" i="0" dirty="0"/>
        </a:p>
        <a:p>
          <a:endParaRPr lang="en-GB" sz="2400" b="0" i="0" dirty="0"/>
        </a:p>
        <a:p>
          <a:endParaRPr lang="en-GB" sz="2400" b="0" i="0" dirty="0"/>
        </a:p>
        <a:p>
          <a:endParaRPr lang="en-GB" sz="2400" b="0" i="0" dirty="0"/>
        </a:p>
        <a:p>
          <a:endParaRPr lang="en-GB" sz="2400" b="0" i="0" dirty="0"/>
        </a:p>
        <a:p>
          <a:r>
            <a:rPr lang="en-GB" sz="2400" b="0" i="0" dirty="0">
              <a:solidFill>
                <a:schemeClr val="accent2">
                  <a:lumMod val="50000"/>
                </a:schemeClr>
              </a:solidFill>
            </a:rPr>
            <a:t>Nursing Codes of Conduct</a:t>
          </a:r>
          <a:br>
            <a:rPr lang="en-GB" sz="2400" b="0" i="0" dirty="0">
              <a:solidFill>
                <a:schemeClr val="accent2">
                  <a:lumMod val="50000"/>
                </a:schemeClr>
              </a:solidFill>
            </a:rPr>
          </a:br>
          <a:br>
            <a:rPr lang="en-GB" sz="2400" b="0" i="0" dirty="0">
              <a:solidFill>
                <a:schemeClr val="accent2">
                  <a:lumMod val="50000"/>
                </a:schemeClr>
              </a:solidFill>
            </a:rPr>
          </a:br>
          <a:r>
            <a:rPr lang="en-GB" sz="2400" b="0" i="0" dirty="0">
              <a:solidFill>
                <a:schemeClr val="accent2">
                  <a:lumMod val="50000"/>
                </a:schemeClr>
              </a:solidFill>
            </a:rPr>
            <a:t>What is a Code?</a:t>
          </a:r>
          <a:br>
            <a:rPr lang="en-GB" sz="2400" b="0" i="0" dirty="0">
              <a:solidFill>
                <a:schemeClr val="accent2">
                  <a:lumMod val="50000"/>
                </a:schemeClr>
              </a:solidFill>
            </a:rPr>
          </a:br>
          <a:r>
            <a:rPr lang="en-GB" sz="2400" b="0" i="0" dirty="0">
              <a:solidFill>
                <a:schemeClr val="accent2">
                  <a:lumMod val="50000"/>
                </a:schemeClr>
              </a:solidFill>
            </a:rPr>
            <a:t>   </a:t>
          </a:r>
          <a:br>
            <a:rPr lang="en-GB" sz="2400" b="0" i="0" dirty="0">
              <a:solidFill>
                <a:schemeClr val="accent2">
                  <a:lumMod val="50000"/>
                </a:schemeClr>
              </a:solidFill>
            </a:rPr>
          </a:br>
          <a:r>
            <a:rPr lang="en-GB" sz="2400" b="0" i="0" dirty="0">
              <a:solidFill>
                <a:schemeClr val="accent2">
                  <a:lumMod val="50000"/>
                </a:schemeClr>
              </a:solidFill>
            </a:rPr>
            <a:t> The Code includes qualified standards that registered Nurse, Midwife and Nursing associates must comply with.</a:t>
          </a:r>
          <a:br>
            <a:rPr lang="en-GB" sz="2400" b="0" i="0" dirty="0">
              <a:solidFill>
                <a:schemeClr val="accent2">
                  <a:lumMod val="50000"/>
                </a:schemeClr>
              </a:solidFill>
            </a:rPr>
          </a:br>
          <a:br>
            <a:rPr lang="en-GB" sz="2400" b="0" i="0" dirty="0">
              <a:solidFill>
                <a:schemeClr val="accent2">
                  <a:lumMod val="50000"/>
                </a:schemeClr>
              </a:solidFill>
            </a:rPr>
          </a:br>
          <a:r>
            <a:rPr lang="en-GB" sz="2400" b="0" i="0" dirty="0">
              <a:solidFill>
                <a:schemeClr val="accent2">
                  <a:lumMod val="50000"/>
                </a:schemeClr>
              </a:solidFill>
            </a:rPr>
            <a:t>The aim of the Code is to bring a simple, logical and optimistic message to the patient and other staff.</a:t>
          </a:r>
          <a:br>
            <a:rPr lang="en-GB" sz="2400" b="0" i="0" dirty="0">
              <a:solidFill>
                <a:schemeClr val="accent2">
                  <a:lumMod val="50000"/>
                </a:schemeClr>
              </a:solidFill>
            </a:rPr>
          </a:br>
          <a:endParaRPr lang="en-GB" sz="2400" b="0" i="0" dirty="0">
            <a:solidFill>
              <a:schemeClr val="accent2">
                <a:lumMod val="50000"/>
              </a:schemeClr>
            </a:solidFill>
          </a:endParaRPr>
        </a:p>
        <a:p>
          <a:r>
            <a:rPr lang="en-GB" sz="2400" b="0" i="0" dirty="0">
              <a:solidFill>
                <a:schemeClr val="accent2">
                  <a:lumMod val="50000"/>
                </a:schemeClr>
              </a:solidFill>
            </a:rPr>
            <a:t>Nursing &amp; Midwifery Council (2023)</a:t>
          </a:r>
        </a:p>
        <a:p>
          <a:endParaRPr lang="en-GB" sz="1400" b="0" i="0" dirty="0"/>
        </a:p>
        <a:p>
          <a:br>
            <a:rPr lang="en-GB" sz="1400" b="0" i="0" dirty="0"/>
          </a:br>
          <a:r>
            <a:rPr lang="en-GB" sz="1400" b="0" i="0" dirty="0"/>
            <a:t> </a:t>
          </a:r>
          <a:br>
            <a:rPr lang="en-GB" sz="1400" b="0" i="0" dirty="0"/>
          </a:br>
          <a:r>
            <a:rPr lang="en-GB" sz="1400" b="0" i="0" dirty="0"/>
            <a:t>                                       </a:t>
          </a:r>
          <a:br>
            <a:rPr lang="en-GB" sz="1400" b="0" i="0" dirty="0"/>
          </a:br>
          <a:br>
            <a:rPr lang="en-GB" sz="1400" b="0" i="0" dirty="0"/>
          </a:br>
          <a:br>
            <a:rPr lang="en-GB" sz="1400" b="0" i="0" dirty="0"/>
          </a:br>
          <a:br>
            <a:rPr lang="en-GB" sz="1400" b="0" i="0" dirty="0"/>
          </a:br>
          <a:br>
            <a:rPr lang="en-GB" sz="1400" b="0" i="0" dirty="0"/>
          </a:br>
          <a:br>
            <a:rPr lang="en-GB" sz="1400" b="0" i="0" dirty="0"/>
          </a:br>
          <a:br>
            <a:rPr lang="en-GB" sz="1400" b="0" i="0" dirty="0"/>
          </a:br>
          <a:r>
            <a:rPr lang="en-GB" sz="1400" b="0" i="0" dirty="0"/>
            <a:t>     </a:t>
          </a:r>
          <a:br>
            <a:rPr lang="en-GB" sz="1400" b="0" i="0" dirty="0"/>
          </a:br>
          <a:r>
            <a:rPr lang="en-GB" sz="1400" b="0" i="0" dirty="0"/>
            <a:t>                                          </a:t>
          </a:r>
          <a:br>
            <a:rPr lang="en-GB" sz="1400" b="0" i="0" dirty="0"/>
          </a:br>
          <a:r>
            <a:rPr lang="en-GB" sz="1400" b="0" i="0" dirty="0"/>
            <a:t>                                               </a:t>
          </a:r>
          <a:endParaRPr lang="en-GB" sz="1400" dirty="0"/>
        </a:p>
      </dgm:t>
    </dgm:pt>
    <dgm:pt modelId="{1B477144-C2C5-4DD6-8F78-98D3E0F4DCD0}" type="parTrans" cxnId="{1B675248-4903-4264-A229-B1F4AE03A1B0}">
      <dgm:prSet/>
      <dgm:spPr/>
      <dgm:t>
        <a:bodyPr/>
        <a:lstStyle/>
        <a:p>
          <a:endParaRPr lang="en-GB"/>
        </a:p>
      </dgm:t>
    </dgm:pt>
    <dgm:pt modelId="{634E0FDA-6778-45C1-AA2C-EBB2448A107A}" type="sibTrans" cxnId="{1B675248-4903-4264-A229-B1F4AE03A1B0}">
      <dgm:prSet/>
      <dgm:spPr/>
      <dgm:t>
        <a:bodyPr/>
        <a:lstStyle/>
        <a:p>
          <a:endParaRPr lang="en-GB"/>
        </a:p>
      </dgm:t>
    </dgm:pt>
    <dgm:pt modelId="{6A7A0AA0-994D-4BC1-9541-F8B842D35D37}" type="pres">
      <dgm:prSet presAssocID="{168949CA-0C2D-4624-A616-21B96AF1C3FD}" presName="linear" presStyleCnt="0">
        <dgm:presLayoutVars>
          <dgm:animLvl val="lvl"/>
          <dgm:resizeHandles val="exact"/>
        </dgm:presLayoutVars>
      </dgm:prSet>
      <dgm:spPr/>
    </dgm:pt>
    <dgm:pt modelId="{6555460B-230B-420A-B0D3-BCC5CA722E8D}" type="pres">
      <dgm:prSet presAssocID="{D229C06E-D7AC-4BC3-9975-FA804EDD67F9}" presName="parentText" presStyleLbl="node1" presStyleIdx="0" presStyleCnt="1" custScaleY="248613" custLinFactNeighborX="7067" custLinFactNeighborY="392">
        <dgm:presLayoutVars>
          <dgm:chMax val="0"/>
          <dgm:bulletEnabled val="1"/>
        </dgm:presLayoutVars>
      </dgm:prSet>
      <dgm:spPr/>
    </dgm:pt>
  </dgm:ptLst>
  <dgm:cxnLst>
    <dgm:cxn modelId="{E3195A17-4500-4CE0-B815-B0D7F9A56BC8}" type="presOf" srcId="{168949CA-0C2D-4624-A616-21B96AF1C3FD}" destId="{6A7A0AA0-994D-4BC1-9541-F8B842D35D37}" srcOrd="0" destOrd="0" presId="urn:microsoft.com/office/officeart/2005/8/layout/vList2"/>
    <dgm:cxn modelId="{1B675248-4903-4264-A229-B1F4AE03A1B0}" srcId="{168949CA-0C2D-4624-A616-21B96AF1C3FD}" destId="{D229C06E-D7AC-4BC3-9975-FA804EDD67F9}" srcOrd="0" destOrd="0" parTransId="{1B477144-C2C5-4DD6-8F78-98D3E0F4DCD0}" sibTransId="{634E0FDA-6778-45C1-AA2C-EBB2448A107A}"/>
    <dgm:cxn modelId="{9B2D5882-A008-42F1-9AEE-EED8EAB56DF1}" type="presOf" srcId="{D229C06E-D7AC-4BC3-9975-FA804EDD67F9}" destId="{6555460B-230B-420A-B0D3-BCC5CA722E8D}" srcOrd="0" destOrd="0" presId="urn:microsoft.com/office/officeart/2005/8/layout/vList2"/>
    <dgm:cxn modelId="{0DB62E1A-326C-4F68-9E9B-79C3AFA5E610}" type="presParOf" srcId="{6A7A0AA0-994D-4BC1-9541-F8B842D35D37}" destId="{6555460B-230B-420A-B0D3-BCC5CA722E8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1E72F74-1FC8-4D3D-BDCD-4F1315B02600}" type="doc">
      <dgm:prSet loTypeId="urn:microsoft.com/office/officeart/2005/8/layout/radial2" loCatId="relationship" qsTypeId="urn:microsoft.com/office/officeart/2005/8/quickstyle/simple3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997BAC12-9624-4F57-A31E-3B3E16BD69CF}">
      <dgm:prSet custT="1"/>
      <dgm:spPr/>
      <dgm:t>
        <a:bodyPr/>
        <a:lstStyle/>
        <a:p>
          <a:r>
            <a:rPr lang="en-GB" sz="1800" b="1" i="0" dirty="0">
              <a:solidFill>
                <a:srgbClr val="002060"/>
              </a:solidFill>
            </a:rPr>
            <a:t>Workplace vulnerabilities: Fear of catching Covid</a:t>
          </a:r>
          <a:endParaRPr lang="en-GB" sz="1800" b="1" dirty="0">
            <a:solidFill>
              <a:srgbClr val="002060"/>
            </a:solidFill>
          </a:endParaRPr>
        </a:p>
      </dgm:t>
    </dgm:pt>
    <dgm:pt modelId="{DA8B0DFB-5031-439F-83E5-B95AB2C6E0EC}" type="parTrans" cxnId="{803225FA-C2C3-4606-A247-A84221F3F4EF}">
      <dgm:prSet/>
      <dgm:spPr/>
      <dgm:t>
        <a:bodyPr/>
        <a:lstStyle/>
        <a:p>
          <a:endParaRPr lang="en-GB"/>
        </a:p>
      </dgm:t>
    </dgm:pt>
    <dgm:pt modelId="{67A1C537-7868-463B-9C8D-BF3B07DEEA8A}" type="sibTrans" cxnId="{803225FA-C2C3-4606-A247-A84221F3F4EF}">
      <dgm:prSet/>
      <dgm:spPr/>
      <dgm:t>
        <a:bodyPr/>
        <a:lstStyle/>
        <a:p>
          <a:endParaRPr lang="en-GB"/>
        </a:p>
      </dgm:t>
    </dgm:pt>
    <dgm:pt modelId="{11D21A35-DF4E-43DC-93D6-E7DBF7189960}">
      <dgm:prSet custT="1"/>
      <dgm:spPr/>
      <dgm:t>
        <a:bodyPr/>
        <a:lstStyle/>
        <a:p>
          <a:r>
            <a:rPr lang="en-GB" sz="1800" b="1" i="0" dirty="0">
              <a:solidFill>
                <a:schemeClr val="accent2">
                  <a:lumMod val="50000"/>
                </a:schemeClr>
              </a:solidFill>
            </a:rPr>
            <a:t>Nurses are suffering health effects: They face problems especially after Covid. </a:t>
          </a:r>
          <a:endParaRPr lang="en-GB" sz="1800" b="1" dirty="0">
            <a:solidFill>
              <a:schemeClr val="accent2">
                <a:lumMod val="50000"/>
              </a:schemeClr>
            </a:solidFill>
          </a:endParaRPr>
        </a:p>
      </dgm:t>
    </dgm:pt>
    <dgm:pt modelId="{639C91A4-AB7F-4B63-BF0F-92EE8C9E7236}" type="parTrans" cxnId="{E60B1BDC-5818-4268-9251-FC6069981318}">
      <dgm:prSet/>
      <dgm:spPr/>
      <dgm:t>
        <a:bodyPr/>
        <a:lstStyle/>
        <a:p>
          <a:endParaRPr lang="en-GB"/>
        </a:p>
      </dgm:t>
    </dgm:pt>
    <dgm:pt modelId="{C264BD56-2127-4618-8312-F4927CFE522C}" type="sibTrans" cxnId="{E60B1BDC-5818-4268-9251-FC6069981318}">
      <dgm:prSet/>
      <dgm:spPr/>
      <dgm:t>
        <a:bodyPr/>
        <a:lstStyle/>
        <a:p>
          <a:endParaRPr lang="en-GB"/>
        </a:p>
      </dgm:t>
    </dgm:pt>
    <dgm:pt modelId="{CF767556-832D-48B9-8522-3A3758DEFA70}">
      <dgm:prSet custT="1"/>
      <dgm:spPr/>
      <dgm:t>
        <a:bodyPr/>
        <a:lstStyle/>
        <a:p>
          <a:r>
            <a:rPr lang="en-GB" sz="1400" b="1" i="0" dirty="0">
              <a:solidFill>
                <a:srgbClr val="002060"/>
              </a:solidFill>
            </a:rPr>
            <a:t>Lack of working short staffed: Nurses feel /experience burnout and pressure where understaffed environment.. Work longer</a:t>
          </a:r>
          <a:endParaRPr lang="en-GB" sz="1400" b="1" dirty="0">
            <a:solidFill>
              <a:srgbClr val="002060"/>
            </a:solidFill>
          </a:endParaRPr>
        </a:p>
      </dgm:t>
    </dgm:pt>
    <dgm:pt modelId="{0221C771-E8A0-486B-8F86-94C237247FD9}" type="parTrans" cxnId="{6026D5DC-B15B-4A85-A79B-254461797198}">
      <dgm:prSet/>
      <dgm:spPr/>
      <dgm:t>
        <a:bodyPr/>
        <a:lstStyle/>
        <a:p>
          <a:endParaRPr lang="en-GB"/>
        </a:p>
      </dgm:t>
    </dgm:pt>
    <dgm:pt modelId="{084A2C58-B3BC-4A37-9176-B3EF1205EE0C}" type="sibTrans" cxnId="{6026D5DC-B15B-4A85-A79B-254461797198}">
      <dgm:prSet/>
      <dgm:spPr/>
      <dgm:t>
        <a:bodyPr/>
        <a:lstStyle/>
        <a:p>
          <a:endParaRPr lang="en-GB"/>
        </a:p>
      </dgm:t>
    </dgm:pt>
    <dgm:pt modelId="{BBD95BE2-2F47-414B-9856-E0FC213D643A}" type="pres">
      <dgm:prSet presAssocID="{91E72F74-1FC8-4D3D-BDCD-4F1315B02600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3ED85DAE-177B-4239-8455-28AE1266B7DD}" type="pres">
      <dgm:prSet presAssocID="{91E72F74-1FC8-4D3D-BDCD-4F1315B02600}" presName="cycle" presStyleCnt="0"/>
      <dgm:spPr/>
    </dgm:pt>
    <dgm:pt modelId="{1D0343A0-D251-45F2-BFC6-94CA4900ED71}" type="pres">
      <dgm:prSet presAssocID="{91E72F74-1FC8-4D3D-BDCD-4F1315B02600}" presName="centerShape" presStyleCnt="0"/>
      <dgm:spPr/>
    </dgm:pt>
    <dgm:pt modelId="{45099919-0D32-4518-9076-2C3FC00628E1}" type="pres">
      <dgm:prSet presAssocID="{91E72F74-1FC8-4D3D-BDCD-4F1315B02600}" presName="connSite" presStyleLbl="node1" presStyleIdx="0" presStyleCnt="4"/>
      <dgm:spPr/>
    </dgm:pt>
    <dgm:pt modelId="{65250A54-DCDB-4508-805B-302B61A8CA13}" type="pres">
      <dgm:prSet presAssocID="{91E72F74-1FC8-4D3D-BDCD-4F1315B02600}" presName="visible" presStyleLbl="node1" presStyleIdx="0" presStyleCnt="4" custScaleX="101895" custScaleY="106428" custLinFactNeighborX="1824" custLinFactNeighborY="-1240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</dgm:spPr>
    </dgm:pt>
    <dgm:pt modelId="{FC556023-5906-41B2-96B1-EA9C4926AC2B}" type="pres">
      <dgm:prSet presAssocID="{DA8B0DFB-5031-439F-83E5-B95AB2C6E0EC}" presName="Name25" presStyleLbl="parChTrans1D1" presStyleIdx="0" presStyleCnt="3"/>
      <dgm:spPr/>
    </dgm:pt>
    <dgm:pt modelId="{5D868683-C97C-4CCD-8A35-17DFDF129769}" type="pres">
      <dgm:prSet presAssocID="{997BAC12-9624-4F57-A31E-3B3E16BD69CF}" presName="node" presStyleCnt="0"/>
      <dgm:spPr/>
    </dgm:pt>
    <dgm:pt modelId="{D8ABDE90-8573-484F-998B-20B53A6DCD6C}" type="pres">
      <dgm:prSet presAssocID="{997BAC12-9624-4F57-A31E-3B3E16BD69CF}" presName="parentNode" presStyleLbl="node1" presStyleIdx="1" presStyleCnt="4" custScaleX="136367" custScaleY="128672" custLinFactNeighborX="164" custLinFactNeighborY="11598">
        <dgm:presLayoutVars>
          <dgm:chMax val="1"/>
          <dgm:bulletEnabled val="1"/>
        </dgm:presLayoutVars>
      </dgm:prSet>
      <dgm:spPr/>
    </dgm:pt>
    <dgm:pt modelId="{8429257E-0A1F-47EC-BC17-BFB0B3E585B6}" type="pres">
      <dgm:prSet presAssocID="{997BAC12-9624-4F57-A31E-3B3E16BD69CF}" presName="childNode" presStyleLbl="revTx" presStyleIdx="0" presStyleCnt="0">
        <dgm:presLayoutVars>
          <dgm:bulletEnabled val="1"/>
        </dgm:presLayoutVars>
      </dgm:prSet>
      <dgm:spPr/>
    </dgm:pt>
    <dgm:pt modelId="{EE9D607B-23DE-4D83-BBD9-E491F1F8041F}" type="pres">
      <dgm:prSet presAssocID="{639C91A4-AB7F-4B63-BF0F-92EE8C9E7236}" presName="Name25" presStyleLbl="parChTrans1D1" presStyleIdx="1" presStyleCnt="3"/>
      <dgm:spPr/>
    </dgm:pt>
    <dgm:pt modelId="{71889430-38E3-4A35-BF34-219B6C2029FB}" type="pres">
      <dgm:prSet presAssocID="{11D21A35-DF4E-43DC-93D6-E7DBF7189960}" presName="node" presStyleCnt="0"/>
      <dgm:spPr/>
    </dgm:pt>
    <dgm:pt modelId="{BF5CFC14-B0EA-4CEE-A4F0-CE67F8914EB2}" type="pres">
      <dgm:prSet presAssocID="{11D21A35-DF4E-43DC-93D6-E7DBF7189960}" presName="parentNode" presStyleLbl="node1" presStyleIdx="2" presStyleCnt="4" custScaleX="133676" custScaleY="129062" custLinFactNeighborX="-628" custLinFactNeighborY="6904">
        <dgm:presLayoutVars>
          <dgm:chMax val="1"/>
          <dgm:bulletEnabled val="1"/>
        </dgm:presLayoutVars>
      </dgm:prSet>
      <dgm:spPr/>
    </dgm:pt>
    <dgm:pt modelId="{CDEB11A9-FFEE-4465-8303-77A32797E4B7}" type="pres">
      <dgm:prSet presAssocID="{11D21A35-DF4E-43DC-93D6-E7DBF7189960}" presName="childNode" presStyleLbl="revTx" presStyleIdx="0" presStyleCnt="0">
        <dgm:presLayoutVars>
          <dgm:bulletEnabled val="1"/>
        </dgm:presLayoutVars>
      </dgm:prSet>
      <dgm:spPr/>
    </dgm:pt>
    <dgm:pt modelId="{59DDF79E-943D-4CC5-AF9A-30470B2FE1AE}" type="pres">
      <dgm:prSet presAssocID="{0221C771-E8A0-486B-8F86-94C237247FD9}" presName="Name25" presStyleLbl="parChTrans1D1" presStyleIdx="2" presStyleCnt="3"/>
      <dgm:spPr/>
    </dgm:pt>
    <dgm:pt modelId="{9412F9D1-47C4-4E81-9706-AB3C3922896E}" type="pres">
      <dgm:prSet presAssocID="{CF767556-832D-48B9-8522-3A3758DEFA70}" presName="node" presStyleCnt="0"/>
      <dgm:spPr/>
    </dgm:pt>
    <dgm:pt modelId="{BAC9877B-5302-44A9-B706-3AB8464C17C8}" type="pres">
      <dgm:prSet presAssocID="{CF767556-832D-48B9-8522-3A3758DEFA70}" presName="parentNode" presStyleLbl="node1" presStyleIdx="3" presStyleCnt="4" custScaleX="133195" custScaleY="120105" custLinFactNeighborX="-31052" custLinFactNeighborY="-11322">
        <dgm:presLayoutVars>
          <dgm:chMax val="1"/>
          <dgm:bulletEnabled val="1"/>
        </dgm:presLayoutVars>
      </dgm:prSet>
      <dgm:spPr/>
    </dgm:pt>
    <dgm:pt modelId="{B6C0CA6E-4B2D-4916-B3F2-CB712CCCE5F7}" type="pres">
      <dgm:prSet presAssocID="{CF767556-832D-48B9-8522-3A3758DEFA70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BF6B3802-561E-4E1D-A0D9-E05A92C76941}" type="presOf" srcId="{CF767556-832D-48B9-8522-3A3758DEFA70}" destId="{BAC9877B-5302-44A9-B706-3AB8464C17C8}" srcOrd="0" destOrd="0" presId="urn:microsoft.com/office/officeart/2005/8/layout/radial2"/>
    <dgm:cxn modelId="{C4600D15-D203-4594-96DA-DE8623552101}" type="presOf" srcId="{0221C771-E8A0-486B-8F86-94C237247FD9}" destId="{59DDF79E-943D-4CC5-AF9A-30470B2FE1AE}" srcOrd="0" destOrd="0" presId="urn:microsoft.com/office/officeart/2005/8/layout/radial2"/>
    <dgm:cxn modelId="{DCD4A626-A98C-4E3F-8712-4B2AF1516C32}" type="presOf" srcId="{DA8B0DFB-5031-439F-83E5-B95AB2C6E0EC}" destId="{FC556023-5906-41B2-96B1-EA9C4926AC2B}" srcOrd="0" destOrd="0" presId="urn:microsoft.com/office/officeart/2005/8/layout/radial2"/>
    <dgm:cxn modelId="{6B7CD64F-1D5E-4C90-BE10-A0E12E359A8E}" type="presOf" srcId="{639C91A4-AB7F-4B63-BF0F-92EE8C9E7236}" destId="{EE9D607B-23DE-4D83-BBD9-E491F1F8041F}" srcOrd="0" destOrd="0" presId="urn:microsoft.com/office/officeart/2005/8/layout/radial2"/>
    <dgm:cxn modelId="{A50C91C3-3DA8-40BF-99B6-8985D1D5141A}" type="presOf" srcId="{11D21A35-DF4E-43DC-93D6-E7DBF7189960}" destId="{BF5CFC14-B0EA-4CEE-A4F0-CE67F8914EB2}" srcOrd="0" destOrd="0" presId="urn:microsoft.com/office/officeart/2005/8/layout/radial2"/>
    <dgm:cxn modelId="{93B1D1C5-B1CF-4B09-97E2-0B127B60D750}" type="presOf" srcId="{997BAC12-9624-4F57-A31E-3B3E16BD69CF}" destId="{D8ABDE90-8573-484F-998B-20B53A6DCD6C}" srcOrd="0" destOrd="0" presId="urn:microsoft.com/office/officeart/2005/8/layout/radial2"/>
    <dgm:cxn modelId="{E60B1BDC-5818-4268-9251-FC6069981318}" srcId="{91E72F74-1FC8-4D3D-BDCD-4F1315B02600}" destId="{11D21A35-DF4E-43DC-93D6-E7DBF7189960}" srcOrd="1" destOrd="0" parTransId="{639C91A4-AB7F-4B63-BF0F-92EE8C9E7236}" sibTransId="{C264BD56-2127-4618-8312-F4927CFE522C}"/>
    <dgm:cxn modelId="{6026D5DC-B15B-4A85-A79B-254461797198}" srcId="{91E72F74-1FC8-4D3D-BDCD-4F1315B02600}" destId="{CF767556-832D-48B9-8522-3A3758DEFA70}" srcOrd="2" destOrd="0" parTransId="{0221C771-E8A0-486B-8F86-94C237247FD9}" sibTransId="{084A2C58-B3BC-4A37-9176-B3EF1205EE0C}"/>
    <dgm:cxn modelId="{919633E9-6ED5-447B-9085-88C9ABD86DC3}" type="presOf" srcId="{91E72F74-1FC8-4D3D-BDCD-4F1315B02600}" destId="{BBD95BE2-2F47-414B-9856-E0FC213D643A}" srcOrd="0" destOrd="0" presId="urn:microsoft.com/office/officeart/2005/8/layout/radial2"/>
    <dgm:cxn modelId="{803225FA-C2C3-4606-A247-A84221F3F4EF}" srcId="{91E72F74-1FC8-4D3D-BDCD-4F1315B02600}" destId="{997BAC12-9624-4F57-A31E-3B3E16BD69CF}" srcOrd="0" destOrd="0" parTransId="{DA8B0DFB-5031-439F-83E5-B95AB2C6E0EC}" sibTransId="{67A1C537-7868-463B-9C8D-BF3B07DEEA8A}"/>
    <dgm:cxn modelId="{B683A12D-FDD9-402D-BD04-BCF0B9581CCA}" type="presParOf" srcId="{BBD95BE2-2F47-414B-9856-E0FC213D643A}" destId="{3ED85DAE-177B-4239-8455-28AE1266B7DD}" srcOrd="0" destOrd="0" presId="urn:microsoft.com/office/officeart/2005/8/layout/radial2"/>
    <dgm:cxn modelId="{3D4961D9-FE7E-4353-96B9-040DAE8F6643}" type="presParOf" srcId="{3ED85DAE-177B-4239-8455-28AE1266B7DD}" destId="{1D0343A0-D251-45F2-BFC6-94CA4900ED71}" srcOrd="0" destOrd="0" presId="urn:microsoft.com/office/officeart/2005/8/layout/radial2"/>
    <dgm:cxn modelId="{49B459A1-A3CA-422B-8CA7-8451535FF15E}" type="presParOf" srcId="{1D0343A0-D251-45F2-BFC6-94CA4900ED71}" destId="{45099919-0D32-4518-9076-2C3FC00628E1}" srcOrd="0" destOrd="0" presId="urn:microsoft.com/office/officeart/2005/8/layout/radial2"/>
    <dgm:cxn modelId="{4A2B99F0-6F20-4B2F-A780-F12028F1EFBC}" type="presParOf" srcId="{1D0343A0-D251-45F2-BFC6-94CA4900ED71}" destId="{65250A54-DCDB-4508-805B-302B61A8CA13}" srcOrd="1" destOrd="0" presId="urn:microsoft.com/office/officeart/2005/8/layout/radial2"/>
    <dgm:cxn modelId="{14F4E9E3-83D5-4571-A641-E9B6357E2AF5}" type="presParOf" srcId="{3ED85DAE-177B-4239-8455-28AE1266B7DD}" destId="{FC556023-5906-41B2-96B1-EA9C4926AC2B}" srcOrd="1" destOrd="0" presId="urn:microsoft.com/office/officeart/2005/8/layout/radial2"/>
    <dgm:cxn modelId="{6E8A4F65-0E8F-4DC7-9030-837CEFF35181}" type="presParOf" srcId="{3ED85DAE-177B-4239-8455-28AE1266B7DD}" destId="{5D868683-C97C-4CCD-8A35-17DFDF129769}" srcOrd="2" destOrd="0" presId="urn:microsoft.com/office/officeart/2005/8/layout/radial2"/>
    <dgm:cxn modelId="{C9DC7E24-DA49-4055-9256-C5E35D5B7A84}" type="presParOf" srcId="{5D868683-C97C-4CCD-8A35-17DFDF129769}" destId="{D8ABDE90-8573-484F-998B-20B53A6DCD6C}" srcOrd="0" destOrd="0" presId="urn:microsoft.com/office/officeart/2005/8/layout/radial2"/>
    <dgm:cxn modelId="{34F5B8F8-4EF1-453F-911E-F85674F9965A}" type="presParOf" srcId="{5D868683-C97C-4CCD-8A35-17DFDF129769}" destId="{8429257E-0A1F-47EC-BC17-BFB0B3E585B6}" srcOrd="1" destOrd="0" presId="urn:microsoft.com/office/officeart/2005/8/layout/radial2"/>
    <dgm:cxn modelId="{B2F6856E-D156-43D3-97B9-BD5A0E8CFDBA}" type="presParOf" srcId="{3ED85DAE-177B-4239-8455-28AE1266B7DD}" destId="{EE9D607B-23DE-4D83-BBD9-E491F1F8041F}" srcOrd="3" destOrd="0" presId="urn:microsoft.com/office/officeart/2005/8/layout/radial2"/>
    <dgm:cxn modelId="{02FA1855-2938-4DC7-9504-8B3025C18BDD}" type="presParOf" srcId="{3ED85DAE-177B-4239-8455-28AE1266B7DD}" destId="{71889430-38E3-4A35-BF34-219B6C2029FB}" srcOrd="4" destOrd="0" presId="urn:microsoft.com/office/officeart/2005/8/layout/radial2"/>
    <dgm:cxn modelId="{794667F7-9232-4135-94C1-E628BE8E5E50}" type="presParOf" srcId="{71889430-38E3-4A35-BF34-219B6C2029FB}" destId="{BF5CFC14-B0EA-4CEE-A4F0-CE67F8914EB2}" srcOrd="0" destOrd="0" presId="urn:microsoft.com/office/officeart/2005/8/layout/radial2"/>
    <dgm:cxn modelId="{C7EA2BAA-5ABF-41B8-879E-A762E8FD547D}" type="presParOf" srcId="{71889430-38E3-4A35-BF34-219B6C2029FB}" destId="{CDEB11A9-FFEE-4465-8303-77A32797E4B7}" srcOrd="1" destOrd="0" presId="urn:microsoft.com/office/officeart/2005/8/layout/radial2"/>
    <dgm:cxn modelId="{D8651484-A60A-4976-8162-8D9034442DB0}" type="presParOf" srcId="{3ED85DAE-177B-4239-8455-28AE1266B7DD}" destId="{59DDF79E-943D-4CC5-AF9A-30470B2FE1AE}" srcOrd="5" destOrd="0" presId="urn:microsoft.com/office/officeart/2005/8/layout/radial2"/>
    <dgm:cxn modelId="{3D71A3E1-A02C-43AD-8D77-74621A2804DE}" type="presParOf" srcId="{3ED85DAE-177B-4239-8455-28AE1266B7DD}" destId="{9412F9D1-47C4-4E81-9706-AB3C3922896E}" srcOrd="6" destOrd="0" presId="urn:microsoft.com/office/officeart/2005/8/layout/radial2"/>
    <dgm:cxn modelId="{76E4B53D-BE75-45C8-ABFB-E862C479CD21}" type="presParOf" srcId="{9412F9D1-47C4-4E81-9706-AB3C3922896E}" destId="{BAC9877B-5302-44A9-B706-3AB8464C17C8}" srcOrd="0" destOrd="0" presId="urn:microsoft.com/office/officeart/2005/8/layout/radial2"/>
    <dgm:cxn modelId="{77A65119-E4ED-4681-9732-5DC11662D3A0}" type="presParOf" srcId="{9412F9D1-47C4-4E81-9706-AB3C3922896E}" destId="{B6C0CA6E-4B2D-4916-B3F2-CB712CCCE5F7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3266FB-F4E5-442C-A2C0-621735424599}">
      <dsp:nvSpPr>
        <dsp:cNvPr id="0" name=""/>
        <dsp:cNvSpPr/>
      </dsp:nvSpPr>
      <dsp:spPr>
        <a:xfrm rot="10800000">
          <a:off x="2176268" y="454758"/>
          <a:ext cx="4992979" cy="228191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06259" tIns="95250" rIns="17780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Adult nurses look after patients from the young to the old.</a:t>
          </a:r>
        </a:p>
      </dsp:txBody>
      <dsp:txXfrm rot="10800000">
        <a:off x="2746746" y="454758"/>
        <a:ext cx="4422501" cy="2281911"/>
      </dsp:txXfrm>
    </dsp:sp>
    <dsp:sp modelId="{F678DB3D-119A-46E7-B2D2-846A225E9A7C}">
      <dsp:nvSpPr>
        <dsp:cNvPr id="0" name=""/>
        <dsp:cNvSpPr/>
      </dsp:nvSpPr>
      <dsp:spPr>
        <a:xfrm>
          <a:off x="705886" y="424774"/>
          <a:ext cx="2281911" cy="2281911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07BCBC0-99A1-45C4-B398-F0D4FC53EDA9}">
      <dsp:nvSpPr>
        <dsp:cNvPr id="0" name=""/>
        <dsp:cNvSpPr/>
      </dsp:nvSpPr>
      <dsp:spPr>
        <a:xfrm rot="10800000">
          <a:off x="2173572" y="2963162"/>
          <a:ext cx="4992979" cy="237083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06259" tIns="95250" rIns="17780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i="0" kern="1200" dirty="0"/>
            <a:t>Nurses deal with patients well-being and work with health care staff to provide the best treatment </a:t>
          </a:r>
          <a:endParaRPr lang="en-GB" sz="2500" kern="1200" dirty="0"/>
        </a:p>
      </dsp:txBody>
      <dsp:txXfrm rot="10800000">
        <a:off x="2766281" y="2963162"/>
        <a:ext cx="4400270" cy="2370837"/>
      </dsp:txXfrm>
    </dsp:sp>
    <dsp:sp modelId="{37579225-6745-4D5F-AE9D-E80616656A4B}">
      <dsp:nvSpPr>
        <dsp:cNvPr id="0" name=""/>
        <dsp:cNvSpPr/>
      </dsp:nvSpPr>
      <dsp:spPr>
        <a:xfrm>
          <a:off x="687152" y="3007583"/>
          <a:ext cx="2281911" cy="2281911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D044B7-0430-4F97-BFE2-50CDECB08C00}">
      <dsp:nvSpPr>
        <dsp:cNvPr id="0" name=""/>
        <dsp:cNvSpPr/>
      </dsp:nvSpPr>
      <dsp:spPr>
        <a:xfrm>
          <a:off x="0" y="24440"/>
          <a:ext cx="9692640" cy="795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Human dignity: Showing dignity to patients, their siblings and other people is important</a:t>
          </a:r>
          <a:endParaRPr lang="en-GB" sz="2000" kern="1200" dirty="0"/>
        </a:p>
      </dsp:txBody>
      <dsp:txXfrm>
        <a:off x="38838" y="63278"/>
        <a:ext cx="9614964" cy="717924"/>
      </dsp:txXfrm>
    </dsp:sp>
    <dsp:sp modelId="{28EE8489-5DF5-4A6D-BB5A-C0891659ADCB}">
      <dsp:nvSpPr>
        <dsp:cNvPr id="0" name=""/>
        <dsp:cNvSpPr/>
      </dsp:nvSpPr>
      <dsp:spPr>
        <a:xfrm>
          <a:off x="0" y="877640"/>
          <a:ext cx="9692640" cy="795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Working together for patients: Primarily we should think of patients in whatever we do.</a:t>
          </a:r>
          <a:endParaRPr lang="en-GB" sz="2000" kern="1200" dirty="0"/>
        </a:p>
      </dsp:txBody>
      <dsp:txXfrm>
        <a:off x="38838" y="916478"/>
        <a:ext cx="9614964" cy="717924"/>
      </dsp:txXfrm>
    </dsp:sp>
    <dsp:sp modelId="{4AB6FEFA-4519-4B4E-8B00-A287D0D95E3D}">
      <dsp:nvSpPr>
        <dsp:cNvPr id="0" name=""/>
        <dsp:cNvSpPr/>
      </dsp:nvSpPr>
      <dsp:spPr>
        <a:xfrm>
          <a:off x="0" y="1730840"/>
          <a:ext cx="9692640" cy="795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Everyone counts: We ensure that we do not treat patients differently.</a:t>
          </a:r>
          <a:endParaRPr lang="en-GB" sz="2000" kern="1200" dirty="0"/>
        </a:p>
      </dsp:txBody>
      <dsp:txXfrm>
        <a:off x="38838" y="1769678"/>
        <a:ext cx="9614964" cy="717924"/>
      </dsp:txXfrm>
    </dsp:sp>
    <dsp:sp modelId="{4CF2AD3E-5143-4D74-AD53-273B5869A1B9}">
      <dsp:nvSpPr>
        <dsp:cNvPr id="0" name=""/>
        <dsp:cNvSpPr/>
      </dsp:nvSpPr>
      <dsp:spPr>
        <a:xfrm>
          <a:off x="0" y="2584040"/>
          <a:ext cx="9692640" cy="795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Commitment to quality of care: We pay attention to quality of care.</a:t>
          </a:r>
          <a:endParaRPr lang="en-GB" sz="2000" kern="1200" dirty="0"/>
        </a:p>
      </dsp:txBody>
      <dsp:txXfrm>
        <a:off x="38838" y="2622878"/>
        <a:ext cx="9614964" cy="717924"/>
      </dsp:txXfrm>
    </dsp:sp>
    <dsp:sp modelId="{DCCED214-D406-4FF3-819D-2DE2452D9ACF}">
      <dsp:nvSpPr>
        <dsp:cNvPr id="0" name=""/>
        <dsp:cNvSpPr/>
      </dsp:nvSpPr>
      <dsp:spPr>
        <a:xfrm>
          <a:off x="0" y="3437240"/>
          <a:ext cx="9692640" cy="795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Compassion: Compassion is at the heart of health care, we treat every human being’s pain, stress etc.</a:t>
          </a:r>
          <a:endParaRPr lang="en-GB" sz="2000" kern="1200" dirty="0"/>
        </a:p>
      </dsp:txBody>
      <dsp:txXfrm>
        <a:off x="38838" y="3476078"/>
        <a:ext cx="9614964" cy="717924"/>
      </dsp:txXfrm>
    </dsp:sp>
    <dsp:sp modelId="{F117088C-4A46-4E9A-BE40-B82EE4A12AB5}">
      <dsp:nvSpPr>
        <dsp:cNvPr id="0" name=""/>
        <dsp:cNvSpPr/>
      </dsp:nvSpPr>
      <dsp:spPr>
        <a:xfrm>
          <a:off x="0" y="4290439"/>
          <a:ext cx="9692640" cy="795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Improving lives: We make an effort to improve patients’ health.</a:t>
          </a:r>
          <a:endParaRPr lang="en-GB" sz="2000" kern="1200" dirty="0"/>
        </a:p>
      </dsp:txBody>
      <dsp:txXfrm>
        <a:off x="38838" y="4329277"/>
        <a:ext cx="9614964" cy="7179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55460B-230B-420A-B0D3-BCC5CA722E8D}">
      <dsp:nvSpPr>
        <dsp:cNvPr id="0" name=""/>
        <dsp:cNvSpPr/>
      </dsp:nvSpPr>
      <dsp:spPr>
        <a:xfrm>
          <a:off x="0" y="6300"/>
          <a:ext cx="7620000" cy="64452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i="0" kern="1200" dirty="0"/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i="0" kern="1200" dirty="0"/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i="0" kern="1200" dirty="0"/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i="0" kern="1200" dirty="0"/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i="0" kern="1200" dirty="0"/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i="0" kern="1200" dirty="0"/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i="0" kern="1200" dirty="0"/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>
              <a:solidFill>
                <a:schemeClr val="accent2">
                  <a:lumMod val="50000"/>
                </a:schemeClr>
              </a:solidFill>
            </a:rPr>
            <a:t>Nursing Codes of Conduct</a:t>
          </a:r>
          <a:br>
            <a:rPr lang="en-GB" sz="2400" b="0" i="0" kern="1200" dirty="0">
              <a:solidFill>
                <a:schemeClr val="accent2">
                  <a:lumMod val="50000"/>
                </a:schemeClr>
              </a:solidFill>
            </a:rPr>
          </a:br>
          <a:br>
            <a:rPr lang="en-GB" sz="2400" b="0" i="0" kern="1200" dirty="0">
              <a:solidFill>
                <a:schemeClr val="accent2">
                  <a:lumMod val="50000"/>
                </a:schemeClr>
              </a:solidFill>
            </a:rPr>
          </a:br>
          <a:r>
            <a:rPr lang="en-GB" sz="2400" b="0" i="0" kern="1200" dirty="0">
              <a:solidFill>
                <a:schemeClr val="accent2">
                  <a:lumMod val="50000"/>
                </a:schemeClr>
              </a:solidFill>
            </a:rPr>
            <a:t>What is a Code?</a:t>
          </a:r>
          <a:br>
            <a:rPr lang="en-GB" sz="2400" b="0" i="0" kern="1200" dirty="0">
              <a:solidFill>
                <a:schemeClr val="accent2">
                  <a:lumMod val="50000"/>
                </a:schemeClr>
              </a:solidFill>
            </a:rPr>
          </a:br>
          <a:r>
            <a:rPr lang="en-GB" sz="2400" b="0" i="0" kern="1200" dirty="0">
              <a:solidFill>
                <a:schemeClr val="accent2">
                  <a:lumMod val="50000"/>
                </a:schemeClr>
              </a:solidFill>
            </a:rPr>
            <a:t>   </a:t>
          </a:r>
          <a:br>
            <a:rPr lang="en-GB" sz="2400" b="0" i="0" kern="1200" dirty="0">
              <a:solidFill>
                <a:schemeClr val="accent2">
                  <a:lumMod val="50000"/>
                </a:schemeClr>
              </a:solidFill>
            </a:rPr>
          </a:br>
          <a:r>
            <a:rPr lang="en-GB" sz="2400" b="0" i="0" kern="1200" dirty="0">
              <a:solidFill>
                <a:schemeClr val="accent2">
                  <a:lumMod val="50000"/>
                </a:schemeClr>
              </a:solidFill>
            </a:rPr>
            <a:t> The Code includes qualified standards that registered Nurse, Midwife and Nursing associates must comply with.</a:t>
          </a:r>
          <a:br>
            <a:rPr lang="en-GB" sz="2400" b="0" i="0" kern="1200" dirty="0">
              <a:solidFill>
                <a:schemeClr val="accent2">
                  <a:lumMod val="50000"/>
                </a:schemeClr>
              </a:solidFill>
            </a:rPr>
          </a:br>
          <a:br>
            <a:rPr lang="en-GB" sz="2400" b="0" i="0" kern="1200" dirty="0">
              <a:solidFill>
                <a:schemeClr val="accent2">
                  <a:lumMod val="50000"/>
                </a:schemeClr>
              </a:solidFill>
            </a:rPr>
          </a:br>
          <a:r>
            <a:rPr lang="en-GB" sz="2400" b="0" i="0" kern="1200" dirty="0">
              <a:solidFill>
                <a:schemeClr val="accent2">
                  <a:lumMod val="50000"/>
                </a:schemeClr>
              </a:solidFill>
            </a:rPr>
            <a:t>The aim of the Code is to bring a simple, logical and optimistic message to the patient and other staff.</a:t>
          </a:r>
          <a:br>
            <a:rPr lang="en-GB" sz="2400" b="0" i="0" kern="1200" dirty="0">
              <a:solidFill>
                <a:schemeClr val="accent2">
                  <a:lumMod val="50000"/>
                </a:schemeClr>
              </a:solidFill>
            </a:rPr>
          </a:br>
          <a:endParaRPr lang="en-GB" sz="2400" b="0" i="0" kern="1200" dirty="0">
            <a:solidFill>
              <a:schemeClr val="accent2">
                <a:lumMod val="50000"/>
              </a:schemeClr>
            </a:solidFill>
          </a:endParaRP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>
              <a:solidFill>
                <a:schemeClr val="accent2">
                  <a:lumMod val="50000"/>
                </a:schemeClr>
              </a:solidFill>
            </a:rPr>
            <a:t>Nursing &amp; Midwifery Council (2023)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i="0" kern="1200" dirty="0"/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400" b="0" i="0" kern="1200" dirty="0"/>
          </a:br>
          <a:r>
            <a:rPr lang="en-GB" sz="1400" b="0" i="0" kern="1200" dirty="0"/>
            <a:t> </a:t>
          </a:r>
          <a:br>
            <a:rPr lang="en-GB" sz="1400" b="0" i="0" kern="1200" dirty="0"/>
          </a:br>
          <a:r>
            <a:rPr lang="en-GB" sz="1400" b="0" i="0" kern="1200" dirty="0"/>
            <a:t>                                       </a:t>
          </a:r>
          <a:br>
            <a:rPr lang="en-GB" sz="1400" b="0" i="0" kern="1200" dirty="0"/>
          </a:br>
          <a:br>
            <a:rPr lang="en-GB" sz="1400" b="0" i="0" kern="1200" dirty="0"/>
          </a:br>
          <a:br>
            <a:rPr lang="en-GB" sz="1400" b="0" i="0" kern="1200" dirty="0"/>
          </a:br>
          <a:br>
            <a:rPr lang="en-GB" sz="1400" b="0" i="0" kern="1200" dirty="0"/>
          </a:br>
          <a:br>
            <a:rPr lang="en-GB" sz="1400" b="0" i="0" kern="1200" dirty="0"/>
          </a:br>
          <a:br>
            <a:rPr lang="en-GB" sz="1400" b="0" i="0" kern="1200" dirty="0"/>
          </a:br>
          <a:br>
            <a:rPr lang="en-GB" sz="1400" b="0" i="0" kern="1200" dirty="0"/>
          </a:br>
          <a:r>
            <a:rPr lang="en-GB" sz="1400" b="0" i="0" kern="1200" dirty="0"/>
            <a:t>     </a:t>
          </a:r>
          <a:br>
            <a:rPr lang="en-GB" sz="1400" b="0" i="0" kern="1200" dirty="0"/>
          </a:br>
          <a:r>
            <a:rPr lang="en-GB" sz="1400" b="0" i="0" kern="1200" dirty="0"/>
            <a:t>                                          </a:t>
          </a:r>
          <a:br>
            <a:rPr lang="en-GB" sz="1400" b="0" i="0" kern="1200" dirty="0"/>
          </a:br>
          <a:r>
            <a:rPr lang="en-GB" sz="1400" b="0" i="0" kern="1200" dirty="0"/>
            <a:t>                                               </a:t>
          </a:r>
          <a:endParaRPr lang="en-GB" sz="1400" kern="1200" dirty="0"/>
        </a:p>
      </dsp:txBody>
      <dsp:txXfrm>
        <a:off x="314634" y="320934"/>
        <a:ext cx="6990732" cy="581603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DDF79E-943D-4CC5-AF9A-30470B2FE1AE}">
      <dsp:nvSpPr>
        <dsp:cNvPr id="0" name=""/>
        <dsp:cNvSpPr/>
      </dsp:nvSpPr>
      <dsp:spPr>
        <a:xfrm rot="2920129">
          <a:off x="2375418" y="4041434"/>
          <a:ext cx="153884" cy="61171"/>
        </a:xfrm>
        <a:custGeom>
          <a:avLst/>
          <a:gdLst/>
          <a:ahLst/>
          <a:cxnLst/>
          <a:rect l="0" t="0" r="0" b="0"/>
          <a:pathLst>
            <a:path>
              <a:moveTo>
                <a:pt x="0" y="30585"/>
              </a:moveTo>
              <a:lnTo>
                <a:pt x="153884" y="30585"/>
              </a:lnTo>
            </a:path>
          </a:pathLst>
        </a:custGeom>
        <a:noFill/>
        <a:ln w="19050" cap="rnd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9D607B-23DE-4D83-BBD9-E491F1F8041F}">
      <dsp:nvSpPr>
        <dsp:cNvPr id="0" name=""/>
        <dsp:cNvSpPr/>
      </dsp:nvSpPr>
      <dsp:spPr>
        <a:xfrm rot="146374">
          <a:off x="2521849" y="3039162"/>
          <a:ext cx="634293" cy="61171"/>
        </a:xfrm>
        <a:custGeom>
          <a:avLst/>
          <a:gdLst/>
          <a:ahLst/>
          <a:cxnLst/>
          <a:rect l="0" t="0" r="0" b="0"/>
          <a:pathLst>
            <a:path>
              <a:moveTo>
                <a:pt x="0" y="30585"/>
              </a:moveTo>
              <a:lnTo>
                <a:pt x="634293" y="30585"/>
              </a:lnTo>
            </a:path>
          </a:pathLst>
        </a:custGeom>
        <a:noFill/>
        <a:ln w="19050" cap="rnd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556023-5906-41B2-96B1-EA9C4926AC2B}">
      <dsp:nvSpPr>
        <dsp:cNvPr id="0" name=""/>
        <dsp:cNvSpPr/>
      </dsp:nvSpPr>
      <dsp:spPr>
        <a:xfrm rot="19150089">
          <a:off x="2464719" y="1964087"/>
          <a:ext cx="471850" cy="61171"/>
        </a:xfrm>
        <a:custGeom>
          <a:avLst/>
          <a:gdLst/>
          <a:ahLst/>
          <a:cxnLst/>
          <a:rect l="0" t="0" r="0" b="0"/>
          <a:pathLst>
            <a:path>
              <a:moveTo>
                <a:pt x="0" y="30585"/>
              </a:moveTo>
              <a:lnTo>
                <a:pt x="471850" y="30585"/>
              </a:lnTo>
            </a:path>
          </a:pathLst>
        </a:custGeom>
        <a:noFill/>
        <a:ln w="19050" cap="rnd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250A54-DCDB-4508-805B-302B61A8CA13}">
      <dsp:nvSpPr>
        <dsp:cNvPr id="0" name=""/>
        <dsp:cNvSpPr/>
      </dsp:nvSpPr>
      <dsp:spPr>
        <a:xfrm>
          <a:off x="117105" y="1137646"/>
          <a:ext cx="2913105" cy="3042700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8ABDE90-8573-484F-998B-20B53A6DCD6C}">
      <dsp:nvSpPr>
        <dsp:cNvPr id="0" name=""/>
        <dsp:cNvSpPr/>
      </dsp:nvSpPr>
      <dsp:spPr>
        <a:xfrm>
          <a:off x="2572092" y="-8529"/>
          <a:ext cx="2339181" cy="2207184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i="0" kern="1200" dirty="0">
              <a:solidFill>
                <a:srgbClr val="002060"/>
              </a:solidFill>
            </a:rPr>
            <a:t>Workplace vulnerabilities: Fear of catching Covid</a:t>
          </a:r>
          <a:endParaRPr lang="en-GB" sz="1800" b="1" kern="1200" dirty="0">
            <a:solidFill>
              <a:srgbClr val="002060"/>
            </a:solidFill>
          </a:endParaRPr>
        </a:p>
      </dsp:txBody>
      <dsp:txXfrm>
        <a:off x="2914657" y="314706"/>
        <a:ext cx="1654051" cy="1560714"/>
      </dsp:txXfrm>
    </dsp:sp>
    <dsp:sp modelId="{BF5CFC14-B0EA-4CEE-A4F0-CE67F8914EB2}">
      <dsp:nvSpPr>
        <dsp:cNvPr id="0" name=""/>
        <dsp:cNvSpPr/>
      </dsp:nvSpPr>
      <dsp:spPr>
        <a:xfrm>
          <a:off x="3154740" y="2025109"/>
          <a:ext cx="2293020" cy="2213874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i="0" kern="1200" dirty="0">
              <a:solidFill>
                <a:schemeClr val="accent2">
                  <a:lumMod val="50000"/>
                </a:schemeClr>
              </a:solidFill>
            </a:rPr>
            <a:t>Nurses are suffering health effects: They face problems especially after Covid. </a:t>
          </a:r>
          <a:endParaRPr lang="en-GB" sz="18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490545" y="2349323"/>
        <a:ext cx="1621410" cy="1565446"/>
      </dsp:txXfrm>
    </dsp:sp>
    <dsp:sp modelId="{BAC9877B-5302-44A9-B706-3AB8464C17C8}">
      <dsp:nvSpPr>
        <dsp:cNvPr id="0" name=""/>
        <dsp:cNvSpPr/>
      </dsp:nvSpPr>
      <dsp:spPr>
        <a:xfrm>
          <a:off x="2070633" y="3906793"/>
          <a:ext cx="2284770" cy="2060229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i="0" kern="1200" dirty="0">
              <a:solidFill>
                <a:srgbClr val="002060"/>
              </a:solidFill>
            </a:rPr>
            <a:t>Lack of working short staffed: Nurses feel /experience burnout and pressure where understaffed environment.. Work longer</a:t>
          </a:r>
          <a:endParaRPr lang="en-GB" sz="1400" b="1" kern="1200" dirty="0">
            <a:solidFill>
              <a:srgbClr val="002060"/>
            </a:solidFill>
          </a:endParaRPr>
        </a:p>
      </dsp:txBody>
      <dsp:txXfrm>
        <a:off x="2405230" y="4208507"/>
        <a:ext cx="1615576" cy="14568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0B1C21-9DD4-4D92-818E-A7237B86EA09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GB"/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CE827B-3209-439B-90C2-027F2FA47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969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641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469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016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08970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3805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708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302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2194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955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Yazılı Panoramik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258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233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tr-TR"/>
              <a:t>Asıl metin stillerini düzenlemek için tıklayın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24334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8954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ütu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718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Resim Sütu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7279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8306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796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6927D8D-4D6C-4A02-BBEA-40DAB0DEC2B3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88D1C-E700-4912-BC3C-A01BFBCBE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395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68" r:id="rId1"/>
    <p:sldLayoutId id="2147484269" r:id="rId2"/>
    <p:sldLayoutId id="2147484270" r:id="rId3"/>
    <p:sldLayoutId id="2147484271" r:id="rId4"/>
    <p:sldLayoutId id="2147484272" r:id="rId5"/>
    <p:sldLayoutId id="2147484273" r:id="rId6"/>
    <p:sldLayoutId id="2147484274" r:id="rId7"/>
    <p:sldLayoutId id="2147484275" r:id="rId8"/>
    <p:sldLayoutId id="2147484276" r:id="rId9"/>
    <p:sldLayoutId id="2147484277" r:id="rId10"/>
    <p:sldLayoutId id="2147484278" r:id="rId11"/>
    <p:sldLayoutId id="2147484279" r:id="rId12"/>
    <p:sldLayoutId id="2147484280" r:id="rId13"/>
    <p:sldLayoutId id="2147484281" r:id="rId14"/>
    <p:sldLayoutId id="2147484282" r:id="rId15"/>
    <p:sldLayoutId id="2147484283" r:id="rId16"/>
    <p:sldLayoutId id="214748428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microsoft.com/office/2018/10/relationships/comments" Target="../comments/modernComment_101_4394A957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1.jp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E7FE524-3733-3849-4EA4-25F452A563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28719" y="934720"/>
            <a:ext cx="8375333" cy="1463040"/>
          </a:xfrm>
          <a:noFill/>
          <a:ln>
            <a:noFill/>
          </a:ln>
        </p:spPr>
        <p:txBody>
          <a:bodyPr/>
          <a:lstStyle/>
          <a:p>
            <a:r>
              <a:rPr lang="en-GB" b="1" dirty="0"/>
              <a:t>    </a:t>
            </a:r>
            <a:br>
              <a:rPr lang="en-GB" b="1" dirty="0"/>
            </a:br>
            <a:br>
              <a:rPr lang="en-GB" b="1" dirty="0"/>
            </a:br>
            <a:br>
              <a:rPr lang="en-GB" b="1" dirty="0"/>
            </a:br>
            <a:br>
              <a:rPr lang="en-GB" b="1" dirty="0"/>
            </a:br>
            <a:br>
              <a:rPr lang="en-GB" b="1" dirty="0"/>
            </a:br>
            <a:r>
              <a:rPr lang="en-GB" b="1" dirty="0"/>
              <a:t> 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ADULT NURSING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BF6CBF22-2D1F-5730-C127-451D629853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08880" y="5781040"/>
            <a:ext cx="6668114" cy="863600"/>
          </a:xfrm>
          <a:noFill/>
        </p:spPr>
        <p:txBody>
          <a:bodyPr>
            <a:normAutofit/>
          </a:bodyPr>
          <a:lstStyle/>
          <a:p>
            <a:pPr algn="ctr"/>
            <a:r>
              <a:rPr lang="en-GB" b="1" dirty="0"/>
              <a:t>          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Student: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merve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mutlu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 	(1920095)                                        personal and academic development</a:t>
            </a:r>
          </a:p>
        </p:txBody>
      </p:sp>
    </p:spTree>
    <p:extLst>
      <p:ext uri="{BB962C8B-B14F-4D97-AF65-F5344CB8AC3E}">
        <p14:creationId xmlns:p14="http://schemas.microsoft.com/office/powerpoint/2010/main" val="77513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6DD108D-44A6-CA39-06D2-50C1701D3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4751" y="195878"/>
            <a:ext cx="3734602" cy="1165561"/>
          </a:xfrm>
        </p:spPr>
        <p:txBody>
          <a:bodyPr/>
          <a:lstStyle/>
          <a:p>
            <a:r>
              <a:rPr lang="en-GB" b="1" dirty="0"/>
              <a:t>CONTENTS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EACD4D5-DF98-692B-C303-E53BA1D810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3" y="1463041"/>
            <a:ext cx="3826040" cy="4805678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7200" dirty="0"/>
              <a:t>The definition of a Nurse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7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7200" dirty="0"/>
              <a:t>What is the role of a Nurse?</a:t>
            </a:r>
          </a:p>
          <a:p>
            <a:pPr marL="0" indent="0">
              <a:buNone/>
            </a:pPr>
            <a:endParaRPr lang="en-GB" sz="7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7200" dirty="0"/>
              <a:t>Professional skills of a Nurse.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7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7200" dirty="0"/>
              <a:t>Personal values of a Nurse.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7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7200" dirty="0"/>
              <a:t>What is a Code?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7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7200" dirty="0"/>
              <a:t>Nursing Codes of Conduct.</a:t>
            </a:r>
          </a:p>
          <a:p>
            <a:pPr marL="0" indent="0">
              <a:buNone/>
            </a:pPr>
            <a:endParaRPr lang="en-GB" sz="7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7200" dirty="0"/>
              <a:t>Reference Lists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4900" dirty="0"/>
          </a:p>
          <a:p>
            <a:pPr marL="0" indent="0">
              <a:buNone/>
            </a:pPr>
            <a:endParaRPr lang="en-GB" sz="4900" dirty="0"/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824405B4-6857-E367-E5DA-AE029A1023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0880" y="701040"/>
            <a:ext cx="4737155" cy="545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16151"/>
      </p:ext>
    </p:extLst>
  </p:cSld>
  <p:clrMapOvr>
    <a:masterClrMapping/>
  </p:clrMapOvr>
  <p:transition spd="slow">
    <p:wipe/>
  </p:transition>
  <p:extLst>
    <p:ext uri="{6950BFC3-D8DA-4A85-94F7-54DA5524770B}">
      <p188:commentRel xmlns:p188="http://schemas.microsoft.com/office/powerpoint/2018/8/main" r:id="rId2"/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2">
                <a:tint val="97000"/>
                <a:hueMod val="88000"/>
                <a:satMod val="130000"/>
                <a:lumMod val="124000"/>
              </a:schemeClr>
            </a:gs>
            <a:gs pos="100000">
              <a:schemeClr val="bg2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BC46070-E3A9-B3AB-69D1-1811E2D36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160" y="198718"/>
            <a:ext cx="8067040" cy="837602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  Definition of an Adult Nurse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graphicFrame>
        <p:nvGraphicFramePr>
          <p:cNvPr id="6" name="İçerik Yer Tutucusu 5">
            <a:extLst>
              <a:ext uri="{FF2B5EF4-FFF2-40B4-BE49-F238E27FC236}">
                <a16:creationId xmlns:a16="http://schemas.microsoft.com/office/drawing/2014/main" id="{D548850D-B530-4D32-5B58-AA51F13FD0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7841267"/>
              </p:ext>
            </p:extLst>
          </p:nvPr>
        </p:nvGraphicFramePr>
        <p:xfrm>
          <a:off x="894080" y="802640"/>
          <a:ext cx="750824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Metin kutusu 9">
            <a:extLst>
              <a:ext uri="{FF2B5EF4-FFF2-40B4-BE49-F238E27FC236}">
                <a16:creationId xmlns:a16="http://schemas.microsoft.com/office/drawing/2014/main" id="{9A17C7CD-ED74-5D83-607F-BF05AB81182C}"/>
              </a:ext>
            </a:extLst>
          </p:cNvPr>
          <p:cNvSpPr txBox="1"/>
          <p:nvPr/>
        </p:nvSpPr>
        <p:spPr>
          <a:xfrm>
            <a:off x="1153074" y="6358502"/>
            <a:ext cx="4658446" cy="3820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Clarke (2023),     </a:t>
            </a:r>
            <a:r>
              <a:rPr lang="en-GB" dirty="0" err="1"/>
              <a:t>Kakacek</a:t>
            </a:r>
            <a:r>
              <a:rPr lang="en-GB" dirty="0"/>
              <a:t> (2023)</a:t>
            </a:r>
          </a:p>
        </p:txBody>
      </p:sp>
    </p:spTree>
    <p:extLst>
      <p:ext uri="{BB962C8B-B14F-4D97-AF65-F5344CB8AC3E}">
        <p14:creationId xmlns:p14="http://schemas.microsoft.com/office/powerpoint/2010/main" val="7238686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4F8F899-4FF9-B68D-910A-6DEC0FEFF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3920" y="0"/>
            <a:ext cx="534416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  </a:t>
            </a:r>
            <a:r>
              <a:rPr lang="en-GB" sz="3200" dirty="0"/>
              <a:t>The role of a Nurse</a:t>
            </a:r>
            <a:br>
              <a:rPr lang="en-GB" sz="3200" dirty="0"/>
            </a:br>
            <a:br>
              <a:rPr lang="en-GB" sz="3200" dirty="0"/>
            </a:b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  <a:t>Note patients care plans</a:t>
            </a:r>
            <a:b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</a:br>
            <a:b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  <a:t>Observe patients needs, conditions</a:t>
            </a:r>
            <a:b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</a:br>
            <a:b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  <a:t>Carry out routine investigations</a:t>
            </a:r>
            <a:b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</a:br>
            <a:b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  <a:t>Working with different professionals such as nursing associates, doctors etc.</a:t>
            </a:r>
            <a:b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</a:br>
            <a:b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  <a:t>Taking a personalised approach to the health and care needs of people.</a:t>
            </a:r>
            <a:b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</a:br>
            <a:b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</a:br>
            <a:b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</a:br>
            <a:b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</a:br>
            <a:b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  <a:t>Prospect(2023),  </a:t>
            </a:r>
            <a:r>
              <a:rPr lang="en-GB" sz="2000" b="1" dirty="0" err="1">
                <a:solidFill>
                  <a:schemeClr val="accent2">
                    <a:lumMod val="50000"/>
                  </a:schemeClr>
                </a:solidFill>
              </a:rPr>
              <a:t>Skillforcare</a:t>
            </a: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  <a:t>(2023</a:t>
            </a:r>
            <a:r>
              <a:rPr lang="en-GB" sz="1800" dirty="0"/>
              <a:t>)</a:t>
            </a:r>
            <a:br>
              <a:rPr lang="en-GB" sz="1800" dirty="0"/>
            </a:br>
            <a:br>
              <a:rPr lang="en-GB" sz="1800" dirty="0"/>
            </a:br>
            <a:br>
              <a:rPr lang="en-GB" sz="1800" dirty="0"/>
            </a:br>
            <a:br>
              <a:rPr lang="en-GB" sz="1800" dirty="0"/>
            </a:br>
            <a:br>
              <a:rPr lang="en-GB" sz="1800" dirty="0"/>
            </a:br>
            <a:br>
              <a:rPr lang="en-GB" sz="1800" dirty="0"/>
            </a:br>
            <a:r>
              <a:rPr lang="en-GB" sz="1800" dirty="0"/>
              <a:t>Prospect (2023), </a:t>
            </a:r>
          </a:p>
        </p:txBody>
      </p:sp>
      <p:pic>
        <p:nvPicPr>
          <p:cNvPr id="14" name="İçerik Yer Tutucusu 13">
            <a:extLst>
              <a:ext uri="{FF2B5EF4-FFF2-40B4-BE49-F238E27FC236}">
                <a16:creationId xmlns:a16="http://schemas.microsoft.com/office/drawing/2014/main" id="{EC29A9A4-4D72-7343-2544-746A59BC45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18160" y="0"/>
            <a:ext cx="77520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33939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5000">
              <a:schemeClr val="bg2">
                <a:tint val="97000"/>
                <a:hueMod val="88000"/>
                <a:satMod val="130000"/>
                <a:lumMod val="54000"/>
                <a:lumOff val="46000"/>
              </a:schemeClr>
            </a:gs>
            <a:gs pos="100000">
              <a:schemeClr val="bg2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59CB231-3FB3-88CC-1A6C-1DBFC3AB4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684" y="297992"/>
            <a:ext cx="9404723" cy="1400530"/>
          </a:xfrm>
        </p:spPr>
        <p:txBody>
          <a:bodyPr/>
          <a:lstStyle/>
          <a:p>
            <a:r>
              <a:rPr lang="en-GB" dirty="0"/>
              <a:t>Professional Skills of a Nurse</a:t>
            </a:r>
          </a:p>
        </p:txBody>
      </p:sp>
      <p:sp>
        <p:nvSpPr>
          <p:cNvPr id="15" name="İçerik Yer Tutucusu 14">
            <a:extLst>
              <a:ext uri="{FF2B5EF4-FFF2-40B4-BE49-F238E27FC236}">
                <a16:creationId xmlns:a16="http://schemas.microsoft.com/office/drawing/2014/main" id="{19609378-74A9-A513-9FB3-D9FBE31DF6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965200"/>
            <a:ext cx="8946541" cy="589280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Nursing Times (2009)</a:t>
            </a:r>
          </a:p>
        </p:txBody>
      </p:sp>
      <p:sp>
        <p:nvSpPr>
          <p:cNvPr id="17" name="Akış Çizelgesi: Bağlayıcı 16">
            <a:extLst>
              <a:ext uri="{FF2B5EF4-FFF2-40B4-BE49-F238E27FC236}">
                <a16:creationId xmlns:a16="http://schemas.microsoft.com/office/drawing/2014/main" id="{212441CA-9A85-924C-28D0-075CFA9F6461}"/>
              </a:ext>
            </a:extLst>
          </p:cNvPr>
          <p:cNvSpPr/>
          <p:nvPr/>
        </p:nvSpPr>
        <p:spPr>
          <a:xfrm>
            <a:off x="4460240" y="2880359"/>
            <a:ext cx="2224273" cy="1615440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ESSENTIAL</a:t>
            </a:r>
          </a:p>
          <a:p>
            <a:pPr algn="ctr"/>
            <a:r>
              <a:rPr lang="en-GB" b="1" dirty="0"/>
              <a:t>SKILLS</a:t>
            </a:r>
          </a:p>
        </p:txBody>
      </p:sp>
      <p:sp>
        <p:nvSpPr>
          <p:cNvPr id="18" name="Akış Çizelgesi: Bağlayıcı 17">
            <a:extLst>
              <a:ext uri="{FF2B5EF4-FFF2-40B4-BE49-F238E27FC236}">
                <a16:creationId xmlns:a16="http://schemas.microsoft.com/office/drawing/2014/main" id="{449F7DED-E3D6-CED1-19F7-2B45D276D711}"/>
              </a:ext>
            </a:extLst>
          </p:cNvPr>
          <p:cNvSpPr/>
          <p:nvPr/>
        </p:nvSpPr>
        <p:spPr>
          <a:xfrm>
            <a:off x="4163305" y="1101584"/>
            <a:ext cx="2818141" cy="1662709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Good</a:t>
            </a:r>
          </a:p>
          <a:p>
            <a:pPr algn="ctr"/>
            <a:r>
              <a:rPr lang="en-GB" sz="2000" b="1" dirty="0"/>
              <a:t>Communication and observation</a:t>
            </a:r>
          </a:p>
        </p:txBody>
      </p:sp>
      <p:sp>
        <p:nvSpPr>
          <p:cNvPr id="19" name="Akış Çizelgesi: Bağlayıcı 18">
            <a:extLst>
              <a:ext uri="{FF2B5EF4-FFF2-40B4-BE49-F238E27FC236}">
                <a16:creationId xmlns:a16="http://schemas.microsoft.com/office/drawing/2014/main" id="{829C0A55-BAFB-D991-765F-672AF7A0BAF1}"/>
              </a:ext>
            </a:extLst>
          </p:cNvPr>
          <p:cNvSpPr/>
          <p:nvPr/>
        </p:nvSpPr>
        <p:spPr>
          <a:xfrm>
            <a:off x="6786764" y="2501123"/>
            <a:ext cx="2773352" cy="1804949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</a:rPr>
              <a:t>Excellent People Skills</a:t>
            </a:r>
          </a:p>
        </p:txBody>
      </p:sp>
      <p:sp>
        <p:nvSpPr>
          <p:cNvPr id="20" name="Akış Çizelgesi: Bağlayıcı 19">
            <a:extLst>
              <a:ext uri="{FF2B5EF4-FFF2-40B4-BE49-F238E27FC236}">
                <a16:creationId xmlns:a16="http://schemas.microsoft.com/office/drawing/2014/main" id="{7D3C0E36-A513-6C29-7FBA-E245D8D0C0FF}"/>
              </a:ext>
            </a:extLst>
          </p:cNvPr>
          <p:cNvSpPr/>
          <p:nvPr/>
        </p:nvSpPr>
        <p:spPr>
          <a:xfrm>
            <a:off x="1584635" y="2474947"/>
            <a:ext cx="2824480" cy="1804950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GB" sz="2000" b="1" dirty="0">
                <a:solidFill>
                  <a:schemeClr val="tx1">
                    <a:lumMod val="95000"/>
                  </a:schemeClr>
                </a:solidFill>
              </a:rPr>
              <a:t>Feeling satisfied to </a:t>
            </a:r>
            <a:r>
              <a:rPr lang="en-GB" sz="2000" b="1" i="0" dirty="0">
                <a:solidFill>
                  <a:schemeClr val="tx1">
                    <a:lumMod val="95000"/>
                  </a:schemeClr>
                </a:solidFill>
                <a:effectLst/>
              </a:rPr>
              <a:t>perform as </a:t>
            </a:r>
            <a:r>
              <a:rPr lang="en-GB" sz="2000" b="1" i="0">
                <a:solidFill>
                  <a:schemeClr val="tx1">
                    <a:lumMod val="95000"/>
                  </a:schemeClr>
                </a:solidFill>
                <a:effectLst/>
              </a:rPr>
              <a:t>a team </a:t>
            </a:r>
            <a:r>
              <a:rPr lang="en-GB" sz="2000" b="1" i="0" dirty="0">
                <a:solidFill>
                  <a:schemeClr val="tx1">
                    <a:lumMod val="95000"/>
                  </a:schemeClr>
                </a:solidFill>
                <a:effectLst/>
              </a:rPr>
              <a:t>player </a:t>
            </a:r>
          </a:p>
        </p:txBody>
      </p:sp>
      <p:sp>
        <p:nvSpPr>
          <p:cNvPr id="21" name="Akış Çizelgesi: Bağlayıcı 20">
            <a:extLst>
              <a:ext uri="{FF2B5EF4-FFF2-40B4-BE49-F238E27FC236}">
                <a16:creationId xmlns:a16="http://schemas.microsoft.com/office/drawing/2014/main" id="{F1EF2265-EC01-240B-1A70-D45F6F06C54F}"/>
              </a:ext>
            </a:extLst>
          </p:cNvPr>
          <p:cNvSpPr/>
          <p:nvPr/>
        </p:nvSpPr>
        <p:spPr>
          <a:xfrm>
            <a:off x="2610691" y="4335955"/>
            <a:ext cx="2831355" cy="1804950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GB" sz="2000" b="1" i="0" dirty="0">
                <a:solidFill>
                  <a:schemeClr val="tx1"/>
                </a:solidFill>
                <a:effectLst/>
              </a:rPr>
              <a:t>Ability to answer questions and offer advice</a:t>
            </a:r>
          </a:p>
        </p:txBody>
      </p:sp>
      <p:sp>
        <p:nvSpPr>
          <p:cNvPr id="22" name="Akış Çizelgesi: Bağlayıcı 21">
            <a:extLst>
              <a:ext uri="{FF2B5EF4-FFF2-40B4-BE49-F238E27FC236}">
                <a16:creationId xmlns:a16="http://schemas.microsoft.com/office/drawing/2014/main" id="{21AF35CC-134B-7C36-A04B-64F3BD9CA20E}"/>
              </a:ext>
            </a:extLst>
          </p:cNvPr>
          <p:cNvSpPr/>
          <p:nvPr/>
        </p:nvSpPr>
        <p:spPr>
          <a:xfrm>
            <a:off x="5805674" y="4415877"/>
            <a:ext cx="2831355" cy="1804950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GB" sz="2000" b="1" i="0" dirty="0">
                <a:solidFill>
                  <a:schemeClr val="tx1"/>
                </a:solidFill>
                <a:effectLst/>
              </a:rPr>
              <a:t>Dealing with emotionally charged situations</a:t>
            </a:r>
          </a:p>
        </p:txBody>
      </p:sp>
    </p:spTree>
    <p:extLst>
      <p:ext uri="{BB962C8B-B14F-4D97-AF65-F5344CB8AC3E}">
        <p14:creationId xmlns:p14="http://schemas.microsoft.com/office/powerpoint/2010/main" val="7661409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7AC88D6-B7CF-409A-A4F9-D9E39C01D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320" y="203200"/>
            <a:ext cx="9692640" cy="833120"/>
          </a:xfrm>
        </p:spPr>
        <p:txBody>
          <a:bodyPr/>
          <a:lstStyle/>
          <a:p>
            <a:r>
              <a:rPr lang="en-GB" b="1" dirty="0"/>
              <a:t>Personal Values of a Nurse</a:t>
            </a:r>
          </a:p>
        </p:txBody>
      </p:sp>
      <p:graphicFrame>
        <p:nvGraphicFramePr>
          <p:cNvPr id="5" name="İçerik Yer Tutucusu 4">
            <a:extLst>
              <a:ext uri="{FF2B5EF4-FFF2-40B4-BE49-F238E27FC236}">
                <a16:creationId xmlns:a16="http://schemas.microsoft.com/office/drawing/2014/main" id="{E9BD7474-2145-D659-04FD-E51C98009C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8353484"/>
              </p:ext>
            </p:extLst>
          </p:nvPr>
        </p:nvGraphicFramePr>
        <p:xfrm>
          <a:off x="357214" y="955040"/>
          <a:ext cx="9692640" cy="511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Metin kutusu 5">
            <a:extLst>
              <a:ext uri="{FF2B5EF4-FFF2-40B4-BE49-F238E27FC236}">
                <a16:creationId xmlns:a16="http://schemas.microsoft.com/office/drawing/2014/main" id="{548A2368-56B5-3A91-F1EC-5CD83749EA0A}"/>
              </a:ext>
            </a:extLst>
          </p:cNvPr>
          <p:cNvSpPr txBox="1"/>
          <p:nvPr/>
        </p:nvSpPr>
        <p:spPr>
          <a:xfrm>
            <a:off x="904240" y="6228080"/>
            <a:ext cx="6177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b="1" i="0" dirty="0"/>
              <a:t>National Health Service (2023) ,  </a:t>
            </a:r>
            <a:r>
              <a:rPr lang="en-GB" b="1" i="0" dirty="0" err="1"/>
              <a:t>Shahriari</a:t>
            </a:r>
            <a:r>
              <a:rPr lang="en-GB" b="1" i="0" dirty="0"/>
              <a:t> et al, (2013)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86276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2">
                <a:tint val="97000"/>
                <a:hueMod val="88000"/>
                <a:satMod val="130000"/>
                <a:lumMod val="77000"/>
                <a:lumOff val="23000"/>
              </a:schemeClr>
            </a:gs>
            <a:gs pos="100000">
              <a:schemeClr val="bg2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yagram 5">
            <a:extLst>
              <a:ext uri="{FF2B5EF4-FFF2-40B4-BE49-F238E27FC236}">
                <a16:creationId xmlns:a16="http://schemas.microsoft.com/office/drawing/2014/main" id="{B391AA67-7BBA-B91C-DFAF-0EF6D13106F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57301181"/>
              </p:ext>
            </p:extLst>
          </p:nvPr>
        </p:nvGraphicFramePr>
        <p:xfrm>
          <a:off x="4328160" y="193040"/>
          <a:ext cx="7620000" cy="645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İçerik Yer Tutucusu 4">
            <a:extLst>
              <a:ext uri="{FF2B5EF4-FFF2-40B4-BE49-F238E27FC236}">
                <a16:creationId xmlns:a16="http://schemas.microsoft.com/office/drawing/2014/main" id="{34C1369E-C4E1-BEC5-5AF2-B59EC69A0A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28160" cy="6858000"/>
          </a:xfrm>
        </p:spPr>
      </p:pic>
    </p:spTree>
    <p:extLst>
      <p:ext uri="{BB962C8B-B14F-4D97-AF65-F5344CB8AC3E}">
        <p14:creationId xmlns:p14="http://schemas.microsoft.com/office/powerpoint/2010/main" val="1013834175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F4732BC-B8F4-D5A3-F399-CD2251CDE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250" y="211120"/>
            <a:ext cx="9404723" cy="796962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GB" b="1" dirty="0"/>
              <a:t>The 4 Codes of NMC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53A969E-CEC4-06FE-0EA6-4868640F3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60" y="1249680"/>
            <a:ext cx="9531693" cy="4998719"/>
          </a:xfrm>
        </p:spPr>
        <p:txBody>
          <a:bodyPr>
            <a:normAutofit fontScale="92500" lnSpcReduction="20000"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GB" sz="2800" b="1" i="0" dirty="0">
                <a:effectLst/>
                <a:latin typeface="Gotham bold"/>
              </a:rPr>
              <a:t>Prioritise people: Deal with human-beings as individuals and always show respect</a:t>
            </a:r>
          </a:p>
          <a:p>
            <a:pPr>
              <a:buFont typeface="Courier New" panose="02070309020205020404" pitchFamily="49" charset="0"/>
              <a:buChar char="o"/>
            </a:pPr>
            <a:endParaRPr lang="en-GB" dirty="0"/>
          </a:p>
          <a:p>
            <a:pPr>
              <a:buFont typeface="Courier New" panose="02070309020205020404" pitchFamily="49" charset="0"/>
              <a:buChar char="o"/>
            </a:pPr>
            <a:r>
              <a:rPr lang="en-GB" sz="2800" dirty="0">
                <a:latin typeface="Gotham bold"/>
              </a:rPr>
              <a:t>Practise effectively: You should communicate successfully, noting exact records and sharing knowledge with colleagues</a:t>
            </a:r>
          </a:p>
          <a:p>
            <a:pPr>
              <a:buFont typeface="Courier New" panose="02070309020205020404" pitchFamily="49" charset="0"/>
              <a:buChar char="o"/>
            </a:pPr>
            <a:endParaRPr lang="en-GB" sz="2800" dirty="0">
              <a:latin typeface="Gotham bold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GB" sz="2800" dirty="0">
                <a:latin typeface="Gotham bold"/>
              </a:rPr>
              <a:t>Preserve safety: Be aware of your limits and capacity </a:t>
            </a:r>
          </a:p>
          <a:p>
            <a:pPr>
              <a:buFont typeface="Courier New" panose="02070309020205020404" pitchFamily="49" charset="0"/>
              <a:buChar char="o"/>
            </a:pPr>
            <a:endParaRPr lang="en-GB" sz="2800" dirty="0">
              <a:latin typeface="Gotham bold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GB" sz="2800" dirty="0">
                <a:latin typeface="Gotham bold"/>
              </a:rPr>
              <a:t>Promote professionalism and trust: </a:t>
            </a:r>
            <a:r>
              <a:rPr lang="en-GB" sz="2800" b="0" i="0" dirty="0">
                <a:effectLst/>
                <a:latin typeface="Gotham bold"/>
              </a:rPr>
              <a:t>You should protect the dignity of profession</a:t>
            </a:r>
          </a:p>
          <a:p>
            <a:pPr marL="0" indent="0">
              <a:buNone/>
            </a:pPr>
            <a:endParaRPr lang="en-GB" sz="2800" b="0" i="0" dirty="0">
              <a:effectLst/>
              <a:latin typeface="Gotham bold"/>
            </a:endParaRPr>
          </a:p>
          <a:p>
            <a:pPr marL="0" indent="0">
              <a:buNone/>
            </a:pPr>
            <a:r>
              <a:rPr lang="en-GB" sz="2800" dirty="0">
                <a:latin typeface="Gotham bold"/>
              </a:rPr>
              <a:t>                                                             Nursing &amp; Midwifery Council (2023)</a:t>
            </a:r>
          </a:p>
        </p:txBody>
      </p:sp>
    </p:spTree>
    <p:extLst>
      <p:ext uri="{BB962C8B-B14F-4D97-AF65-F5344CB8AC3E}">
        <p14:creationId xmlns:p14="http://schemas.microsoft.com/office/powerpoint/2010/main" val="3914542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F42990D-08EB-AFFA-5781-2A5710467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152400"/>
            <a:ext cx="9404723" cy="822960"/>
          </a:xfrm>
        </p:spPr>
        <p:txBody>
          <a:bodyPr/>
          <a:lstStyle/>
          <a:p>
            <a:r>
              <a:rPr lang="en-GB" b="1" dirty="0"/>
              <a:t>The challenges of a Nursing Career</a:t>
            </a:r>
          </a:p>
        </p:txBody>
      </p:sp>
      <p:graphicFrame>
        <p:nvGraphicFramePr>
          <p:cNvPr id="7" name="İçerik Yer Tutucusu 6">
            <a:extLst>
              <a:ext uri="{FF2B5EF4-FFF2-40B4-BE49-F238E27FC236}">
                <a16:creationId xmlns:a16="http://schemas.microsoft.com/office/drawing/2014/main" id="{42C5A1BA-62C4-0683-4EA9-F9DD6B3BE5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3327086"/>
              </p:ext>
            </p:extLst>
          </p:nvPr>
        </p:nvGraphicFramePr>
        <p:xfrm>
          <a:off x="325120" y="904240"/>
          <a:ext cx="8412480" cy="5953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Resim 5">
            <a:extLst>
              <a:ext uri="{FF2B5EF4-FFF2-40B4-BE49-F238E27FC236}">
                <a16:creationId xmlns:a16="http://schemas.microsoft.com/office/drawing/2014/main" id="{69453335-2CEC-338E-78BA-EDA3CCE1F4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120" y="975360"/>
            <a:ext cx="5902960" cy="5080000"/>
          </a:xfrm>
          <a:prstGeom prst="rect">
            <a:avLst/>
          </a:prstGeom>
        </p:spPr>
      </p:pic>
      <p:sp>
        <p:nvSpPr>
          <p:cNvPr id="8" name="Metin kutusu 7">
            <a:extLst>
              <a:ext uri="{FF2B5EF4-FFF2-40B4-BE49-F238E27FC236}">
                <a16:creationId xmlns:a16="http://schemas.microsoft.com/office/drawing/2014/main" id="{50AA0346-CBA2-057E-8603-0F4FC64AD4C5}"/>
              </a:ext>
            </a:extLst>
          </p:cNvPr>
          <p:cNvSpPr txBox="1"/>
          <p:nvPr/>
        </p:nvSpPr>
        <p:spPr>
          <a:xfrm>
            <a:off x="6604000" y="6055360"/>
            <a:ext cx="436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b="0" i="0"/>
              <a:t>Grinspun et al, (2022),  Morris (2023)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761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1C4B6E9-33E1-930F-3E20-FB8482380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371600"/>
            <a:ext cx="8946541" cy="48767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Thank you all for listening to my presentation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2DB32E83-39E8-744B-EAA0-07DAEDCF9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120" y="2214880"/>
            <a:ext cx="6197600" cy="417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6584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0B19D70-5638-7C5E-096E-EA5ACA48D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0"/>
            <a:ext cx="9404723" cy="680720"/>
          </a:xfrm>
        </p:spPr>
        <p:txBody>
          <a:bodyPr/>
          <a:lstStyle/>
          <a:p>
            <a:r>
              <a:rPr lang="en-GB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 Lists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FC534F2-263C-1A95-23F8-C159C977D2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130" y="680720"/>
            <a:ext cx="9404723" cy="6004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/>
              <a:t>Grinspun</a:t>
            </a:r>
            <a:r>
              <a:rPr lang="en-GB" dirty="0"/>
              <a:t> D, Perry L, Abu-Qamar MZ, Stannard D, Porritt K. Nursing crisis: Challenges and opportunities for our profession after COVID-19. Int J </a:t>
            </a:r>
            <a:r>
              <a:rPr lang="en-GB" dirty="0" err="1"/>
              <a:t>Nurs</a:t>
            </a:r>
            <a:r>
              <a:rPr lang="en-GB" dirty="0"/>
              <a:t> </a:t>
            </a:r>
            <a:r>
              <a:rPr lang="en-GB" dirty="0" err="1"/>
              <a:t>Pract</a:t>
            </a:r>
            <a:r>
              <a:rPr lang="en-GB" dirty="0"/>
              <a:t>. 2022 Jun;28(3):e13075. </a:t>
            </a:r>
            <a:r>
              <a:rPr lang="en-GB" dirty="0" err="1"/>
              <a:t>doi</a:t>
            </a:r>
            <a:r>
              <a:rPr lang="en-GB" dirty="0"/>
              <a:t>: 10.1111/ijn.13075. PMID: 35713391; PMCID: PMC9349996.</a:t>
            </a:r>
          </a:p>
          <a:p>
            <a:pPr marL="0" indent="0">
              <a:buNone/>
            </a:pPr>
            <a:r>
              <a:rPr lang="en-GB" dirty="0"/>
              <a:t>National Health Service (2023) The NHS Values. Available at: https://www.healthcareers.nhs.uk/working-health/working-nhs/nhs-constitution.</a:t>
            </a:r>
          </a:p>
          <a:p>
            <a:pPr marL="0" indent="0">
              <a:buNone/>
            </a:pPr>
            <a:r>
              <a:rPr lang="en-GB" dirty="0" err="1"/>
              <a:t>Nursejournal</a:t>
            </a:r>
            <a:r>
              <a:rPr lang="en-GB" dirty="0"/>
              <a:t> (2023) Adult Nurse Practitioner Career Overview. Available at: https://nursejournal.org/careers/adult-nursing/ (Accessed: 7</a:t>
            </a:r>
            <a:r>
              <a:rPr lang="en-GB" baseline="30000" dirty="0"/>
              <a:t>th</a:t>
            </a:r>
            <a:r>
              <a:rPr lang="en-GB" dirty="0"/>
              <a:t> March, 2022).</a:t>
            </a:r>
          </a:p>
          <a:p>
            <a:pPr marL="0" indent="0">
              <a:buNone/>
            </a:pPr>
            <a:r>
              <a:rPr lang="en-GB" dirty="0" err="1"/>
              <a:t>NursingTimes</a:t>
            </a:r>
            <a:r>
              <a:rPr lang="en-GB" dirty="0"/>
              <a:t> (2009) Skills required for a nursing career. Available at: https://www.nursingtimes.net/archive/skills-required-for-a-nursing-career-29-06-2009/ (Accessed: 29</a:t>
            </a:r>
            <a:r>
              <a:rPr lang="en-GB" baseline="30000" dirty="0"/>
              <a:t>th</a:t>
            </a:r>
            <a:r>
              <a:rPr lang="en-GB" dirty="0"/>
              <a:t> June 2009).</a:t>
            </a:r>
          </a:p>
          <a:p>
            <a:pPr marL="0" indent="0">
              <a:buNone/>
            </a:pPr>
            <a:r>
              <a:rPr lang="en-GB" dirty="0"/>
              <a:t>Nurse.org (2023) What Do Nurses Do? 7 Nurses Discuss What They Actually Do as a Nurse. Available at: https://nurse.org/articles/what-nurses-do/ (Accessed:25</a:t>
            </a:r>
            <a:r>
              <a:rPr lang="en-GB" baseline="30000" dirty="0"/>
              <a:t>th</a:t>
            </a:r>
            <a:r>
              <a:rPr lang="en-GB" dirty="0"/>
              <a:t> April 2023).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29324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DFA8DEC-E9D8-AE63-35FF-9BC7743A2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0" y="193040"/>
            <a:ext cx="9511373" cy="63296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Nursing &amp; Midwifery Council (2023) Read The Code online. Available at: https://www.nmc.org.uk/standards/code/read-the-code-online/ (Accessed:10</a:t>
            </a:r>
            <a:r>
              <a:rPr lang="en-GB" baseline="30000" dirty="0"/>
              <a:t>th</a:t>
            </a:r>
            <a:r>
              <a:rPr lang="en-GB" dirty="0"/>
              <a:t> March 2023).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Prospect (2023) Adult nurse. Available at: https://www.prospects.ac.uk/job-profiles/adult-nurse (Accessed: April 2023)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/>
              <a:t>Shahriari</a:t>
            </a:r>
            <a:r>
              <a:rPr lang="en-GB" dirty="0"/>
              <a:t> M, Mohammadi E, </a:t>
            </a:r>
            <a:r>
              <a:rPr lang="en-GB" dirty="0" err="1"/>
              <a:t>Abbaszadeh</a:t>
            </a:r>
            <a:r>
              <a:rPr lang="en-GB" dirty="0"/>
              <a:t> A, </a:t>
            </a:r>
            <a:r>
              <a:rPr lang="en-GB" dirty="0" err="1"/>
              <a:t>Bahrami</a:t>
            </a:r>
            <a:r>
              <a:rPr lang="en-GB" dirty="0"/>
              <a:t> M. Nursing ethical values and definitions: A literature review. Iran J </a:t>
            </a:r>
            <a:r>
              <a:rPr lang="en-GB" dirty="0" err="1"/>
              <a:t>Nurs</a:t>
            </a:r>
            <a:r>
              <a:rPr lang="en-GB" dirty="0"/>
              <a:t> Midwifery Res. 2013 Jan;18(1):1-8. PMID: 23983720; PMCID: PMC3748548.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/>
              <a:t>SkillsforCare</a:t>
            </a:r>
            <a:r>
              <a:rPr lang="en-GB" dirty="0"/>
              <a:t> (2022) Registered Nurse. Available at: https://www.skillsforcare.org.uk/Careers-in-care/Job-roles/Roles/Registered-Nurse.aspx (Accessed: 2022)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Morris G. (2023) How to Cope With the Challenges Faced by Working Nurses Today. Available at: https://nursejournal.org/articles/top-challenges-faced-by-working-nurses/ (Accessed: 23th March 2023).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09618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İyon">
  <a:themeElements>
    <a:clrScheme name="Mavi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İy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İy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921</Words>
  <Application>Microsoft Office PowerPoint</Application>
  <PresentationFormat>Geniş ekran</PresentationFormat>
  <Paragraphs>98</Paragraphs>
  <Slides>12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12</vt:i4>
      </vt:variant>
    </vt:vector>
  </HeadingPairs>
  <TitlesOfParts>
    <vt:vector size="20" baseType="lpstr">
      <vt:lpstr>Arial</vt:lpstr>
      <vt:lpstr>Calibri</vt:lpstr>
      <vt:lpstr>Century Gothic</vt:lpstr>
      <vt:lpstr>Courier New</vt:lpstr>
      <vt:lpstr>Gotham bold</vt:lpstr>
      <vt:lpstr>Wingdings</vt:lpstr>
      <vt:lpstr>Wingdings 3</vt:lpstr>
      <vt:lpstr>İyon</vt:lpstr>
      <vt:lpstr>           ADULT NURSING</vt:lpstr>
      <vt:lpstr>CONTENTS </vt:lpstr>
      <vt:lpstr>  Definition of an Adult Nurse         </vt:lpstr>
      <vt:lpstr>  The role of a Nurse  Note patients care plans  Observe patients needs, conditions  Carry out routine investigations  Working with different professionals such as nursing associates, doctors etc.  Taking a personalised approach to the health and care needs of people.     Prospect(2023),  Skillforcare(2023)      Prospect (2023), </vt:lpstr>
      <vt:lpstr>Professional Skills of a Nurse</vt:lpstr>
      <vt:lpstr>Personal Values of a Nurse</vt:lpstr>
      <vt:lpstr>PowerPoint Sunusu</vt:lpstr>
      <vt:lpstr>The 4 Codes of NMC</vt:lpstr>
      <vt:lpstr>The challenges of a Nursing Career</vt:lpstr>
      <vt:lpstr>PowerPoint Sunusu</vt:lpstr>
      <vt:lpstr>Reference Lists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Kasim Mollamehmet</dc:creator>
  <cp:lastModifiedBy>Kasim Mollamehmet</cp:lastModifiedBy>
  <cp:revision>45</cp:revision>
  <dcterms:created xsi:type="dcterms:W3CDTF">2023-11-21T02:28:00Z</dcterms:created>
  <dcterms:modified xsi:type="dcterms:W3CDTF">2023-11-27T22:51:37Z</dcterms:modified>
</cp:coreProperties>
</file>