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354" r:id="rId2"/>
    <p:sldId id="353" r:id="rId3"/>
    <p:sldId id="341" r:id="rId4"/>
    <p:sldId id="355" r:id="rId5"/>
    <p:sldId id="358" r:id="rId6"/>
    <p:sldId id="357" r:id="rId7"/>
    <p:sldId id="322" r:id="rId8"/>
    <p:sldId id="356" r:id="rId9"/>
    <p:sldId id="359"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46DE"/>
    <a:srgbClr val="E8A6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11"/>
    <p:restoredTop sz="93692"/>
  </p:normalViewPr>
  <p:slideViewPr>
    <p:cSldViewPr snapToGrid="0" snapToObjects="1">
      <p:cViewPr varScale="1">
        <p:scale>
          <a:sx n="84" d="100"/>
          <a:sy n="84" d="100"/>
        </p:scale>
        <p:origin x="135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B25F1F-EF1E-D446-81C2-741341A56C72}" type="datetimeFigureOut">
              <a:rPr lang="en-US" smtClean="0"/>
              <a:t>20-Feb-20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2C8559-7FDF-864D-BB8A-68AD39F3B0AB}" type="slidenum">
              <a:rPr lang="en-US" smtClean="0"/>
              <a:t>‹#›</a:t>
            </a:fld>
            <a:endParaRPr lang="en-US"/>
          </a:p>
        </p:txBody>
      </p:sp>
    </p:spTree>
    <p:extLst>
      <p:ext uri="{BB962C8B-B14F-4D97-AF65-F5344CB8AC3E}">
        <p14:creationId xmlns:p14="http://schemas.microsoft.com/office/powerpoint/2010/main" val="115369492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98394E2-1C0C-46BC-B0D5-3B17416BD727}" type="slidenum">
              <a:rPr lang="en-GB" smtClean="0"/>
              <a:t>7</a:t>
            </a:fld>
            <a:endParaRPr lang="en-GB"/>
          </a:p>
        </p:txBody>
      </p:sp>
    </p:spTree>
    <p:extLst>
      <p:ext uri="{BB962C8B-B14F-4D97-AF65-F5344CB8AC3E}">
        <p14:creationId xmlns:p14="http://schemas.microsoft.com/office/powerpoint/2010/main" val="3597998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2B007D4-E6CF-7F4D-A2DC-8F9ED035B40F}" type="datetimeFigureOut">
              <a:rPr lang="en-US" smtClean="0"/>
              <a:t>20-Feb-20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634792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2B007D4-E6CF-7F4D-A2DC-8F9ED035B40F}" type="datetimeFigureOut">
              <a:rPr lang="en-US" smtClean="0"/>
              <a:t>20-Feb-20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1657232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2B007D4-E6CF-7F4D-A2DC-8F9ED035B40F}" type="datetimeFigureOut">
              <a:rPr lang="en-US" smtClean="0"/>
              <a:t>20-Feb-20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895018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2B007D4-E6CF-7F4D-A2DC-8F9ED035B40F}" type="datetimeFigureOut">
              <a:rPr lang="en-US" smtClean="0"/>
              <a:t>20-Feb-20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3318849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2B007D4-E6CF-7F4D-A2DC-8F9ED035B40F}" type="datetimeFigureOut">
              <a:rPr lang="en-US" smtClean="0"/>
              <a:t>20-Feb-20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4269464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2B007D4-E6CF-7F4D-A2DC-8F9ED035B40F}" type="datetimeFigureOut">
              <a:rPr lang="en-US" smtClean="0"/>
              <a:t>20-Feb-20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340835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007D4-E6CF-7F4D-A2DC-8F9ED035B40F}" type="datetimeFigureOut">
              <a:rPr lang="en-US" smtClean="0"/>
              <a:t>20-Feb-20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1342936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2B007D4-E6CF-7F4D-A2DC-8F9ED035B40F}" type="datetimeFigureOut">
              <a:rPr lang="en-US" smtClean="0"/>
              <a:t>20-Feb-20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3252354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2B007D4-E6CF-7F4D-A2DC-8F9ED035B40F}" type="datetimeFigureOut">
              <a:rPr lang="en-US" smtClean="0"/>
              <a:t>20-Feb-20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2481756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2B007D4-E6CF-7F4D-A2DC-8F9ED035B40F}" type="datetimeFigureOut">
              <a:rPr lang="en-US" smtClean="0"/>
              <a:t>20-Feb-20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407366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2B007D4-E6CF-7F4D-A2DC-8F9ED035B40F}" type="datetimeFigureOut">
              <a:rPr lang="en-US" smtClean="0"/>
              <a:t>20-Feb-20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C6B2C0-7B66-1B4A-8CD5-D7E3ED9489D6}" type="slidenum">
              <a:rPr lang="en-US" smtClean="0"/>
              <a:t>‹#›</a:t>
            </a:fld>
            <a:endParaRPr lang="en-US"/>
          </a:p>
        </p:txBody>
      </p:sp>
    </p:spTree>
    <p:extLst>
      <p:ext uri="{BB962C8B-B14F-4D97-AF65-F5344CB8AC3E}">
        <p14:creationId xmlns:p14="http://schemas.microsoft.com/office/powerpoint/2010/main" val="291863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B007D4-E6CF-7F4D-A2DC-8F9ED035B40F}" type="datetimeFigureOut">
              <a:rPr lang="en-US" smtClean="0"/>
              <a:t>20-Feb-20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C6B2C0-7B66-1B4A-8CD5-D7E3ED9489D6}" type="slidenum">
              <a:rPr lang="en-US" smtClean="0"/>
              <a:t>‹#›</a:t>
            </a:fld>
            <a:endParaRPr lang="en-US"/>
          </a:p>
        </p:txBody>
      </p:sp>
    </p:spTree>
    <p:extLst>
      <p:ext uri="{BB962C8B-B14F-4D97-AF65-F5344CB8AC3E}">
        <p14:creationId xmlns:p14="http://schemas.microsoft.com/office/powerpoint/2010/main" val="20568303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585902D-1073-AA49-ACDD-3E7D4C91BCBC}"/>
              </a:ext>
            </a:extLst>
          </p:cNvPr>
          <p:cNvPicPr>
            <a:picLocks noChangeAspect="1"/>
          </p:cNvPicPr>
          <p:nvPr/>
        </p:nvPicPr>
        <p:blipFill>
          <a:blip r:embed="rId2"/>
          <a:stretch>
            <a:fillRect/>
          </a:stretch>
        </p:blipFill>
        <p:spPr>
          <a:xfrm>
            <a:off x="0" y="239220"/>
            <a:ext cx="9144000" cy="2760870"/>
          </a:xfrm>
          <a:prstGeom prst="rect">
            <a:avLst/>
          </a:prstGeom>
        </p:spPr>
      </p:pic>
      <p:pic>
        <p:nvPicPr>
          <p:cNvPr id="7" name="Picture 6">
            <a:extLst>
              <a:ext uri="{FF2B5EF4-FFF2-40B4-BE49-F238E27FC236}">
                <a16:creationId xmlns:a16="http://schemas.microsoft.com/office/drawing/2014/main" id="{9647BF3A-502B-974E-97D4-361850C21505}"/>
              </a:ext>
            </a:extLst>
          </p:cNvPr>
          <p:cNvPicPr>
            <a:picLocks noChangeAspect="1"/>
          </p:cNvPicPr>
          <p:nvPr/>
        </p:nvPicPr>
        <p:blipFill>
          <a:blip r:embed="rId3"/>
          <a:stretch>
            <a:fillRect/>
          </a:stretch>
        </p:blipFill>
        <p:spPr>
          <a:xfrm>
            <a:off x="389512" y="3000090"/>
            <a:ext cx="5524500" cy="1905000"/>
          </a:xfrm>
          <a:prstGeom prst="rect">
            <a:avLst/>
          </a:prstGeom>
        </p:spPr>
      </p:pic>
      <p:sp>
        <p:nvSpPr>
          <p:cNvPr id="8" name="TextBox 7">
            <a:extLst>
              <a:ext uri="{FF2B5EF4-FFF2-40B4-BE49-F238E27FC236}">
                <a16:creationId xmlns:a16="http://schemas.microsoft.com/office/drawing/2014/main" id="{1ABC96AE-03FD-D94B-BA64-8337136D6FDB}"/>
              </a:ext>
            </a:extLst>
          </p:cNvPr>
          <p:cNvSpPr txBox="1"/>
          <p:nvPr/>
        </p:nvSpPr>
        <p:spPr>
          <a:xfrm>
            <a:off x="389512" y="5252936"/>
            <a:ext cx="8423748" cy="954107"/>
          </a:xfrm>
          <a:prstGeom prst="rect">
            <a:avLst/>
          </a:prstGeom>
          <a:noFill/>
        </p:spPr>
        <p:txBody>
          <a:bodyPr wrap="square" rtlCol="0">
            <a:spAutoFit/>
          </a:bodyPr>
          <a:lstStyle/>
          <a:p>
            <a:r>
              <a:rPr lang="en-US" sz="2800" dirty="0"/>
              <a:t>Launched in 2014, 32 country experts came to Swansea to help us to see the global perspective.</a:t>
            </a:r>
          </a:p>
        </p:txBody>
      </p:sp>
      <p:pic>
        <p:nvPicPr>
          <p:cNvPr id="10" name="Picture 9">
            <a:extLst>
              <a:ext uri="{FF2B5EF4-FFF2-40B4-BE49-F238E27FC236}">
                <a16:creationId xmlns:a16="http://schemas.microsoft.com/office/drawing/2014/main" id="{DA31C35A-2EDC-DD40-9093-23FF0D04D906}"/>
              </a:ext>
            </a:extLst>
          </p:cNvPr>
          <p:cNvPicPr>
            <a:picLocks noChangeAspect="1"/>
          </p:cNvPicPr>
          <p:nvPr/>
        </p:nvPicPr>
        <p:blipFill>
          <a:blip r:embed="rId4"/>
          <a:stretch>
            <a:fillRect/>
          </a:stretch>
        </p:blipFill>
        <p:spPr>
          <a:xfrm>
            <a:off x="6303524" y="3000090"/>
            <a:ext cx="1587500" cy="1981200"/>
          </a:xfrm>
          <a:prstGeom prst="rect">
            <a:avLst/>
          </a:prstGeom>
        </p:spPr>
      </p:pic>
    </p:spTree>
    <p:extLst>
      <p:ext uri="{BB962C8B-B14F-4D97-AF65-F5344CB8AC3E}">
        <p14:creationId xmlns:p14="http://schemas.microsoft.com/office/powerpoint/2010/main" val="3722469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6F4928A-E28A-8547-9043-B427FA2A2B89}"/>
              </a:ext>
            </a:extLst>
          </p:cNvPr>
          <p:cNvPicPr>
            <a:picLocks noChangeAspect="1"/>
          </p:cNvPicPr>
          <p:nvPr/>
        </p:nvPicPr>
        <p:blipFill>
          <a:blip r:embed="rId2"/>
          <a:stretch>
            <a:fillRect/>
          </a:stretch>
        </p:blipFill>
        <p:spPr>
          <a:xfrm>
            <a:off x="0" y="0"/>
            <a:ext cx="5143500" cy="6858000"/>
          </a:xfrm>
          <a:prstGeom prst="rect">
            <a:avLst/>
          </a:prstGeom>
        </p:spPr>
      </p:pic>
      <p:sp>
        <p:nvSpPr>
          <p:cNvPr id="11" name="TextBox 10">
            <a:extLst>
              <a:ext uri="{FF2B5EF4-FFF2-40B4-BE49-F238E27FC236}">
                <a16:creationId xmlns:a16="http://schemas.microsoft.com/office/drawing/2014/main" id="{C33502D6-7AA3-654B-A6F8-F925EF40C0B3}"/>
              </a:ext>
            </a:extLst>
          </p:cNvPr>
          <p:cNvSpPr txBox="1"/>
          <p:nvPr/>
        </p:nvSpPr>
        <p:spPr>
          <a:xfrm>
            <a:off x="5323382" y="314791"/>
            <a:ext cx="3370913" cy="1015663"/>
          </a:xfrm>
          <a:prstGeom prst="rect">
            <a:avLst/>
          </a:prstGeom>
          <a:noFill/>
        </p:spPr>
        <p:txBody>
          <a:bodyPr wrap="square" rtlCol="0">
            <a:spAutoFit/>
          </a:bodyPr>
          <a:lstStyle/>
          <a:p>
            <a:r>
              <a:rPr lang="en-US" sz="2000" b="1" dirty="0"/>
              <a:t>All Party Parliamentary Group for Entrepreneurship</a:t>
            </a:r>
          </a:p>
          <a:p>
            <a:r>
              <a:rPr lang="en-US" sz="2000" b="1" dirty="0"/>
              <a:t>14 November 2018</a:t>
            </a:r>
          </a:p>
        </p:txBody>
      </p:sp>
      <p:sp>
        <p:nvSpPr>
          <p:cNvPr id="12" name="TextBox 11">
            <a:extLst>
              <a:ext uri="{FF2B5EF4-FFF2-40B4-BE49-F238E27FC236}">
                <a16:creationId xmlns:a16="http://schemas.microsoft.com/office/drawing/2014/main" id="{3E48558E-BFF5-BF40-8438-F3948E70CF4A}"/>
              </a:ext>
            </a:extLst>
          </p:cNvPr>
          <p:cNvSpPr txBox="1"/>
          <p:nvPr/>
        </p:nvSpPr>
        <p:spPr>
          <a:xfrm>
            <a:off x="5353363" y="1480838"/>
            <a:ext cx="3535804" cy="2246769"/>
          </a:xfrm>
          <a:prstGeom prst="rect">
            <a:avLst/>
          </a:prstGeom>
          <a:noFill/>
        </p:spPr>
        <p:txBody>
          <a:bodyPr wrap="square" rtlCol="0">
            <a:spAutoFit/>
          </a:bodyPr>
          <a:lstStyle/>
          <a:p>
            <a:r>
              <a:rPr lang="en-GB" sz="2800" dirty="0">
                <a:solidFill>
                  <a:srgbClr val="FF0000"/>
                </a:solidFill>
              </a:rPr>
              <a:t>As UK experts we punch well above our weight when it comes to enterprise education</a:t>
            </a:r>
          </a:p>
        </p:txBody>
      </p:sp>
      <p:pic>
        <p:nvPicPr>
          <p:cNvPr id="3" name="Picture 2">
            <a:extLst>
              <a:ext uri="{FF2B5EF4-FFF2-40B4-BE49-F238E27FC236}">
                <a16:creationId xmlns:a16="http://schemas.microsoft.com/office/drawing/2014/main" id="{7393A1DB-2D96-BF46-973A-2CFACB765631}"/>
              </a:ext>
            </a:extLst>
          </p:cNvPr>
          <p:cNvPicPr>
            <a:picLocks noChangeAspect="1"/>
          </p:cNvPicPr>
          <p:nvPr/>
        </p:nvPicPr>
        <p:blipFill>
          <a:blip r:embed="rId3"/>
          <a:stretch>
            <a:fillRect/>
          </a:stretch>
        </p:blipFill>
        <p:spPr>
          <a:xfrm>
            <a:off x="3169795" y="4344211"/>
            <a:ext cx="5524500" cy="1905000"/>
          </a:xfrm>
          <a:prstGeom prst="rect">
            <a:avLst/>
          </a:prstGeom>
        </p:spPr>
      </p:pic>
    </p:spTree>
    <p:extLst>
      <p:ext uri="{BB962C8B-B14F-4D97-AF65-F5344CB8AC3E}">
        <p14:creationId xmlns:p14="http://schemas.microsoft.com/office/powerpoint/2010/main" val="3180442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163D95-E89C-FA4C-BACB-0CDA8E31E56C}"/>
              </a:ext>
            </a:extLst>
          </p:cNvPr>
          <p:cNvSpPr txBox="1"/>
          <p:nvPr/>
        </p:nvSpPr>
        <p:spPr>
          <a:xfrm>
            <a:off x="311285" y="3715964"/>
            <a:ext cx="8657617" cy="2954655"/>
          </a:xfrm>
          <a:prstGeom prst="rect">
            <a:avLst/>
          </a:prstGeom>
          <a:noFill/>
        </p:spPr>
        <p:txBody>
          <a:bodyPr wrap="square" rtlCol="0">
            <a:spAutoFit/>
          </a:bodyPr>
          <a:lstStyle/>
          <a:p>
            <a:r>
              <a:rPr lang="en-US" sz="2400" dirty="0"/>
              <a:t>“UWTSD’s IICED is widely </a:t>
            </a:r>
            <a:r>
              <a:rPr lang="en-US" sz="2400" dirty="0" err="1"/>
              <a:t>recognised</a:t>
            </a:r>
            <a:r>
              <a:rPr lang="en-US" sz="2400" dirty="0"/>
              <a:t> as one of the world’s foremost institutions in creativity-based entrepreneurship education. IICED has not only been active in advising the UK government in the field of entrepreneurship education but its publications have also been leading discussions at an international level.”</a:t>
            </a:r>
            <a:br>
              <a:rPr lang="en-US" sz="2400" dirty="0"/>
            </a:br>
            <a:br>
              <a:rPr lang="en-US" sz="2400" dirty="0"/>
            </a:br>
            <a:r>
              <a:rPr lang="en-US" dirty="0"/>
              <a:t>Yves </a:t>
            </a:r>
            <a:r>
              <a:rPr lang="en-US" dirty="0" err="1"/>
              <a:t>Punie</a:t>
            </a:r>
            <a:r>
              <a:rPr lang="en-US" dirty="0"/>
              <a:t> EU Joint Research Centre, 2016</a:t>
            </a:r>
            <a:endParaRPr lang="en-GB" dirty="0"/>
          </a:p>
          <a:p>
            <a:endParaRPr lang="en-US" dirty="0"/>
          </a:p>
        </p:txBody>
      </p:sp>
      <p:pic>
        <p:nvPicPr>
          <p:cNvPr id="5" name="Picture 4">
            <a:extLst>
              <a:ext uri="{FF2B5EF4-FFF2-40B4-BE49-F238E27FC236}">
                <a16:creationId xmlns:a16="http://schemas.microsoft.com/office/drawing/2014/main" id="{8EF5BAA9-440D-2F48-B687-D4A83B81C906}"/>
              </a:ext>
            </a:extLst>
          </p:cNvPr>
          <p:cNvPicPr>
            <a:picLocks noChangeAspect="1"/>
          </p:cNvPicPr>
          <p:nvPr/>
        </p:nvPicPr>
        <p:blipFill>
          <a:blip r:embed="rId2"/>
          <a:stretch>
            <a:fillRect/>
          </a:stretch>
        </p:blipFill>
        <p:spPr>
          <a:xfrm>
            <a:off x="68093" y="0"/>
            <a:ext cx="9144000" cy="3632232"/>
          </a:xfrm>
          <a:prstGeom prst="rect">
            <a:avLst/>
          </a:prstGeom>
        </p:spPr>
      </p:pic>
    </p:spTree>
    <p:extLst>
      <p:ext uri="{BB962C8B-B14F-4D97-AF65-F5344CB8AC3E}">
        <p14:creationId xmlns:p14="http://schemas.microsoft.com/office/powerpoint/2010/main" val="485620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AE-Fio-Marghe.png">
            <a:extLst>
              <a:ext uri="{FF2B5EF4-FFF2-40B4-BE49-F238E27FC236}">
                <a16:creationId xmlns:a16="http://schemas.microsoft.com/office/drawing/2014/main" id="{33EC8FC2-0D20-114F-B1BE-80FB517E96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6927" y="1869075"/>
            <a:ext cx="3813243" cy="2540573"/>
          </a:xfrm>
          <a:prstGeom prst="rect">
            <a:avLst/>
          </a:prstGeom>
        </p:spPr>
      </p:pic>
      <p:pic>
        <p:nvPicPr>
          <p:cNvPr id="5" name="Picture 4" descr="china-header.jpg">
            <a:extLst>
              <a:ext uri="{FF2B5EF4-FFF2-40B4-BE49-F238E27FC236}">
                <a16:creationId xmlns:a16="http://schemas.microsoft.com/office/drawing/2014/main" id="{E4B3D88B-4788-274E-A644-DACEED12BC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1606" y="465700"/>
            <a:ext cx="6764454" cy="1134500"/>
          </a:xfrm>
          <a:prstGeom prst="rect">
            <a:avLst/>
          </a:prstGeom>
        </p:spPr>
      </p:pic>
      <p:sp>
        <p:nvSpPr>
          <p:cNvPr id="6" name="TextBox 5">
            <a:extLst>
              <a:ext uri="{FF2B5EF4-FFF2-40B4-BE49-F238E27FC236}">
                <a16:creationId xmlns:a16="http://schemas.microsoft.com/office/drawing/2014/main" id="{DA4598F8-1A99-3944-A3E5-F945A6C17D40}"/>
              </a:ext>
            </a:extLst>
          </p:cNvPr>
          <p:cNvSpPr txBox="1"/>
          <p:nvPr/>
        </p:nvSpPr>
        <p:spPr>
          <a:xfrm>
            <a:off x="4610911" y="1733356"/>
            <a:ext cx="4105072" cy="2677656"/>
          </a:xfrm>
          <a:prstGeom prst="rect">
            <a:avLst/>
          </a:prstGeom>
          <a:noFill/>
        </p:spPr>
        <p:txBody>
          <a:bodyPr wrap="square" rtlCol="0">
            <a:spAutoFit/>
          </a:bodyPr>
          <a:lstStyle/>
          <a:p>
            <a:r>
              <a:rPr lang="en-US" sz="2400" dirty="0"/>
              <a:t>“Most experienced…the world’s first national-level guidelines on quality assurance in this field.” </a:t>
            </a:r>
          </a:p>
          <a:p>
            <a:br>
              <a:rPr lang="en-US" dirty="0"/>
            </a:br>
            <a:r>
              <a:rPr lang="en-US" i="1" dirty="0" err="1"/>
              <a:t>Guangming</a:t>
            </a:r>
            <a:r>
              <a:rPr lang="en-US" i="1" dirty="0"/>
              <a:t> Daily (STATE NEWSPAPER) – China, 16/2/16</a:t>
            </a:r>
            <a:endParaRPr lang="en-US" dirty="0"/>
          </a:p>
          <a:p>
            <a:endParaRPr lang="en-US" dirty="0"/>
          </a:p>
        </p:txBody>
      </p:sp>
      <p:pic>
        <p:nvPicPr>
          <p:cNvPr id="7" name="Picture 6" descr="andy_n_kath_brain-scan.jpg">
            <a:extLst>
              <a:ext uri="{FF2B5EF4-FFF2-40B4-BE49-F238E27FC236}">
                <a16:creationId xmlns:a16="http://schemas.microsoft.com/office/drawing/2014/main" id="{3DDD7503-159F-564C-8109-2892E027FDE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38267" y="4251991"/>
            <a:ext cx="4250360" cy="2390828"/>
          </a:xfrm>
          <a:prstGeom prst="rect">
            <a:avLst/>
          </a:prstGeom>
        </p:spPr>
      </p:pic>
      <p:sp>
        <p:nvSpPr>
          <p:cNvPr id="9" name="TextBox 8">
            <a:extLst>
              <a:ext uri="{FF2B5EF4-FFF2-40B4-BE49-F238E27FC236}">
                <a16:creationId xmlns:a16="http://schemas.microsoft.com/office/drawing/2014/main" id="{78B5FD7F-DDEE-2F48-B05C-C2E809FC98C6}"/>
              </a:ext>
            </a:extLst>
          </p:cNvPr>
          <p:cNvSpPr txBox="1"/>
          <p:nvPr/>
        </p:nvSpPr>
        <p:spPr>
          <a:xfrm>
            <a:off x="505839" y="4546731"/>
            <a:ext cx="4105072" cy="2585323"/>
          </a:xfrm>
          <a:prstGeom prst="rect">
            <a:avLst/>
          </a:prstGeom>
          <a:noFill/>
        </p:spPr>
        <p:txBody>
          <a:bodyPr wrap="square" rtlCol="0">
            <a:spAutoFit/>
          </a:bodyPr>
          <a:lstStyle/>
          <a:p>
            <a:r>
              <a:rPr lang="en-US" sz="2400" dirty="0"/>
              <a:t>“When it came to understanding all of the facets of entrepreneurial education, IICED lead the way.”</a:t>
            </a:r>
            <a:br>
              <a:rPr lang="en-US" sz="2400" dirty="0"/>
            </a:br>
            <a:br>
              <a:rPr lang="en-US" sz="2400" dirty="0"/>
            </a:br>
            <a:r>
              <a:rPr lang="en-US" dirty="0"/>
              <a:t>Joseph </a:t>
            </a:r>
            <a:r>
              <a:rPr lang="en-US" dirty="0" err="1"/>
              <a:t>Tixier</a:t>
            </a:r>
            <a:r>
              <a:rPr lang="en-US" dirty="0"/>
              <a:t>, OECD (2015)</a:t>
            </a:r>
          </a:p>
          <a:p>
            <a:endParaRPr lang="en-US" dirty="0"/>
          </a:p>
        </p:txBody>
      </p:sp>
    </p:spTree>
    <p:extLst>
      <p:ext uri="{BB962C8B-B14F-4D97-AF65-F5344CB8AC3E}">
        <p14:creationId xmlns:p14="http://schemas.microsoft.com/office/powerpoint/2010/main" val="549718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B5BB41-8ED2-104B-BB58-96FF3EA85449}"/>
              </a:ext>
            </a:extLst>
          </p:cNvPr>
          <p:cNvPicPr>
            <a:picLocks noChangeAspect="1"/>
          </p:cNvPicPr>
          <p:nvPr/>
        </p:nvPicPr>
        <p:blipFill>
          <a:blip r:embed="rId2"/>
          <a:stretch>
            <a:fillRect/>
          </a:stretch>
        </p:blipFill>
        <p:spPr>
          <a:xfrm>
            <a:off x="-1" y="309173"/>
            <a:ext cx="6850505" cy="6261790"/>
          </a:xfrm>
          <a:prstGeom prst="rect">
            <a:avLst/>
          </a:prstGeom>
        </p:spPr>
      </p:pic>
      <p:sp>
        <p:nvSpPr>
          <p:cNvPr id="6" name="TextBox 5">
            <a:extLst>
              <a:ext uri="{FF2B5EF4-FFF2-40B4-BE49-F238E27FC236}">
                <a16:creationId xmlns:a16="http://schemas.microsoft.com/office/drawing/2014/main" id="{5306A44E-B302-4042-B1EE-B31F96BC5A2E}"/>
              </a:ext>
            </a:extLst>
          </p:cNvPr>
          <p:cNvSpPr txBox="1"/>
          <p:nvPr/>
        </p:nvSpPr>
        <p:spPr>
          <a:xfrm>
            <a:off x="6580682" y="719528"/>
            <a:ext cx="2023672" cy="3970318"/>
          </a:xfrm>
          <a:prstGeom prst="rect">
            <a:avLst/>
          </a:prstGeom>
          <a:noFill/>
        </p:spPr>
        <p:txBody>
          <a:bodyPr wrap="square" rtlCol="0">
            <a:spAutoFit/>
          </a:bodyPr>
          <a:lstStyle/>
          <a:p>
            <a:r>
              <a:rPr lang="en-US" b="1" dirty="0"/>
              <a:t>UWTSD’s IICED (Wales) and </a:t>
            </a:r>
            <a:r>
              <a:rPr lang="en-GB" b="1" dirty="0"/>
              <a:t>Lappeenranta University of Technology’s Centre for Training and Development were the only Two European University’s who saw the full picture.</a:t>
            </a:r>
            <a:br>
              <a:rPr lang="en-GB" b="1" dirty="0"/>
            </a:br>
            <a:r>
              <a:rPr lang="en-GB" b="1" dirty="0"/>
              <a:t> </a:t>
            </a:r>
          </a:p>
          <a:p>
            <a:endParaRPr lang="en-US" dirty="0"/>
          </a:p>
        </p:txBody>
      </p:sp>
      <p:pic>
        <p:nvPicPr>
          <p:cNvPr id="8" name="Picture 7">
            <a:extLst>
              <a:ext uri="{FF2B5EF4-FFF2-40B4-BE49-F238E27FC236}">
                <a16:creationId xmlns:a16="http://schemas.microsoft.com/office/drawing/2014/main" id="{A7570859-2155-4942-AF87-05D90B821F6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592951" y="4295208"/>
            <a:ext cx="1576688" cy="2237544"/>
          </a:xfrm>
          <a:prstGeom prst="rect">
            <a:avLst/>
          </a:prstGeom>
        </p:spPr>
      </p:pic>
    </p:spTree>
    <p:extLst>
      <p:ext uri="{BB962C8B-B14F-4D97-AF65-F5344CB8AC3E}">
        <p14:creationId xmlns:p14="http://schemas.microsoft.com/office/powerpoint/2010/main" val="912313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ef-creativty-rebecca.jpg">
            <a:extLst>
              <a:ext uri="{FF2B5EF4-FFF2-40B4-BE49-F238E27FC236}">
                <a16:creationId xmlns:a16="http://schemas.microsoft.com/office/drawing/2014/main" id="{94B369C9-B4B6-554F-AA6A-719C5FDA891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13958" y="-454808"/>
            <a:ext cx="6466936" cy="5101759"/>
          </a:xfrm>
          <a:prstGeom prst="rect">
            <a:avLst/>
          </a:prstGeom>
        </p:spPr>
      </p:pic>
      <p:sp>
        <p:nvSpPr>
          <p:cNvPr id="5" name="TextBox 4">
            <a:extLst>
              <a:ext uri="{FF2B5EF4-FFF2-40B4-BE49-F238E27FC236}">
                <a16:creationId xmlns:a16="http://schemas.microsoft.com/office/drawing/2014/main" id="{08634968-5650-484A-893B-D9386A1F53F1}"/>
              </a:ext>
            </a:extLst>
          </p:cNvPr>
          <p:cNvSpPr txBox="1"/>
          <p:nvPr/>
        </p:nvSpPr>
        <p:spPr>
          <a:xfrm>
            <a:off x="463738" y="4874195"/>
            <a:ext cx="7996136" cy="1569660"/>
          </a:xfrm>
          <a:prstGeom prst="rect">
            <a:avLst/>
          </a:prstGeom>
          <a:noFill/>
        </p:spPr>
        <p:txBody>
          <a:bodyPr wrap="square" rtlCol="0">
            <a:spAutoFit/>
          </a:bodyPr>
          <a:lstStyle/>
          <a:p>
            <a:r>
              <a:rPr lang="en-GB" sz="2400" dirty="0"/>
              <a:t>(IICED’s) “Research into creative mindset development indicates a minimum of four to six months’ continuous development is required to develop the neural capacity and enhanced plasticity required to be creative.” </a:t>
            </a:r>
            <a:endParaRPr lang="en-US" sz="2400" dirty="0"/>
          </a:p>
        </p:txBody>
      </p:sp>
      <p:pic>
        <p:nvPicPr>
          <p:cNvPr id="7" name="Picture 6">
            <a:extLst>
              <a:ext uri="{FF2B5EF4-FFF2-40B4-BE49-F238E27FC236}">
                <a16:creationId xmlns:a16="http://schemas.microsoft.com/office/drawing/2014/main" id="{7F977BED-A615-0148-B432-1E1BBBB419E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881281" y="2891019"/>
            <a:ext cx="1728495" cy="1755932"/>
          </a:xfrm>
          <a:prstGeom prst="rect">
            <a:avLst/>
          </a:prstGeom>
        </p:spPr>
      </p:pic>
    </p:spTree>
    <p:extLst>
      <p:ext uri="{BB962C8B-B14F-4D97-AF65-F5344CB8AC3E}">
        <p14:creationId xmlns:p14="http://schemas.microsoft.com/office/powerpoint/2010/main" val="973442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122" y="462378"/>
            <a:ext cx="8355754" cy="3917032"/>
          </a:xfrm>
        </p:spPr>
        <p:txBody>
          <a:bodyPr>
            <a:normAutofit/>
          </a:bodyPr>
          <a:lstStyle/>
          <a:p>
            <a:pPr marL="0" indent="0">
              <a:buNone/>
            </a:pPr>
            <a:r>
              <a:rPr lang="en-GB" b="1" i="1" dirty="0"/>
              <a:t>The Welsh Context – New School Curriculum</a:t>
            </a:r>
            <a:endParaRPr lang="en-GB" dirty="0"/>
          </a:p>
          <a:p>
            <a:pPr lvl="1"/>
            <a:endParaRPr lang="en-GB" dirty="0"/>
          </a:p>
        </p:txBody>
      </p:sp>
      <p:pic>
        <p:nvPicPr>
          <p:cNvPr id="6" name="Picture 5" descr="Screen Shot 2017-05-10 at 12.57.1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6065" y="4022455"/>
            <a:ext cx="6372200" cy="2541566"/>
          </a:xfrm>
          <a:prstGeom prst="rect">
            <a:avLst/>
          </a:prstGeom>
        </p:spPr>
      </p:pic>
      <p:pic>
        <p:nvPicPr>
          <p:cNvPr id="4" name="Picture 3"/>
          <p:cNvPicPr>
            <a:picLocks noChangeAspect="1"/>
          </p:cNvPicPr>
          <p:nvPr/>
        </p:nvPicPr>
        <p:blipFill>
          <a:blip r:embed="rId4"/>
          <a:stretch>
            <a:fillRect/>
          </a:stretch>
        </p:blipFill>
        <p:spPr>
          <a:xfrm rot="300000">
            <a:off x="6394868" y="3846369"/>
            <a:ext cx="2179065" cy="2534485"/>
          </a:xfrm>
          <a:prstGeom prst="rect">
            <a:avLst/>
          </a:prstGeom>
          <a:effectLst>
            <a:outerShdw blurRad="50800" dist="38100" dir="2700000" algn="tl" rotWithShape="0">
              <a:prstClr val="black">
                <a:alpha val="40000"/>
              </a:prstClr>
            </a:outerShdw>
          </a:effectLst>
        </p:spPr>
      </p:pic>
      <p:sp>
        <p:nvSpPr>
          <p:cNvPr id="8" name="TextBox 7">
            <a:extLst>
              <a:ext uri="{FF2B5EF4-FFF2-40B4-BE49-F238E27FC236}">
                <a16:creationId xmlns:a16="http://schemas.microsoft.com/office/drawing/2014/main" id="{5734A8EE-CAB7-774C-9852-D427866A351A}"/>
              </a:ext>
            </a:extLst>
          </p:cNvPr>
          <p:cNvSpPr txBox="1"/>
          <p:nvPr/>
        </p:nvSpPr>
        <p:spPr>
          <a:xfrm>
            <a:off x="622570" y="1206230"/>
            <a:ext cx="7801583" cy="3077766"/>
          </a:xfrm>
          <a:prstGeom prst="rect">
            <a:avLst/>
          </a:prstGeom>
          <a:noFill/>
        </p:spPr>
        <p:txBody>
          <a:bodyPr wrap="square" rtlCol="0">
            <a:spAutoFit/>
          </a:bodyPr>
          <a:lstStyle/>
          <a:p>
            <a:pPr marL="457200" indent="-457200">
              <a:buFont typeface="Arial" panose="020B0604020202020204" pitchFamily="34" charset="0"/>
              <a:buChar char="•"/>
            </a:pPr>
            <a:r>
              <a:rPr lang="en-US" sz="2800" dirty="0"/>
              <a:t>Led first discussions on ‘Wider Skills’</a:t>
            </a:r>
          </a:p>
          <a:p>
            <a:pPr marL="457200" indent="-457200">
              <a:buFont typeface="Arial" panose="020B0604020202020204" pitchFamily="34" charset="0"/>
              <a:buChar char="•"/>
            </a:pPr>
            <a:r>
              <a:rPr lang="en-US" sz="2800" dirty="0"/>
              <a:t>Undertook two ‘in progress’ reviews of </a:t>
            </a:r>
            <a:r>
              <a:rPr lang="en-US" sz="2800" dirty="0" err="1"/>
              <a:t>AoLE</a:t>
            </a:r>
            <a:endParaRPr lang="en-US" sz="2800" dirty="0"/>
          </a:p>
          <a:p>
            <a:pPr marL="457200" indent="-457200">
              <a:buFont typeface="Arial" panose="020B0604020202020204" pitchFamily="34" charset="0"/>
              <a:buChar char="•"/>
            </a:pPr>
            <a:r>
              <a:rPr lang="en-US" sz="2800" dirty="0"/>
              <a:t>Led the development of ‘Integral Skills’</a:t>
            </a:r>
          </a:p>
          <a:p>
            <a:pPr marL="457200" indent="-457200">
              <a:buFont typeface="Arial" panose="020B0604020202020204" pitchFamily="34" charset="0"/>
              <a:buChar char="•"/>
            </a:pPr>
            <a:r>
              <a:rPr lang="en-US" sz="2800" dirty="0"/>
              <a:t>Led the development of interdisciplinary approaches between </a:t>
            </a:r>
            <a:r>
              <a:rPr lang="en-US" sz="2800" dirty="0" err="1"/>
              <a:t>AoLEs</a:t>
            </a:r>
            <a:r>
              <a:rPr lang="en-US" sz="2800" dirty="0"/>
              <a:t> </a:t>
            </a:r>
          </a:p>
          <a:p>
            <a:endParaRPr lang="en-US" dirty="0"/>
          </a:p>
          <a:p>
            <a:endParaRPr lang="en-US" dirty="0"/>
          </a:p>
          <a:p>
            <a:endParaRPr lang="en-US" dirty="0"/>
          </a:p>
        </p:txBody>
      </p:sp>
    </p:spTree>
    <p:extLst>
      <p:ext uri="{BB962C8B-B14F-4D97-AF65-F5344CB8AC3E}">
        <p14:creationId xmlns:p14="http://schemas.microsoft.com/office/powerpoint/2010/main" val="1164391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93997AC3-0E85-EB47-9AD4-907B213CE315}"/>
              </a:ext>
            </a:extLst>
          </p:cNvPr>
          <p:cNvSpPr txBox="1">
            <a:spLocks/>
          </p:cNvSpPr>
          <p:nvPr/>
        </p:nvSpPr>
        <p:spPr>
          <a:xfrm>
            <a:off x="539552" y="404664"/>
            <a:ext cx="7777360" cy="864096"/>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dirty="0"/>
              <a:t>Real, relevant and robust – IICED at </a:t>
            </a:r>
          </a:p>
        </p:txBody>
      </p:sp>
      <p:pic>
        <p:nvPicPr>
          <p:cNvPr id="5" name="Picture 4" descr="freelancers.JPG">
            <a:extLst>
              <a:ext uri="{FF2B5EF4-FFF2-40B4-BE49-F238E27FC236}">
                <a16:creationId xmlns:a16="http://schemas.microsoft.com/office/drawing/2014/main" id="{8E703B02-CCD5-0C4A-AA1A-527857F915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6457" y="1117093"/>
            <a:ext cx="4168756" cy="3206735"/>
          </a:xfrm>
          <a:prstGeom prst="rect">
            <a:avLst/>
          </a:prstGeom>
        </p:spPr>
      </p:pic>
      <p:pic>
        <p:nvPicPr>
          <p:cNvPr id="6" name="Picture 5" descr="Screen Shot 2018-01-13 at 22.26.02.png">
            <a:extLst>
              <a:ext uri="{FF2B5EF4-FFF2-40B4-BE49-F238E27FC236}">
                <a16:creationId xmlns:a16="http://schemas.microsoft.com/office/drawing/2014/main" id="{B3ED8D82-35FC-5145-8404-EA57CD095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0560" y="1716233"/>
            <a:ext cx="2564788" cy="3256504"/>
          </a:xfrm>
          <a:prstGeom prst="rect">
            <a:avLst/>
          </a:prstGeom>
        </p:spPr>
      </p:pic>
      <p:sp>
        <p:nvSpPr>
          <p:cNvPr id="7" name="TextBox 6">
            <a:extLst>
              <a:ext uri="{FF2B5EF4-FFF2-40B4-BE49-F238E27FC236}">
                <a16:creationId xmlns:a16="http://schemas.microsoft.com/office/drawing/2014/main" id="{BADF48D4-6ED4-6A41-B808-F232AB1BDF79}"/>
              </a:ext>
            </a:extLst>
          </p:cNvPr>
          <p:cNvSpPr txBox="1"/>
          <p:nvPr/>
        </p:nvSpPr>
        <p:spPr>
          <a:xfrm>
            <a:off x="539552" y="4501836"/>
            <a:ext cx="8271322" cy="2308324"/>
          </a:xfrm>
          <a:prstGeom prst="rect">
            <a:avLst/>
          </a:prstGeom>
          <a:noFill/>
        </p:spPr>
        <p:txBody>
          <a:bodyPr wrap="square" rtlCol="0">
            <a:spAutoFit/>
          </a:bodyPr>
          <a:lstStyle/>
          <a:p>
            <a:r>
              <a:rPr lang="en-GB" sz="2400" b="1" dirty="0">
                <a:solidFill>
                  <a:srgbClr val="FF0000"/>
                </a:solidFill>
              </a:rPr>
              <a:t>Is your teaching about: </a:t>
            </a:r>
          </a:p>
          <a:p>
            <a:endParaRPr lang="en-GB" sz="2400" b="1" dirty="0"/>
          </a:p>
          <a:p>
            <a:pPr marL="342900" indent="-342900">
              <a:buFont typeface="Arial" panose="020B0604020202020204" pitchFamily="34" charset="0"/>
              <a:buChar char="•"/>
            </a:pPr>
            <a:r>
              <a:rPr lang="en-GB" sz="2400" b="1" dirty="0"/>
              <a:t>Hindsight – what has happened?</a:t>
            </a:r>
          </a:p>
          <a:p>
            <a:pPr marL="342900" indent="-342900">
              <a:buFont typeface="Arial" panose="020B0604020202020204" pitchFamily="34" charset="0"/>
              <a:buChar char="•"/>
            </a:pPr>
            <a:r>
              <a:rPr lang="en-GB" sz="2400" b="1" dirty="0"/>
              <a:t>Insight – seeing multiple ways forward?</a:t>
            </a:r>
          </a:p>
          <a:p>
            <a:pPr marL="342900" indent="-342900">
              <a:buFont typeface="Arial" panose="020B0604020202020204" pitchFamily="34" charset="0"/>
              <a:buChar char="•"/>
            </a:pPr>
            <a:r>
              <a:rPr lang="en-GB" sz="2400" b="1" dirty="0"/>
              <a:t>Foresight – planning for the next major changes our students will face?</a:t>
            </a:r>
            <a:endParaRPr lang="en-GB" sz="2400" dirty="0"/>
          </a:p>
        </p:txBody>
      </p:sp>
      <p:pic>
        <p:nvPicPr>
          <p:cNvPr id="8" name="officeArt object">
            <a:extLst>
              <a:ext uri="{FF2B5EF4-FFF2-40B4-BE49-F238E27FC236}">
                <a16:creationId xmlns:a16="http://schemas.microsoft.com/office/drawing/2014/main" id="{AF031737-3676-6B47-8E56-C9A9B9C1FA56}"/>
              </a:ext>
            </a:extLst>
          </p:cNvPr>
          <p:cNvPicPr/>
          <p:nvPr/>
        </p:nvPicPr>
        <p:blipFill>
          <a:blip r:embed="rId4" cstate="screen">
            <a:extLst>
              <a:ext uri="{28A0092B-C50C-407E-A947-70E740481C1C}">
                <a14:useLocalDpi xmlns:a14="http://schemas.microsoft.com/office/drawing/2010/main"/>
              </a:ext>
            </a:extLst>
          </a:blip>
          <a:stretch>
            <a:fillRect/>
          </a:stretch>
        </p:blipFill>
        <p:spPr>
          <a:xfrm>
            <a:off x="6662954" y="404664"/>
            <a:ext cx="2147920" cy="712429"/>
          </a:xfrm>
          <a:prstGeom prst="rect">
            <a:avLst/>
          </a:prstGeom>
          <a:ln w="12700" cap="flat">
            <a:noFill/>
            <a:miter lim="400000"/>
          </a:ln>
          <a:effectLst/>
        </p:spPr>
      </p:pic>
    </p:spTree>
    <p:extLst>
      <p:ext uri="{BB962C8B-B14F-4D97-AF65-F5344CB8AC3E}">
        <p14:creationId xmlns:p14="http://schemas.microsoft.com/office/powerpoint/2010/main" val="1017349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B5BB41-8ED2-104B-BB58-96FF3EA85449}"/>
              </a:ext>
            </a:extLst>
          </p:cNvPr>
          <p:cNvPicPr>
            <a:picLocks noChangeAspect="1"/>
          </p:cNvPicPr>
          <p:nvPr/>
        </p:nvPicPr>
        <p:blipFill>
          <a:blip r:embed="rId2"/>
          <a:stretch>
            <a:fillRect/>
          </a:stretch>
        </p:blipFill>
        <p:spPr>
          <a:xfrm>
            <a:off x="-1" y="309173"/>
            <a:ext cx="6850505" cy="6261790"/>
          </a:xfrm>
          <a:prstGeom prst="rect">
            <a:avLst/>
          </a:prstGeom>
        </p:spPr>
      </p:pic>
      <p:sp>
        <p:nvSpPr>
          <p:cNvPr id="6" name="TextBox 5">
            <a:extLst>
              <a:ext uri="{FF2B5EF4-FFF2-40B4-BE49-F238E27FC236}">
                <a16:creationId xmlns:a16="http://schemas.microsoft.com/office/drawing/2014/main" id="{5306A44E-B302-4042-B1EE-B31F96BC5A2E}"/>
              </a:ext>
            </a:extLst>
          </p:cNvPr>
          <p:cNvSpPr txBox="1"/>
          <p:nvPr/>
        </p:nvSpPr>
        <p:spPr>
          <a:xfrm>
            <a:off x="6580682" y="719528"/>
            <a:ext cx="2023672" cy="4524315"/>
          </a:xfrm>
          <a:prstGeom prst="rect">
            <a:avLst/>
          </a:prstGeom>
          <a:noFill/>
        </p:spPr>
        <p:txBody>
          <a:bodyPr wrap="square" rtlCol="0">
            <a:spAutoFit/>
          </a:bodyPr>
          <a:lstStyle/>
          <a:p>
            <a:r>
              <a:rPr lang="en-GB" b="1" dirty="0"/>
              <a:t>Which of these competencies do your students need?</a:t>
            </a:r>
            <a:br>
              <a:rPr lang="en-GB" b="1" dirty="0"/>
            </a:br>
            <a:br>
              <a:rPr lang="en-GB" b="1" dirty="0"/>
            </a:br>
            <a:r>
              <a:rPr lang="en-GB" b="1" dirty="0"/>
              <a:t>Which do you teach and develop?</a:t>
            </a:r>
            <a:br>
              <a:rPr lang="en-GB" b="1" dirty="0"/>
            </a:br>
            <a:br>
              <a:rPr lang="en-GB" b="1" dirty="0"/>
            </a:br>
            <a:r>
              <a:rPr lang="en-GB" b="1" dirty="0"/>
              <a:t>How can you be sure, how do you assess them formatively and </a:t>
            </a:r>
            <a:r>
              <a:rPr lang="en-GB" b="1" dirty="0" err="1"/>
              <a:t>summatively</a:t>
            </a:r>
            <a:r>
              <a:rPr lang="en-GB" b="1" dirty="0"/>
              <a:t>?</a:t>
            </a:r>
            <a:br>
              <a:rPr lang="en-GB" b="1" dirty="0"/>
            </a:br>
            <a:r>
              <a:rPr lang="en-GB" b="1" dirty="0"/>
              <a:t> </a:t>
            </a:r>
          </a:p>
          <a:p>
            <a:endParaRPr lang="en-US" dirty="0"/>
          </a:p>
        </p:txBody>
      </p:sp>
    </p:spTree>
    <p:extLst>
      <p:ext uri="{BB962C8B-B14F-4D97-AF65-F5344CB8AC3E}">
        <p14:creationId xmlns:p14="http://schemas.microsoft.com/office/powerpoint/2010/main" val="2679241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464</TotalTime>
  <Words>247</Words>
  <Application>Microsoft Office PowerPoint</Application>
  <PresentationFormat>On-screen Show (4:3)</PresentationFormat>
  <Paragraphs>24</Paragraphs>
  <Slides>9</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art-ap</dc:creator>
  <cp:lastModifiedBy>Andrew Thomas</cp:lastModifiedBy>
  <cp:revision>135</cp:revision>
  <dcterms:created xsi:type="dcterms:W3CDTF">2017-04-05T09:36:27Z</dcterms:created>
  <dcterms:modified xsi:type="dcterms:W3CDTF">2020-02-20T21:24:08Z</dcterms:modified>
</cp:coreProperties>
</file>